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8917" r:id="rId3"/>
  </p:sldMasterIdLst>
  <p:notesMasterIdLst>
    <p:notesMasterId r:id="rId22"/>
  </p:notesMasterIdLst>
  <p:handoutMasterIdLst>
    <p:handoutMasterId r:id="rId23"/>
  </p:handoutMasterIdLst>
  <p:sldIdLst>
    <p:sldId id="970" r:id="rId4"/>
    <p:sldId id="1118" r:id="rId5"/>
    <p:sldId id="1140" r:id="rId6"/>
    <p:sldId id="1119" r:id="rId7"/>
    <p:sldId id="1120" r:id="rId8"/>
    <p:sldId id="1125" r:id="rId9"/>
    <p:sldId id="1124" r:id="rId10"/>
    <p:sldId id="1132" r:id="rId11"/>
    <p:sldId id="1133" r:id="rId12"/>
    <p:sldId id="1136" r:id="rId13"/>
    <p:sldId id="1134" r:id="rId14"/>
    <p:sldId id="1127" r:id="rId15"/>
    <p:sldId id="1137" r:id="rId16"/>
    <p:sldId id="1129" r:id="rId17"/>
    <p:sldId id="1130" r:id="rId18"/>
    <p:sldId id="1135" r:id="rId19"/>
    <p:sldId id="1016" r:id="rId20"/>
    <p:sldId id="1139" r:id="rId2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08" userDrawn="1">
          <p15:clr>
            <a:srgbClr val="A4A3A4"/>
          </p15:clr>
        </p15:guide>
        <p15:guide id="2" pos="917" userDrawn="1">
          <p15:clr>
            <a:srgbClr val="A4A3A4"/>
          </p15:clr>
        </p15:guide>
        <p15:guide id="3" pos="4752"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ions, Deb" initials="ND" lastIdx="13" clrIdx="0">
    <p:extLst/>
  </p:cmAuthor>
  <p:cmAuthor id="2" name="Miriam Cox" initials="MC" lastIdx="10" clrIdx="1">
    <p:extLst/>
  </p:cmAuthor>
  <p:cmAuthor id="3" name="Loh, Gabriel" initials="LG" lastIdx="2" clrIdx="2">
    <p:extLst>
      <p:ext uri="{19B8F6BF-5375-455C-9EA6-DF929625EA0E}">
        <p15:presenceInfo xmlns:p15="http://schemas.microsoft.com/office/powerpoint/2012/main" userId="S-1-5-21-249263827-1212357926-315576832-436423" providerId="AD"/>
      </p:ext>
    </p:extLst>
  </p:cmAuthor>
  <p:cmAuthor id="4" name="Schulte, Michael" initials="SM" lastIdx="10" clrIdx="3">
    <p:extLst>
      <p:ext uri="{19B8F6BF-5375-455C-9EA6-DF929625EA0E}">
        <p15:presenceInfo xmlns:p15="http://schemas.microsoft.com/office/powerpoint/2012/main" userId="S-1-5-21-249263827-1212357926-315576832-433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E3E"/>
    <a:srgbClr val="007C97"/>
    <a:srgbClr val="00AAB5"/>
    <a:srgbClr val="812990"/>
    <a:srgbClr val="D56509"/>
    <a:srgbClr val="B5400B"/>
    <a:srgbClr val="ED1C24"/>
    <a:srgbClr val="000000"/>
    <a:srgbClr val="73E1E7"/>
    <a:srgbClr val="D6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5" autoAdjust="0"/>
    <p:restoredTop sz="95673" autoAdjust="0"/>
  </p:normalViewPr>
  <p:slideViewPr>
    <p:cSldViewPr snapToGrid="0" snapToObjects="1">
      <p:cViewPr varScale="1">
        <p:scale>
          <a:sx n="176" d="100"/>
          <a:sy n="176" d="100"/>
        </p:scale>
        <p:origin x="1272" y="168"/>
      </p:cViewPr>
      <p:guideLst>
        <p:guide orient="horz" pos="3408"/>
        <p:guide pos="917"/>
        <p:guide pos="4752"/>
      </p:guideLst>
    </p:cSldViewPr>
  </p:slideViewPr>
  <p:outlineViewPr>
    <p:cViewPr>
      <p:scale>
        <a:sx n="33" d="100"/>
        <a:sy n="33" d="100"/>
      </p:scale>
      <p:origin x="0" y="-219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p:scale>
          <a:sx n="90" d="100"/>
          <a:sy n="90" d="100"/>
        </p:scale>
        <p:origin x="3726" y="-4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Xudong_working\oldAMDlabtopbackup\download\TOP500_201711.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7629-40A1-AB7B-2676BF7E664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629-40A1-AB7B-2676BF7E6648}"/>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7629-40A1-AB7B-2676BF7E6648}"/>
              </c:ext>
            </c:extLst>
          </c:dPt>
          <c:cat>
            <c:strRef>
              <c:f>[TOP500_201711.xls]Sheet1!$F$2:$F$4</c:f>
              <c:strCache>
                <c:ptCount val="3"/>
                <c:pt idx="0">
                  <c:v>Water cooling</c:v>
                </c:pt>
                <c:pt idx="1">
                  <c:v>Air cooling</c:v>
                </c:pt>
                <c:pt idx="2">
                  <c:v>One-phase immersion cooling</c:v>
                </c:pt>
              </c:strCache>
            </c:strRef>
          </c:cat>
          <c:val>
            <c:numRef>
              <c:f>[TOP500_201711.xls]Sheet1!$G$2:$G$4</c:f>
              <c:numCache>
                <c:formatCode>General</c:formatCode>
                <c:ptCount val="3"/>
                <c:pt idx="0">
                  <c:v>23</c:v>
                </c:pt>
                <c:pt idx="1">
                  <c:v>26</c:v>
                </c:pt>
                <c:pt idx="2">
                  <c:v>1</c:v>
                </c:pt>
              </c:numCache>
            </c:numRef>
          </c:val>
          <c:extLst>
            <c:ext xmlns:c16="http://schemas.microsoft.com/office/drawing/2014/chart" uri="{C3380CC4-5D6E-409C-BE32-E72D297353CC}">
              <c16:uniqueId val="{00000006-7629-40A1-AB7B-2676BF7E6648}"/>
            </c:ext>
          </c:extLst>
        </c:ser>
        <c:dLbls>
          <c:showLegendKey val="0"/>
          <c:showVal val="0"/>
          <c:showCatName val="0"/>
          <c:showSerName val="0"/>
          <c:showPercent val="0"/>
          <c:showBubbleSize val="0"/>
          <c:showLeaderLines val="1"/>
        </c:dLbls>
        <c:firstSliceAng val="14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03EE3507-1557-42D2-AE36-7DC6801EE1FA}" type="datetimeFigureOut">
              <a:rPr lang="en-US" smtClean="0"/>
              <a:t>6/1/2018</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9346E38B-7821-4CE1-9BA3-B965F07E0A22}" type="slidenum">
              <a:rPr lang="en-US" smtClean="0"/>
              <a:t>‹#›</a:t>
            </a:fld>
            <a:endParaRPr lang="en-US"/>
          </a:p>
        </p:txBody>
      </p:sp>
    </p:spTree>
    <p:extLst>
      <p:ext uri="{BB962C8B-B14F-4D97-AF65-F5344CB8AC3E}">
        <p14:creationId xmlns:p14="http://schemas.microsoft.com/office/powerpoint/2010/main" val="66684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eaLnBrk="1" fontAlgn="auto" hangingPunct="1">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eaLnBrk="1" fontAlgn="auto" hangingPunct="1">
              <a:spcBef>
                <a:spcPts val="0"/>
              </a:spcBef>
              <a:spcAft>
                <a:spcPts val="0"/>
              </a:spcAft>
              <a:defRPr sz="900">
                <a:latin typeface="+mn-lt"/>
                <a:cs typeface="+mn-cs"/>
              </a:defRPr>
            </a:lvl1pPr>
          </a:lstStyle>
          <a:p>
            <a:pPr>
              <a:defRPr/>
            </a:pPr>
            <a:fld id="{8CFEBF98-3760-4409-ADD7-17DE7CDC0D41}" type="datetimeFigureOut">
              <a:rPr lang="en-US"/>
              <a:pPr>
                <a:defRPr/>
              </a:pPr>
              <a:t>6/1/2018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a:p>
        </p:txBody>
      </p:sp>
      <p:sp>
        <p:nvSpPr>
          <p:cNvPr id="5" name="Notes Placeholder 4"/>
          <p:cNvSpPr>
            <a:spLocks noGrp="1"/>
          </p:cNvSpPr>
          <p:nvPr>
            <p:ph type="body" sz="quarter" idx="3"/>
          </p:nvPr>
        </p:nvSpPr>
        <p:spPr>
          <a:xfrm>
            <a:off x="374084" y="4445965"/>
            <a:ext cx="6278107" cy="4190524"/>
          </a:xfrm>
          <a:prstGeom prst="rect">
            <a:avLst/>
          </a:prstGeom>
        </p:spPr>
        <p:txBody>
          <a:bodyPr vert="horz" lIns="93360" tIns="46680" rIns="93360" bIns="4668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eaLnBrk="1" fontAlgn="auto" hangingPunct="1">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wrap="square" lIns="93360" tIns="46680" rIns="93360" bIns="46680" numCol="1" anchor="b" anchorCtr="0" compatLnSpc="1">
            <a:prstTxWarp prst="textNoShape">
              <a:avLst/>
            </a:prstTxWarp>
          </a:bodyPr>
          <a:lstStyle>
            <a:lvl1pPr algn="r" eaLnBrk="1" hangingPunct="1">
              <a:defRPr sz="900">
                <a:latin typeface="Arial" panose="020B0604020202020204" pitchFamily="34" charset="0"/>
              </a:defRPr>
            </a:lvl1pPr>
          </a:lstStyle>
          <a:p>
            <a:fld id="{DFFE71C4-9214-42D4-8943-2EAC92708AFB}" type="slidenum">
              <a:rPr lang="en-US" altLang="en-US"/>
              <a:pPr/>
              <a:t>‹#›</a:t>
            </a:fld>
            <a:endParaRPr lang="en-US" altLang="en-US"/>
          </a:p>
        </p:txBody>
      </p:sp>
    </p:spTree>
    <p:extLst>
      <p:ext uri="{BB962C8B-B14F-4D97-AF65-F5344CB8AC3E}">
        <p14:creationId xmlns:p14="http://schemas.microsoft.com/office/powerpoint/2010/main" val="2942497491"/>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anose="05040102010807070707"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71C4-9214-42D4-8943-2EAC92708AFB}" type="slidenum">
              <a:rPr lang="en-US" altLang="en-US" smtClean="0"/>
              <a:pPr/>
              <a:t>1</a:t>
            </a:fld>
            <a:endParaRPr lang="en-US" altLang="en-US"/>
          </a:p>
        </p:txBody>
      </p:sp>
    </p:spTree>
    <p:extLst>
      <p:ext uri="{BB962C8B-B14F-4D97-AF65-F5344CB8AC3E}">
        <p14:creationId xmlns:p14="http://schemas.microsoft.com/office/powerpoint/2010/main" val="2747885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Image 1">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5582" y="5338226"/>
            <a:ext cx="4832897" cy="1256929"/>
          </a:xfrm>
        </p:spPr>
        <p:txBody>
          <a:bodyPr tIns="0" bIns="0" anchor="t" anchorCtr="0"/>
          <a:lstStyle>
            <a:lvl1pPr algn="r">
              <a:defRPr sz="1500" b="0" cap="all" baseline="0">
                <a:solidFill>
                  <a:schemeClr val="tx1"/>
                </a:solidFill>
                <a:latin typeface="Calibri"/>
                <a:cs typeface="Calibri"/>
              </a:defRPr>
            </a:lvl1pPr>
          </a:lstStyle>
          <a:p>
            <a:r>
              <a:rPr lang="en-US" dirty="0"/>
              <a:t>PRESENTED BY FIRSTNAME LASTNAME </a:t>
            </a:r>
          </a:p>
        </p:txBody>
      </p:sp>
      <p:sp>
        <p:nvSpPr>
          <p:cNvPr id="4" name="Text Placeholder 3"/>
          <p:cNvSpPr>
            <a:spLocks noGrp="1"/>
          </p:cNvSpPr>
          <p:nvPr>
            <p:ph type="body" sz="quarter" idx="10" hasCustomPrompt="1"/>
          </p:nvPr>
        </p:nvSpPr>
        <p:spPr>
          <a:xfrm>
            <a:off x="3865582" y="4067552"/>
            <a:ext cx="4832897" cy="1246417"/>
          </a:xfrm>
        </p:spPr>
        <p:txBody>
          <a:bodyPr anchor="b" anchorCtr="0"/>
          <a:lstStyle>
            <a:lvl1pPr marL="0" indent="0" algn="r">
              <a:lnSpc>
                <a:spcPct val="85000"/>
              </a:lnSpc>
              <a:spcBef>
                <a:spcPts val="0"/>
              </a:spcBef>
              <a:buFontTx/>
              <a:buNone/>
              <a:defRPr sz="2401" b="1">
                <a:solidFill>
                  <a:schemeClr val="tx1"/>
                </a:solidFill>
              </a:defRPr>
            </a:lvl1pPr>
          </a:lstStyle>
          <a:p>
            <a:pPr lvl="0"/>
            <a:r>
              <a:rPr lang="en-US" dirty="0"/>
              <a:t>CLICK TO EDIT MASTER TEXT STYLES</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51221" y="464227"/>
            <a:ext cx="1547258" cy="391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9798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355693" y="2688337"/>
            <a:ext cx="6328398" cy="998946"/>
          </a:xfrm>
        </p:spPr>
        <p:txBody>
          <a:bodyPr lIns="91440" tIns="0" bIns="0" anchor="b"/>
          <a:lstStyle>
            <a:lvl1pPr algn="l">
              <a:defRPr sz="4051" b="0" cap="none" baseline="0">
                <a:solidFill>
                  <a:schemeClr val="tx1">
                    <a:lumMod val="85000"/>
                    <a:lumOff val="15000"/>
                  </a:schemeClr>
                </a:solidFill>
              </a:defRPr>
            </a:lvl1pPr>
          </a:lstStyle>
          <a:p>
            <a:r>
              <a:rPr lang="en-US" dirty="0"/>
              <a:t>Click to edit Divider title style</a:t>
            </a:r>
          </a:p>
        </p:txBody>
      </p:sp>
      <p:sp>
        <p:nvSpPr>
          <p:cNvPr id="3" name="Text Placeholder 2"/>
          <p:cNvSpPr>
            <a:spLocks noGrp="1"/>
          </p:cNvSpPr>
          <p:nvPr>
            <p:ph type="body" sz="quarter" idx="10"/>
          </p:nvPr>
        </p:nvSpPr>
        <p:spPr>
          <a:xfrm>
            <a:off x="356090" y="4063350"/>
            <a:ext cx="4918562" cy="746125"/>
          </a:xfrm>
        </p:spPr>
        <p:txBody>
          <a:bodyPr lIns="91440"/>
          <a:lstStyle>
            <a:lvl1pPr marL="0" indent="0">
              <a:buNone/>
              <a:defRPr sz="2101">
                <a:solidFill>
                  <a:schemeClr val="tx1">
                    <a:lumMod val="85000"/>
                    <a:lumOff val="15000"/>
                  </a:schemeClr>
                </a:solidFill>
              </a:defRPr>
            </a:lvl1pPr>
            <a:lvl2pPr marL="275822" indent="0">
              <a:buNone/>
              <a:defRPr/>
            </a:lvl2pPr>
            <a:lvl3pPr marL="559743" indent="0">
              <a:buNone/>
              <a:defRPr/>
            </a:lvl3pPr>
            <a:lvl4pPr marL="891778" indent="0">
              <a:buNone/>
              <a:defRPr/>
            </a:lvl4pPr>
            <a:lvl5pPr marL="1111292" indent="0">
              <a:buNone/>
              <a:defRPr/>
            </a:lvl5pPr>
          </a:lstStyle>
          <a:p>
            <a:pPr lvl="0"/>
            <a:r>
              <a:rPr lang="en-US" dirty="0"/>
              <a:t>Click to edit Master text styles</a:t>
            </a:r>
          </a:p>
        </p:txBody>
      </p:sp>
    </p:spTree>
    <p:extLst>
      <p:ext uri="{BB962C8B-B14F-4D97-AF65-F5344CB8AC3E}">
        <p14:creationId xmlns:p14="http://schemas.microsoft.com/office/powerpoint/2010/main" val="18347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Blank Backgroun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92" y="1381123"/>
            <a:ext cx="8589807" cy="4937760"/>
          </a:xfrm>
        </p:spPr>
        <p:txBody>
          <a:bodyPr/>
          <a:lstStyle>
            <a:lvl1pPr>
              <a:buClr>
                <a:schemeClr val="tx1">
                  <a:lumMod val="50000"/>
                  <a:lumOff val="50000"/>
                </a:schemeClr>
              </a:buCl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8"/>
          <p:cNvSpPr>
            <a:spLocks noGrp="1"/>
          </p:cNvSpPr>
          <p:nvPr>
            <p:ph type="body" sz="quarter" idx="10"/>
          </p:nvPr>
        </p:nvSpPr>
        <p:spPr>
          <a:xfrm>
            <a:off x="274392" y="752474"/>
            <a:ext cx="7820156" cy="285750"/>
          </a:xfrm>
        </p:spPr>
        <p:txBody>
          <a:bodyPr tIns="0" bIns="0">
            <a:noAutofit/>
          </a:bodyPr>
          <a:lstStyle>
            <a:lvl1pPr marL="0" indent="0" algn="l" defTabSz="685983" rtl="0" eaLnBrk="1" latinLnBrk="0" hangingPunct="1">
              <a:spcBef>
                <a:spcPct val="0"/>
              </a:spcBef>
              <a:buNone/>
              <a:defRPr lang="en-US" sz="1200" strike="noStrike" kern="1200" cap="all" baseline="0" dirty="0" smtClean="0">
                <a:solidFill>
                  <a:schemeClr val="tx1"/>
                </a:solidFill>
                <a:latin typeface="Calibri" pitchFamily="34" charset="0"/>
                <a:ea typeface="+mj-ea"/>
                <a:cs typeface="+mj-cs"/>
              </a:defRPr>
            </a:lvl1pPr>
            <a:lvl2pPr marL="275822"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2pPr>
            <a:lvl3pPr marL="559743"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3pPr>
            <a:lvl4pPr marL="891778"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4pPr>
            <a:lvl5pPr marL="1111292" indent="0" algn="l" defTabSz="685983" rtl="0" eaLnBrk="1" latinLnBrk="0" hangingPunct="1">
              <a:spcBef>
                <a:spcPct val="0"/>
              </a:spcBef>
              <a:buNone/>
              <a:defRPr lang="en-US" sz="1800" strike="noStrike" kern="1200" cap="all" baseline="0" dirty="0">
                <a:solidFill>
                  <a:schemeClr val="tx1"/>
                </a:solidFill>
                <a:latin typeface="Calibri" pitchFamily="34" charset="0"/>
                <a:ea typeface="+mj-ea"/>
                <a:cs typeface="+mj-cs"/>
              </a:defRPr>
            </a:lvl5pPr>
          </a:lstStyle>
          <a:p>
            <a:pPr lvl="0"/>
            <a:r>
              <a:rPr lang="en-US" dirty="0"/>
              <a:t>Click to edit Master text styles</a:t>
            </a:r>
          </a:p>
        </p:txBody>
      </p:sp>
      <p:sp>
        <p:nvSpPr>
          <p:cNvPr id="5" name="Title Placeholder 1"/>
          <p:cNvSpPr>
            <a:spLocks noGrp="1"/>
          </p:cNvSpPr>
          <p:nvPr>
            <p:ph type="title"/>
          </p:nvPr>
        </p:nvSpPr>
        <p:spPr>
          <a:xfrm>
            <a:off x="274391" y="245566"/>
            <a:ext cx="7495361" cy="474345"/>
          </a:xfrm>
          <a:prstGeom prst="rect">
            <a:avLst/>
          </a:prstGeom>
        </p:spPr>
        <p:txBody>
          <a:bodyPr vert="horz" lIns="0" tIns="4572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78372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92" y="1381123"/>
            <a:ext cx="8589807" cy="4937760"/>
          </a:xfrm>
        </p:spPr>
        <p:txBody>
          <a:bodyPr/>
          <a:lstStyle>
            <a:lvl1pPr>
              <a:buClr>
                <a:schemeClr val="tx1">
                  <a:lumMod val="50000"/>
                  <a:lumOff val="50000"/>
                </a:schemeClr>
              </a:buCl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8"/>
          <p:cNvSpPr>
            <a:spLocks noGrp="1"/>
          </p:cNvSpPr>
          <p:nvPr>
            <p:ph type="body" sz="quarter" idx="10"/>
          </p:nvPr>
        </p:nvSpPr>
        <p:spPr>
          <a:xfrm>
            <a:off x="274392" y="752474"/>
            <a:ext cx="7820156" cy="285750"/>
          </a:xfrm>
        </p:spPr>
        <p:txBody>
          <a:bodyPr tIns="0" bIns="0">
            <a:noAutofit/>
          </a:bodyPr>
          <a:lstStyle>
            <a:lvl1pPr marL="0" indent="0" algn="l" defTabSz="685983" rtl="0" eaLnBrk="1" latinLnBrk="0" hangingPunct="1">
              <a:spcBef>
                <a:spcPct val="0"/>
              </a:spcBef>
              <a:buNone/>
              <a:defRPr lang="en-US" sz="1200" strike="noStrike" kern="1200" cap="all" baseline="0" dirty="0" smtClean="0">
                <a:solidFill>
                  <a:schemeClr val="tx1"/>
                </a:solidFill>
                <a:latin typeface="Calibri" pitchFamily="34" charset="0"/>
                <a:ea typeface="+mj-ea"/>
                <a:cs typeface="+mj-cs"/>
              </a:defRPr>
            </a:lvl1pPr>
            <a:lvl2pPr marL="275822"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2pPr>
            <a:lvl3pPr marL="559743"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3pPr>
            <a:lvl4pPr marL="891778"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4pPr>
            <a:lvl5pPr marL="1111292" indent="0" algn="l" defTabSz="685983" rtl="0" eaLnBrk="1" latinLnBrk="0" hangingPunct="1">
              <a:spcBef>
                <a:spcPct val="0"/>
              </a:spcBef>
              <a:buNone/>
              <a:defRPr lang="en-US" sz="1800" strike="noStrike" kern="1200" cap="all" baseline="0" dirty="0">
                <a:solidFill>
                  <a:schemeClr val="tx1"/>
                </a:solidFill>
                <a:latin typeface="Calibri" pitchFamily="34" charset="0"/>
                <a:ea typeface="+mj-ea"/>
                <a:cs typeface="+mj-cs"/>
              </a:defRPr>
            </a:lvl5pPr>
          </a:lstStyle>
          <a:p>
            <a:pPr lvl="0"/>
            <a:r>
              <a:rPr lang="en-US" dirty="0"/>
              <a:t>Click to edit Master text styles</a:t>
            </a:r>
          </a:p>
        </p:txBody>
      </p:sp>
      <p:sp>
        <p:nvSpPr>
          <p:cNvPr id="5" name="Title Placeholder 1"/>
          <p:cNvSpPr>
            <a:spLocks noGrp="1"/>
          </p:cNvSpPr>
          <p:nvPr>
            <p:ph type="title"/>
          </p:nvPr>
        </p:nvSpPr>
        <p:spPr>
          <a:xfrm>
            <a:off x="274391" y="245566"/>
            <a:ext cx="7495361" cy="474345"/>
          </a:xfrm>
          <a:prstGeom prst="rect">
            <a:avLst/>
          </a:prstGeom>
        </p:spPr>
        <p:txBody>
          <a:bodyPr vert="horz" lIns="0" tIns="4572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214852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92" y="1381123"/>
            <a:ext cx="8589807" cy="4937760"/>
          </a:xfrm>
        </p:spPr>
        <p:txBody>
          <a:bodyPr/>
          <a:lstStyle>
            <a:lvl1pPr>
              <a:buClr>
                <a:schemeClr val="tx1">
                  <a:lumMod val="50000"/>
                  <a:lumOff val="50000"/>
                </a:schemeClr>
              </a:buCl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8"/>
          <p:cNvSpPr>
            <a:spLocks noGrp="1"/>
          </p:cNvSpPr>
          <p:nvPr>
            <p:ph type="body" sz="quarter" idx="10"/>
          </p:nvPr>
        </p:nvSpPr>
        <p:spPr>
          <a:xfrm>
            <a:off x="274392" y="752474"/>
            <a:ext cx="7820156" cy="285750"/>
          </a:xfrm>
        </p:spPr>
        <p:txBody>
          <a:bodyPr tIns="0" bIns="0">
            <a:noAutofit/>
          </a:bodyPr>
          <a:lstStyle>
            <a:lvl1pPr marL="0" indent="0" algn="l" defTabSz="685983" rtl="0" eaLnBrk="1" latinLnBrk="0" hangingPunct="1">
              <a:spcBef>
                <a:spcPct val="0"/>
              </a:spcBef>
              <a:buNone/>
              <a:defRPr lang="en-US" sz="1200" strike="noStrike" kern="1200" cap="all" baseline="0" dirty="0" smtClean="0">
                <a:solidFill>
                  <a:schemeClr val="tx1"/>
                </a:solidFill>
                <a:latin typeface="Calibri" pitchFamily="34" charset="0"/>
                <a:ea typeface="+mj-ea"/>
                <a:cs typeface="+mj-cs"/>
              </a:defRPr>
            </a:lvl1pPr>
            <a:lvl2pPr marL="275822"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2pPr>
            <a:lvl3pPr marL="559743"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3pPr>
            <a:lvl4pPr marL="891778" indent="0" algn="l" defTabSz="685983"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4pPr>
            <a:lvl5pPr marL="1111292" indent="0" algn="l" defTabSz="685983" rtl="0" eaLnBrk="1" latinLnBrk="0" hangingPunct="1">
              <a:spcBef>
                <a:spcPct val="0"/>
              </a:spcBef>
              <a:buNone/>
              <a:defRPr lang="en-US" sz="1800" strike="noStrike" kern="1200" cap="all" baseline="0" dirty="0">
                <a:solidFill>
                  <a:schemeClr val="tx1"/>
                </a:solidFill>
                <a:latin typeface="Calibri" pitchFamily="34" charset="0"/>
                <a:ea typeface="+mj-ea"/>
                <a:cs typeface="+mj-cs"/>
              </a:defRPr>
            </a:lvl5pPr>
          </a:lstStyle>
          <a:p>
            <a:pPr lvl="0"/>
            <a:r>
              <a:rPr lang="en-US" dirty="0"/>
              <a:t>Click to edit Master text styles</a:t>
            </a:r>
          </a:p>
        </p:txBody>
      </p:sp>
      <p:sp>
        <p:nvSpPr>
          <p:cNvPr id="5" name="Title Placeholder 1"/>
          <p:cNvSpPr>
            <a:spLocks noGrp="1"/>
          </p:cNvSpPr>
          <p:nvPr>
            <p:ph type="title"/>
          </p:nvPr>
        </p:nvSpPr>
        <p:spPr>
          <a:xfrm>
            <a:off x="274391" y="245566"/>
            <a:ext cx="7495361" cy="474345"/>
          </a:xfrm>
          <a:prstGeom prst="rect">
            <a:avLst/>
          </a:prstGeom>
        </p:spPr>
        <p:txBody>
          <a:bodyPr vert="horz" lIns="0" tIns="45720" rIns="0" bIns="0" rtlCol="0" anchor="b" anchorCtr="0">
            <a:noAutofit/>
          </a:bodyPr>
          <a:lstStyle/>
          <a:p>
            <a:r>
              <a:rPr lang="en-US" dirty="0"/>
              <a:t>Click to edit Master title style</a:t>
            </a:r>
          </a:p>
        </p:txBody>
      </p:sp>
    </p:spTree>
    <p:extLst>
      <p:ext uri="{BB962C8B-B14F-4D97-AF65-F5344CB8AC3E}">
        <p14:creationId xmlns:p14="http://schemas.microsoft.com/office/powerpoint/2010/main" val="92868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17751-E263-4927-8D51-A1310F055C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7625267" y="403995"/>
            <a:ext cx="1233385" cy="295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74391" y="245566"/>
            <a:ext cx="7495361" cy="474345"/>
          </a:xfrm>
          <a:prstGeom prst="rect">
            <a:avLst/>
          </a:prstGeom>
        </p:spPr>
        <p:txBody>
          <a:bodyPr vert="horz" lIns="0" tIns="4572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274392" y="1463040"/>
            <a:ext cx="8584260" cy="4937760"/>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153984" y="6590968"/>
            <a:ext cx="112211" cy="177577"/>
          </a:xfrm>
          <a:prstGeom prst="rect">
            <a:avLst/>
          </a:prstGeom>
          <a:noFill/>
        </p:spPr>
        <p:txBody>
          <a:bodyPr wrap="none" lIns="0" tIns="30780" rIns="0" bIns="30780" rtlCol="0" anchor="ctr">
            <a:spAutoFit/>
          </a:bodyPr>
          <a:lstStyle/>
          <a:p>
            <a:pPr algn="r" eaLnBrk="1" fontAlgn="auto" hangingPunct="1">
              <a:spcBef>
                <a:spcPts val="0"/>
              </a:spcBef>
              <a:spcAft>
                <a:spcPts val="0"/>
              </a:spcAft>
            </a:pPr>
            <a:fld id="{B50A2252-0B00-49D0-9A28-2F5CCECF09D1}" type="slidenum">
              <a:rPr lang="en-US" sz="750" cap="all" smtClean="0">
                <a:solidFill>
                  <a:schemeClr val="tx1"/>
                </a:solidFill>
              </a:rPr>
              <a:pPr algn="r" eaLnBrk="1" fontAlgn="auto" hangingPunct="1">
                <a:spcBef>
                  <a:spcPts val="0"/>
                </a:spcBef>
                <a:spcAft>
                  <a:spcPts val="0"/>
                </a:spcAft>
              </a:pPr>
              <a:t>‹#›</a:t>
            </a:fld>
            <a:endParaRPr lang="en-US" sz="750" cap="all" dirty="0">
              <a:solidFill>
                <a:schemeClr val="tx1"/>
              </a:solidFill>
            </a:endParaRPr>
          </a:p>
        </p:txBody>
      </p:sp>
      <p:sp>
        <p:nvSpPr>
          <p:cNvPr id="9" name="TextBox 8"/>
          <p:cNvSpPr txBox="1"/>
          <p:nvPr userDrawn="1"/>
        </p:nvSpPr>
        <p:spPr>
          <a:xfrm>
            <a:off x="332356" y="6590968"/>
            <a:ext cx="7206549" cy="177577"/>
          </a:xfrm>
          <a:prstGeom prst="rect">
            <a:avLst/>
          </a:prstGeom>
          <a:noFill/>
        </p:spPr>
        <p:txBody>
          <a:bodyPr wrap="square" lIns="0" tIns="30780" rIns="0" bIns="30780" rtlCol="0" anchor="ctr">
            <a:spAutoFit/>
          </a:bodyPr>
          <a:lstStyle/>
          <a:p>
            <a:pPr eaLnBrk="1" fontAlgn="auto" hangingPunct="1">
              <a:spcBef>
                <a:spcPts val="0"/>
              </a:spcBef>
              <a:spcAft>
                <a:spcPts val="0"/>
              </a:spcAft>
              <a:defRPr/>
            </a:pPr>
            <a:r>
              <a:rPr lang="en-US" sz="750" cap="all" dirty="0">
                <a:solidFill>
                  <a:schemeClr val="tx1"/>
                </a:solidFill>
              </a:rPr>
              <a:t>|  3D Numerical Analysis of two-phase immersion cooling for electronic components |  </a:t>
            </a:r>
            <a:fld id="{3D209358-B9C6-411C-8C59-B3972BC8A55F}" type="datetime4">
              <a:rPr lang="en-US" sz="750" cap="all" smtClean="0">
                <a:solidFill>
                  <a:schemeClr val="tx1"/>
                </a:solidFill>
              </a:rPr>
              <a:t>June 1, 2018</a:t>
            </a:fld>
            <a:r>
              <a:rPr lang="en-US" sz="750" cap="all" dirty="0">
                <a:solidFill>
                  <a:schemeClr val="tx1"/>
                </a:solidFill>
              </a:rPr>
              <a:t> | Public</a:t>
            </a:r>
          </a:p>
        </p:txBody>
      </p:sp>
    </p:spTree>
    <p:extLst>
      <p:ext uri="{BB962C8B-B14F-4D97-AF65-F5344CB8AC3E}">
        <p14:creationId xmlns:p14="http://schemas.microsoft.com/office/powerpoint/2010/main" val="356537926"/>
      </p:ext>
    </p:extLst>
  </p:cSld>
  <p:clrMap bg1="lt1" tx1="dk1" bg2="lt2" tx2="dk2" accent1="accent1" accent2="accent2" accent3="accent3" accent4="accent4" accent5="accent5" accent6="accent6" hlink="hlink" folHlink="folHlink"/>
  <p:sldLayoutIdLst>
    <p:sldLayoutId id="2147489071" r:id="rId1"/>
    <p:sldLayoutId id="2147489048" r:id="rId2"/>
    <p:sldLayoutId id="2147489069" r:id="rId3"/>
    <p:sldLayoutId id="2147489052" r:id="rId4"/>
    <p:sldLayoutId id="2147488921" r:id="rId5"/>
  </p:sldLayoutIdLst>
  <p:txStyles>
    <p:title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p:titleStyle>
    <p:bodyStyle>
      <a:lvl1pPr marL="257244" indent="-257244" algn="l" defTabSz="685983" rtl="0" eaLnBrk="1" latinLnBrk="0" hangingPunct="1">
        <a:spcBef>
          <a:spcPts val="600"/>
        </a:spcBef>
        <a:spcAft>
          <a:spcPts val="0"/>
        </a:spcAft>
        <a:buClr>
          <a:schemeClr val="tx1">
            <a:lumMod val="50000"/>
            <a:lumOff val="50000"/>
          </a:schemeClr>
        </a:buClr>
        <a:buSzPct val="90000"/>
        <a:buFont typeface="Wingdings 3" pitchFamily="18" charset="2"/>
        <a:buChar char=""/>
        <a:defRPr sz="1500" kern="1200">
          <a:solidFill>
            <a:schemeClr val="tx1"/>
          </a:solidFill>
          <a:latin typeface="Calibri" pitchFamily="34" charset="0"/>
          <a:ea typeface="+mn-ea"/>
          <a:cs typeface="+mn-cs"/>
        </a:defRPr>
      </a:lvl1pPr>
      <a:lvl2pPr marL="411590" indent="-135767" algn="l" defTabSz="685983" rtl="0" eaLnBrk="1" latinLnBrk="0" hangingPunct="1">
        <a:spcBef>
          <a:spcPts val="225"/>
        </a:spcBef>
        <a:spcAft>
          <a:spcPts val="0"/>
        </a:spcAft>
        <a:buClr>
          <a:schemeClr val="tx1">
            <a:lumMod val="50000"/>
            <a:lumOff val="50000"/>
          </a:schemeClr>
        </a:buClr>
        <a:buSzPct val="90000"/>
        <a:buFont typeface="Calibri" pitchFamily="34" charset="0"/>
        <a:buChar char="‒"/>
        <a:defRPr sz="1350" kern="1200">
          <a:solidFill>
            <a:schemeClr val="tx1"/>
          </a:solidFill>
          <a:latin typeface="Calibri" pitchFamily="34" charset="0"/>
          <a:ea typeface="+mn-ea"/>
          <a:cs typeface="+mn-cs"/>
        </a:defRPr>
      </a:lvl2pPr>
      <a:lvl3pPr marL="685983" indent="-126240" algn="l" defTabSz="685983" rtl="0" eaLnBrk="1" latinLnBrk="0" hangingPunct="1">
        <a:spcBef>
          <a:spcPts val="225"/>
        </a:spcBef>
        <a:spcAft>
          <a:spcPts val="0"/>
        </a:spcAft>
        <a:buClr>
          <a:schemeClr val="tx1">
            <a:lumMod val="50000"/>
            <a:lumOff val="50000"/>
          </a:schemeClr>
        </a:buClr>
        <a:buSzPct val="90000"/>
        <a:buFont typeface="Calibri" pitchFamily="34" charset="0"/>
        <a:buChar char="‒"/>
        <a:defRPr sz="1200" kern="1200">
          <a:solidFill>
            <a:schemeClr val="tx1"/>
          </a:solidFill>
          <a:latin typeface="Calibri" pitchFamily="34" charset="0"/>
          <a:ea typeface="+mn-ea"/>
          <a:cs typeface="+mn-cs"/>
        </a:defRPr>
      </a:lvl3pPr>
      <a:lvl4pPr marL="1028974" indent="-137197" algn="l" defTabSz="685983" rtl="0" eaLnBrk="1" latinLnBrk="0" hangingPunct="1">
        <a:spcBef>
          <a:spcPts val="225"/>
        </a:spcBef>
        <a:buClr>
          <a:schemeClr val="tx1">
            <a:lumMod val="50000"/>
            <a:lumOff val="50000"/>
          </a:schemeClr>
        </a:buClr>
        <a:buSzPct val="90000"/>
        <a:buFont typeface="Calibri" pitchFamily="34" charset="0"/>
        <a:buChar char="‒"/>
        <a:defRPr sz="900" kern="1200">
          <a:solidFill>
            <a:schemeClr val="tx1"/>
          </a:solidFill>
          <a:latin typeface="Calibri" pitchFamily="34" charset="0"/>
          <a:ea typeface="+mn-ea"/>
          <a:cs typeface="+mn-cs"/>
        </a:defRPr>
      </a:lvl4pPr>
      <a:lvl5pPr marL="1234769" indent="-123477" algn="l" defTabSz="685983" rtl="0" eaLnBrk="1" latinLnBrk="0" hangingPunct="1">
        <a:spcBef>
          <a:spcPts val="225"/>
        </a:spcBef>
        <a:buClr>
          <a:schemeClr val="tx1">
            <a:lumMod val="50000"/>
            <a:lumOff val="50000"/>
          </a:schemeClr>
        </a:buClr>
        <a:buSzPct val="90000"/>
        <a:buFont typeface="Calibri" pitchFamily="34" charset="0"/>
        <a:buChar char="‒"/>
        <a:defRPr sz="900" kern="1200">
          <a:solidFill>
            <a:schemeClr val="tx1"/>
          </a:solidFill>
          <a:latin typeface="Calibri" pitchFamily="34" charset="0"/>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top500.org/"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536720-0279-4AC6-90B6-57455F3E795A}"/>
              </a:ext>
            </a:extLst>
          </p:cNvPr>
          <p:cNvSpPr>
            <a:spLocks noGrp="1"/>
          </p:cNvSpPr>
          <p:nvPr>
            <p:ph type="body" sz="quarter" idx="10"/>
          </p:nvPr>
        </p:nvSpPr>
        <p:spPr>
          <a:xfrm>
            <a:off x="706889" y="1791395"/>
            <a:ext cx="7349371" cy="942942"/>
          </a:xfrm>
        </p:spPr>
        <p:txBody>
          <a:bodyPr/>
          <a:lstStyle/>
          <a:p>
            <a:pPr algn="ctr">
              <a:spcBef>
                <a:spcPts val="600"/>
              </a:spcBef>
            </a:pPr>
            <a:r>
              <a:rPr lang="en-US" sz="2800" dirty="0"/>
              <a:t>3D Numerical Analysis of Two-Phase Immersion Cooling for Electronic Components</a:t>
            </a:r>
          </a:p>
        </p:txBody>
      </p:sp>
      <p:sp>
        <p:nvSpPr>
          <p:cNvPr id="17" name="Rectangle 16">
            <a:extLst>
              <a:ext uri="{FF2B5EF4-FFF2-40B4-BE49-F238E27FC236}">
                <a16:creationId xmlns:a16="http://schemas.microsoft.com/office/drawing/2014/main" id="{EF5E6A33-577E-427F-9D14-DD17729712F7}"/>
              </a:ext>
            </a:extLst>
          </p:cNvPr>
          <p:cNvSpPr/>
          <p:nvPr/>
        </p:nvSpPr>
        <p:spPr>
          <a:xfrm>
            <a:off x="441199" y="3708165"/>
            <a:ext cx="7880749" cy="1077218"/>
          </a:xfrm>
          <a:prstGeom prst="rect">
            <a:avLst/>
          </a:prstGeom>
        </p:spPr>
        <p:txBody>
          <a:bodyPr wrap="square">
            <a:spAutoFit/>
          </a:bodyPr>
          <a:lstStyle/>
          <a:p>
            <a:pPr algn="ctr"/>
            <a:r>
              <a:rPr lang="en-US" sz="1600" b="1" dirty="0"/>
              <a:t>Xudong An, Manish Arora, Wei Huang, William C. Brantley, Joseph L. Greathouse</a:t>
            </a:r>
          </a:p>
          <a:p>
            <a:pPr algn="ctr"/>
            <a:endParaRPr lang="en-US" sz="1600" b="1" dirty="0"/>
          </a:p>
          <a:p>
            <a:pPr algn="ctr"/>
            <a:r>
              <a:rPr lang="en-US" sz="1600" dirty="0"/>
              <a:t>AMD Research</a:t>
            </a:r>
          </a:p>
          <a:p>
            <a:pPr algn="ctr"/>
            <a:r>
              <a:rPr lang="en-US" sz="1600" dirty="0"/>
              <a:t>Advanced Micro Devices, Inc.</a:t>
            </a:r>
          </a:p>
        </p:txBody>
      </p:sp>
      <p:pic>
        <p:nvPicPr>
          <p:cNvPr id="21" name="Picture 20">
            <a:extLst>
              <a:ext uri="{FF2B5EF4-FFF2-40B4-BE49-F238E27FC236}">
                <a16:creationId xmlns:a16="http://schemas.microsoft.com/office/drawing/2014/main" id="{8ABBDC68-40B4-471A-98B5-C1DA0D040CD1}"/>
              </a:ext>
            </a:extLst>
          </p:cNvPr>
          <p:cNvPicPr>
            <a:picLocks noChangeAspect="1"/>
          </p:cNvPicPr>
          <p:nvPr/>
        </p:nvPicPr>
        <p:blipFill>
          <a:blip r:embed="rId4"/>
          <a:stretch>
            <a:fillRect/>
          </a:stretch>
        </p:blipFill>
        <p:spPr>
          <a:xfrm>
            <a:off x="6512466" y="6073224"/>
            <a:ext cx="2461847" cy="738554"/>
          </a:xfrm>
          <a:prstGeom prst="rect">
            <a:avLst/>
          </a:prstGeom>
        </p:spPr>
      </p:pic>
      <p:pic>
        <p:nvPicPr>
          <p:cNvPr id="23" name="Picture 22">
            <a:extLst>
              <a:ext uri="{FF2B5EF4-FFF2-40B4-BE49-F238E27FC236}">
                <a16:creationId xmlns:a16="http://schemas.microsoft.com/office/drawing/2014/main" id="{68EB5327-8EA2-4EA8-B78F-6D3A1BEDAEF7}"/>
              </a:ext>
            </a:extLst>
          </p:cNvPr>
          <p:cNvPicPr>
            <a:picLocks noChangeAspect="1"/>
          </p:cNvPicPr>
          <p:nvPr/>
        </p:nvPicPr>
        <p:blipFill>
          <a:blip r:embed="rId5"/>
          <a:stretch>
            <a:fillRect/>
          </a:stretch>
        </p:blipFill>
        <p:spPr>
          <a:xfrm>
            <a:off x="0" y="6027003"/>
            <a:ext cx="6268915" cy="830997"/>
          </a:xfrm>
          <a:prstGeom prst="rect">
            <a:avLst/>
          </a:prstGeom>
        </p:spPr>
      </p:pic>
    </p:spTree>
    <p:extLst>
      <p:ext uri="{BB962C8B-B14F-4D97-AF65-F5344CB8AC3E}">
        <p14:creationId xmlns:p14="http://schemas.microsoft.com/office/powerpoint/2010/main" val="140701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E65E3A-C970-499D-912B-9F9931CA3977}"/>
              </a:ext>
            </a:extLst>
          </p:cNvPr>
          <p:cNvPicPr>
            <a:picLocks noChangeAspect="1"/>
          </p:cNvPicPr>
          <p:nvPr/>
        </p:nvPicPr>
        <p:blipFill>
          <a:blip r:embed="rId2"/>
          <a:stretch>
            <a:fillRect/>
          </a:stretch>
        </p:blipFill>
        <p:spPr>
          <a:xfrm>
            <a:off x="1393600" y="1634466"/>
            <a:ext cx="1964896" cy="3017520"/>
          </a:xfrm>
          <a:prstGeom prst="rect">
            <a:avLst/>
          </a:prstGeom>
        </p:spPr>
      </p:pic>
      <p:pic>
        <p:nvPicPr>
          <p:cNvPr id="15" name="Picture 14">
            <a:extLst>
              <a:ext uri="{FF2B5EF4-FFF2-40B4-BE49-F238E27FC236}">
                <a16:creationId xmlns:a16="http://schemas.microsoft.com/office/drawing/2014/main" id="{E27D1271-4DD7-45F9-9C57-FEC3472721C6}"/>
              </a:ext>
            </a:extLst>
          </p:cNvPr>
          <p:cNvPicPr>
            <a:picLocks noChangeAspect="1"/>
          </p:cNvPicPr>
          <p:nvPr/>
        </p:nvPicPr>
        <p:blipFill>
          <a:blip r:embed="rId3"/>
          <a:stretch>
            <a:fillRect/>
          </a:stretch>
        </p:blipFill>
        <p:spPr>
          <a:xfrm>
            <a:off x="3842645" y="1634466"/>
            <a:ext cx="1964898" cy="3017520"/>
          </a:xfrm>
          <a:prstGeom prst="rect">
            <a:avLst/>
          </a:prstGeom>
        </p:spPr>
      </p:pic>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pic>
        <p:nvPicPr>
          <p:cNvPr id="8" name="Picture 7">
            <a:extLst>
              <a:ext uri="{FF2B5EF4-FFF2-40B4-BE49-F238E27FC236}">
                <a16:creationId xmlns:a16="http://schemas.microsoft.com/office/drawing/2014/main" id="{267781E3-5BAC-4FCC-99D6-FC4711A41691}"/>
              </a:ext>
            </a:extLst>
          </p:cNvPr>
          <p:cNvPicPr>
            <a:picLocks noChangeAspect="1"/>
          </p:cNvPicPr>
          <p:nvPr/>
        </p:nvPicPr>
        <p:blipFill>
          <a:blip r:embed="rId4"/>
          <a:stretch>
            <a:fillRect/>
          </a:stretch>
        </p:blipFill>
        <p:spPr>
          <a:xfrm>
            <a:off x="6446525" y="1730402"/>
            <a:ext cx="777240" cy="3017520"/>
          </a:xfrm>
          <a:prstGeom prst="rect">
            <a:avLst/>
          </a:prstGeom>
        </p:spPr>
      </p:pic>
      <p:sp>
        <p:nvSpPr>
          <p:cNvPr id="13" name="Rectangle 12">
            <a:extLst>
              <a:ext uri="{FF2B5EF4-FFF2-40B4-BE49-F238E27FC236}">
                <a16:creationId xmlns:a16="http://schemas.microsoft.com/office/drawing/2014/main" id="{77F4B515-DCCC-457B-8078-8A1EB0AE766D}"/>
              </a:ext>
            </a:extLst>
          </p:cNvPr>
          <p:cNvSpPr/>
          <p:nvPr/>
        </p:nvSpPr>
        <p:spPr>
          <a:xfrm>
            <a:off x="274391" y="719911"/>
            <a:ext cx="4820166" cy="369332"/>
          </a:xfrm>
          <a:prstGeom prst="rect">
            <a:avLst/>
          </a:prstGeom>
        </p:spPr>
        <p:txBody>
          <a:bodyPr wrap="none">
            <a:spAutoFit/>
          </a:bodyPr>
          <a:lstStyle/>
          <a:p>
            <a:r>
              <a:rPr lang="en-US" dirty="0"/>
              <a:t>One package on board vs. two packages on board</a:t>
            </a:r>
          </a:p>
        </p:txBody>
      </p:sp>
      <p:sp>
        <p:nvSpPr>
          <p:cNvPr id="14" name="Title 10">
            <a:extLst>
              <a:ext uri="{FF2B5EF4-FFF2-40B4-BE49-F238E27FC236}">
                <a16:creationId xmlns:a16="http://schemas.microsoft.com/office/drawing/2014/main" id="{2E4ECA6B-BA2F-490E-BD31-4F3903431935}"/>
              </a:ext>
            </a:extLst>
          </p:cNvPr>
          <p:cNvSpPr txBox="1">
            <a:spLocks/>
          </p:cNvSpPr>
          <p:nvPr/>
        </p:nvSpPr>
        <p:spPr>
          <a:xfrm>
            <a:off x="1813284" y="4843857"/>
            <a:ext cx="5049619" cy="293366"/>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Volume fraction contour when package power is 125W  (Blue is liquid phase, red is vapor phase)</a:t>
            </a:r>
          </a:p>
        </p:txBody>
      </p:sp>
      <p:sp>
        <p:nvSpPr>
          <p:cNvPr id="16" name="Rectangle 15">
            <a:extLst>
              <a:ext uri="{FF2B5EF4-FFF2-40B4-BE49-F238E27FC236}">
                <a16:creationId xmlns:a16="http://schemas.microsoft.com/office/drawing/2014/main" id="{F1BC2FA9-FD25-4F67-B44F-18CCBC1FEED4}"/>
              </a:ext>
            </a:extLst>
          </p:cNvPr>
          <p:cNvSpPr/>
          <p:nvPr/>
        </p:nvSpPr>
        <p:spPr>
          <a:xfrm>
            <a:off x="1749598" y="1295912"/>
            <a:ext cx="1253420" cy="338554"/>
          </a:xfrm>
          <a:prstGeom prst="rect">
            <a:avLst/>
          </a:prstGeom>
        </p:spPr>
        <p:txBody>
          <a:bodyPr wrap="none">
            <a:spAutoFit/>
          </a:bodyPr>
          <a:lstStyle/>
          <a:p>
            <a:r>
              <a:rPr lang="en-US" sz="1600" dirty="0"/>
              <a:t>One package</a:t>
            </a:r>
          </a:p>
        </p:txBody>
      </p:sp>
      <p:sp>
        <p:nvSpPr>
          <p:cNvPr id="17" name="Rectangle 16">
            <a:extLst>
              <a:ext uri="{FF2B5EF4-FFF2-40B4-BE49-F238E27FC236}">
                <a16:creationId xmlns:a16="http://schemas.microsoft.com/office/drawing/2014/main" id="{A182A19D-E59D-4B2C-A891-0834276ECDC1}"/>
              </a:ext>
            </a:extLst>
          </p:cNvPr>
          <p:cNvSpPr/>
          <p:nvPr/>
        </p:nvSpPr>
        <p:spPr>
          <a:xfrm>
            <a:off x="4158756" y="1295912"/>
            <a:ext cx="1332673" cy="338554"/>
          </a:xfrm>
          <a:prstGeom prst="rect">
            <a:avLst/>
          </a:prstGeom>
        </p:spPr>
        <p:txBody>
          <a:bodyPr wrap="none">
            <a:spAutoFit/>
          </a:bodyPr>
          <a:lstStyle/>
          <a:p>
            <a:r>
              <a:rPr lang="en-US" sz="1600" dirty="0"/>
              <a:t>Two packages</a:t>
            </a:r>
          </a:p>
        </p:txBody>
      </p:sp>
      <p:sp>
        <p:nvSpPr>
          <p:cNvPr id="10" name="Rectangle 9">
            <a:extLst>
              <a:ext uri="{FF2B5EF4-FFF2-40B4-BE49-F238E27FC236}">
                <a16:creationId xmlns:a16="http://schemas.microsoft.com/office/drawing/2014/main" id="{B28F73EF-728C-46FB-A650-3AFED12A2AFC}"/>
              </a:ext>
            </a:extLst>
          </p:cNvPr>
          <p:cNvSpPr/>
          <p:nvPr/>
        </p:nvSpPr>
        <p:spPr>
          <a:xfrm>
            <a:off x="496178" y="5511916"/>
            <a:ext cx="7093342" cy="907941"/>
          </a:xfrm>
          <a:prstGeom prst="rect">
            <a:avLst/>
          </a:prstGeom>
        </p:spPr>
        <p:txBody>
          <a:bodyPr wrap="square">
            <a:spAutoFit/>
          </a:bodyPr>
          <a:lstStyle/>
          <a:p>
            <a:pPr marL="285750" indent="-285750">
              <a:spcBef>
                <a:spcPts val="600"/>
              </a:spcBef>
              <a:buFontTx/>
              <a:buChar char="-"/>
            </a:pPr>
            <a:r>
              <a:rPr lang="en-US" sz="1600" dirty="0"/>
              <a:t>Upper packages are covered by thicker vapor</a:t>
            </a:r>
          </a:p>
          <a:p>
            <a:pPr marL="285750" indent="-285750">
              <a:spcBef>
                <a:spcPts val="600"/>
              </a:spcBef>
              <a:buFontTx/>
              <a:buChar char="-"/>
            </a:pPr>
            <a:r>
              <a:rPr lang="en-US" sz="1600" dirty="0"/>
              <a:t>Lower packages in “two packages” test and all packages in “one package“ test are covered by thinner vapor and those thicknesses are similar</a:t>
            </a:r>
          </a:p>
        </p:txBody>
      </p:sp>
    </p:spTree>
    <p:extLst>
      <p:ext uri="{BB962C8B-B14F-4D97-AF65-F5344CB8AC3E}">
        <p14:creationId xmlns:p14="http://schemas.microsoft.com/office/powerpoint/2010/main" val="326177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D44DC4-6682-40AE-8F69-8A4C7029C329}"/>
              </a:ext>
            </a:extLst>
          </p:cNvPr>
          <p:cNvPicPr>
            <a:picLocks noChangeAspect="1"/>
          </p:cNvPicPr>
          <p:nvPr/>
        </p:nvPicPr>
        <p:blipFill>
          <a:blip r:embed="rId2"/>
          <a:stretch>
            <a:fillRect/>
          </a:stretch>
        </p:blipFill>
        <p:spPr>
          <a:xfrm>
            <a:off x="3589554" y="1756937"/>
            <a:ext cx="1964895" cy="3017517"/>
          </a:xfrm>
          <a:prstGeom prst="rect">
            <a:avLst/>
          </a:prstGeom>
        </p:spPr>
      </p:pic>
      <p:pic>
        <p:nvPicPr>
          <p:cNvPr id="16" name="Picture 15">
            <a:extLst>
              <a:ext uri="{FF2B5EF4-FFF2-40B4-BE49-F238E27FC236}">
                <a16:creationId xmlns:a16="http://schemas.microsoft.com/office/drawing/2014/main" id="{07DFDB2B-2D26-4B1A-A75F-71D8E65FB10C}"/>
              </a:ext>
            </a:extLst>
          </p:cNvPr>
          <p:cNvPicPr>
            <a:picLocks noChangeAspect="1"/>
          </p:cNvPicPr>
          <p:nvPr/>
        </p:nvPicPr>
        <p:blipFill>
          <a:blip r:embed="rId3"/>
          <a:stretch>
            <a:fillRect/>
          </a:stretch>
        </p:blipFill>
        <p:spPr>
          <a:xfrm>
            <a:off x="1140504" y="1756930"/>
            <a:ext cx="1964897" cy="3017520"/>
          </a:xfrm>
          <a:prstGeom prst="rect">
            <a:avLst/>
          </a:prstGeom>
        </p:spPr>
      </p:pic>
      <p:pic>
        <p:nvPicPr>
          <p:cNvPr id="15" name="Picture 14">
            <a:extLst>
              <a:ext uri="{FF2B5EF4-FFF2-40B4-BE49-F238E27FC236}">
                <a16:creationId xmlns:a16="http://schemas.microsoft.com/office/drawing/2014/main" id="{D65730A6-97C5-4272-B306-89B88B980246}"/>
              </a:ext>
            </a:extLst>
          </p:cNvPr>
          <p:cNvPicPr>
            <a:picLocks noChangeAspect="1"/>
          </p:cNvPicPr>
          <p:nvPr/>
        </p:nvPicPr>
        <p:blipFill>
          <a:blip r:embed="rId4"/>
          <a:stretch>
            <a:fillRect/>
          </a:stretch>
        </p:blipFill>
        <p:spPr>
          <a:xfrm>
            <a:off x="6487346" y="1756934"/>
            <a:ext cx="777240" cy="3017520"/>
          </a:xfrm>
          <a:prstGeom prst="rect">
            <a:avLst/>
          </a:prstGeom>
        </p:spPr>
      </p:pic>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sp>
        <p:nvSpPr>
          <p:cNvPr id="13" name="Rectangle 12">
            <a:extLst>
              <a:ext uri="{FF2B5EF4-FFF2-40B4-BE49-F238E27FC236}">
                <a16:creationId xmlns:a16="http://schemas.microsoft.com/office/drawing/2014/main" id="{77F4B515-DCCC-457B-8078-8A1EB0AE766D}"/>
              </a:ext>
            </a:extLst>
          </p:cNvPr>
          <p:cNvSpPr/>
          <p:nvPr/>
        </p:nvSpPr>
        <p:spPr>
          <a:xfrm>
            <a:off x="274391" y="719911"/>
            <a:ext cx="4820166" cy="369332"/>
          </a:xfrm>
          <a:prstGeom prst="rect">
            <a:avLst/>
          </a:prstGeom>
        </p:spPr>
        <p:txBody>
          <a:bodyPr wrap="none">
            <a:spAutoFit/>
          </a:bodyPr>
          <a:lstStyle/>
          <a:p>
            <a:r>
              <a:rPr lang="en-US" dirty="0"/>
              <a:t>One package on board vs. two packages on board</a:t>
            </a:r>
          </a:p>
        </p:txBody>
      </p:sp>
      <p:sp>
        <p:nvSpPr>
          <p:cNvPr id="14" name="Title 10">
            <a:extLst>
              <a:ext uri="{FF2B5EF4-FFF2-40B4-BE49-F238E27FC236}">
                <a16:creationId xmlns:a16="http://schemas.microsoft.com/office/drawing/2014/main" id="{2E4ECA6B-BA2F-490E-BD31-4F3903431935}"/>
              </a:ext>
            </a:extLst>
          </p:cNvPr>
          <p:cNvSpPr txBox="1">
            <a:spLocks/>
          </p:cNvSpPr>
          <p:nvPr/>
        </p:nvSpPr>
        <p:spPr>
          <a:xfrm>
            <a:off x="3060629" y="4939375"/>
            <a:ext cx="3022741" cy="293366"/>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Lid temperature contour</a:t>
            </a:r>
          </a:p>
        </p:txBody>
      </p:sp>
      <p:sp>
        <p:nvSpPr>
          <p:cNvPr id="17" name="Rectangle 16">
            <a:extLst>
              <a:ext uri="{FF2B5EF4-FFF2-40B4-BE49-F238E27FC236}">
                <a16:creationId xmlns:a16="http://schemas.microsoft.com/office/drawing/2014/main" id="{F3709E55-F025-4618-AA97-1588A3C5A505}"/>
              </a:ext>
            </a:extLst>
          </p:cNvPr>
          <p:cNvSpPr/>
          <p:nvPr/>
        </p:nvSpPr>
        <p:spPr>
          <a:xfrm>
            <a:off x="1496505" y="1418376"/>
            <a:ext cx="1253420" cy="338554"/>
          </a:xfrm>
          <a:prstGeom prst="rect">
            <a:avLst/>
          </a:prstGeom>
        </p:spPr>
        <p:txBody>
          <a:bodyPr wrap="none">
            <a:spAutoFit/>
          </a:bodyPr>
          <a:lstStyle/>
          <a:p>
            <a:r>
              <a:rPr lang="en-US" sz="1600" dirty="0"/>
              <a:t>One package</a:t>
            </a:r>
          </a:p>
        </p:txBody>
      </p:sp>
      <p:sp>
        <p:nvSpPr>
          <p:cNvPr id="18" name="Rectangle 17">
            <a:extLst>
              <a:ext uri="{FF2B5EF4-FFF2-40B4-BE49-F238E27FC236}">
                <a16:creationId xmlns:a16="http://schemas.microsoft.com/office/drawing/2014/main" id="{72B9E8D6-8EDA-4178-9512-D1CA08E5E413}"/>
              </a:ext>
            </a:extLst>
          </p:cNvPr>
          <p:cNvSpPr/>
          <p:nvPr/>
        </p:nvSpPr>
        <p:spPr>
          <a:xfrm>
            <a:off x="3905663" y="1418376"/>
            <a:ext cx="1332673" cy="338554"/>
          </a:xfrm>
          <a:prstGeom prst="rect">
            <a:avLst/>
          </a:prstGeom>
        </p:spPr>
        <p:txBody>
          <a:bodyPr wrap="none">
            <a:spAutoFit/>
          </a:bodyPr>
          <a:lstStyle/>
          <a:p>
            <a:r>
              <a:rPr lang="en-US" sz="1600" dirty="0"/>
              <a:t>Two packages</a:t>
            </a:r>
          </a:p>
        </p:txBody>
      </p:sp>
      <p:sp>
        <p:nvSpPr>
          <p:cNvPr id="10" name="Rectangle 9">
            <a:extLst>
              <a:ext uri="{FF2B5EF4-FFF2-40B4-BE49-F238E27FC236}">
                <a16:creationId xmlns:a16="http://schemas.microsoft.com/office/drawing/2014/main" id="{C96157CC-F20C-4EC1-8856-1CBCD20150C5}"/>
              </a:ext>
            </a:extLst>
          </p:cNvPr>
          <p:cNvSpPr/>
          <p:nvPr/>
        </p:nvSpPr>
        <p:spPr>
          <a:xfrm>
            <a:off x="496178" y="5511916"/>
            <a:ext cx="7093342" cy="661720"/>
          </a:xfrm>
          <a:prstGeom prst="rect">
            <a:avLst/>
          </a:prstGeom>
        </p:spPr>
        <p:txBody>
          <a:bodyPr wrap="square">
            <a:spAutoFit/>
          </a:bodyPr>
          <a:lstStyle/>
          <a:p>
            <a:pPr marL="285750" indent="-285750">
              <a:spcBef>
                <a:spcPts val="600"/>
              </a:spcBef>
              <a:buFontTx/>
              <a:buChar char="-"/>
            </a:pPr>
            <a:r>
              <a:rPr lang="en-US" sz="1600" dirty="0"/>
              <a:t>Hot zones appear on top central area due to insufficient liquid contact</a:t>
            </a:r>
          </a:p>
          <a:p>
            <a:pPr marL="285750" indent="-285750">
              <a:spcBef>
                <a:spcPts val="600"/>
              </a:spcBef>
              <a:buFontTx/>
              <a:buChar char="-"/>
            </a:pPr>
            <a:r>
              <a:rPr lang="en-US" sz="1600" dirty="0"/>
              <a:t>Temperature maps on “related” packages are similar</a:t>
            </a:r>
          </a:p>
        </p:txBody>
      </p:sp>
    </p:spTree>
    <p:extLst>
      <p:ext uri="{BB962C8B-B14F-4D97-AF65-F5344CB8AC3E}">
        <p14:creationId xmlns:p14="http://schemas.microsoft.com/office/powerpoint/2010/main" val="294048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pic>
        <p:nvPicPr>
          <p:cNvPr id="15" name="Picture 14">
            <a:extLst>
              <a:ext uri="{FF2B5EF4-FFF2-40B4-BE49-F238E27FC236}">
                <a16:creationId xmlns:a16="http://schemas.microsoft.com/office/drawing/2014/main" id="{5E3B3805-C29F-4BCE-A64C-7D6B3D65FB40}"/>
              </a:ext>
            </a:extLst>
          </p:cNvPr>
          <p:cNvPicPr>
            <a:picLocks noChangeAspect="1"/>
          </p:cNvPicPr>
          <p:nvPr/>
        </p:nvPicPr>
        <p:blipFill>
          <a:blip r:embed="rId2"/>
          <a:stretch>
            <a:fillRect/>
          </a:stretch>
        </p:blipFill>
        <p:spPr>
          <a:xfrm>
            <a:off x="474578" y="2351063"/>
            <a:ext cx="4023360" cy="3017520"/>
          </a:xfrm>
          <a:prstGeom prst="rect">
            <a:avLst/>
          </a:prstGeom>
        </p:spPr>
      </p:pic>
      <p:sp>
        <p:nvSpPr>
          <p:cNvPr id="16" name="Rectangle 15">
            <a:extLst>
              <a:ext uri="{FF2B5EF4-FFF2-40B4-BE49-F238E27FC236}">
                <a16:creationId xmlns:a16="http://schemas.microsoft.com/office/drawing/2014/main" id="{58E64105-036C-46BC-9DCE-3304AB7189DF}"/>
              </a:ext>
            </a:extLst>
          </p:cNvPr>
          <p:cNvSpPr/>
          <p:nvPr/>
        </p:nvSpPr>
        <p:spPr>
          <a:xfrm>
            <a:off x="274391" y="719911"/>
            <a:ext cx="4820166" cy="369332"/>
          </a:xfrm>
          <a:prstGeom prst="rect">
            <a:avLst/>
          </a:prstGeom>
        </p:spPr>
        <p:txBody>
          <a:bodyPr wrap="none">
            <a:spAutoFit/>
          </a:bodyPr>
          <a:lstStyle/>
          <a:p>
            <a:r>
              <a:rPr lang="en-US" dirty="0"/>
              <a:t>One package on board vs. two packages on board</a:t>
            </a:r>
          </a:p>
        </p:txBody>
      </p:sp>
      <p:sp>
        <p:nvSpPr>
          <p:cNvPr id="17" name="Title 10">
            <a:extLst>
              <a:ext uri="{FF2B5EF4-FFF2-40B4-BE49-F238E27FC236}">
                <a16:creationId xmlns:a16="http://schemas.microsoft.com/office/drawing/2014/main" id="{89540381-897D-4BA5-9DD7-420400AC5B7A}"/>
              </a:ext>
            </a:extLst>
          </p:cNvPr>
          <p:cNvSpPr txBox="1">
            <a:spLocks/>
          </p:cNvSpPr>
          <p:nvPr/>
        </p:nvSpPr>
        <p:spPr>
          <a:xfrm>
            <a:off x="536125" y="1817953"/>
            <a:ext cx="3763597" cy="533110"/>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Temperature on each package when power is 125W</a:t>
            </a:r>
          </a:p>
        </p:txBody>
      </p:sp>
      <p:sp>
        <p:nvSpPr>
          <p:cNvPr id="18" name="Rectangle 17">
            <a:extLst>
              <a:ext uri="{FF2B5EF4-FFF2-40B4-BE49-F238E27FC236}">
                <a16:creationId xmlns:a16="http://schemas.microsoft.com/office/drawing/2014/main" id="{3CE8FF92-5BAE-4982-816B-D70143192184}"/>
              </a:ext>
            </a:extLst>
          </p:cNvPr>
          <p:cNvSpPr/>
          <p:nvPr/>
        </p:nvSpPr>
        <p:spPr>
          <a:xfrm>
            <a:off x="4782733" y="2351063"/>
            <a:ext cx="4159043" cy="2539157"/>
          </a:xfrm>
          <a:prstGeom prst="rect">
            <a:avLst/>
          </a:prstGeom>
        </p:spPr>
        <p:txBody>
          <a:bodyPr wrap="square">
            <a:spAutoFit/>
          </a:bodyPr>
          <a:lstStyle/>
          <a:p>
            <a:pPr>
              <a:spcBef>
                <a:spcPts val="600"/>
              </a:spcBef>
            </a:pPr>
            <a:r>
              <a:rPr lang="en-US" b="1" dirty="0"/>
              <a:t>Summary</a:t>
            </a:r>
          </a:p>
          <a:p>
            <a:pPr marL="285750" indent="-285750">
              <a:spcBef>
                <a:spcPts val="600"/>
              </a:spcBef>
              <a:buFontTx/>
              <a:buChar char="-"/>
            </a:pPr>
            <a:r>
              <a:rPr lang="en-US" dirty="0"/>
              <a:t>Temperature situations on different boards are almost the same</a:t>
            </a:r>
          </a:p>
          <a:p>
            <a:pPr marL="285750" indent="-285750">
              <a:spcBef>
                <a:spcPts val="600"/>
              </a:spcBef>
              <a:buFontTx/>
              <a:buChar char="-"/>
            </a:pPr>
            <a:r>
              <a:rPr lang="en-US" dirty="0"/>
              <a:t>Lower packages in “two packages” test and all packages in “one package“: same temperature</a:t>
            </a:r>
          </a:p>
          <a:p>
            <a:pPr marL="285750" indent="-285750">
              <a:spcBef>
                <a:spcPts val="600"/>
              </a:spcBef>
              <a:buFontTx/>
              <a:buChar char="-"/>
            </a:pPr>
            <a:r>
              <a:rPr lang="en-US" dirty="0"/>
              <a:t>Upper packages are much hotter than lower packages</a:t>
            </a:r>
          </a:p>
        </p:txBody>
      </p:sp>
    </p:spTree>
    <p:extLst>
      <p:ext uri="{BB962C8B-B14F-4D97-AF65-F5344CB8AC3E}">
        <p14:creationId xmlns:p14="http://schemas.microsoft.com/office/powerpoint/2010/main" val="317297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sp>
        <p:nvSpPr>
          <p:cNvPr id="13" name="Rectangle 12">
            <a:extLst>
              <a:ext uri="{FF2B5EF4-FFF2-40B4-BE49-F238E27FC236}">
                <a16:creationId xmlns:a16="http://schemas.microsoft.com/office/drawing/2014/main" id="{77F4B515-DCCC-457B-8078-8A1EB0AE766D}"/>
              </a:ext>
            </a:extLst>
          </p:cNvPr>
          <p:cNvSpPr/>
          <p:nvPr/>
        </p:nvSpPr>
        <p:spPr>
          <a:xfrm>
            <a:off x="274391" y="719911"/>
            <a:ext cx="2380780" cy="369332"/>
          </a:xfrm>
          <a:prstGeom prst="rect">
            <a:avLst/>
          </a:prstGeom>
        </p:spPr>
        <p:txBody>
          <a:bodyPr wrap="none">
            <a:spAutoFit/>
          </a:bodyPr>
          <a:lstStyle/>
          <a:p>
            <a:r>
              <a:rPr lang="en-US" dirty="0"/>
              <a:t>Two packages on board</a:t>
            </a:r>
          </a:p>
        </p:txBody>
      </p:sp>
      <p:pic>
        <p:nvPicPr>
          <p:cNvPr id="4" name="anigif (3)">
            <a:hlinkClick r:id="" action="ppaction://media"/>
            <a:extLst>
              <a:ext uri="{FF2B5EF4-FFF2-40B4-BE49-F238E27FC236}">
                <a16:creationId xmlns:a16="http://schemas.microsoft.com/office/drawing/2014/main" id="{E99E123C-C85A-465D-BB2A-094A1A61D2A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30735" y="1188606"/>
            <a:ext cx="7682529" cy="4001317"/>
          </a:xfrm>
          <a:prstGeom prst="rect">
            <a:avLst/>
          </a:prstGeom>
        </p:spPr>
      </p:pic>
      <p:sp>
        <p:nvSpPr>
          <p:cNvPr id="5" name="Title 10">
            <a:extLst>
              <a:ext uri="{FF2B5EF4-FFF2-40B4-BE49-F238E27FC236}">
                <a16:creationId xmlns:a16="http://schemas.microsoft.com/office/drawing/2014/main" id="{CEEA745A-8E0C-46AB-95DB-5192E50913BE}"/>
              </a:ext>
            </a:extLst>
          </p:cNvPr>
          <p:cNvSpPr txBox="1">
            <a:spLocks/>
          </p:cNvSpPr>
          <p:nvPr/>
        </p:nvSpPr>
        <p:spPr>
          <a:xfrm>
            <a:off x="818217" y="5556499"/>
            <a:ext cx="7298680" cy="863977"/>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Phenomenon of liquid vaporization in first 5 seconds, different power values </a:t>
            </a:r>
          </a:p>
          <a:p>
            <a:pPr algn="ctr"/>
            <a:r>
              <a:rPr lang="en-US" sz="1600" dirty="0"/>
              <a:t>(Blue is liquid phase, red is vapor phase) </a:t>
            </a:r>
          </a:p>
        </p:txBody>
      </p:sp>
      <p:sp>
        <p:nvSpPr>
          <p:cNvPr id="7" name="Rectangle 6">
            <a:extLst>
              <a:ext uri="{FF2B5EF4-FFF2-40B4-BE49-F238E27FC236}">
                <a16:creationId xmlns:a16="http://schemas.microsoft.com/office/drawing/2014/main" id="{22170717-FC2B-487B-AFA5-44486E48516D}"/>
              </a:ext>
            </a:extLst>
          </p:cNvPr>
          <p:cNvSpPr/>
          <p:nvPr/>
        </p:nvSpPr>
        <p:spPr>
          <a:xfrm>
            <a:off x="1529958" y="1286542"/>
            <a:ext cx="575799" cy="338554"/>
          </a:xfrm>
          <a:prstGeom prst="rect">
            <a:avLst/>
          </a:prstGeom>
        </p:spPr>
        <p:txBody>
          <a:bodyPr wrap="none">
            <a:spAutoFit/>
          </a:bodyPr>
          <a:lstStyle/>
          <a:p>
            <a:r>
              <a:rPr lang="en-US" sz="1600" dirty="0">
                <a:highlight>
                  <a:srgbClr val="00FFFF"/>
                </a:highlight>
              </a:rPr>
              <a:t>50W</a:t>
            </a:r>
          </a:p>
        </p:txBody>
      </p:sp>
      <p:sp>
        <p:nvSpPr>
          <p:cNvPr id="8" name="Rectangle 7">
            <a:extLst>
              <a:ext uri="{FF2B5EF4-FFF2-40B4-BE49-F238E27FC236}">
                <a16:creationId xmlns:a16="http://schemas.microsoft.com/office/drawing/2014/main" id="{74F09BC1-53E0-4600-AFD3-8A2BF12B870A}"/>
              </a:ext>
            </a:extLst>
          </p:cNvPr>
          <p:cNvSpPr/>
          <p:nvPr/>
        </p:nvSpPr>
        <p:spPr>
          <a:xfrm>
            <a:off x="3695958" y="1286542"/>
            <a:ext cx="679994" cy="338554"/>
          </a:xfrm>
          <a:prstGeom prst="rect">
            <a:avLst/>
          </a:prstGeom>
        </p:spPr>
        <p:txBody>
          <a:bodyPr wrap="none">
            <a:spAutoFit/>
          </a:bodyPr>
          <a:lstStyle/>
          <a:p>
            <a:r>
              <a:rPr lang="en-US" sz="1600" dirty="0">
                <a:highlight>
                  <a:srgbClr val="00FFFF"/>
                </a:highlight>
              </a:rPr>
              <a:t>150W</a:t>
            </a:r>
          </a:p>
        </p:txBody>
      </p:sp>
      <p:sp>
        <p:nvSpPr>
          <p:cNvPr id="9" name="Rectangle 8">
            <a:extLst>
              <a:ext uri="{FF2B5EF4-FFF2-40B4-BE49-F238E27FC236}">
                <a16:creationId xmlns:a16="http://schemas.microsoft.com/office/drawing/2014/main" id="{9C2C3F3D-A8AB-41F6-95C1-164FC7BB52EC}"/>
              </a:ext>
            </a:extLst>
          </p:cNvPr>
          <p:cNvSpPr/>
          <p:nvPr/>
        </p:nvSpPr>
        <p:spPr>
          <a:xfrm>
            <a:off x="5966153" y="1304166"/>
            <a:ext cx="679994" cy="338554"/>
          </a:xfrm>
          <a:prstGeom prst="rect">
            <a:avLst/>
          </a:prstGeom>
        </p:spPr>
        <p:txBody>
          <a:bodyPr wrap="none">
            <a:spAutoFit/>
          </a:bodyPr>
          <a:lstStyle/>
          <a:p>
            <a:r>
              <a:rPr lang="en-US" sz="1600" dirty="0">
                <a:highlight>
                  <a:srgbClr val="00FFFF"/>
                </a:highlight>
              </a:rPr>
              <a:t>250W</a:t>
            </a:r>
          </a:p>
        </p:txBody>
      </p:sp>
    </p:spTree>
    <p:extLst>
      <p:ext uri="{BB962C8B-B14F-4D97-AF65-F5344CB8AC3E}">
        <p14:creationId xmlns:p14="http://schemas.microsoft.com/office/powerpoint/2010/main" val="366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pic>
        <p:nvPicPr>
          <p:cNvPr id="13" name="Picture 12">
            <a:extLst>
              <a:ext uri="{FF2B5EF4-FFF2-40B4-BE49-F238E27FC236}">
                <a16:creationId xmlns:a16="http://schemas.microsoft.com/office/drawing/2014/main" id="{D9C415E2-2A67-493B-A436-89947B79BE6B}"/>
              </a:ext>
            </a:extLst>
          </p:cNvPr>
          <p:cNvPicPr>
            <a:picLocks noChangeAspect="1"/>
          </p:cNvPicPr>
          <p:nvPr/>
        </p:nvPicPr>
        <p:blipFill>
          <a:blip r:embed="rId2"/>
          <a:stretch>
            <a:fillRect/>
          </a:stretch>
        </p:blipFill>
        <p:spPr>
          <a:xfrm>
            <a:off x="2073907" y="1764807"/>
            <a:ext cx="678759" cy="2743200"/>
          </a:xfrm>
          <a:prstGeom prst="rect">
            <a:avLst/>
          </a:prstGeom>
        </p:spPr>
      </p:pic>
      <p:pic>
        <p:nvPicPr>
          <p:cNvPr id="17" name="Picture 16">
            <a:extLst>
              <a:ext uri="{FF2B5EF4-FFF2-40B4-BE49-F238E27FC236}">
                <a16:creationId xmlns:a16="http://schemas.microsoft.com/office/drawing/2014/main" id="{31CF1461-138B-430D-9FAF-CF475BC3BE19}"/>
              </a:ext>
            </a:extLst>
          </p:cNvPr>
          <p:cNvPicPr>
            <a:picLocks noChangeAspect="1"/>
          </p:cNvPicPr>
          <p:nvPr/>
        </p:nvPicPr>
        <p:blipFill>
          <a:blip r:embed="rId3"/>
          <a:stretch>
            <a:fillRect/>
          </a:stretch>
        </p:blipFill>
        <p:spPr>
          <a:xfrm>
            <a:off x="4993151" y="1764807"/>
            <a:ext cx="706582" cy="2743200"/>
          </a:xfrm>
          <a:prstGeom prst="rect">
            <a:avLst/>
          </a:prstGeom>
        </p:spPr>
      </p:pic>
      <p:pic>
        <p:nvPicPr>
          <p:cNvPr id="21" name="Picture 20">
            <a:extLst>
              <a:ext uri="{FF2B5EF4-FFF2-40B4-BE49-F238E27FC236}">
                <a16:creationId xmlns:a16="http://schemas.microsoft.com/office/drawing/2014/main" id="{31020F20-1D51-4CE9-BA5B-A5D42FE9A725}"/>
              </a:ext>
            </a:extLst>
          </p:cNvPr>
          <p:cNvPicPr>
            <a:picLocks noChangeAspect="1"/>
          </p:cNvPicPr>
          <p:nvPr/>
        </p:nvPicPr>
        <p:blipFill>
          <a:blip r:embed="rId4"/>
          <a:stretch>
            <a:fillRect/>
          </a:stretch>
        </p:blipFill>
        <p:spPr>
          <a:xfrm>
            <a:off x="7970622" y="1776927"/>
            <a:ext cx="706582" cy="2743200"/>
          </a:xfrm>
          <a:prstGeom prst="rect">
            <a:avLst/>
          </a:prstGeom>
        </p:spPr>
      </p:pic>
      <p:pic>
        <p:nvPicPr>
          <p:cNvPr id="2061" name="Picture 2060">
            <a:extLst>
              <a:ext uri="{FF2B5EF4-FFF2-40B4-BE49-F238E27FC236}">
                <a16:creationId xmlns:a16="http://schemas.microsoft.com/office/drawing/2014/main" id="{22A0616F-265A-4128-84C5-0DBA5B785189}"/>
              </a:ext>
            </a:extLst>
          </p:cNvPr>
          <p:cNvPicPr>
            <a:picLocks noChangeAspect="1"/>
          </p:cNvPicPr>
          <p:nvPr/>
        </p:nvPicPr>
        <p:blipFill>
          <a:blip r:embed="rId5"/>
          <a:stretch>
            <a:fillRect/>
          </a:stretch>
        </p:blipFill>
        <p:spPr>
          <a:xfrm>
            <a:off x="229279" y="1744205"/>
            <a:ext cx="1786270" cy="2743200"/>
          </a:xfrm>
          <a:prstGeom prst="rect">
            <a:avLst/>
          </a:prstGeom>
        </p:spPr>
      </p:pic>
      <p:pic>
        <p:nvPicPr>
          <p:cNvPr id="2065" name="Picture 2064">
            <a:extLst>
              <a:ext uri="{FF2B5EF4-FFF2-40B4-BE49-F238E27FC236}">
                <a16:creationId xmlns:a16="http://schemas.microsoft.com/office/drawing/2014/main" id="{72E57214-4CF8-4AAA-B7E1-D472134A65A5}"/>
              </a:ext>
            </a:extLst>
          </p:cNvPr>
          <p:cNvPicPr>
            <a:picLocks noChangeAspect="1"/>
          </p:cNvPicPr>
          <p:nvPr/>
        </p:nvPicPr>
        <p:blipFill>
          <a:blip r:embed="rId6"/>
          <a:stretch>
            <a:fillRect/>
          </a:stretch>
        </p:blipFill>
        <p:spPr>
          <a:xfrm>
            <a:off x="3145943" y="1744205"/>
            <a:ext cx="1786269" cy="2743200"/>
          </a:xfrm>
          <a:prstGeom prst="rect">
            <a:avLst/>
          </a:prstGeom>
        </p:spPr>
      </p:pic>
      <p:pic>
        <p:nvPicPr>
          <p:cNvPr id="2069" name="Picture 2068">
            <a:extLst>
              <a:ext uri="{FF2B5EF4-FFF2-40B4-BE49-F238E27FC236}">
                <a16:creationId xmlns:a16="http://schemas.microsoft.com/office/drawing/2014/main" id="{FD66DD12-B1DB-4AA2-8BDC-40CD5B33BB93}"/>
              </a:ext>
            </a:extLst>
          </p:cNvPr>
          <p:cNvPicPr>
            <a:picLocks noChangeAspect="1"/>
          </p:cNvPicPr>
          <p:nvPr/>
        </p:nvPicPr>
        <p:blipFill>
          <a:blip r:embed="rId7"/>
          <a:stretch>
            <a:fillRect/>
          </a:stretch>
        </p:blipFill>
        <p:spPr>
          <a:xfrm>
            <a:off x="6093010" y="1764807"/>
            <a:ext cx="1786270" cy="2743200"/>
          </a:xfrm>
          <a:prstGeom prst="rect">
            <a:avLst/>
          </a:prstGeom>
        </p:spPr>
      </p:pic>
      <p:sp>
        <p:nvSpPr>
          <p:cNvPr id="58" name="Title 10">
            <a:extLst>
              <a:ext uri="{FF2B5EF4-FFF2-40B4-BE49-F238E27FC236}">
                <a16:creationId xmlns:a16="http://schemas.microsoft.com/office/drawing/2014/main" id="{53EEEB78-46A1-443A-AB33-7B97F8527A32}"/>
              </a:ext>
            </a:extLst>
          </p:cNvPr>
          <p:cNvSpPr txBox="1">
            <a:spLocks/>
          </p:cNvSpPr>
          <p:nvPr/>
        </p:nvSpPr>
        <p:spPr>
          <a:xfrm>
            <a:off x="1880187" y="4805588"/>
            <a:ext cx="4518339" cy="293366"/>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Lid temperature contour on 2</a:t>
            </a:r>
            <a:r>
              <a:rPr lang="en-US" sz="1600" baseline="30000" dirty="0"/>
              <a:t>nd</a:t>
            </a:r>
            <a:r>
              <a:rPr lang="en-US" sz="1600" dirty="0"/>
              <a:t> board from left</a:t>
            </a:r>
          </a:p>
        </p:txBody>
      </p:sp>
      <p:sp>
        <p:nvSpPr>
          <p:cNvPr id="59" name="Rectangle 58">
            <a:extLst>
              <a:ext uri="{FF2B5EF4-FFF2-40B4-BE49-F238E27FC236}">
                <a16:creationId xmlns:a16="http://schemas.microsoft.com/office/drawing/2014/main" id="{05CB85B1-E74F-4F34-AF03-42148A23FC33}"/>
              </a:ext>
            </a:extLst>
          </p:cNvPr>
          <p:cNvSpPr/>
          <p:nvPr/>
        </p:nvSpPr>
        <p:spPr>
          <a:xfrm>
            <a:off x="274391" y="719911"/>
            <a:ext cx="2380780" cy="369332"/>
          </a:xfrm>
          <a:prstGeom prst="rect">
            <a:avLst/>
          </a:prstGeom>
        </p:spPr>
        <p:txBody>
          <a:bodyPr wrap="none">
            <a:spAutoFit/>
          </a:bodyPr>
          <a:lstStyle/>
          <a:p>
            <a:r>
              <a:rPr lang="en-US" dirty="0"/>
              <a:t>Two packages on board</a:t>
            </a:r>
          </a:p>
        </p:txBody>
      </p:sp>
      <p:sp>
        <p:nvSpPr>
          <p:cNvPr id="60" name="Rectangle 59">
            <a:extLst>
              <a:ext uri="{FF2B5EF4-FFF2-40B4-BE49-F238E27FC236}">
                <a16:creationId xmlns:a16="http://schemas.microsoft.com/office/drawing/2014/main" id="{B00DC687-E750-478F-9A28-859F2279A752}"/>
              </a:ext>
            </a:extLst>
          </p:cNvPr>
          <p:cNvSpPr/>
          <p:nvPr/>
        </p:nvSpPr>
        <p:spPr>
          <a:xfrm>
            <a:off x="834514" y="1398555"/>
            <a:ext cx="575799" cy="338554"/>
          </a:xfrm>
          <a:prstGeom prst="rect">
            <a:avLst/>
          </a:prstGeom>
        </p:spPr>
        <p:txBody>
          <a:bodyPr wrap="none">
            <a:spAutoFit/>
          </a:bodyPr>
          <a:lstStyle/>
          <a:p>
            <a:r>
              <a:rPr lang="en-US" sz="1600" dirty="0"/>
              <a:t>50W</a:t>
            </a:r>
          </a:p>
        </p:txBody>
      </p:sp>
      <p:sp>
        <p:nvSpPr>
          <p:cNvPr id="61" name="Rectangle 60">
            <a:extLst>
              <a:ext uri="{FF2B5EF4-FFF2-40B4-BE49-F238E27FC236}">
                <a16:creationId xmlns:a16="http://schemas.microsoft.com/office/drawing/2014/main" id="{A8394035-2F82-4BDB-8C10-CA042489791F}"/>
              </a:ext>
            </a:extLst>
          </p:cNvPr>
          <p:cNvSpPr/>
          <p:nvPr/>
        </p:nvSpPr>
        <p:spPr>
          <a:xfrm>
            <a:off x="3799359" y="1398555"/>
            <a:ext cx="679994" cy="338554"/>
          </a:xfrm>
          <a:prstGeom prst="rect">
            <a:avLst/>
          </a:prstGeom>
        </p:spPr>
        <p:txBody>
          <a:bodyPr wrap="none">
            <a:spAutoFit/>
          </a:bodyPr>
          <a:lstStyle/>
          <a:p>
            <a:r>
              <a:rPr lang="en-US" sz="1600" dirty="0"/>
              <a:t>150W</a:t>
            </a:r>
          </a:p>
        </p:txBody>
      </p:sp>
      <p:sp>
        <p:nvSpPr>
          <p:cNvPr id="62" name="Rectangle 61">
            <a:extLst>
              <a:ext uri="{FF2B5EF4-FFF2-40B4-BE49-F238E27FC236}">
                <a16:creationId xmlns:a16="http://schemas.microsoft.com/office/drawing/2014/main" id="{3257C308-F9A5-45AC-8FFC-FF51A279740C}"/>
              </a:ext>
            </a:extLst>
          </p:cNvPr>
          <p:cNvSpPr/>
          <p:nvPr/>
        </p:nvSpPr>
        <p:spPr>
          <a:xfrm>
            <a:off x="6646148" y="1398555"/>
            <a:ext cx="679994" cy="338554"/>
          </a:xfrm>
          <a:prstGeom prst="rect">
            <a:avLst/>
          </a:prstGeom>
        </p:spPr>
        <p:txBody>
          <a:bodyPr wrap="none">
            <a:spAutoFit/>
          </a:bodyPr>
          <a:lstStyle/>
          <a:p>
            <a:r>
              <a:rPr lang="en-US" sz="1600" dirty="0"/>
              <a:t>250W</a:t>
            </a:r>
          </a:p>
        </p:txBody>
      </p:sp>
      <p:sp>
        <p:nvSpPr>
          <p:cNvPr id="14" name="Rectangle 13">
            <a:extLst>
              <a:ext uri="{FF2B5EF4-FFF2-40B4-BE49-F238E27FC236}">
                <a16:creationId xmlns:a16="http://schemas.microsoft.com/office/drawing/2014/main" id="{EA4BD573-9B12-43D6-9AF9-35B72D15F491}"/>
              </a:ext>
            </a:extLst>
          </p:cNvPr>
          <p:cNvSpPr/>
          <p:nvPr/>
        </p:nvSpPr>
        <p:spPr>
          <a:xfrm>
            <a:off x="496178" y="5511916"/>
            <a:ext cx="7093342" cy="661720"/>
          </a:xfrm>
          <a:prstGeom prst="rect">
            <a:avLst/>
          </a:prstGeom>
        </p:spPr>
        <p:txBody>
          <a:bodyPr wrap="square">
            <a:spAutoFit/>
          </a:bodyPr>
          <a:lstStyle/>
          <a:p>
            <a:pPr marL="285750" indent="-285750">
              <a:spcBef>
                <a:spcPts val="600"/>
              </a:spcBef>
              <a:buFontTx/>
              <a:buChar char="-"/>
            </a:pPr>
            <a:r>
              <a:rPr lang="en-US" sz="1600" dirty="0"/>
              <a:t>When power is higher, temperature gradient on lid is bigger</a:t>
            </a:r>
          </a:p>
          <a:p>
            <a:pPr marL="285750" indent="-285750">
              <a:spcBef>
                <a:spcPts val="600"/>
              </a:spcBef>
              <a:buFontTx/>
              <a:buChar char="-"/>
            </a:pPr>
            <a:r>
              <a:rPr lang="en-US" sz="1600" dirty="0"/>
              <a:t>Temperature gradient on lower package is smaller</a:t>
            </a:r>
          </a:p>
        </p:txBody>
      </p:sp>
    </p:spTree>
    <p:extLst>
      <p:ext uri="{BB962C8B-B14F-4D97-AF65-F5344CB8AC3E}">
        <p14:creationId xmlns:p14="http://schemas.microsoft.com/office/powerpoint/2010/main" val="415332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8D1BF7-3B56-42A0-8499-448F4127C181}"/>
              </a:ext>
            </a:extLst>
          </p:cNvPr>
          <p:cNvPicPr>
            <a:picLocks noChangeAspect="1"/>
          </p:cNvPicPr>
          <p:nvPr/>
        </p:nvPicPr>
        <p:blipFill>
          <a:blip r:embed="rId2"/>
          <a:stretch>
            <a:fillRect/>
          </a:stretch>
        </p:blipFill>
        <p:spPr>
          <a:xfrm>
            <a:off x="490443" y="1921747"/>
            <a:ext cx="3657600" cy="2743200"/>
          </a:xfrm>
          <a:prstGeom prst="rect">
            <a:avLst/>
          </a:prstGeom>
        </p:spPr>
      </p:pic>
      <p:pic>
        <p:nvPicPr>
          <p:cNvPr id="10" name="Picture 9">
            <a:extLst>
              <a:ext uri="{FF2B5EF4-FFF2-40B4-BE49-F238E27FC236}">
                <a16:creationId xmlns:a16="http://schemas.microsoft.com/office/drawing/2014/main" id="{0C31BBE4-474A-42E2-A135-AD9F65B1CB7F}"/>
              </a:ext>
            </a:extLst>
          </p:cNvPr>
          <p:cNvPicPr>
            <a:picLocks noChangeAspect="1"/>
          </p:cNvPicPr>
          <p:nvPr/>
        </p:nvPicPr>
        <p:blipFill>
          <a:blip r:embed="rId3"/>
          <a:stretch>
            <a:fillRect/>
          </a:stretch>
        </p:blipFill>
        <p:spPr>
          <a:xfrm>
            <a:off x="4499292" y="1921747"/>
            <a:ext cx="3657600" cy="2743200"/>
          </a:xfrm>
          <a:prstGeom prst="rect">
            <a:avLst/>
          </a:prstGeom>
        </p:spPr>
      </p:pic>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sp>
        <p:nvSpPr>
          <p:cNvPr id="7" name="Rectangle 6">
            <a:extLst>
              <a:ext uri="{FF2B5EF4-FFF2-40B4-BE49-F238E27FC236}">
                <a16:creationId xmlns:a16="http://schemas.microsoft.com/office/drawing/2014/main" id="{74521D0C-1081-48A7-BFA5-204FA95F08D2}"/>
              </a:ext>
            </a:extLst>
          </p:cNvPr>
          <p:cNvSpPr/>
          <p:nvPr/>
        </p:nvSpPr>
        <p:spPr>
          <a:xfrm>
            <a:off x="274391" y="719911"/>
            <a:ext cx="2380780" cy="369332"/>
          </a:xfrm>
          <a:prstGeom prst="rect">
            <a:avLst/>
          </a:prstGeom>
        </p:spPr>
        <p:txBody>
          <a:bodyPr wrap="none">
            <a:spAutoFit/>
          </a:bodyPr>
          <a:lstStyle/>
          <a:p>
            <a:r>
              <a:rPr lang="en-US" dirty="0"/>
              <a:t>Two packages on board</a:t>
            </a:r>
          </a:p>
        </p:txBody>
      </p:sp>
      <p:sp>
        <p:nvSpPr>
          <p:cNvPr id="9" name="Title 10">
            <a:extLst>
              <a:ext uri="{FF2B5EF4-FFF2-40B4-BE49-F238E27FC236}">
                <a16:creationId xmlns:a16="http://schemas.microsoft.com/office/drawing/2014/main" id="{2F42F591-E81C-41B4-A96D-82745F6F363F}"/>
              </a:ext>
            </a:extLst>
          </p:cNvPr>
          <p:cNvSpPr txBox="1">
            <a:spLocks/>
          </p:cNvSpPr>
          <p:nvPr/>
        </p:nvSpPr>
        <p:spPr>
          <a:xfrm>
            <a:off x="658814" y="1412224"/>
            <a:ext cx="3279737" cy="533110"/>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Package power and lid temperature</a:t>
            </a:r>
          </a:p>
        </p:txBody>
      </p:sp>
      <p:sp>
        <p:nvSpPr>
          <p:cNvPr id="15" name="Title 10">
            <a:extLst>
              <a:ext uri="{FF2B5EF4-FFF2-40B4-BE49-F238E27FC236}">
                <a16:creationId xmlns:a16="http://schemas.microsoft.com/office/drawing/2014/main" id="{C80D9A35-607C-4637-8DD4-83D84E2EF811}"/>
              </a:ext>
            </a:extLst>
          </p:cNvPr>
          <p:cNvSpPr txBox="1">
            <a:spLocks/>
          </p:cNvSpPr>
          <p:nvPr/>
        </p:nvSpPr>
        <p:spPr>
          <a:xfrm>
            <a:off x="4785032" y="1365050"/>
            <a:ext cx="3086121" cy="533110"/>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Package power and temperature on silicon (estimation)</a:t>
            </a:r>
          </a:p>
        </p:txBody>
      </p:sp>
      <p:cxnSp>
        <p:nvCxnSpPr>
          <p:cNvPr id="16" name="Straight Connector 15">
            <a:extLst>
              <a:ext uri="{FF2B5EF4-FFF2-40B4-BE49-F238E27FC236}">
                <a16:creationId xmlns:a16="http://schemas.microsoft.com/office/drawing/2014/main" id="{5700C564-031F-43B4-943B-D295E74B4895}"/>
              </a:ext>
            </a:extLst>
          </p:cNvPr>
          <p:cNvCxnSpPr>
            <a:cxnSpLocks/>
          </p:cNvCxnSpPr>
          <p:nvPr/>
        </p:nvCxnSpPr>
        <p:spPr>
          <a:xfrm>
            <a:off x="5368306" y="2711448"/>
            <a:ext cx="2681129"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012700D-9174-4A5B-A4A6-47ADD8FD069A}"/>
              </a:ext>
            </a:extLst>
          </p:cNvPr>
          <p:cNvSpPr/>
          <p:nvPr/>
        </p:nvSpPr>
        <p:spPr>
          <a:xfrm>
            <a:off x="490443" y="5114916"/>
            <a:ext cx="7093342" cy="1308050"/>
          </a:xfrm>
          <a:prstGeom prst="rect">
            <a:avLst/>
          </a:prstGeom>
        </p:spPr>
        <p:txBody>
          <a:bodyPr wrap="square">
            <a:spAutoFit/>
          </a:bodyPr>
          <a:lstStyle/>
          <a:p>
            <a:pPr marL="285750" indent="-285750">
              <a:spcBef>
                <a:spcPts val="600"/>
              </a:spcBef>
              <a:buFontTx/>
              <a:buChar char="-"/>
            </a:pPr>
            <a:r>
              <a:rPr lang="en-US" sz="1600" dirty="0"/>
              <a:t>When power rises, temperature increases faster</a:t>
            </a:r>
          </a:p>
          <a:p>
            <a:pPr marL="285750" indent="-285750">
              <a:spcBef>
                <a:spcPts val="600"/>
              </a:spcBef>
              <a:buFontTx/>
              <a:buChar char="-"/>
            </a:pPr>
            <a:r>
              <a:rPr lang="en-US" sz="1600" dirty="0"/>
              <a:t>Assume package thermal resistance is 0.2℃/W (lid to silicon)</a:t>
            </a:r>
          </a:p>
          <a:p>
            <a:pPr marL="742950" lvl="1" indent="-285750">
              <a:spcBef>
                <a:spcPts val="600"/>
              </a:spcBef>
              <a:buFont typeface="Arial" panose="020B0604020202020204" pitchFamily="34" charset="0"/>
              <a:buChar char="•"/>
            </a:pPr>
            <a:r>
              <a:rPr lang="en-US" sz="1600" dirty="0"/>
              <a:t>In  “one package” test, highest capable package power is about 230W</a:t>
            </a:r>
          </a:p>
          <a:p>
            <a:pPr marL="742950" lvl="1" indent="-285750">
              <a:spcBef>
                <a:spcPts val="600"/>
              </a:spcBef>
              <a:buFont typeface="Arial" panose="020B0604020202020204" pitchFamily="34" charset="0"/>
              <a:buChar char="•"/>
            </a:pPr>
            <a:r>
              <a:rPr lang="en-US" sz="1600" dirty="0"/>
              <a:t>In “two packages” test, highest capable package power is about 180W</a:t>
            </a:r>
          </a:p>
        </p:txBody>
      </p:sp>
    </p:spTree>
    <p:extLst>
      <p:ext uri="{BB962C8B-B14F-4D97-AF65-F5344CB8AC3E}">
        <p14:creationId xmlns:p14="http://schemas.microsoft.com/office/powerpoint/2010/main" val="363064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Summary</a:t>
            </a:r>
          </a:p>
        </p:txBody>
      </p:sp>
      <p:sp>
        <p:nvSpPr>
          <p:cNvPr id="9" name="Rectangle 8">
            <a:extLst>
              <a:ext uri="{FF2B5EF4-FFF2-40B4-BE49-F238E27FC236}">
                <a16:creationId xmlns:a16="http://schemas.microsoft.com/office/drawing/2014/main" id="{C057D551-7B34-4C0B-BA92-E4E9AC88FAC1}"/>
              </a:ext>
            </a:extLst>
          </p:cNvPr>
          <p:cNvSpPr/>
          <p:nvPr/>
        </p:nvSpPr>
        <p:spPr>
          <a:xfrm>
            <a:off x="1238402" y="4790620"/>
            <a:ext cx="6411883" cy="646331"/>
          </a:xfrm>
          <a:prstGeom prst="rect">
            <a:avLst/>
          </a:prstGeom>
        </p:spPr>
        <p:txBody>
          <a:bodyPr wrap="none">
            <a:spAutoFit/>
          </a:bodyPr>
          <a:lstStyle/>
          <a:p>
            <a:r>
              <a:rPr lang="en-US" b="1" dirty="0"/>
              <a:t>Macro scale: </a:t>
            </a:r>
            <a:r>
              <a:rPr lang="en-US" dirty="0"/>
              <a:t>	provide cooling solutions for computing center</a:t>
            </a:r>
          </a:p>
          <a:p>
            <a:r>
              <a:rPr lang="en-US" b="1" dirty="0"/>
              <a:t>Micro scale: </a:t>
            </a:r>
            <a:r>
              <a:rPr lang="en-US" dirty="0"/>
              <a:t>	provide thermal info for processor design</a:t>
            </a:r>
          </a:p>
        </p:txBody>
      </p:sp>
      <p:pic>
        <p:nvPicPr>
          <p:cNvPr id="10" name="Picture 2" descr="Image result for supercomputer">
            <a:extLst>
              <a:ext uri="{FF2B5EF4-FFF2-40B4-BE49-F238E27FC236}">
                <a16:creationId xmlns:a16="http://schemas.microsoft.com/office/drawing/2014/main" id="{58B7F47A-7703-49DE-99C1-A09E54A10F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909" y="1985782"/>
            <a:ext cx="2903216" cy="2085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pu">
            <a:extLst>
              <a:ext uri="{FF2B5EF4-FFF2-40B4-BE49-F238E27FC236}">
                <a16:creationId xmlns:a16="http://schemas.microsoft.com/office/drawing/2014/main" id="{547E710F-65A6-4E2F-83A0-707B13E03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876" y="1983443"/>
            <a:ext cx="2554788" cy="208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8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55692" y="2876417"/>
            <a:ext cx="5173965" cy="0"/>
          </a:xfrm>
          <a:prstGeom prst="line">
            <a:avLst/>
          </a:prstGeom>
          <a:ln w="38100"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692" y="3771989"/>
            <a:ext cx="5173965" cy="0"/>
          </a:xfrm>
          <a:prstGeom prst="line">
            <a:avLst/>
          </a:prstGeom>
          <a:ln w="38100"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p:txBody>
          <a:bodyPr/>
          <a:lstStyle/>
          <a:p>
            <a:r>
              <a:rPr lang="en-US" dirty="0"/>
              <a:t>Thank You – Questions? </a:t>
            </a:r>
          </a:p>
        </p:txBody>
      </p:sp>
    </p:spTree>
    <p:extLst>
      <p:ext uri="{BB962C8B-B14F-4D97-AF65-F5344CB8AC3E}">
        <p14:creationId xmlns:p14="http://schemas.microsoft.com/office/powerpoint/2010/main" val="157657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5D64DF4-FE51-4BF0-A829-7CA7D40067F0}"/>
              </a:ext>
            </a:extLst>
          </p:cNvPr>
          <p:cNvSpPr>
            <a:spLocks noGrp="1"/>
          </p:cNvSpPr>
          <p:nvPr>
            <p:ph idx="1"/>
          </p:nvPr>
        </p:nvSpPr>
        <p:spPr>
          <a:xfrm>
            <a:off x="313245" y="1661042"/>
            <a:ext cx="8205604" cy="4663440"/>
          </a:xfrm>
        </p:spPr>
        <p:txBody>
          <a:bodyPr anchor="b"/>
          <a:lstStyle/>
          <a:p>
            <a:pPr marL="0" indent="0" defTabSz="652463">
              <a:buNone/>
              <a:defRPr/>
            </a:pPr>
            <a:r>
              <a:rPr lang="en-US" sz="1100" dirty="0"/>
              <a:t>The information presented in this document is for informational purposes only and may contain technical inaccuracies, omissions and typographical errors.</a:t>
            </a:r>
            <a:br>
              <a:rPr lang="en-US" sz="1100" dirty="0"/>
            </a:br>
            <a:endParaRPr lang="en-US" sz="1100" dirty="0"/>
          </a:p>
          <a:p>
            <a:pPr marL="0" indent="0" defTabSz="652463">
              <a:buNone/>
              <a:defRPr/>
            </a:pPr>
            <a:r>
              <a:rPr lang="en-US" sz="11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100" dirty="0"/>
            </a:br>
            <a:endParaRPr lang="en-US" sz="1100" dirty="0"/>
          </a:p>
          <a:p>
            <a:pPr marL="0" indent="0" defTabSz="652463">
              <a:buNone/>
              <a:defRPr/>
            </a:pPr>
            <a:r>
              <a:rPr lang="en-US" sz="1100" dirty="0"/>
              <a:t>AMD MAKES NO REPRESENTATIONS OR WARRANTIES WITH RESPECT TO THE CONTENTS HEREOF AND ASSUMES NO RESPONSIBILITY FOR ANY INACCURACIES, ERRORS OR OMISSIONS THAT MAY APPEAR IN THIS INFORMATION.</a:t>
            </a:r>
            <a:br>
              <a:rPr lang="en-US" sz="1100" dirty="0"/>
            </a:br>
            <a:endParaRPr lang="en-US" sz="1100" dirty="0"/>
          </a:p>
          <a:p>
            <a:pPr marL="0" indent="0" defTabSz="652463">
              <a:buNone/>
              <a:defRPr/>
            </a:pPr>
            <a:r>
              <a:rPr lang="en-US" sz="11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1100" b="1" u="sng" dirty="0"/>
          </a:p>
          <a:p>
            <a:pPr marL="0" indent="0" algn="just" defTabSz="652463">
              <a:buNone/>
              <a:defRPr/>
            </a:pPr>
            <a:r>
              <a:rPr lang="en-US" sz="1100" b="1" u="sng" dirty="0"/>
              <a:t>ATTRIBUTION</a:t>
            </a:r>
          </a:p>
          <a:p>
            <a:pPr marL="0" indent="0">
              <a:buNone/>
            </a:pPr>
            <a:r>
              <a:rPr lang="en-US" sz="1100" dirty="0"/>
              <a:t>© 2018 Advanced Micro Devices, Inc. All rights reserved. AMD, the AMD Arrow logo</a:t>
            </a:r>
            <a:r>
              <a:rPr lang="en-CA" sz="1100" dirty="0"/>
              <a:t> </a:t>
            </a:r>
            <a:r>
              <a:rPr lang="en-US" sz="1100" dirty="0"/>
              <a:t>and combinations thereof are trademarks of Advanced Micro Devices, Inc. in the United States and/or other jurisdictions. Other names are for informational purposes only and may be trademarks of their respective owners.</a:t>
            </a:r>
          </a:p>
        </p:txBody>
      </p:sp>
      <p:sp>
        <p:nvSpPr>
          <p:cNvPr id="7" name="Title 5">
            <a:extLst>
              <a:ext uri="{FF2B5EF4-FFF2-40B4-BE49-F238E27FC236}">
                <a16:creationId xmlns:a16="http://schemas.microsoft.com/office/drawing/2014/main" id="{0B4E27CB-CDD3-4515-9398-AC64EC401F80}"/>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dirty="0"/>
              <a:t>Disclaimer &amp; Attribution</a:t>
            </a:r>
            <a:endParaRPr lang="en-US" sz="2200" b="1" dirty="0"/>
          </a:p>
        </p:txBody>
      </p:sp>
    </p:spTree>
    <p:extLst>
      <p:ext uri="{BB962C8B-B14F-4D97-AF65-F5344CB8AC3E}">
        <p14:creationId xmlns:p14="http://schemas.microsoft.com/office/powerpoint/2010/main" val="260132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Motivation</a:t>
            </a:r>
          </a:p>
        </p:txBody>
      </p:sp>
      <p:graphicFrame>
        <p:nvGraphicFramePr>
          <p:cNvPr id="73" name="Chart 72">
            <a:extLst>
              <a:ext uri="{FF2B5EF4-FFF2-40B4-BE49-F238E27FC236}">
                <a16:creationId xmlns:a16="http://schemas.microsoft.com/office/drawing/2014/main" id="{113582FB-8BBD-4258-AE81-E50EB8D360E6}"/>
              </a:ext>
            </a:extLst>
          </p:cNvPr>
          <p:cNvGraphicFramePr>
            <a:graphicFrameLocks/>
          </p:cNvGraphicFramePr>
          <p:nvPr>
            <p:extLst>
              <p:ext uri="{D42A27DB-BD31-4B8C-83A1-F6EECF244321}">
                <p14:modId xmlns:p14="http://schemas.microsoft.com/office/powerpoint/2010/main" val="3699319642"/>
              </p:ext>
            </p:extLst>
          </p:nvPr>
        </p:nvGraphicFramePr>
        <p:xfrm>
          <a:off x="5163410" y="2288134"/>
          <a:ext cx="2896556" cy="2827176"/>
        </p:xfrm>
        <a:graphic>
          <a:graphicData uri="http://schemas.openxmlformats.org/drawingml/2006/chart">
            <c:chart xmlns:c="http://schemas.openxmlformats.org/drawingml/2006/chart" xmlns:r="http://schemas.openxmlformats.org/officeDocument/2006/relationships" r:id="rId2"/>
          </a:graphicData>
        </a:graphic>
      </p:graphicFrame>
      <p:sp>
        <p:nvSpPr>
          <p:cNvPr id="74" name="Rectangle 73">
            <a:extLst>
              <a:ext uri="{FF2B5EF4-FFF2-40B4-BE49-F238E27FC236}">
                <a16:creationId xmlns:a16="http://schemas.microsoft.com/office/drawing/2014/main" id="{62D9C2AD-CF2B-48B8-AE33-38091816FC93}"/>
              </a:ext>
            </a:extLst>
          </p:cNvPr>
          <p:cNvSpPr/>
          <p:nvPr/>
        </p:nvSpPr>
        <p:spPr>
          <a:xfrm>
            <a:off x="4643035" y="1698631"/>
            <a:ext cx="3810500" cy="584775"/>
          </a:xfrm>
          <a:prstGeom prst="rect">
            <a:avLst/>
          </a:prstGeom>
        </p:spPr>
        <p:txBody>
          <a:bodyPr wrap="square">
            <a:spAutoFit/>
          </a:bodyPr>
          <a:lstStyle/>
          <a:p>
            <a:pPr algn="ctr"/>
            <a:r>
              <a:rPr lang="en-US" sz="1600" b="1" dirty="0"/>
              <a:t>Cooling solutions applied in Top50 Supercomputing systems [1]</a:t>
            </a:r>
          </a:p>
        </p:txBody>
      </p:sp>
      <p:sp>
        <p:nvSpPr>
          <p:cNvPr id="71" name="Rectangle 70">
            <a:extLst>
              <a:ext uri="{FF2B5EF4-FFF2-40B4-BE49-F238E27FC236}">
                <a16:creationId xmlns:a16="http://schemas.microsoft.com/office/drawing/2014/main" id="{EF985953-6AEF-45DB-8F2A-2D99BECD3BC5}"/>
              </a:ext>
            </a:extLst>
          </p:cNvPr>
          <p:cNvSpPr/>
          <p:nvPr/>
        </p:nvSpPr>
        <p:spPr>
          <a:xfrm>
            <a:off x="6508326" y="3003929"/>
            <a:ext cx="971583" cy="646331"/>
          </a:xfrm>
          <a:prstGeom prst="rect">
            <a:avLst/>
          </a:prstGeom>
        </p:spPr>
        <p:txBody>
          <a:bodyPr wrap="square">
            <a:spAutoFit/>
          </a:bodyPr>
          <a:lstStyle/>
          <a:p>
            <a:pPr algn="ctr"/>
            <a:r>
              <a:rPr lang="en-US" b="1" dirty="0">
                <a:solidFill>
                  <a:schemeClr val="bg1"/>
                </a:solidFill>
              </a:rPr>
              <a:t>Air Cooling</a:t>
            </a:r>
          </a:p>
        </p:txBody>
      </p:sp>
      <p:sp>
        <p:nvSpPr>
          <p:cNvPr id="76" name="Rectangle 75">
            <a:extLst>
              <a:ext uri="{FF2B5EF4-FFF2-40B4-BE49-F238E27FC236}">
                <a16:creationId xmlns:a16="http://schemas.microsoft.com/office/drawing/2014/main" id="{053D2621-E265-4CFE-9710-7BBAAC149370}"/>
              </a:ext>
            </a:extLst>
          </p:cNvPr>
          <p:cNvSpPr/>
          <p:nvPr/>
        </p:nvSpPr>
        <p:spPr>
          <a:xfrm>
            <a:off x="5650636" y="3689820"/>
            <a:ext cx="971583" cy="646331"/>
          </a:xfrm>
          <a:prstGeom prst="rect">
            <a:avLst/>
          </a:prstGeom>
        </p:spPr>
        <p:txBody>
          <a:bodyPr wrap="square">
            <a:spAutoFit/>
          </a:bodyPr>
          <a:lstStyle/>
          <a:p>
            <a:pPr algn="ctr"/>
            <a:r>
              <a:rPr lang="en-US" b="1" dirty="0">
                <a:solidFill>
                  <a:schemeClr val="bg1"/>
                </a:solidFill>
              </a:rPr>
              <a:t>Water Cooling</a:t>
            </a:r>
          </a:p>
        </p:txBody>
      </p:sp>
      <p:sp>
        <p:nvSpPr>
          <p:cNvPr id="77" name="Rectangle 76">
            <a:extLst>
              <a:ext uri="{FF2B5EF4-FFF2-40B4-BE49-F238E27FC236}">
                <a16:creationId xmlns:a16="http://schemas.microsoft.com/office/drawing/2014/main" id="{65EC262D-A27E-4569-B3A2-59AF6C3EC198}"/>
              </a:ext>
            </a:extLst>
          </p:cNvPr>
          <p:cNvSpPr/>
          <p:nvPr/>
        </p:nvSpPr>
        <p:spPr>
          <a:xfrm>
            <a:off x="7187271" y="4460110"/>
            <a:ext cx="1588691" cy="830997"/>
          </a:xfrm>
          <a:prstGeom prst="rect">
            <a:avLst/>
          </a:prstGeom>
        </p:spPr>
        <p:txBody>
          <a:bodyPr wrap="square">
            <a:spAutoFit/>
          </a:bodyPr>
          <a:lstStyle/>
          <a:p>
            <a:pPr algn="ctr"/>
            <a:r>
              <a:rPr lang="en-US" sz="1600" dirty="0">
                <a:solidFill>
                  <a:schemeClr val="bg2"/>
                </a:solidFill>
              </a:rPr>
              <a:t>One-phase immersion cooling</a:t>
            </a:r>
          </a:p>
        </p:txBody>
      </p:sp>
      <p:sp>
        <p:nvSpPr>
          <p:cNvPr id="72" name="Rectangle 71">
            <a:extLst>
              <a:ext uri="{FF2B5EF4-FFF2-40B4-BE49-F238E27FC236}">
                <a16:creationId xmlns:a16="http://schemas.microsoft.com/office/drawing/2014/main" id="{C7FDD1C5-5813-4C09-AB6B-D2F778069C1C}"/>
              </a:ext>
            </a:extLst>
          </p:cNvPr>
          <p:cNvSpPr/>
          <p:nvPr/>
        </p:nvSpPr>
        <p:spPr>
          <a:xfrm>
            <a:off x="229279" y="6193394"/>
            <a:ext cx="6040341" cy="307777"/>
          </a:xfrm>
          <a:prstGeom prst="rect">
            <a:avLst/>
          </a:prstGeom>
        </p:spPr>
        <p:txBody>
          <a:bodyPr wrap="square">
            <a:spAutoFit/>
          </a:bodyPr>
          <a:lstStyle/>
          <a:p>
            <a:r>
              <a:rPr lang="en-US" sz="1400" dirty="0">
                <a:latin typeface="NimbusRomNo9L-Regu"/>
              </a:rPr>
              <a:t>[1] “Top 500 supercomputers,” </a:t>
            </a:r>
            <a:r>
              <a:rPr lang="en-US" sz="1400" dirty="0">
                <a:latin typeface="NimbusRomNo9L-ReguItal"/>
              </a:rPr>
              <a:t>Top 500 list for November 2017. </a:t>
            </a:r>
            <a:r>
              <a:rPr lang="en-US" sz="1400" dirty="0">
                <a:latin typeface="NimbusRomNo9L-ReguItal"/>
                <a:hlinkClick r:id="rId3"/>
              </a:rPr>
              <a:t>www.top500.org</a:t>
            </a:r>
            <a:endParaRPr lang="en-US" sz="1400" dirty="0"/>
          </a:p>
        </p:txBody>
      </p:sp>
      <p:cxnSp>
        <p:nvCxnSpPr>
          <p:cNvPr id="78" name="Straight Arrow Connector 77">
            <a:extLst>
              <a:ext uri="{FF2B5EF4-FFF2-40B4-BE49-F238E27FC236}">
                <a16:creationId xmlns:a16="http://schemas.microsoft.com/office/drawing/2014/main" id="{CA7DA34B-C888-4B95-996F-D7402DCBEC00}"/>
              </a:ext>
            </a:extLst>
          </p:cNvPr>
          <p:cNvCxnSpPr>
            <a:cxnSpLocks/>
          </p:cNvCxnSpPr>
          <p:nvPr/>
        </p:nvCxnSpPr>
        <p:spPr>
          <a:xfrm flipV="1">
            <a:off x="6694714" y="4752498"/>
            <a:ext cx="611155" cy="761042"/>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A7FC6171-469B-4CDA-A784-4F4CDA866577}"/>
              </a:ext>
            </a:extLst>
          </p:cNvPr>
          <p:cNvSpPr/>
          <p:nvPr/>
        </p:nvSpPr>
        <p:spPr>
          <a:xfrm>
            <a:off x="2756776" y="5421086"/>
            <a:ext cx="4237341" cy="338554"/>
          </a:xfrm>
          <a:prstGeom prst="rect">
            <a:avLst/>
          </a:prstGeom>
        </p:spPr>
        <p:txBody>
          <a:bodyPr wrap="square">
            <a:spAutoFit/>
          </a:bodyPr>
          <a:lstStyle/>
          <a:p>
            <a:pPr algn="ctr"/>
            <a:r>
              <a:rPr lang="en-US" sz="1600" b="1" dirty="0">
                <a:solidFill>
                  <a:schemeClr val="bg2"/>
                </a:solidFill>
              </a:rPr>
              <a:t>Where is two-phase immersion cooling?</a:t>
            </a:r>
          </a:p>
        </p:txBody>
      </p:sp>
      <p:sp>
        <p:nvSpPr>
          <p:cNvPr id="90" name="Rectangle 89">
            <a:extLst>
              <a:ext uri="{FF2B5EF4-FFF2-40B4-BE49-F238E27FC236}">
                <a16:creationId xmlns:a16="http://schemas.microsoft.com/office/drawing/2014/main" id="{F2D5D325-F6C1-4F6C-B745-C7999C242602}"/>
              </a:ext>
            </a:extLst>
          </p:cNvPr>
          <p:cNvSpPr/>
          <p:nvPr/>
        </p:nvSpPr>
        <p:spPr>
          <a:xfrm>
            <a:off x="405694" y="1704442"/>
            <a:ext cx="4237341" cy="1785104"/>
          </a:xfrm>
          <a:prstGeom prst="rect">
            <a:avLst/>
          </a:prstGeom>
        </p:spPr>
        <p:txBody>
          <a:bodyPr wrap="square">
            <a:spAutoFit/>
          </a:bodyPr>
          <a:lstStyle/>
          <a:p>
            <a:pPr>
              <a:spcBef>
                <a:spcPts val="600"/>
              </a:spcBef>
            </a:pPr>
            <a:r>
              <a:rPr lang="en-US" b="1" dirty="0"/>
              <a:t>Cooling solutions for supercomputers</a:t>
            </a:r>
          </a:p>
          <a:p>
            <a:pPr marL="285750" indent="-285750">
              <a:spcBef>
                <a:spcPts val="600"/>
              </a:spcBef>
              <a:buFontTx/>
              <a:buChar char="-"/>
            </a:pPr>
            <a:r>
              <a:rPr lang="en-US" dirty="0"/>
              <a:t>Air cooling</a:t>
            </a:r>
          </a:p>
          <a:p>
            <a:pPr marL="285750" indent="-285750">
              <a:spcBef>
                <a:spcPts val="600"/>
              </a:spcBef>
              <a:buFontTx/>
              <a:buChar char="-"/>
            </a:pPr>
            <a:r>
              <a:rPr lang="en-US" dirty="0"/>
              <a:t>Water cooling</a:t>
            </a:r>
          </a:p>
          <a:p>
            <a:pPr marL="285750" indent="-285750">
              <a:spcBef>
                <a:spcPts val="600"/>
              </a:spcBef>
              <a:buFontTx/>
              <a:buChar char="-"/>
            </a:pPr>
            <a:r>
              <a:rPr lang="en-US" dirty="0"/>
              <a:t>One-phase immersion cooling</a:t>
            </a:r>
          </a:p>
          <a:p>
            <a:pPr marL="285750" indent="-285750">
              <a:spcBef>
                <a:spcPts val="600"/>
              </a:spcBef>
              <a:buFontTx/>
              <a:buChar char="-"/>
            </a:pPr>
            <a:r>
              <a:rPr lang="en-US" dirty="0"/>
              <a:t>Two-phase immersion cooling</a:t>
            </a:r>
          </a:p>
        </p:txBody>
      </p:sp>
    </p:spTree>
    <p:extLst>
      <p:ext uri="{BB962C8B-B14F-4D97-AF65-F5344CB8AC3E}">
        <p14:creationId xmlns:p14="http://schemas.microsoft.com/office/powerpoint/2010/main" val="7124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963A23-EF23-4730-AE15-39A77EE452E1}"/>
              </a:ext>
            </a:extLst>
          </p:cNvPr>
          <p:cNvSpPr/>
          <p:nvPr/>
        </p:nvSpPr>
        <p:spPr>
          <a:xfrm>
            <a:off x="274391" y="719911"/>
            <a:ext cx="2965812" cy="369332"/>
          </a:xfrm>
          <a:prstGeom prst="rect">
            <a:avLst/>
          </a:prstGeom>
        </p:spPr>
        <p:txBody>
          <a:bodyPr wrap="none">
            <a:spAutoFit/>
          </a:bodyPr>
          <a:lstStyle/>
          <a:p>
            <a:r>
              <a:rPr lang="en-US" dirty="0"/>
              <a:t>Two phase immersion cooling</a:t>
            </a:r>
          </a:p>
        </p:txBody>
      </p:sp>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Introduction</a:t>
            </a:r>
          </a:p>
        </p:txBody>
      </p:sp>
      <p:sp>
        <p:nvSpPr>
          <p:cNvPr id="22" name="Rectangle 21">
            <a:extLst>
              <a:ext uri="{FF2B5EF4-FFF2-40B4-BE49-F238E27FC236}">
                <a16:creationId xmlns:a16="http://schemas.microsoft.com/office/drawing/2014/main" id="{6582BDCB-56E9-4A9C-B5C3-BD67A1079774}"/>
              </a:ext>
            </a:extLst>
          </p:cNvPr>
          <p:cNvSpPr/>
          <p:nvPr/>
        </p:nvSpPr>
        <p:spPr>
          <a:xfrm>
            <a:off x="766292" y="4652094"/>
            <a:ext cx="3992824" cy="1431161"/>
          </a:xfrm>
          <a:prstGeom prst="rect">
            <a:avLst/>
          </a:prstGeom>
        </p:spPr>
        <p:txBody>
          <a:bodyPr wrap="none">
            <a:spAutoFit/>
          </a:bodyPr>
          <a:lstStyle/>
          <a:p>
            <a:pPr>
              <a:spcBef>
                <a:spcPts val="600"/>
              </a:spcBef>
            </a:pPr>
            <a:r>
              <a:rPr lang="en-US" b="1" dirty="0"/>
              <a:t>Main advantages</a:t>
            </a:r>
          </a:p>
          <a:p>
            <a:pPr marL="285750" indent="-285750">
              <a:spcBef>
                <a:spcPts val="600"/>
              </a:spcBef>
              <a:buFontTx/>
              <a:buChar char="-"/>
            </a:pPr>
            <a:r>
              <a:rPr lang="en-US" dirty="0"/>
              <a:t>High latent heat in liquid vaporization</a:t>
            </a:r>
          </a:p>
          <a:p>
            <a:pPr marL="285750" indent="-285750">
              <a:spcBef>
                <a:spcPts val="600"/>
              </a:spcBef>
              <a:buFontTx/>
              <a:buChar char="-"/>
            </a:pPr>
            <a:r>
              <a:rPr lang="en-US" dirty="0"/>
              <a:t>Less space for heat sink / cold plate</a:t>
            </a:r>
          </a:p>
          <a:p>
            <a:pPr marL="285750" indent="-285750">
              <a:spcBef>
                <a:spcPts val="600"/>
              </a:spcBef>
              <a:buFontTx/>
              <a:buChar char="-"/>
            </a:pPr>
            <a:r>
              <a:rPr lang="en-US" dirty="0"/>
              <a:t>Less cooling energy</a:t>
            </a:r>
          </a:p>
        </p:txBody>
      </p:sp>
      <p:sp>
        <p:nvSpPr>
          <p:cNvPr id="23" name="Rectangle 22">
            <a:extLst>
              <a:ext uri="{FF2B5EF4-FFF2-40B4-BE49-F238E27FC236}">
                <a16:creationId xmlns:a16="http://schemas.microsoft.com/office/drawing/2014/main" id="{CDC7BCEF-E054-4757-AEF5-C15E466C086F}"/>
              </a:ext>
            </a:extLst>
          </p:cNvPr>
          <p:cNvSpPr/>
          <p:nvPr/>
        </p:nvSpPr>
        <p:spPr>
          <a:xfrm>
            <a:off x="558125" y="1815956"/>
            <a:ext cx="3379074" cy="2846933"/>
          </a:xfrm>
          <a:prstGeom prst="rect">
            <a:avLst/>
          </a:prstGeom>
        </p:spPr>
        <p:txBody>
          <a:bodyPr wrap="square">
            <a:spAutoFit/>
          </a:bodyPr>
          <a:lstStyle/>
          <a:p>
            <a:pPr algn="ctr">
              <a:spcBef>
                <a:spcPts val="600"/>
              </a:spcBef>
            </a:pPr>
            <a:r>
              <a:rPr lang="en-US" dirty="0"/>
              <a:t>Power source (CPU, GPU)</a:t>
            </a:r>
          </a:p>
          <a:p>
            <a:pPr algn="ctr">
              <a:spcBef>
                <a:spcPts val="600"/>
              </a:spcBef>
            </a:pPr>
            <a:endParaRPr lang="en-US" dirty="0"/>
          </a:p>
          <a:p>
            <a:pPr algn="ctr">
              <a:spcBef>
                <a:spcPts val="600"/>
              </a:spcBef>
            </a:pPr>
            <a:r>
              <a:rPr lang="en-US" dirty="0"/>
              <a:t>Liquid vaporization</a:t>
            </a:r>
          </a:p>
          <a:p>
            <a:pPr algn="ctr">
              <a:spcBef>
                <a:spcPts val="600"/>
              </a:spcBef>
            </a:pPr>
            <a:endParaRPr lang="en-US" dirty="0"/>
          </a:p>
          <a:p>
            <a:pPr algn="ctr">
              <a:spcBef>
                <a:spcPts val="600"/>
              </a:spcBef>
            </a:pPr>
            <a:r>
              <a:rPr lang="en-US" dirty="0"/>
              <a:t>Condensing pipe</a:t>
            </a:r>
          </a:p>
          <a:p>
            <a:pPr algn="ctr">
              <a:spcBef>
                <a:spcPts val="600"/>
              </a:spcBef>
            </a:pPr>
            <a:endParaRPr lang="en-US" dirty="0"/>
          </a:p>
          <a:p>
            <a:pPr algn="ctr">
              <a:spcBef>
                <a:spcPts val="600"/>
              </a:spcBef>
            </a:pPr>
            <a:r>
              <a:rPr lang="en-US" dirty="0"/>
              <a:t>Chilling facility</a:t>
            </a:r>
          </a:p>
          <a:p>
            <a:pPr algn="ctr">
              <a:spcBef>
                <a:spcPts val="600"/>
              </a:spcBef>
            </a:pPr>
            <a:endParaRPr lang="en-US" b="1" dirty="0"/>
          </a:p>
        </p:txBody>
      </p:sp>
      <p:sp>
        <p:nvSpPr>
          <p:cNvPr id="3" name="Arrow: Down 2">
            <a:extLst>
              <a:ext uri="{FF2B5EF4-FFF2-40B4-BE49-F238E27FC236}">
                <a16:creationId xmlns:a16="http://schemas.microsoft.com/office/drawing/2014/main" id="{ACAB41E1-B04E-4D80-9F8D-A38799E5CCF5}"/>
              </a:ext>
            </a:extLst>
          </p:cNvPr>
          <p:cNvSpPr/>
          <p:nvPr/>
        </p:nvSpPr>
        <p:spPr>
          <a:xfrm>
            <a:off x="2164135" y="2206223"/>
            <a:ext cx="167054" cy="32531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Arrow: Down 25">
            <a:extLst>
              <a:ext uri="{FF2B5EF4-FFF2-40B4-BE49-F238E27FC236}">
                <a16:creationId xmlns:a16="http://schemas.microsoft.com/office/drawing/2014/main" id="{E3383B56-287D-40DE-B0DC-308E15ACAE69}"/>
              </a:ext>
            </a:extLst>
          </p:cNvPr>
          <p:cNvSpPr/>
          <p:nvPr/>
        </p:nvSpPr>
        <p:spPr>
          <a:xfrm>
            <a:off x="2164135" y="2921825"/>
            <a:ext cx="167054" cy="32531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Arrow: Down 26">
            <a:extLst>
              <a:ext uri="{FF2B5EF4-FFF2-40B4-BE49-F238E27FC236}">
                <a16:creationId xmlns:a16="http://schemas.microsoft.com/office/drawing/2014/main" id="{BBEE3DA3-B9A2-44AB-94D7-5D9FA24F664E}"/>
              </a:ext>
            </a:extLst>
          </p:cNvPr>
          <p:cNvSpPr/>
          <p:nvPr/>
        </p:nvSpPr>
        <p:spPr>
          <a:xfrm>
            <a:off x="2164135" y="3589271"/>
            <a:ext cx="167054" cy="325315"/>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ectangle 3">
            <a:extLst>
              <a:ext uri="{FF2B5EF4-FFF2-40B4-BE49-F238E27FC236}">
                <a16:creationId xmlns:a16="http://schemas.microsoft.com/office/drawing/2014/main" id="{D07A0C3A-A8D0-405A-94CD-617AE624B88A}"/>
              </a:ext>
            </a:extLst>
          </p:cNvPr>
          <p:cNvSpPr/>
          <p:nvPr/>
        </p:nvSpPr>
        <p:spPr>
          <a:xfrm>
            <a:off x="766292" y="1446221"/>
            <a:ext cx="1430328" cy="369332"/>
          </a:xfrm>
          <a:prstGeom prst="rect">
            <a:avLst/>
          </a:prstGeom>
        </p:spPr>
        <p:txBody>
          <a:bodyPr wrap="none">
            <a:spAutoFit/>
          </a:bodyPr>
          <a:lstStyle/>
          <a:p>
            <a:pPr algn="ctr">
              <a:spcBef>
                <a:spcPts val="600"/>
              </a:spcBef>
            </a:pPr>
            <a:r>
              <a:rPr lang="en-US" b="1" dirty="0"/>
              <a:t>Heat release</a:t>
            </a:r>
          </a:p>
        </p:txBody>
      </p:sp>
      <p:sp>
        <p:nvSpPr>
          <p:cNvPr id="28" name="Title 10">
            <a:extLst>
              <a:ext uri="{FF2B5EF4-FFF2-40B4-BE49-F238E27FC236}">
                <a16:creationId xmlns:a16="http://schemas.microsoft.com/office/drawing/2014/main" id="{0E70484D-6F60-4CB6-9951-D723BC5EDB8B}"/>
              </a:ext>
            </a:extLst>
          </p:cNvPr>
          <p:cNvSpPr txBox="1">
            <a:spLocks/>
          </p:cNvSpPr>
          <p:nvPr/>
        </p:nvSpPr>
        <p:spPr>
          <a:xfrm>
            <a:off x="5317087" y="5161016"/>
            <a:ext cx="3166820" cy="554982"/>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Computing rack of two-phase immersion cooling</a:t>
            </a:r>
          </a:p>
        </p:txBody>
      </p:sp>
      <p:sp>
        <p:nvSpPr>
          <p:cNvPr id="15" name="Rectangle 14">
            <a:extLst>
              <a:ext uri="{FF2B5EF4-FFF2-40B4-BE49-F238E27FC236}">
                <a16:creationId xmlns:a16="http://schemas.microsoft.com/office/drawing/2014/main" id="{ADA0761F-0E88-4C46-A14A-96D7AC8FD8AF}"/>
              </a:ext>
            </a:extLst>
          </p:cNvPr>
          <p:cNvSpPr/>
          <p:nvPr/>
        </p:nvSpPr>
        <p:spPr>
          <a:xfrm>
            <a:off x="5690336" y="3373185"/>
            <a:ext cx="2431985" cy="1698024"/>
          </a:xfrm>
          <a:prstGeom prst="rect">
            <a:avLst/>
          </a:prstGeom>
          <a:solidFill>
            <a:schemeClr val="accent6"/>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a:extLst>
              <a:ext uri="{FF2B5EF4-FFF2-40B4-BE49-F238E27FC236}">
                <a16:creationId xmlns:a16="http://schemas.microsoft.com/office/drawing/2014/main" id="{9371735A-E5B0-4FA0-AD18-CBFB3AA43841}"/>
              </a:ext>
            </a:extLst>
          </p:cNvPr>
          <p:cNvSpPr/>
          <p:nvPr/>
        </p:nvSpPr>
        <p:spPr>
          <a:xfrm>
            <a:off x="5690336" y="1722664"/>
            <a:ext cx="2431985" cy="1650521"/>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D0F6B935-9F67-4C09-811B-342F9474BCB6}"/>
              </a:ext>
            </a:extLst>
          </p:cNvPr>
          <p:cNvSpPr/>
          <p:nvPr/>
        </p:nvSpPr>
        <p:spPr>
          <a:xfrm>
            <a:off x="5853793"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Oval 23">
            <a:extLst>
              <a:ext uri="{FF2B5EF4-FFF2-40B4-BE49-F238E27FC236}">
                <a16:creationId xmlns:a16="http://schemas.microsoft.com/office/drawing/2014/main" id="{CEA7845E-C71D-482D-853F-52334639EBA0}"/>
              </a:ext>
            </a:extLst>
          </p:cNvPr>
          <p:cNvSpPr/>
          <p:nvPr/>
        </p:nvSpPr>
        <p:spPr>
          <a:xfrm>
            <a:off x="6017250"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Oval 24">
            <a:extLst>
              <a:ext uri="{FF2B5EF4-FFF2-40B4-BE49-F238E27FC236}">
                <a16:creationId xmlns:a16="http://schemas.microsoft.com/office/drawing/2014/main" id="{8719830B-E673-4637-925B-F9EB78F8BED2}"/>
              </a:ext>
            </a:extLst>
          </p:cNvPr>
          <p:cNvSpPr/>
          <p:nvPr/>
        </p:nvSpPr>
        <p:spPr>
          <a:xfrm>
            <a:off x="6180707"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Oval 28">
            <a:extLst>
              <a:ext uri="{FF2B5EF4-FFF2-40B4-BE49-F238E27FC236}">
                <a16:creationId xmlns:a16="http://schemas.microsoft.com/office/drawing/2014/main" id="{0B4933C4-96A1-457B-AF7B-ADAAB454507D}"/>
              </a:ext>
            </a:extLst>
          </p:cNvPr>
          <p:cNvSpPr/>
          <p:nvPr/>
        </p:nvSpPr>
        <p:spPr>
          <a:xfrm>
            <a:off x="6344164"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Oval 29">
            <a:extLst>
              <a:ext uri="{FF2B5EF4-FFF2-40B4-BE49-F238E27FC236}">
                <a16:creationId xmlns:a16="http://schemas.microsoft.com/office/drawing/2014/main" id="{A85D8292-4DEE-4E73-873E-6995C35324B4}"/>
              </a:ext>
            </a:extLst>
          </p:cNvPr>
          <p:cNvSpPr/>
          <p:nvPr/>
        </p:nvSpPr>
        <p:spPr>
          <a:xfrm>
            <a:off x="6507621"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Oval 30">
            <a:extLst>
              <a:ext uri="{FF2B5EF4-FFF2-40B4-BE49-F238E27FC236}">
                <a16:creationId xmlns:a16="http://schemas.microsoft.com/office/drawing/2014/main" id="{03AC0433-14A1-4EC0-A5EB-12FDC7681076}"/>
              </a:ext>
            </a:extLst>
          </p:cNvPr>
          <p:cNvSpPr/>
          <p:nvPr/>
        </p:nvSpPr>
        <p:spPr>
          <a:xfrm>
            <a:off x="6671078"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Oval 32">
            <a:extLst>
              <a:ext uri="{FF2B5EF4-FFF2-40B4-BE49-F238E27FC236}">
                <a16:creationId xmlns:a16="http://schemas.microsoft.com/office/drawing/2014/main" id="{44F7CBCF-6D55-4904-A776-0E91241D7F01}"/>
              </a:ext>
            </a:extLst>
          </p:cNvPr>
          <p:cNvSpPr/>
          <p:nvPr/>
        </p:nvSpPr>
        <p:spPr>
          <a:xfrm>
            <a:off x="6835183"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Oval 33">
            <a:extLst>
              <a:ext uri="{FF2B5EF4-FFF2-40B4-BE49-F238E27FC236}">
                <a16:creationId xmlns:a16="http://schemas.microsoft.com/office/drawing/2014/main" id="{592369FE-DB29-4343-A6F2-57C8EC722D38}"/>
              </a:ext>
            </a:extLst>
          </p:cNvPr>
          <p:cNvSpPr/>
          <p:nvPr/>
        </p:nvSpPr>
        <p:spPr>
          <a:xfrm>
            <a:off x="6998640"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Oval 34">
            <a:extLst>
              <a:ext uri="{FF2B5EF4-FFF2-40B4-BE49-F238E27FC236}">
                <a16:creationId xmlns:a16="http://schemas.microsoft.com/office/drawing/2014/main" id="{1F58A30A-66A9-4720-BC9E-E754B4BA8D7E}"/>
              </a:ext>
            </a:extLst>
          </p:cNvPr>
          <p:cNvSpPr/>
          <p:nvPr/>
        </p:nvSpPr>
        <p:spPr>
          <a:xfrm>
            <a:off x="7162097"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Oval 35">
            <a:extLst>
              <a:ext uri="{FF2B5EF4-FFF2-40B4-BE49-F238E27FC236}">
                <a16:creationId xmlns:a16="http://schemas.microsoft.com/office/drawing/2014/main" id="{198F2BD9-ED24-4907-992E-59F3F464943B}"/>
              </a:ext>
            </a:extLst>
          </p:cNvPr>
          <p:cNvSpPr/>
          <p:nvPr/>
        </p:nvSpPr>
        <p:spPr>
          <a:xfrm>
            <a:off x="7325554"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Oval 36">
            <a:extLst>
              <a:ext uri="{FF2B5EF4-FFF2-40B4-BE49-F238E27FC236}">
                <a16:creationId xmlns:a16="http://schemas.microsoft.com/office/drawing/2014/main" id="{711CF72D-B4B8-4604-BB9B-B7890B653B53}"/>
              </a:ext>
            </a:extLst>
          </p:cNvPr>
          <p:cNvSpPr/>
          <p:nvPr/>
        </p:nvSpPr>
        <p:spPr>
          <a:xfrm>
            <a:off x="7489011"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Oval 37">
            <a:extLst>
              <a:ext uri="{FF2B5EF4-FFF2-40B4-BE49-F238E27FC236}">
                <a16:creationId xmlns:a16="http://schemas.microsoft.com/office/drawing/2014/main" id="{53D07EED-31D2-46DC-A5D5-11636023AF42}"/>
              </a:ext>
            </a:extLst>
          </p:cNvPr>
          <p:cNvSpPr/>
          <p:nvPr/>
        </p:nvSpPr>
        <p:spPr>
          <a:xfrm>
            <a:off x="7652468"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Oval 38">
            <a:extLst>
              <a:ext uri="{FF2B5EF4-FFF2-40B4-BE49-F238E27FC236}">
                <a16:creationId xmlns:a16="http://schemas.microsoft.com/office/drawing/2014/main" id="{BF8B80B9-B251-4B0E-AC51-A2D2A8669163}"/>
              </a:ext>
            </a:extLst>
          </p:cNvPr>
          <p:cNvSpPr/>
          <p:nvPr/>
        </p:nvSpPr>
        <p:spPr>
          <a:xfrm>
            <a:off x="7815925" y="2000250"/>
            <a:ext cx="130628" cy="375557"/>
          </a:xfrm>
          <a:prstGeom prst="ellipse">
            <a:avLst/>
          </a:prstGeom>
          <a:no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8D6057F6-4A21-4FD5-9452-D18667CF8167}"/>
              </a:ext>
            </a:extLst>
          </p:cNvPr>
          <p:cNvCxnSpPr>
            <a:cxnSpLocks/>
          </p:cNvCxnSpPr>
          <p:nvPr/>
        </p:nvCxnSpPr>
        <p:spPr>
          <a:xfrm>
            <a:off x="5690336" y="2188028"/>
            <a:ext cx="2431985" cy="0"/>
          </a:xfrm>
          <a:prstGeom prst="line">
            <a:avLst/>
          </a:prstGeom>
          <a:ln w="3175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93430D0-7EBC-4578-9822-3ABBCAC48669}"/>
              </a:ext>
            </a:extLst>
          </p:cNvPr>
          <p:cNvSpPr/>
          <p:nvPr/>
        </p:nvSpPr>
        <p:spPr>
          <a:xfrm>
            <a:off x="6164615" y="3751928"/>
            <a:ext cx="1471761" cy="1319281"/>
          </a:xfrm>
          <a:prstGeom prst="rect">
            <a:avLst/>
          </a:prstGeom>
          <a:solidFill>
            <a:srgbClr val="67AE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Rectangle 39">
            <a:extLst>
              <a:ext uri="{FF2B5EF4-FFF2-40B4-BE49-F238E27FC236}">
                <a16:creationId xmlns:a16="http://schemas.microsoft.com/office/drawing/2014/main" id="{39DCE82B-47E2-494C-8FC5-66367B705938}"/>
              </a:ext>
            </a:extLst>
          </p:cNvPr>
          <p:cNvSpPr/>
          <p:nvPr/>
        </p:nvSpPr>
        <p:spPr>
          <a:xfrm>
            <a:off x="6375807" y="3928603"/>
            <a:ext cx="365760" cy="36576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994586BC-A264-4139-9DBF-051BA5CB6133}"/>
              </a:ext>
            </a:extLst>
          </p:cNvPr>
          <p:cNvSpPr/>
          <p:nvPr/>
        </p:nvSpPr>
        <p:spPr>
          <a:xfrm>
            <a:off x="6375807" y="4499906"/>
            <a:ext cx="365760" cy="36576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 name="Rectangle 43">
            <a:extLst>
              <a:ext uri="{FF2B5EF4-FFF2-40B4-BE49-F238E27FC236}">
                <a16:creationId xmlns:a16="http://schemas.microsoft.com/office/drawing/2014/main" id="{D9811487-AFD9-4165-8C0F-A0D02DD29EAB}"/>
              </a:ext>
            </a:extLst>
          </p:cNvPr>
          <p:cNvSpPr/>
          <p:nvPr/>
        </p:nvSpPr>
        <p:spPr>
          <a:xfrm>
            <a:off x="7025108" y="4499906"/>
            <a:ext cx="365760" cy="36576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1" name="Rectangle 40">
            <a:extLst>
              <a:ext uri="{FF2B5EF4-FFF2-40B4-BE49-F238E27FC236}">
                <a16:creationId xmlns:a16="http://schemas.microsoft.com/office/drawing/2014/main" id="{D0FA7FAD-E063-40C5-A335-EA41ED8E7688}"/>
              </a:ext>
            </a:extLst>
          </p:cNvPr>
          <p:cNvSpPr/>
          <p:nvPr/>
        </p:nvSpPr>
        <p:spPr>
          <a:xfrm>
            <a:off x="7745451" y="3368317"/>
            <a:ext cx="1347299" cy="584775"/>
          </a:xfrm>
          <a:prstGeom prst="rect">
            <a:avLst/>
          </a:prstGeom>
        </p:spPr>
        <p:txBody>
          <a:bodyPr wrap="square">
            <a:spAutoFit/>
          </a:bodyPr>
          <a:lstStyle/>
          <a:p>
            <a:pPr algn="ctr">
              <a:spcBef>
                <a:spcPts val="600"/>
              </a:spcBef>
            </a:pPr>
            <a:r>
              <a:rPr lang="en-US" sz="1600" dirty="0"/>
              <a:t>Liquid vaporizing</a:t>
            </a:r>
          </a:p>
        </p:txBody>
      </p:sp>
      <p:sp>
        <p:nvSpPr>
          <p:cNvPr id="46" name="Rectangle 45">
            <a:extLst>
              <a:ext uri="{FF2B5EF4-FFF2-40B4-BE49-F238E27FC236}">
                <a16:creationId xmlns:a16="http://schemas.microsoft.com/office/drawing/2014/main" id="{6DCE55B4-9A7D-4A16-804E-2C0B2F16F998}"/>
              </a:ext>
            </a:extLst>
          </p:cNvPr>
          <p:cNvSpPr/>
          <p:nvPr/>
        </p:nvSpPr>
        <p:spPr>
          <a:xfrm>
            <a:off x="4586221" y="2784743"/>
            <a:ext cx="1347299" cy="584775"/>
          </a:xfrm>
          <a:prstGeom prst="rect">
            <a:avLst/>
          </a:prstGeom>
        </p:spPr>
        <p:txBody>
          <a:bodyPr wrap="square">
            <a:spAutoFit/>
          </a:bodyPr>
          <a:lstStyle/>
          <a:p>
            <a:pPr algn="ctr">
              <a:spcBef>
                <a:spcPts val="600"/>
              </a:spcBef>
            </a:pPr>
            <a:r>
              <a:rPr lang="en-US" sz="1600" dirty="0"/>
              <a:t>Vapor condensing</a:t>
            </a:r>
          </a:p>
        </p:txBody>
      </p:sp>
      <p:cxnSp>
        <p:nvCxnSpPr>
          <p:cNvPr id="53" name="Straight Arrow Connector 52">
            <a:extLst>
              <a:ext uri="{FF2B5EF4-FFF2-40B4-BE49-F238E27FC236}">
                <a16:creationId xmlns:a16="http://schemas.microsoft.com/office/drawing/2014/main" id="{7643F34F-19B4-4469-B71F-EF65908274A4}"/>
              </a:ext>
            </a:extLst>
          </p:cNvPr>
          <p:cNvCxnSpPr>
            <a:cxnSpLocks/>
          </p:cNvCxnSpPr>
          <p:nvPr/>
        </p:nvCxnSpPr>
        <p:spPr>
          <a:xfrm>
            <a:off x="5947741" y="2827141"/>
            <a:ext cx="0" cy="541176"/>
          </a:xfrm>
          <a:prstGeom prst="straightConnector1">
            <a:avLst/>
          </a:prstGeom>
          <a:ln w="444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34F690C-D319-43D6-8826-A3D111BBE78B}"/>
              </a:ext>
            </a:extLst>
          </p:cNvPr>
          <p:cNvSpPr/>
          <p:nvPr/>
        </p:nvSpPr>
        <p:spPr>
          <a:xfrm>
            <a:off x="7023635" y="3927210"/>
            <a:ext cx="365760" cy="36576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57" name="Straight Arrow Connector 56">
            <a:extLst>
              <a:ext uri="{FF2B5EF4-FFF2-40B4-BE49-F238E27FC236}">
                <a16:creationId xmlns:a16="http://schemas.microsoft.com/office/drawing/2014/main" id="{5934484A-2057-4B73-B642-50DC0B39D039}"/>
              </a:ext>
            </a:extLst>
          </p:cNvPr>
          <p:cNvCxnSpPr>
            <a:cxnSpLocks/>
          </p:cNvCxnSpPr>
          <p:nvPr/>
        </p:nvCxnSpPr>
        <p:spPr>
          <a:xfrm>
            <a:off x="6117843" y="2830278"/>
            <a:ext cx="0" cy="541176"/>
          </a:xfrm>
          <a:prstGeom prst="straightConnector1">
            <a:avLst/>
          </a:prstGeom>
          <a:ln w="444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7879FE3-A2D2-468E-85DC-DF36FBF1828F}"/>
              </a:ext>
            </a:extLst>
          </p:cNvPr>
          <p:cNvCxnSpPr>
            <a:cxnSpLocks/>
          </p:cNvCxnSpPr>
          <p:nvPr/>
        </p:nvCxnSpPr>
        <p:spPr>
          <a:xfrm>
            <a:off x="6299661" y="2830278"/>
            <a:ext cx="0" cy="541176"/>
          </a:xfrm>
          <a:prstGeom prst="straightConnector1">
            <a:avLst/>
          </a:prstGeom>
          <a:ln w="444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427943C-39DF-452F-A1E0-723588B2E0E2}"/>
              </a:ext>
            </a:extLst>
          </p:cNvPr>
          <p:cNvCxnSpPr>
            <a:cxnSpLocks/>
          </p:cNvCxnSpPr>
          <p:nvPr/>
        </p:nvCxnSpPr>
        <p:spPr>
          <a:xfrm flipV="1">
            <a:off x="7414013" y="3365180"/>
            <a:ext cx="0" cy="534902"/>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A7718C-C329-44A9-AAE4-0AF6C7EDEB42}"/>
              </a:ext>
            </a:extLst>
          </p:cNvPr>
          <p:cNvCxnSpPr>
            <a:cxnSpLocks/>
          </p:cNvCxnSpPr>
          <p:nvPr/>
        </p:nvCxnSpPr>
        <p:spPr>
          <a:xfrm flipV="1">
            <a:off x="7584115" y="3365180"/>
            <a:ext cx="0" cy="538039"/>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2C36BAB-6C63-4521-8D4A-E9C472F46D2B}"/>
              </a:ext>
            </a:extLst>
          </p:cNvPr>
          <p:cNvCxnSpPr>
            <a:cxnSpLocks/>
          </p:cNvCxnSpPr>
          <p:nvPr/>
        </p:nvCxnSpPr>
        <p:spPr>
          <a:xfrm flipV="1">
            <a:off x="7765933" y="3365180"/>
            <a:ext cx="0" cy="538039"/>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73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Introduction</a:t>
            </a:r>
          </a:p>
        </p:txBody>
      </p:sp>
      <p:sp>
        <p:nvSpPr>
          <p:cNvPr id="22" name="Rectangle 21">
            <a:extLst>
              <a:ext uri="{FF2B5EF4-FFF2-40B4-BE49-F238E27FC236}">
                <a16:creationId xmlns:a16="http://schemas.microsoft.com/office/drawing/2014/main" id="{BC9E0AF5-DC5E-4D61-90EA-59B6FF44C44A}"/>
              </a:ext>
            </a:extLst>
          </p:cNvPr>
          <p:cNvSpPr/>
          <p:nvPr/>
        </p:nvSpPr>
        <p:spPr>
          <a:xfrm>
            <a:off x="600528" y="1415290"/>
            <a:ext cx="7820156" cy="1815882"/>
          </a:xfrm>
          <a:prstGeom prst="rect">
            <a:avLst/>
          </a:prstGeom>
        </p:spPr>
        <p:txBody>
          <a:bodyPr wrap="square">
            <a:spAutoFit/>
          </a:bodyPr>
          <a:lstStyle/>
          <a:p>
            <a:pPr>
              <a:spcBef>
                <a:spcPts val="600"/>
              </a:spcBef>
            </a:pPr>
            <a:r>
              <a:rPr lang="en-US" b="1" dirty="0"/>
              <a:t>Research goals</a:t>
            </a:r>
          </a:p>
          <a:p>
            <a:pPr marL="285750" indent="-285750">
              <a:spcBef>
                <a:spcPts val="600"/>
              </a:spcBef>
              <a:buFontTx/>
              <a:buChar char="-"/>
            </a:pPr>
            <a:r>
              <a:rPr lang="en-US" dirty="0"/>
              <a:t>Understand impact of two-phase immersion cooling on CPU/GPU processors</a:t>
            </a:r>
          </a:p>
          <a:p>
            <a:pPr marL="285750" indent="-285750">
              <a:spcBef>
                <a:spcPts val="600"/>
              </a:spcBef>
              <a:buFontTx/>
              <a:buChar char="-"/>
            </a:pPr>
            <a:r>
              <a:rPr lang="en-US" dirty="0"/>
              <a:t>Investigate thermal coupling between nearby processors</a:t>
            </a:r>
          </a:p>
          <a:p>
            <a:pPr marL="285750" indent="-285750">
              <a:spcBef>
                <a:spcPts val="600"/>
              </a:spcBef>
              <a:buFontTx/>
              <a:buChar char="-"/>
            </a:pPr>
            <a:r>
              <a:rPr lang="en-US" dirty="0"/>
              <a:t>Obtain capable processor power</a:t>
            </a:r>
          </a:p>
          <a:p>
            <a:pPr marL="285750" indent="-285750">
              <a:spcBef>
                <a:spcPts val="600"/>
              </a:spcBef>
              <a:buFontTx/>
              <a:buChar char="-"/>
            </a:pPr>
            <a:r>
              <a:rPr lang="en-US" dirty="0"/>
              <a:t>Analyze trade-offs in supercomputing system design</a:t>
            </a:r>
          </a:p>
        </p:txBody>
      </p:sp>
      <p:sp>
        <p:nvSpPr>
          <p:cNvPr id="23" name="Rectangle 22">
            <a:extLst>
              <a:ext uri="{FF2B5EF4-FFF2-40B4-BE49-F238E27FC236}">
                <a16:creationId xmlns:a16="http://schemas.microsoft.com/office/drawing/2014/main" id="{C57D72A6-6424-43DA-B4F0-171297158062}"/>
              </a:ext>
            </a:extLst>
          </p:cNvPr>
          <p:cNvSpPr/>
          <p:nvPr/>
        </p:nvSpPr>
        <p:spPr>
          <a:xfrm>
            <a:off x="600528" y="4025914"/>
            <a:ext cx="6336603" cy="1077218"/>
          </a:xfrm>
          <a:prstGeom prst="rect">
            <a:avLst/>
          </a:prstGeom>
        </p:spPr>
        <p:txBody>
          <a:bodyPr wrap="square">
            <a:spAutoFit/>
          </a:bodyPr>
          <a:lstStyle/>
          <a:p>
            <a:pPr>
              <a:spcBef>
                <a:spcPts val="600"/>
              </a:spcBef>
            </a:pPr>
            <a:r>
              <a:rPr lang="en-US" b="1" dirty="0"/>
              <a:t>Research approaches</a:t>
            </a:r>
          </a:p>
          <a:p>
            <a:pPr marL="342900" indent="-342900">
              <a:spcBef>
                <a:spcPts val="600"/>
              </a:spcBef>
              <a:buFontTx/>
              <a:buChar char="-"/>
            </a:pPr>
            <a:r>
              <a:rPr lang="en-US" dirty="0"/>
              <a:t>Numerical study in ANSYS FLUENT (current work)</a:t>
            </a:r>
          </a:p>
          <a:p>
            <a:pPr marL="342900" indent="-342900">
              <a:spcBef>
                <a:spcPts val="600"/>
              </a:spcBef>
              <a:buFontTx/>
              <a:buChar char="-"/>
            </a:pPr>
            <a:r>
              <a:rPr lang="en-US" dirty="0"/>
              <a:t>Experiment testbed</a:t>
            </a:r>
          </a:p>
        </p:txBody>
      </p:sp>
    </p:spTree>
    <p:extLst>
      <p:ext uri="{BB962C8B-B14F-4D97-AF65-F5344CB8AC3E}">
        <p14:creationId xmlns:p14="http://schemas.microsoft.com/office/powerpoint/2010/main" val="239418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AE18A6-97AD-4B67-B57F-1260E3A179EA}"/>
              </a:ext>
            </a:extLst>
          </p:cNvPr>
          <p:cNvPicPr>
            <a:picLocks noChangeAspect="1"/>
          </p:cNvPicPr>
          <p:nvPr/>
        </p:nvPicPr>
        <p:blipFill>
          <a:blip r:embed="rId2"/>
          <a:stretch>
            <a:fillRect/>
          </a:stretch>
        </p:blipFill>
        <p:spPr>
          <a:xfrm>
            <a:off x="472349" y="2057361"/>
            <a:ext cx="1909822" cy="2743200"/>
          </a:xfrm>
          <a:prstGeom prst="rect">
            <a:avLst/>
          </a:prstGeom>
        </p:spPr>
      </p:pic>
      <p:sp>
        <p:nvSpPr>
          <p:cNvPr id="46" name="Rectangle 45">
            <a:extLst>
              <a:ext uri="{FF2B5EF4-FFF2-40B4-BE49-F238E27FC236}">
                <a16:creationId xmlns:a16="http://schemas.microsoft.com/office/drawing/2014/main" id="{A4297F16-CFA0-49D6-AABE-0AC0E63CFEAD}"/>
              </a:ext>
            </a:extLst>
          </p:cNvPr>
          <p:cNvSpPr/>
          <p:nvPr/>
        </p:nvSpPr>
        <p:spPr>
          <a:xfrm>
            <a:off x="872967" y="3725622"/>
            <a:ext cx="263214" cy="276999"/>
          </a:xfrm>
          <a:prstGeom prst="rect">
            <a:avLst/>
          </a:prstGeom>
        </p:spPr>
        <p:txBody>
          <a:bodyPr wrap="none">
            <a:spAutoFit/>
          </a:bodyPr>
          <a:lstStyle/>
          <a:p>
            <a:r>
              <a:rPr lang="en-US" sz="1200" b="1" dirty="0"/>
              <a:t>1</a:t>
            </a:r>
          </a:p>
        </p:txBody>
      </p:sp>
      <p:sp>
        <p:nvSpPr>
          <p:cNvPr id="47" name="Rectangle 46">
            <a:extLst>
              <a:ext uri="{FF2B5EF4-FFF2-40B4-BE49-F238E27FC236}">
                <a16:creationId xmlns:a16="http://schemas.microsoft.com/office/drawing/2014/main" id="{14BFB316-410C-418C-90C5-15A9A373F991}"/>
              </a:ext>
            </a:extLst>
          </p:cNvPr>
          <p:cNvSpPr/>
          <p:nvPr/>
        </p:nvSpPr>
        <p:spPr>
          <a:xfrm>
            <a:off x="1128611" y="3587122"/>
            <a:ext cx="263214" cy="276999"/>
          </a:xfrm>
          <a:prstGeom prst="rect">
            <a:avLst/>
          </a:prstGeom>
        </p:spPr>
        <p:txBody>
          <a:bodyPr wrap="none">
            <a:spAutoFit/>
          </a:bodyPr>
          <a:lstStyle/>
          <a:p>
            <a:r>
              <a:rPr lang="en-US" sz="1200" b="1" dirty="0"/>
              <a:t>2</a:t>
            </a:r>
          </a:p>
        </p:txBody>
      </p:sp>
      <p:sp>
        <p:nvSpPr>
          <p:cNvPr id="48" name="Rectangle 47">
            <a:extLst>
              <a:ext uri="{FF2B5EF4-FFF2-40B4-BE49-F238E27FC236}">
                <a16:creationId xmlns:a16="http://schemas.microsoft.com/office/drawing/2014/main" id="{0E0E43C8-130A-4658-88E9-880AC52B9E5E}"/>
              </a:ext>
            </a:extLst>
          </p:cNvPr>
          <p:cNvSpPr/>
          <p:nvPr/>
        </p:nvSpPr>
        <p:spPr>
          <a:xfrm>
            <a:off x="1384255" y="3511062"/>
            <a:ext cx="263214" cy="276999"/>
          </a:xfrm>
          <a:prstGeom prst="rect">
            <a:avLst/>
          </a:prstGeom>
        </p:spPr>
        <p:txBody>
          <a:bodyPr wrap="none">
            <a:spAutoFit/>
          </a:bodyPr>
          <a:lstStyle/>
          <a:p>
            <a:r>
              <a:rPr lang="en-US" sz="1200" b="1" dirty="0"/>
              <a:t>3</a:t>
            </a:r>
          </a:p>
        </p:txBody>
      </p:sp>
      <p:sp>
        <p:nvSpPr>
          <p:cNvPr id="49" name="Rectangle 48">
            <a:extLst>
              <a:ext uri="{FF2B5EF4-FFF2-40B4-BE49-F238E27FC236}">
                <a16:creationId xmlns:a16="http://schemas.microsoft.com/office/drawing/2014/main" id="{2707001D-F0A7-4E79-BB92-3BF5248C0AE0}"/>
              </a:ext>
            </a:extLst>
          </p:cNvPr>
          <p:cNvSpPr/>
          <p:nvPr/>
        </p:nvSpPr>
        <p:spPr>
          <a:xfrm>
            <a:off x="1659732" y="3360235"/>
            <a:ext cx="263214" cy="276999"/>
          </a:xfrm>
          <a:prstGeom prst="rect">
            <a:avLst/>
          </a:prstGeom>
        </p:spPr>
        <p:txBody>
          <a:bodyPr wrap="none">
            <a:spAutoFit/>
          </a:bodyPr>
          <a:lstStyle/>
          <a:p>
            <a:r>
              <a:rPr lang="en-US" sz="1200" b="1" dirty="0"/>
              <a:t>4</a:t>
            </a:r>
          </a:p>
        </p:txBody>
      </p:sp>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Model configuration</a:t>
            </a:r>
          </a:p>
        </p:txBody>
      </p:sp>
      <p:pic>
        <p:nvPicPr>
          <p:cNvPr id="7" name="Picture 6">
            <a:extLst>
              <a:ext uri="{FF2B5EF4-FFF2-40B4-BE49-F238E27FC236}">
                <a16:creationId xmlns:a16="http://schemas.microsoft.com/office/drawing/2014/main" id="{4257E92B-95DB-4940-8715-B28563C7D818}"/>
              </a:ext>
            </a:extLst>
          </p:cNvPr>
          <p:cNvPicPr>
            <a:picLocks noChangeAspect="1"/>
          </p:cNvPicPr>
          <p:nvPr/>
        </p:nvPicPr>
        <p:blipFill>
          <a:blip r:embed="rId3"/>
          <a:stretch>
            <a:fillRect/>
          </a:stretch>
        </p:blipFill>
        <p:spPr>
          <a:xfrm>
            <a:off x="2775270" y="2057361"/>
            <a:ext cx="1896461" cy="2743200"/>
          </a:xfrm>
          <a:prstGeom prst="rect">
            <a:avLst/>
          </a:prstGeom>
        </p:spPr>
      </p:pic>
      <p:sp>
        <p:nvSpPr>
          <p:cNvPr id="26" name="Rectangle 25">
            <a:extLst>
              <a:ext uri="{FF2B5EF4-FFF2-40B4-BE49-F238E27FC236}">
                <a16:creationId xmlns:a16="http://schemas.microsoft.com/office/drawing/2014/main" id="{B24935BA-8202-477F-ADC5-F4139223273F}"/>
              </a:ext>
            </a:extLst>
          </p:cNvPr>
          <p:cNvSpPr/>
          <p:nvPr/>
        </p:nvSpPr>
        <p:spPr>
          <a:xfrm>
            <a:off x="274391" y="719911"/>
            <a:ext cx="2013180" cy="369332"/>
          </a:xfrm>
          <a:prstGeom prst="rect">
            <a:avLst/>
          </a:prstGeom>
        </p:spPr>
        <p:txBody>
          <a:bodyPr wrap="none">
            <a:spAutoFit/>
          </a:bodyPr>
          <a:lstStyle/>
          <a:p>
            <a:r>
              <a:rPr lang="en-US" dirty="0"/>
              <a:t>Modeling approach</a:t>
            </a:r>
          </a:p>
        </p:txBody>
      </p:sp>
      <p:sp>
        <p:nvSpPr>
          <p:cNvPr id="27" name="Rectangle 26">
            <a:extLst>
              <a:ext uri="{FF2B5EF4-FFF2-40B4-BE49-F238E27FC236}">
                <a16:creationId xmlns:a16="http://schemas.microsoft.com/office/drawing/2014/main" id="{30235571-0730-4E3D-90CC-E37ABB68B2FF}"/>
              </a:ext>
            </a:extLst>
          </p:cNvPr>
          <p:cNvSpPr/>
          <p:nvPr/>
        </p:nvSpPr>
        <p:spPr>
          <a:xfrm>
            <a:off x="5064830" y="2554872"/>
            <a:ext cx="3822713" cy="1431161"/>
          </a:xfrm>
          <a:prstGeom prst="rect">
            <a:avLst/>
          </a:prstGeom>
        </p:spPr>
        <p:txBody>
          <a:bodyPr wrap="none">
            <a:spAutoFit/>
          </a:bodyPr>
          <a:lstStyle/>
          <a:p>
            <a:pPr>
              <a:spcBef>
                <a:spcPts val="600"/>
              </a:spcBef>
            </a:pPr>
            <a:r>
              <a:rPr lang="en-US" b="1" dirty="0"/>
              <a:t>Main features:</a:t>
            </a:r>
          </a:p>
          <a:p>
            <a:pPr marL="285750" indent="-285750">
              <a:spcBef>
                <a:spcPts val="600"/>
              </a:spcBef>
              <a:buFontTx/>
              <a:buChar char="-"/>
            </a:pPr>
            <a:r>
              <a:rPr lang="en-US" dirty="0"/>
              <a:t>Mimic structure in computing rack</a:t>
            </a:r>
          </a:p>
          <a:p>
            <a:pPr marL="285750" indent="-285750">
              <a:spcBef>
                <a:spcPts val="600"/>
              </a:spcBef>
              <a:buFontTx/>
              <a:buChar char="-"/>
            </a:pPr>
            <a:r>
              <a:rPr lang="en-US" dirty="0"/>
              <a:t>4 boards, 4 or 8 processors</a:t>
            </a:r>
          </a:p>
          <a:p>
            <a:pPr marL="285750" indent="-285750">
              <a:spcBef>
                <a:spcPts val="600"/>
              </a:spcBef>
              <a:buFontTx/>
              <a:buChar char="-"/>
            </a:pPr>
            <a:r>
              <a:rPr lang="en-US" dirty="0"/>
              <a:t>Consider boiling, ignore condensing</a:t>
            </a:r>
          </a:p>
        </p:txBody>
      </p:sp>
      <p:sp>
        <p:nvSpPr>
          <p:cNvPr id="29" name="Title 10">
            <a:extLst>
              <a:ext uri="{FF2B5EF4-FFF2-40B4-BE49-F238E27FC236}">
                <a16:creationId xmlns:a16="http://schemas.microsoft.com/office/drawing/2014/main" id="{4DBDECC7-5B47-4701-81CD-22F6FA3934C5}"/>
              </a:ext>
            </a:extLst>
          </p:cNvPr>
          <p:cNvSpPr txBox="1">
            <a:spLocks/>
          </p:cNvSpPr>
          <p:nvPr/>
        </p:nvSpPr>
        <p:spPr>
          <a:xfrm>
            <a:off x="671284" y="4991892"/>
            <a:ext cx="3763597" cy="293366"/>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Simulation geometries in ANSYS FLUENT</a:t>
            </a:r>
          </a:p>
        </p:txBody>
      </p:sp>
      <p:sp>
        <p:nvSpPr>
          <p:cNvPr id="8" name="Rectangle 7">
            <a:extLst>
              <a:ext uri="{FF2B5EF4-FFF2-40B4-BE49-F238E27FC236}">
                <a16:creationId xmlns:a16="http://schemas.microsoft.com/office/drawing/2014/main" id="{0545C6BD-54A8-4A89-B097-4A434069AD8A}"/>
              </a:ext>
            </a:extLst>
          </p:cNvPr>
          <p:cNvSpPr/>
          <p:nvPr/>
        </p:nvSpPr>
        <p:spPr>
          <a:xfrm>
            <a:off x="3173281" y="4062094"/>
            <a:ext cx="356188" cy="276999"/>
          </a:xfrm>
          <a:prstGeom prst="rect">
            <a:avLst/>
          </a:prstGeom>
        </p:spPr>
        <p:txBody>
          <a:bodyPr wrap="none">
            <a:spAutoFit/>
          </a:bodyPr>
          <a:lstStyle/>
          <a:p>
            <a:r>
              <a:rPr lang="en-US" sz="1200" b="1" dirty="0"/>
              <a:t>1A</a:t>
            </a:r>
          </a:p>
        </p:txBody>
      </p:sp>
      <p:sp>
        <p:nvSpPr>
          <p:cNvPr id="38" name="Rectangle 37">
            <a:extLst>
              <a:ext uri="{FF2B5EF4-FFF2-40B4-BE49-F238E27FC236}">
                <a16:creationId xmlns:a16="http://schemas.microsoft.com/office/drawing/2014/main" id="{64CB8F2E-497F-49C7-9EB4-739BA9774E92}"/>
              </a:ext>
            </a:extLst>
          </p:cNvPr>
          <p:cNvSpPr/>
          <p:nvPr/>
        </p:nvSpPr>
        <p:spPr>
          <a:xfrm>
            <a:off x="3428925" y="3923594"/>
            <a:ext cx="356188" cy="276999"/>
          </a:xfrm>
          <a:prstGeom prst="rect">
            <a:avLst/>
          </a:prstGeom>
        </p:spPr>
        <p:txBody>
          <a:bodyPr wrap="none">
            <a:spAutoFit/>
          </a:bodyPr>
          <a:lstStyle/>
          <a:p>
            <a:r>
              <a:rPr lang="en-US" sz="1200" b="1" dirty="0"/>
              <a:t>2A</a:t>
            </a:r>
          </a:p>
        </p:txBody>
      </p:sp>
      <p:sp>
        <p:nvSpPr>
          <p:cNvPr id="39" name="Rectangle 38">
            <a:extLst>
              <a:ext uri="{FF2B5EF4-FFF2-40B4-BE49-F238E27FC236}">
                <a16:creationId xmlns:a16="http://schemas.microsoft.com/office/drawing/2014/main" id="{99C19879-8FA9-4643-A369-4FBB2B5D0B4B}"/>
              </a:ext>
            </a:extLst>
          </p:cNvPr>
          <p:cNvSpPr/>
          <p:nvPr/>
        </p:nvSpPr>
        <p:spPr>
          <a:xfrm>
            <a:off x="3684569" y="3847534"/>
            <a:ext cx="356188" cy="276999"/>
          </a:xfrm>
          <a:prstGeom prst="rect">
            <a:avLst/>
          </a:prstGeom>
        </p:spPr>
        <p:txBody>
          <a:bodyPr wrap="none">
            <a:spAutoFit/>
          </a:bodyPr>
          <a:lstStyle/>
          <a:p>
            <a:r>
              <a:rPr lang="en-US" sz="1200" b="1" dirty="0"/>
              <a:t>3A</a:t>
            </a:r>
          </a:p>
        </p:txBody>
      </p:sp>
      <p:sp>
        <p:nvSpPr>
          <p:cNvPr id="40" name="Rectangle 39">
            <a:extLst>
              <a:ext uri="{FF2B5EF4-FFF2-40B4-BE49-F238E27FC236}">
                <a16:creationId xmlns:a16="http://schemas.microsoft.com/office/drawing/2014/main" id="{1D41C75D-FEC1-40E5-8615-6BE91DE5D7EA}"/>
              </a:ext>
            </a:extLst>
          </p:cNvPr>
          <p:cNvSpPr/>
          <p:nvPr/>
        </p:nvSpPr>
        <p:spPr>
          <a:xfrm>
            <a:off x="3960046" y="3696707"/>
            <a:ext cx="356188" cy="276999"/>
          </a:xfrm>
          <a:prstGeom prst="rect">
            <a:avLst/>
          </a:prstGeom>
        </p:spPr>
        <p:txBody>
          <a:bodyPr wrap="none">
            <a:spAutoFit/>
          </a:bodyPr>
          <a:lstStyle/>
          <a:p>
            <a:r>
              <a:rPr lang="en-US" sz="1200" b="1" dirty="0"/>
              <a:t>4A</a:t>
            </a:r>
          </a:p>
        </p:txBody>
      </p:sp>
      <p:sp>
        <p:nvSpPr>
          <p:cNvPr id="41" name="Rectangle 40">
            <a:extLst>
              <a:ext uri="{FF2B5EF4-FFF2-40B4-BE49-F238E27FC236}">
                <a16:creationId xmlns:a16="http://schemas.microsoft.com/office/drawing/2014/main" id="{D912ECB4-5DC5-40BF-A5F7-38958FD7B9FE}"/>
              </a:ext>
            </a:extLst>
          </p:cNvPr>
          <p:cNvSpPr/>
          <p:nvPr/>
        </p:nvSpPr>
        <p:spPr>
          <a:xfrm>
            <a:off x="3173281" y="3360235"/>
            <a:ext cx="349776" cy="276999"/>
          </a:xfrm>
          <a:prstGeom prst="rect">
            <a:avLst/>
          </a:prstGeom>
        </p:spPr>
        <p:txBody>
          <a:bodyPr wrap="none">
            <a:spAutoFit/>
          </a:bodyPr>
          <a:lstStyle/>
          <a:p>
            <a:r>
              <a:rPr lang="en-US" sz="1200" b="1" dirty="0"/>
              <a:t>1B</a:t>
            </a:r>
          </a:p>
        </p:txBody>
      </p:sp>
      <p:sp>
        <p:nvSpPr>
          <p:cNvPr id="42" name="Rectangle 41">
            <a:extLst>
              <a:ext uri="{FF2B5EF4-FFF2-40B4-BE49-F238E27FC236}">
                <a16:creationId xmlns:a16="http://schemas.microsoft.com/office/drawing/2014/main" id="{1DB992F5-10F6-4DE0-82FD-15AA18B0760F}"/>
              </a:ext>
            </a:extLst>
          </p:cNvPr>
          <p:cNvSpPr/>
          <p:nvPr/>
        </p:nvSpPr>
        <p:spPr>
          <a:xfrm>
            <a:off x="3428925" y="3221735"/>
            <a:ext cx="349776" cy="276999"/>
          </a:xfrm>
          <a:prstGeom prst="rect">
            <a:avLst/>
          </a:prstGeom>
        </p:spPr>
        <p:txBody>
          <a:bodyPr wrap="none">
            <a:spAutoFit/>
          </a:bodyPr>
          <a:lstStyle/>
          <a:p>
            <a:r>
              <a:rPr lang="en-US" sz="1200" b="1" dirty="0"/>
              <a:t>2B</a:t>
            </a:r>
          </a:p>
        </p:txBody>
      </p:sp>
      <p:sp>
        <p:nvSpPr>
          <p:cNvPr id="43" name="Rectangle 42">
            <a:extLst>
              <a:ext uri="{FF2B5EF4-FFF2-40B4-BE49-F238E27FC236}">
                <a16:creationId xmlns:a16="http://schemas.microsoft.com/office/drawing/2014/main" id="{78D2B77E-963C-47C8-A1AF-9FA2C13E51E5}"/>
              </a:ext>
            </a:extLst>
          </p:cNvPr>
          <p:cNvSpPr/>
          <p:nvPr/>
        </p:nvSpPr>
        <p:spPr>
          <a:xfrm>
            <a:off x="3684569" y="3145675"/>
            <a:ext cx="349776" cy="276999"/>
          </a:xfrm>
          <a:prstGeom prst="rect">
            <a:avLst/>
          </a:prstGeom>
        </p:spPr>
        <p:txBody>
          <a:bodyPr wrap="none">
            <a:spAutoFit/>
          </a:bodyPr>
          <a:lstStyle/>
          <a:p>
            <a:r>
              <a:rPr lang="en-US" sz="1200" b="1" dirty="0"/>
              <a:t>3B</a:t>
            </a:r>
          </a:p>
        </p:txBody>
      </p:sp>
      <p:sp>
        <p:nvSpPr>
          <p:cNvPr id="44" name="Rectangle 43">
            <a:extLst>
              <a:ext uri="{FF2B5EF4-FFF2-40B4-BE49-F238E27FC236}">
                <a16:creationId xmlns:a16="http://schemas.microsoft.com/office/drawing/2014/main" id="{B581BC81-C4AF-4887-BA41-9C242B698326}"/>
              </a:ext>
            </a:extLst>
          </p:cNvPr>
          <p:cNvSpPr/>
          <p:nvPr/>
        </p:nvSpPr>
        <p:spPr>
          <a:xfrm>
            <a:off x="3960046" y="2994848"/>
            <a:ext cx="349776" cy="276999"/>
          </a:xfrm>
          <a:prstGeom prst="rect">
            <a:avLst/>
          </a:prstGeom>
        </p:spPr>
        <p:txBody>
          <a:bodyPr wrap="none">
            <a:spAutoFit/>
          </a:bodyPr>
          <a:lstStyle/>
          <a:p>
            <a:r>
              <a:rPr lang="en-US" sz="1200" b="1" dirty="0"/>
              <a:t>4B</a:t>
            </a:r>
          </a:p>
        </p:txBody>
      </p:sp>
    </p:spTree>
    <p:extLst>
      <p:ext uri="{BB962C8B-B14F-4D97-AF65-F5344CB8AC3E}">
        <p14:creationId xmlns:p14="http://schemas.microsoft.com/office/powerpoint/2010/main" val="286678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Model configuration</a:t>
            </a:r>
          </a:p>
        </p:txBody>
      </p:sp>
      <p:pic>
        <p:nvPicPr>
          <p:cNvPr id="7" name="Picture 6">
            <a:extLst>
              <a:ext uri="{FF2B5EF4-FFF2-40B4-BE49-F238E27FC236}">
                <a16:creationId xmlns:a16="http://schemas.microsoft.com/office/drawing/2014/main" id="{C93092D5-6370-40F9-A633-E8B4C7613B13}"/>
              </a:ext>
            </a:extLst>
          </p:cNvPr>
          <p:cNvPicPr>
            <a:picLocks noChangeAspect="1"/>
          </p:cNvPicPr>
          <p:nvPr/>
        </p:nvPicPr>
        <p:blipFill>
          <a:blip r:embed="rId2"/>
          <a:stretch>
            <a:fillRect/>
          </a:stretch>
        </p:blipFill>
        <p:spPr>
          <a:xfrm>
            <a:off x="432580" y="2074985"/>
            <a:ext cx="3677572" cy="2708030"/>
          </a:xfrm>
          <a:prstGeom prst="rect">
            <a:avLst/>
          </a:prstGeom>
        </p:spPr>
      </p:pic>
      <p:sp>
        <p:nvSpPr>
          <p:cNvPr id="8" name="Rectangle 7">
            <a:extLst>
              <a:ext uri="{FF2B5EF4-FFF2-40B4-BE49-F238E27FC236}">
                <a16:creationId xmlns:a16="http://schemas.microsoft.com/office/drawing/2014/main" id="{92622919-B002-45C8-9CC2-EAE2FB7A8775}"/>
              </a:ext>
            </a:extLst>
          </p:cNvPr>
          <p:cNvSpPr/>
          <p:nvPr/>
        </p:nvSpPr>
        <p:spPr>
          <a:xfrm>
            <a:off x="274391" y="719911"/>
            <a:ext cx="3673634" cy="369332"/>
          </a:xfrm>
          <a:prstGeom prst="rect">
            <a:avLst/>
          </a:prstGeom>
        </p:spPr>
        <p:txBody>
          <a:bodyPr wrap="none">
            <a:spAutoFit/>
          </a:bodyPr>
          <a:lstStyle/>
          <a:p>
            <a:r>
              <a:rPr lang="en-US" dirty="0"/>
              <a:t>Dimensions and boundary conditions</a:t>
            </a:r>
          </a:p>
        </p:txBody>
      </p:sp>
      <p:sp>
        <p:nvSpPr>
          <p:cNvPr id="10" name="Rectangle 9">
            <a:extLst>
              <a:ext uri="{FF2B5EF4-FFF2-40B4-BE49-F238E27FC236}">
                <a16:creationId xmlns:a16="http://schemas.microsoft.com/office/drawing/2014/main" id="{D60B6956-5B80-4F40-AD8B-D9EA6AB565B8}"/>
              </a:ext>
            </a:extLst>
          </p:cNvPr>
          <p:cNvSpPr/>
          <p:nvPr/>
        </p:nvSpPr>
        <p:spPr>
          <a:xfrm>
            <a:off x="4650693" y="1415296"/>
            <a:ext cx="4060727" cy="1785104"/>
          </a:xfrm>
          <a:prstGeom prst="rect">
            <a:avLst/>
          </a:prstGeom>
        </p:spPr>
        <p:txBody>
          <a:bodyPr wrap="none">
            <a:spAutoFit/>
          </a:bodyPr>
          <a:lstStyle/>
          <a:p>
            <a:pPr>
              <a:spcBef>
                <a:spcPts val="600"/>
              </a:spcBef>
            </a:pPr>
            <a:r>
              <a:rPr lang="en-US" b="1" dirty="0"/>
              <a:t>Dimensions</a:t>
            </a:r>
          </a:p>
          <a:p>
            <a:pPr>
              <a:spcBef>
                <a:spcPts val="600"/>
              </a:spcBef>
            </a:pPr>
            <a:r>
              <a:rPr lang="en-US" dirty="0"/>
              <a:t>Simulation zone:	15cm × 25cm × 15cm</a:t>
            </a:r>
          </a:p>
          <a:p>
            <a:pPr>
              <a:spcBef>
                <a:spcPts val="600"/>
              </a:spcBef>
            </a:pPr>
            <a:r>
              <a:rPr lang="en-US" dirty="0"/>
              <a:t>Compute board:	7cm × 20cm</a:t>
            </a:r>
          </a:p>
          <a:p>
            <a:pPr>
              <a:spcBef>
                <a:spcPts val="600"/>
              </a:spcBef>
            </a:pPr>
            <a:r>
              <a:rPr lang="en-US" dirty="0"/>
              <a:t>Board gap:	3.8cm</a:t>
            </a:r>
          </a:p>
          <a:p>
            <a:pPr>
              <a:spcBef>
                <a:spcPts val="600"/>
              </a:spcBef>
            </a:pPr>
            <a:r>
              <a:rPr lang="en-US" dirty="0"/>
              <a:t>CPU package:	5cm × 5cm</a:t>
            </a:r>
          </a:p>
        </p:txBody>
      </p:sp>
      <p:sp>
        <p:nvSpPr>
          <p:cNvPr id="11" name="Rectangle 10">
            <a:extLst>
              <a:ext uri="{FF2B5EF4-FFF2-40B4-BE49-F238E27FC236}">
                <a16:creationId xmlns:a16="http://schemas.microsoft.com/office/drawing/2014/main" id="{A422A55C-AD86-4B49-8B21-968FD22EB88E}"/>
              </a:ext>
            </a:extLst>
          </p:cNvPr>
          <p:cNvSpPr/>
          <p:nvPr/>
        </p:nvSpPr>
        <p:spPr>
          <a:xfrm>
            <a:off x="4650693" y="3727160"/>
            <a:ext cx="3808543" cy="2139047"/>
          </a:xfrm>
          <a:prstGeom prst="rect">
            <a:avLst/>
          </a:prstGeom>
        </p:spPr>
        <p:txBody>
          <a:bodyPr wrap="none">
            <a:spAutoFit/>
          </a:bodyPr>
          <a:lstStyle/>
          <a:p>
            <a:pPr>
              <a:spcBef>
                <a:spcPts val="600"/>
              </a:spcBef>
            </a:pPr>
            <a:r>
              <a:rPr lang="en-US" b="1" dirty="0"/>
              <a:t>Conditions</a:t>
            </a:r>
          </a:p>
          <a:p>
            <a:pPr>
              <a:spcBef>
                <a:spcPts val="600"/>
              </a:spcBef>
            </a:pPr>
            <a:r>
              <a:rPr lang="en-US" dirty="0"/>
              <a:t>Cooling liquid:	Novec7000 &amp; FC72</a:t>
            </a:r>
          </a:p>
          <a:p>
            <a:pPr>
              <a:spcBef>
                <a:spcPts val="600"/>
              </a:spcBef>
            </a:pPr>
            <a:r>
              <a:rPr lang="en-US" dirty="0"/>
              <a:t>Boiling point:	34℃ &amp; 56℃</a:t>
            </a:r>
          </a:p>
          <a:p>
            <a:pPr>
              <a:spcBef>
                <a:spcPts val="600"/>
              </a:spcBef>
            </a:pPr>
            <a:r>
              <a:rPr lang="en-US" dirty="0"/>
              <a:t>Subcooling:	No</a:t>
            </a:r>
          </a:p>
          <a:p>
            <a:pPr>
              <a:spcBef>
                <a:spcPts val="600"/>
              </a:spcBef>
            </a:pPr>
            <a:r>
              <a:rPr lang="en-US" dirty="0"/>
              <a:t>Package power:	50W – 300W</a:t>
            </a:r>
          </a:p>
          <a:p>
            <a:pPr>
              <a:spcBef>
                <a:spcPts val="600"/>
              </a:spcBef>
            </a:pPr>
            <a:r>
              <a:rPr lang="en-US" dirty="0"/>
              <a:t>Top of domain:	Flow outlet</a:t>
            </a:r>
          </a:p>
        </p:txBody>
      </p:sp>
      <p:sp>
        <p:nvSpPr>
          <p:cNvPr id="12" name="Title 10">
            <a:extLst>
              <a:ext uri="{FF2B5EF4-FFF2-40B4-BE49-F238E27FC236}">
                <a16:creationId xmlns:a16="http://schemas.microsoft.com/office/drawing/2014/main" id="{EE8CD785-8991-4FD2-A9EB-169EB4157EC1}"/>
              </a:ext>
            </a:extLst>
          </p:cNvPr>
          <p:cNvSpPr txBox="1">
            <a:spLocks/>
          </p:cNvSpPr>
          <p:nvPr/>
        </p:nvSpPr>
        <p:spPr>
          <a:xfrm>
            <a:off x="1182947" y="4881602"/>
            <a:ext cx="2176837" cy="293366"/>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Model configuration</a:t>
            </a:r>
          </a:p>
        </p:txBody>
      </p:sp>
    </p:spTree>
    <p:extLst>
      <p:ext uri="{BB962C8B-B14F-4D97-AF65-F5344CB8AC3E}">
        <p14:creationId xmlns:p14="http://schemas.microsoft.com/office/powerpoint/2010/main" val="257661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Model configuration</a:t>
            </a:r>
          </a:p>
        </p:txBody>
      </p:sp>
      <p:sp>
        <p:nvSpPr>
          <p:cNvPr id="4" name="Rectangle 3">
            <a:extLst>
              <a:ext uri="{FF2B5EF4-FFF2-40B4-BE49-F238E27FC236}">
                <a16:creationId xmlns:a16="http://schemas.microsoft.com/office/drawing/2014/main" id="{38520E84-2592-4EAB-A2BF-2CEE8A181906}"/>
              </a:ext>
            </a:extLst>
          </p:cNvPr>
          <p:cNvSpPr/>
          <p:nvPr/>
        </p:nvSpPr>
        <p:spPr>
          <a:xfrm>
            <a:off x="274391" y="719911"/>
            <a:ext cx="2138149" cy="369332"/>
          </a:xfrm>
          <a:prstGeom prst="rect">
            <a:avLst/>
          </a:prstGeom>
        </p:spPr>
        <p:txBody>
          <a:bodyPr wrap="none">
            <a:spAutoFit/>
          </a:bodyPr>
          <a:lstStyle/>
          <a:p>
            <a:r>
              <a:rPr lang="en-US" dirty="0"/>
              <a:t>Governing equations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5F23ED-B012-4C23-BEAB-70B8579948C7}"/>
                  </a:ext>
                </a:extLst>
              </p:cNvPr>
              <p:cNvSpPr txBox="1"/>
              <p:nvPr/>
            </p:nvSpPr>
            <p:spPr>
              <a:xfrm>
                <a:off x="3796244" y="1502618"/>
                <a:ext cx="1582164" cy="459869"/>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centerGroup"/>
                    </m:oMathParaPr>
                    <m:oMath xmlns:m="http://schemas.openxmlformats.org/officeDocument/2006/math">
                      <m:f>
                        <m:f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fPr>
                        <m:num>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num>
                        <m:den>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𝑡</m:t>
                          </m:r>
                        </m:den>
                      </m:f>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𝑣</m:t>
                              </m:r>
                            </m:e>
                          </m:acc>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=0</m:t>
                      </m:r>
                    </m:oMath>
                  </m:oMathPara>
                </a14:m>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mc:Choice>
        <mc:Fallback xmlns="">
          <p:sp>
            <p:nvSpPr>
              <p:cNvPr id="5" name="TextBox 4">
                <a:extLst>
                  <a:ext uri="{FF2B5EF4-FFF2-40B4-BE49-F238E27FC236}">
                    <a16:creationId xmlns:a16="http://schemas.microsoft.com/office/drawing/2014/main" id="{445F23ED-B012-4C23-BEAB-70B8579948C7}"/>
                  </a:ext>
                </a:extLst>
              </p:cNvPr>
              <p:cNvSpPr txBox="1">
                <a:spLocks noRot="1" noChangeAspect="1" noMove="1" noResize="1" noEditPoints="1" noAdjustHandles="1" noChangeArrowheads="1" noChangeShapeType="1" noTextEdit="1"/>
              </p:cNvSpPr>
              <p:nvPr/>
            </p:nvSpPr>
            <p:spPr>
              <a:xfrm>
                <a:off x="3796244" y="1502618"/>
                <a:ext cx="1582164" cy="45986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6644BA4-6F17-4C2C-9B7E-17A1FFF01531}"/>
                  </a:ext>
                </a:extLst>
              </p:cNvPr>
              <p:cNvSpPr txBox="1"/>
              <p:nvPr/>
            </p:nvSpPr>
            <p:spPr>
              <a:xfrm>
                <a:off x="3796244" y="2190580"/>
                <a:ext cx="4042837" cy="459869"/>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centerGroup"/>
                    </m:oMathParaPr>
                    <m:oMath xmlns:m="http://schemas.openxmlformats.org/officeDocument/2006/math">
                      <m:f>
                        <m:f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fPr>
                        <m:num>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num>
                        <m:den>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𝑡</m:t>
                          </m:r>
                        </m:den>
                      </m:f>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𝑣</m:t>
                              </m:r>
                            </m:e>
                          </m:acc>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𝑣</m:t>
                              </m:r>
                            </m:e>
                          </m:acc>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𝑣</m:t>
                              </m:r>
                            </m:e>
                          </m:acc>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𝑝</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𝜏</m:t>
                              </m:r>
                            </m:e>
                          </m:acc>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𝑔</m:t>
                          </m:r>
                        </m:e>
                      </m:acc>
                      <m: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m:t>
                      </m:r>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𝐹</m:t>
                          </m:r>
                        </m:e>
                      </m:acc>
                    </m:oMath>
                  </m:oMathPara>
                </a14:m>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mc:Choice>
        <mc:Fallback xmlns="">
          <p:sp>
            <p:nvSpPr>
              <p:cNvPr id="7" name="TextBox 6">
                <a:extLst>
                  <a:ext uri="{FF2B5EF4-FFF2-40B4-BE49-F238E27FC236}">
                    <a16:creationId xmlns:a16="http://schemas.microsoft.com/office/drawing/2014/main" id="{66644BA4-6F17-4C2C-9B7E-17A1FFF01531}"/>
                  </a:ext>
                </a:extLst>
              </p:cNvPr>
              <p:cNvSpPr txBox="1">
                <a:spLocks noRot="1" noChangeAspect="1" noMove="1" noResize="1" noEditPoints="1" noAdjustHandles="1" noChangeArrowheads="1" noChangeShapeType="1" noTextEdit="1"/>
              </p:cNvSpPr>
              <p:nvPr/>
            </p:nvSpPr>
            <p:spPr>
              <a:xfrm>
                <a:off x="3796244" y="2190580"/>
                <a:ext cx="4042837" cy="4598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B933DC8-2472-4E61-A454-4EA4130635A2}"/>
                  </a:ext>
                </a:extLst>
              </p:cNvPr>
              <p:cNvSpPr txBox="1"/>
              <p:nvPr/>
            </p:nvSpPr>
            <p:spPr>
              <a:xfrm>
                <a:off x="3796244" y="2878540"/>
                <a:ext cx="3829382" cy="459869"/>
              </a:xfrm>
              <a:prstGeom prst="rect">
                <a:avLst/>
              </a:prstGeom>
            </p:spPr>
            <p:txBody>
              <a:bodyPr wrap="none" lIns="0" tIns="0" rIns="0" bIns="0"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centerGroup"/>
                    </m:oMathParaPr>
                    <m:oMath xmlns:m="http://schemas.openxmlformats.org/officeDocument/2006/math">
                      <m:f>
                        <m:f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fPr>
                        <m:num>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num>
                        <m:den>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𝑡</m:t>
                          </m:r>
                        </m:den>
                      </m:f>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h</m:t>
                          </m:r>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𝜌</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h</m:t>
                          </m:r>
                          <m:acc>
                            <m:accPr>
                              <m: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ctrlPr>
                            </m:acc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MS PGothic" pitchFamily="34" charset="-128"/>
                                  <a:cs typeface="+mn-cs"/>
                                </a:rPr>
                                <m:t>𝑣</m:t>
                              </m:r>
                            </m:e>
                          </m:acc>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d>
                            <m:d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e>
                                <m:sub>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𝑡</m:t>
                                  </m:r>
                                </m:sub>
                              </m:sSub>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𝑇</m:t>
                          </m:r>
                        </m:e>
                      </m:d>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𝑆</m:t>
                          </m:r>
                        </m:e>
                        <m:sub>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h</m:t>
                          </m:r>
                        </m:sub>
                      </m:sSub>
                    </m:oMath>
                  </m:oMathPara>
                </a14:m>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mc:Choice>
        <mc:Fallback xmlns="">
          <p:sp>
            <p:nvSpPr>
              <p:cNvPr id="8" name="TextBox 7">
                <a:extLst>
                  <a:ext uri="{FF2B5EF4-FFF2-40B4-BE49-F238E27FC236}">
                    <a16:creationId xmlns:a16="http://schemas.microsoft.com/office/drawing/2014/main" id="{DB933DC8-2472-4E61-A454-4EA4130635A2}"/>
                  </a:ext>
                </a:extLst>
              </p:cNvPr>
              <p:cNvSpPr txBox="1">
                <a:spLocks noRot="1" noChangeAspect="1" noMove="1" noResize="1" noEditPoints="1" noAdjustHandles="1" noChangeArrowheads="1" noChangeShapeType="1" noTextEdit="1"/>
              </p:cNvSpPr>
              <p:nvPr/>
            </p:nvSpPr>
            <p:spPr>
              <a:xfrm>
                <a:off x="3796244" y="2878540"/>
                <a:ext cx="3829382" cy="459869"/>
              </a:xfrm>
              <a:prstGeom prst="rect">
                <a:avLst/>
              </a:prstGeom>
              <a:blipFill>
                <a:blip r:embed="rId4"/>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86FF0B09-35F5-48C5-917B-439A98927AFB}"/>
              </a:ext>
            </a:extLst>
          </p:cNvPr>
          <p:cNvSpPr/>
          <p:nvPr/>
        </p:nvSpPr>
        <p:spPr>
          <a:xfrm>
            <a:off x="782244" y="1547887"/>
            <a:ext cx="2102948" cy="369332"/>
          </a:xfrm>
          <a:prstGeom prst="rect">
            <a:avLst/>
          </a:prstGeom>
        </p:spPr>
        <p:txBody>
          <a:bodyPr wrap="none">
            <a:spAutoFit/>
          </a:bodyPr>
          <a:lstStyle/>
          <a:p>
            <a:r>
              <a:rPr lang="en-US" dirty="0"/>
              <a:t>Mass conservation: </a:t>
            </a:r>
          </a:p>
        </p:txBody>
      </p:sp>
      <p:sp>
        <p:nvSpPr>
          <p:cNvPr id="10" name="Rectangle 9">
            <a:extLst>
              <a:ext uri="{FF2B5EF4-FFF2-40B4-BE49-F238E27FC236}">
                <a16:creationId xmlns:a16="http://schemas.microsoft.com/office/drawing/2014/main" id="{BFF52B19-E34F-4A34-848B-6B70944AAA57}"/>
              </a:ext>
            </a:extLst>
          </p:cNvPr>
          <p:cNvSpPr/>
          <p:nvPr/>
        </p:nvSpPr>
        <p:spPr>
          <a:xfrm>
            <a:off x="782243" y="2235848"/>
            <a:ext cx="2356735" cy="369332"/>
          </a:xfrm>
          <a:prstGeom prst="rect">
            <a:avLst/>
          </a:prstGeom>
        </p:spPr>
        <p:txBody>
          <a:bodyPr wrap="none">
            <a:spAutoFit/>
          </a:bodyPr>
          <a:lstStyle/>
          <a:p>
            <a:r>
              <a:rPr lang="en-US" dirty="0"/>
              <a:t>Momentum equation:</a:t>
            </a:r>
          </a:p>
        </p:txBody>
      </p:sp>
      <p:sp>
        <p:nvSpPr>
          <p:cNvPr id="11" name="Rectangle 10">
            <a:extLst>
              <a:ext uri="{FF2B5EF4-FFF2-40B4-BE49-F238E27FC236}">
                <a16:creationId xmlns:a16="http://schemas.microsoft.com/office/drawing/2014/main" id="{20000BDB-E429-4DEA-BD51-56929AC4B117}"/>
              </a:ext>
            </a:extLst>
          </p:cNvPr>
          <p:cNvSpPr/>
          <p:nvPr/>
        </p:nvSpPr>
        <p:spPr>
          <a:xfrm>
            <a:off x="782244" y="2923809"/>
            <a:ext cx="2149499" cy="369332"/>
          </a:xfrm>
          <a:prstGeom prst="rect">
            <a:avLst/>
          </a:prstGeom>
        </p:spPr>
        <p:txBody>
          <a:bodyPr wrap="none">
            <a:spAutoFit/>
          </a:bodyPr>
          <a:lstStyle/>
          <a:p>
            <a:r>
              <a:rPr lang="en-US" dirty="0"/>
              <a:t>Energy conservation:</a:t>
            </a:r>
          </a:p>
        </p:txBody>
      </p:sp>
      <p:sp>
        <p:nvSpPr>
          <p:cNvPr id="12" name="Rectangle 11">
            <a:extLst>
              <a:ext uri="{FF2B5EF4-FFF2-40B4-BE49-F238E27FC236}">
                <a16:creationId xmlns:a16="http://schemas.microsoft.com/office/drawing/2014/main" id="{A0CA32B7-A5C3-425D-A130-0CC121CF9165}"/>
              </a:ext>
            </a:extLst>
          </p:cNvPr>
          <p:cNvSpPr/>
          <p:nvPr/>
        </p:nvSpPr>
        <p:spPr>
          <a:xfrm>
            <a:off x="782243" y="3988081"/>
            <a:ext cx="2005806" cy="369332"/>
          </a:xfrm>
          <a:prstGeom prst="rect">
            <a:avLst/>
          </a:prstGeom>
        </p:spPr>
        <p:txBody>
          <a:bodyPr wrap="none">
            <a:spAutoFit/>
          </a:bodyPr>
          <a:lstStyle/>
          <a:p>
            <a:r>
              <a:rPr lang="en-US" dirty="0"/>
              <a:t>Turbulence model:</a:t>
            </a:r>
          </a:p>
        </p:txBody>
      </p:sp>
      <p:sp>
        <p:nvSpPr>
          <p:cNvPr id="13" name="Rectangle 12">
            <a:extLst>
              <a:ext uri="{FF2B5EF4-FFF2-40B4-BE49-F238E27FC236}">
                <a16:creationId xmlns:a16="http://schemas.microsoft.com/office/drawing/2014/main" id="{A267899A-3237-4906-A11E-736FCF6A35C2}"/>
              </a:ext>
            </a:extLst>
          </p:cNvPr>
          <p:cNvSpPr/>
          <p:nvPr/>
        </p:nvSpPr>
        <p:spPr>
          <a:xfrm>
            <a:off x="3794391" y="3988081"/>
            <a:ext cx="2108719" cy="369332"/>
          </a:xfrm>
          <a:prstGeom prst="rect">
            <a:avLst/>
          </a:prstGeom>
        </p:spPr>
        <p:txBody>
          <a:bodyPr wrap="none">
            <a:spAutoFit/>
          </a:bodyPr>
          <a:lstStyle/>
          <a:p>
            <a:r>
              <a:rPr lang="en-US" dirty="0"/>
              <a:t>Standard k - ɛ model</a:t>
            </a:r>
          </a:p>
        </p:txBody>
      </p:sp>
      <p:sp>
        <p:nvSpPr>
          <p:cNvPr id="16" name="Rectangle 15">
            <a:extLst>
              <a:ext uri="{FF2B5EF4-FFF2-40B4-BE49-F238E27FC236}">
                <a16:creationId xmlns:a16="http://schemas.microsoft.com/office/drawing/2014/main" id="{5EC01E00-E1C8-4B5D-96B0-2C57556BFB06}"/>
              </a:ext>
            </a:extLst>
          </p:cNvPr>
          <p:cNvSpPr/>
          <p:nvPr/>
        </p:nvSpPr>
        <p:spPr>
          <a:xfrm>
            <a:off x="782243" y="4671976"/>
            <a:ext cx="1532792" cy="369332"/>
          </a:xfrm>
          <a:prstGeom prst="rect">
            <a:avLst/>
          </a:prstGeom>
        </p:spPr>
        <p:txBody>
          <a:bodyPr wrap="none">
            <a:spAutoFit/>
          </a:bodyPr>
          <a:lstStyle/>
          <a:p>
            <a:r>
              <a:rPr lang="en-US" dirty="0"/>
              <a:t>Boiling model:</a:t>
            </a:r>
          </a:p>
        </p:txBody>
      </p:sp>
      <p:sp>
        <p:nvSpPr>
          <p:cNvPr id="17" name="Rectangle 16">
            <a:extLst>
              <a:ext uri="{FF2B5EF4-FFF2-40B4-BE49-F238E27FC236}">
                <a16:creationId xmlns:a16="http://schemas.microsoft.com/office/drawing/2014/main" id="{B39836C5-659B-4C71-9C05-9377A2128E6F}"/>
              </a:ext>
            </a:extLst>
          </p:cNvPr>
          <p:cNvSpPr/>
          <p:nvPr/>
        </p:nvSpPr>
        <p:spPr>
          <a:xfrm>
            <a:off x="3802552" y="4671976"/>
            <a:ext cx="1135247" cy="369332"/>
          </a:xfrm>
          <a:prstGeom prst="rect">
            <a:avLst/>
          </a:prstGeom>
        </p:spPr>
        <p:txBody>
          <a:bodyPr wrap="none">
            <a:spAutoFit/>
          </a:bodyPr>
          <a:lstStyle/>
          <a:p>
            <a:r>
              <a:rPr lang="en-US" dirty="0"/>
              <a:t>RPI model</a:t>
            </a:r>
          </a:p>
        </p:txBody>
      </p:sp>
    </p:spTree>
    <p:extLst>
      <p:ext uri="{BB962C8B-B14F-4D97-AF65-F5344CB8AC3E}">
        <p14:creationId xmlns:p14="http://schemas.microsoft.com/office/powerpoint/2010/main" val="160190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Model validation</a:t>
            </a:r>
          </a:p>
        </p:txBody>
      </p:sp>
      <p:pic>
        <p:nvPicPr>
          <p:cNvPr id="5" name="Picture 4">
            <a:extLst>
              <a:ext uri="{FF2B5EF4-FFF2-40B4-BE49-F238E27FC236}">
                <a16:creationId xmlns:a16="http://schemas.microsoft.com/office/drawing/2014/main" id="{01DB0456-CE87-4ADC-868C-73B67E251155}"/>
              </a:ext>
            </a:extLst>
          </p:cNvPr>
          <p:cNvPicPr>
            <a:picLocks noChangeAspect="1"/>
          </p:cNvPicPr>
          <p:nvPr/>
        </p:nvPicPr>
        <p:blipFill>
          <a:blip r:embed="rId2"/>
          <a:stretch>
            <a:fillRect/>
          </a:stretch>
        </p:blipFill>
        <p:spPr>
          <a:xfrm>
            <a:off x="229279" y="2277207"/>
            <a:ext cx="4023360" cy="3017520"/>
          </a:xfrm>
          <a:prstGeom prst="rect">
            <a:avLst/>
          </a:prstGeom>
        </p:spPr>
      </p:pic>
      <p:sp>
        <p:nvSpPr>
          <p:cNvPr id="8" name="Title 10">
            <a:extLst>
              <a:ext uri="{FF2B5EF4-FFF2-40B4-BE49-F238E27FC236}">
                <a16:creationId xmlns:a16="http://schemas.microsoft.com/office/drawing/2014/main" id="{FBEF83ED-50CE-476D-87EF-AC981F437813}"/>
              </a:ext>
            </a:extLst>
          </p:cNvPr>
          <p:cNvSpPr txBox="1">
            <a:spLocks/>
          </p:cNvSpPr>
          <p:nvPr/>
        </p:nvSpPr>
        <p:spPr>
          <a:xfrm>
            <a:off x="359160" y="1744097"/>
            <a:ext cx="3763597" cy="533110"/>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Comparison of FLUENT model and experiment data [1]</a:t>
            </a:r>
          </a:p>
        </p:txBody>
      </p:sp>
      <p:sp>
        <p:nvSpPr>
          <p:cNvPr id="9" name="Rectangle 8">
            <a:extLst>
              <a:ext uri="{FF2B5EF4-FFF2-40B4-BE49-F238E27FC236}">
                <a16:creationId xmlns:a16="http://schemas.microsoft.com/office/drawing/2014/main" id="{7D077491-8A17-4801-8429-6A6228C568DB}"/>
              </a:ext>
            </a:extLst>
          </p:cNvPr>
          <p:cNvSpPr/>
          <p:nvPr/>
        </p:nvSpPr>
        <p:spPr>
          <a:xfrm>
            <a:off x="4720548" y="1348121"/>
            <a:ext cx="3070071" cy="1431161"/>
          </a:xfrm>
          <a:prstGeom prst="rect">
            <a:avLst/>
          </a:prstGeom>
        </p:spPr>
        <p:txBody>
          <a:bodyPr wrap="none">
            <a:spAutoFit/>
          </a:bodyPr>
          <a:lstStyle/>
          <a:p>
            <a:pPr>
              <a:spcBef>
                <a:spcPts val="600"/>
              </a:spcBef>
            </a:pPr>
            <a:r>
              <a:rPr lang="en-US" b="1" dirty="0"/>
              <a:t>Conditions</a:t>
            </a:r>
          </a:p>
          <a:p>
            <a:pPr>
              <a:spcBef>
                <a:spcPts val="600"/>
              </a:spcBef>
            </a:pPr>
            <a:r>
              <a:rPr lang="en-US" dirty="0"/>
              <a:t>Cooling liquid:	FC72</a:t>
            </a:r>
          </a:p>
          <a:p>
            <a:pPr>
              <a:spcBef>
                <a:spcPts val="600"/>
              </a:spcBef>
            </a:pPr>
            <a:r>
              <a:rPr lang="en-US" dirty="0"/>
              <a:t>Boiling point:	56℃</a:t>
            </a:r>
          </a:p>
          <a:p>
            <a:pPr>
              <a:spcBef>
                <a:spcPts val="600"/>
              </a:spcBef>
            </a:pPr>
            <a:r>
              <a:rPr lang="en-US" dirty="0"/>
              <a:t>Power source:	1cm × 1cm</a:t>
            </a:r>
          </a:p>
        </p:txBody>
      </p:sp>
      <p:sp>
        <p:nvSpPr>
          <p:cNvPr id="10" name="Rectangle 9">
            <a:extLst>
              <a:ext uri="{FF2B5EF4-FFF2-40B4-BE49-F238E27FC236}">
                <a16:creationId xmlns:a16="http://schemas.microsoft.com/office/drawing/2014/main" id="{7CE72858-2FD6-41F2-B918-2814C9FB6712}"/>
              </a:ext>
            </a:extLst>
          </p:cNvPr>
          <p:cNvSpPr/>
          <p:nvPr/>
        </p:nvSpPr>
        <p:spPr>
          <a:xfrm>
            <a:off x="4891363" y="3601301"/>
            <a:ext cx="3372975" cy="369332"/>
          </a:xfrm>
          <a:prstGeom prst="rect">
            <a:avLst/>
          </a:prstGeom>
        </p:spPr>
        <p:txBody>
          <a:bodyPr wrap="none">
            <a:spAutoFit/>
          </a:bodyPr>
          <a:lstStyle/>
          <a:p>
            <a:r>
              <a:rPr lang="en-US" b="1" dirty="0"/>
              <a:t>Comparison data points near CHF</a:t>
            </a:r>
            <a:endParaRPr lang="en-US" dirty="0"/>
          </a:p>
        </p:txBody>
      </p:sp>
      <p:graphicFrame>
        <p:nvGraphicFramePr>
          <p:cNvPr id="11" name="Table 10">
            <a:extLst>
              <a:ext uri="{FF2B5EF4-FFF2-40B4-BE49-F238E27FC236}">
                <a16:creationId xmlns:a16="http://schemas.microsoft.com/office/drawing/2014/main" id="{AFDB2906-F10E-4225-B59F-897939277BBD}"/>
              </a:ext>
            </a:extLst>
          </p:cNvPr>
          <p:cNvGraphicFramePr>
            <a:graphicFrameLocks noGrp="1"/>
          </p:cNvGraphicFramePr>
          <p:nvPr>
            <p:extLst>
              <p:ext uri="{D42A27DB-BD31-4B8C-83A1-F6EECF244321}">
                <p14:modId xmlns:p14="http://schemas.microsoft.com/office/powerpoint/2010/main" val="2130993292"/>
              </p:ext>
            </p:extLst>
          </p:nvPr>
        </p:nvGraphicFramePr>
        <p:xfrm>
          <a:off x="4720548" y="4067029"/>
          <a:ext cx="3851952" cy="1483360"/>
        </p:xfrm>
        <a:graphic>
          <a:graphicData uri="http://schemas.openxmlformats.org/drawingml/2006/table">
            <a:tbl>
              <a:tblPr firstRow="1" bandRow="1">
                <a:tableStyleId>{5C22544A-7EE6-4342-B048-85BDC9FD1C3A}</a:tableStyleId>
              </a:tblPr>
              <a:tblGrid>
                <a:gridCol w="1283984">
                  <a:extLst>
                    <a:ext uri="{9D8B030D-6E8A-4147-A177-3AD203B41FA5}">
                      <a16:colId xmlns:a16="http://schemas.microsoft.com/office/drawing/2014/main" val="2134498006"/>
                    </a:ext>
                  </a:extLst>
                </a:gridCol>
                <a:gridCol w="1283984">
                  <a:extLst>
                    <a:ext uri="{9D8B030D-6E8A-4147-A177-3AD203B41FA5}">
                      <a16:colId xmlns:a16="http://schemas.microsoft.com/office/drawing/2014/main" val="3227232041"/>
                    </a:ext>
                  </a:extLst>
                </a:gridCol>
                <a:gridCol w="1283984">
                  <a:extLst>
                    <a:ext uri="{9D8B030D-6E8A-4147-A177-3AD203B41FA5}">
                      <a16:colId xmlns:a16="http://schemas.microsoft.com/office/drawing/2014/main" val="1504593994"/>
                    </a:ext>
                  </a:extLst>
                </a:gridCol>
              </a:tblGrid>
              <a:tr h="370840">
                <a:tc>
                  <a:txBody>
                    <a:bodyPr/>
                    <a:lstStyle/>
                    <a:p>
                      <a:pPr algn="ctr"/>
                      <a:endParaRPr lang="en-US" sz="1600" dirty="0"/>
                    </a:p>
                  </a:txBody>
                  <a:tcPr/>
                </a:tc>
                <a:tc>
                  <a:txBody>
                    <a:bodyPr/>
                    <a:lstStyle/>
                    <a:p>
                      <a:pPr algn="ctr"/>
                      <a:r>
                        <a:rPr lang="en-US" sz="1600" dirty="0"/>
                        <a:t>q’’ (W/cm</a:t>
                      </a:r>
                      <a:r>
                        <a:rPr lang="en-US" sz="1600" baseline="30000" dirty="0"/>
                        <a:t>2</a:t>
                      </a:r>
                      <a:r>
                        <a:rPr lang="en-US" sz="1600" dirty="0"/>
                        <a:t>)</a:t>
                      </a:r>
                    </a:p>
                  </a:txBody>
                  <a:tcPr/>
                </a:tc>
                <a:tc>
                  <a:txBody>
                    <a:bodyPr/>
                    <a:lstStyle/>
                    <a:p>
                      <a:pPr algn="ctr"/>
                      <a:r>
                        <a:rPr lang="el-GR" sz="1600" dirty="0"/>
                        <a:t>Δ</a:t>
                      </a:r>
                      <a:r>
                        <a:rPr lang="en-US" sz="1600" dirty="0"/>
                        <a:t>T</a:t>
                      </a:r>
                      <a:r>
                        <a:rPr lang="en-US" sz="1600" baseline="-25000" dirty="0"/>
                        <a:t>sat</a:t>
                      </a:r>
                      <a:r>
                        <a:rPr lang="en-US" sz="1600" dirty="0"/>
                        <a:t> (K)</a:t>
                      </a:r>
                    </a:p>
                  </a:txBody>
                  <a:tcPr/>
                </a:tc>
                <a:extLst>
                  <a:ext uri="{0D108BD9-81ED-4DB2-BD59-A6C34878D82A}">
                    <a16:rowId xmlns:a16="http://schemas.microsoft.com/office/drawing/2014/main" val="893966551"/>
                  </a:ext>
                </a:extLst>
              </a:tr>
              <a:tr h="370840">
                <a:tc>
                  <a:txBody>
                    <a:bodyPr/>
                    <a:lstStyle/>
                    <a:p>
                      <a:pPr algn="ctr"/>
                      <a:r>
                        <a:rPr lang="en-US" sz="1600" dirty="0"/>
                        <a:t>Experiment</a:t>
                      </a:r>
                    </a:p>
                  </a:txBody>
                  <a:tcPr/>
                </a:tc>
                <a:tc>
                  <a:txBody>
                    <a:bodyPr/>
                    <a:lstStyle/>
                    <a:p>
                      <a:pPr algn="ctr"/>
                      <a:r>
                        <a:rPr lang="en-US" sz="1600" dirty="0"/>
                        <a:t>15.7</a:t>
                      </a:r>
                    </a:p>
                  </a:txBody>
                  <a:tcPr/>
                </a:tc>
                <a:tc>
                  <a:txBody>
                    <a:bodyPr/>
                    <a:lstStyle/>
                    <a:p>
                      <a:pPr algn="ctr"/>
                      <a:r>
                        <a:rPr lang="en-US" sz="1600" dirty="0"/>
                        <a:t>25.2</a:t>
                      </a:r>
                    </a:p>
                  </a:txBody>
                  <a:tcPr/>
                </a:tc>
                <a:extLst>
                  <a:ext uri="{0D108BD9-81ED-4DB2-BD59-A6C34878D82A}">
                    <a16:rowId xmlns:a16="http://schemas.microsoft.com/office/drawing/2014/main" val="530079176"/>
                  </a:ext>
                </a:extLst>
              </a:tr>
              <a:tr h="370840">
                <a:tc>
                  <a:txBody>
                    <a:bodyPr/>
                    <a:lstStyle/>
                    <a:p>
                      <a:pPr algn="ctr"/>
                      <a:r>
                        <a:rPr lang="en-US" sz="1600" dirty="0"/>
                        <a:t>FLUENT</a:t>
                      </a:r>
                    </a:p>
                  </a:txBody>
                  <a:tcPr/>
                </a:tc>
                <a:tc>
                  <a:txBody>
                    <a:bodyPr/>
                    <a:lstStyle/>
                    <a:p>
                      <a:pPr algn="ctr"/>
                      <a:r>
                        <a:rPr lang="en-US" sz="1600" dirty="0"/>
                        <a:t>14</a:t>
                      </a:r>
                    </a:p>
                  </a:txBody>
                  <a:tcPr/>
                </a:tc>
                <a:tc>
                  <a:txBody>
                    <a:bodyPr/>
                    <a:lstStyle/>
                    <a:p>
                      <a:pPr algn="ctr"/>
                      <a:r>
                        <a:rPr lang="en-US" sz="1600" dirty="0"/>
                        <a:t>25.9</a:t>
                      </a:r>
                    </a:p>
                  </a:txBody>
                  <a:tcPr/>
                </a:tc>
                <a:extLst>
                  <a:ext uri="{0D108BD9-81ED-4DB2-BD59-A6C34878D82A}">
                    <a16:rowId xmlns:a16="http://schemas.microsoft.com/office/drawing/2014/main" val="760994118"/>
                  </a:ext>
                </a:extLst>
              </a:tr>
              <a:tr h="370840">
                <a:tc>
                  <a:txBody>
                    <a:bodyPr/>
                    <a:lstStyle/>
                    <a:p>
                      <a:pPr algn="ctr"/>
                      <a:r>
                        <a:rPr lang="en-US" sz="1600" dirty="0"/>
                        <a:t>error</a:t>
                      </a:r>
                    </a:p>
                  </a:txBody>
                  <a:tcPr/>
                </a:tc>
                <a:tc>
                  <a:txBody>
                    <a:bodyPr/>
                    <a:lstStyle/>
                    <a:p>
                      <a:pPr algn="ctr"/>
                      <a:r>
                        <a:rPr lang="en-US" sz="1600" dirty="0"/>
                        <a:t>10%</a:t>
                      </a:r>
                    </a:p>
                  </a:txBody>
                  <a:tcPr/>
                </a:tc>
                <a:tc>
                  <a:txBody>
                    <a:bodyPr/>
                    <a:lstStyle/>
                    <a:p>
                      <a:pPr algn="ctr"/>
                      <a:r>
                        <a:rPr lang="en-US" sz="1600" dirty="0"/>
                        <a:t>3%</a:t>
                      </a:r>
                    </a:p>
                  </a:txBody>
                  <a:tcPr/>
                </a:tc>
                <a:extLst>
                  <a:ext uri="{0D108BD9-81ED-4DB2-BD59-A6C34878D82A}">
                    <a16:rowId xmlns:a16="http://schemas.microsoft.com/office/drawing/2014/main" val="2364809854"/>
                  </a:ext>
                </a:extLst>
              </a:tr>
            </a:tbl>
          </a:graphicData>
        </a:graphic>
      </p:graphicFrame>
      <p:sp>
        <p:nvSpPr>
          <p:cNvPr id="12" name="Rectangle 11">
            <a:extLst>
              <a:ext uri="{FF2B5EF4-FFF2-40B4-BE49-F238E27FC236}">
                <a16:creationId xmlns:a16="http://schemas.microsoft.com/office/drawing/2014/main" id="{900B1377-A547-45EB-9582-792909ACCFDF}"/>
              </a:ext>
            </a:extLst>
          </p:cNvPr>
          <p:cNvSpPr/>
          <p:nvPr/>
        </p:nvSpPr>
        <p:spPr>
          <a:xfrm>
            <a:off x="229279" y="6116746"/>
            <a:ext cx="8433028" cy="523220"/>
          </a:xfrm>
          <a:prstGeom prst="rect">
            <a:avLst/>
          </a:prstGeom>
        </p:spPr>
        <p:txBody>
          <a:bodyPr wrap="square">
            <a:spAutoFit/>
          </a:bodyPr>
          <a:lstStyle/>
          <a:p>
            <a:r>
              <a:rPr lang="en-US" sz="1400" dirty="0">
                <a:latin typeface="NimbusRomNo9L-Regu"/>
              </a:rPr>
              <a:t>[1] </a:t>
            </a:r>
            <a:r>
              <a:rPr lang="en-US" sz="1400" dirty="0"/>
              <a:t>Jack L. Parker, and Mohamed S. El-Genk. "Effect of surface orientation on nucleate boiling of FC-72 on porous graphite." Journal of heat transfer 128.11: 1159-1175, 2006. </a:t>
            </a:r>
          </a:p>
        </p:txBody>
      </p:sp>
    </p:spTree>
    <p:extLst>
      <p:ext uri="{BB962C8B-B14F-4D97-AF65-F5344CB8AC3E}">
        <p14:creationId xmlns:p14="http://schemas.microsoft.com/office/powerpoint/2010/main" val="193066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88097E-76EC-42A6-8E43-49EAAB58914A}"/>
              </a:ext>
            </a:extLst>
          </p:cNvPr>
          <p:cNvSpPr txBox="1">
            <a:spLocks/>
          </p:cNvSpPr>
          <p:nvPr/>
        </p:nvSpPr>
        <p:spPr>
          <a:xfrm>
            <a:off x="229279" y="278133"/>
            <a:ext cx="7820156" cy="342415"/>
          </a:xfrm>
          <a:prstGeom prst="rect">
            <a:avLst/>
          </a:prstGeom>
        </p:spPr>
        <p:txBody>
          <a:bodyPr vert="horz" lIns="0" tIns="45720" rIns="0" bIns="0" rtlCol="0" anchor="b" anchorCtr="0">
            <a:noAutofit/>
          </a:bodyPr>
          <a:lstStyle>
            <a:lvl1pPr algn="l" defTabSz="685983" rtl="0" eaLnBrk="1" latinLnBrk="0" hangingPunct="1">
              <a:spcBef>
                <a:spcPct val="0"/>
              </a:spcBef>
              <a:buNone/>
              <a:defRPr sz="1800" strike="noStrike" kern="1200" cap="all" baseline="0">
                <a:solidFill>
                  <a:schemeClr val="tx1"/>
                </a:solidFill>
                <a:latin typeface="Calibri" pitchFamily="34" charset="0"/>
                <a:ea typeface="+mj-ea"/>
                <a:cs typeface="+mj-cs"/>
              </a:defRPr>
            </a:lvl1pPr>
          </a:lstStyle>
          <a:p>
            <a:pPr fontAlgn="auto">
              <a:spcAft>
                <a:spcPts val="0"/>
              </a:spcAft>
            </a:pPr>
            <a:r>
              <a:rPr lang="en-US" sz="2200" b="1" dirty="0"/>
              <a:t>Numerical simulation</a:t>
            </a:r>
          </a:p>
        </p:txBody>
      </p:sp>
      <p:sp>
        <p:nvSpPr>
          <p:cNvPr id="13" name="Rectangle 12">
            <a:extLst>
              <a:ext uri="{FF2B5EF4-FFF2-40B4-BE49-F238E27FC236}">
                <a16:creationId xmlns:a16="http://schemas.microsoft.com/office/drawing/2014/main" id="{77F4B515-DCCC-457B-8078-8A1EB0AE766D}"/>
              </a:ext>
            </a:extLst>
          </p:cNvPr>
          <p:cNvSpPr/>
          <p:nvPr/>
        </p:nvSpPr>
        <p:spPr>
          <a:xfrm>
            <a:off x="274391" y="719911"/>
            <a:ext cx="4820166" cy="369332"/>
          </a:xfrm>
          <a:prstGeom prst="rect">
            <a:avLst/>
          </a:prstGeom>
        </p:spPr>
        <p:txBody>
          <a:bodyPr wrap="none">
            <a:spAutoFit/>
          </a:bodyPr>
          <a:lstStyle/>
          <a:p>
            <a:r>
              <a:rPr lang="en-US" dirty="0"/>
              <a:t>One package on board vs. two packages on board</a:t>
            </a:r>
          </a:p>
        </p:txBody>
      </p:sp>
      <p:pic>
        <p:nvPicPr>
          <p:cNvPr id="3" name="anigif (2)">
            <a:hlinkClick r:id="" action="ppaction://media"/>
            <a:extLst>
              <a:ext uri="{FF2B5EF4-FFF2-40B4-BE49-F238E27FC236}">
                <a16:creationId xmlns:a16="http://schemas.microsoft.com/office/drawing/2014/main" id="{1630CEEF-914C-402A-B58A-9C4EC3B1F83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84302" y="1188606"/>
            <a:ext cx="5698998" cy="4114800"/>
          </a:xfrm>
          <a:prstGeom prst="rect">
            <a:avLst/>
          </a:prstGeom>
        </p:spPr>
      </p:pic>
      <p:sp>
        <p:nvSpPr>
          <p:cNvPr id="7" name="Title 10">
            <a:extLst>
              <a:ext uri="{FF2B5EF4-FFF2-40B4-BE49-F238E27FC236}">
                <a16:creationId xmlns:a16="http://schemas.microsoft.com/office/drawing/2014/main" id="{FB058DD7-DF0F-49E5-BF6B-B3572A769A35}"/>
              </a:ext>
            </a:extLst>
          </p:cNvPr>
          <p:cNvSpPr txBox="1">
            <a:spLocks/>
          </p:cNvSpPr>
          <p:nvPr/>
        </p:nvSpPr>
        <p:spPr>
          <a:xfrm>
            <a:off x="818217" y="5556499"/>
            <a:ext cx="7298680" cy="863977"/>
          </a:xfrm>
          <a:prstGeom prst="rect">
            <a:avLst/>
          </a:prstGeom>
        </p:spPr>
        <p:txBody>
          <a:bodyPr vert="horz" lIns="91440" tIns="45720" rIns="91440" bIns="45720" rtlCol="0" anchor="ctr">
            <a:noAutofit/>
          </a:bodyPr>
          <a:lstStyle>
            <a:lvl1pPr defTabSz="457200" eaLnBrk="1" latinLnBrk="0" hangingPunct="1">
              <a:buNone/>
              <a:defRPr sz="2400" b="1">
                <a:latin typeface="+mj-lt"/>
                <a:ea typeface="+mj-ea"/>
                <a:cs typeface="+mj-cs"/>
              </a:defRPr>
            </a:lvl1pPr>
          </a:lstStyle>
          <a:p>
            <a:pPr algn="ctr"/>
            <a:r>
              <a:rPr lang="en-US" sz="1600" dirty="0"/>
              <a:t>Phenomenon of liquid vaporization in first 5 seconds when package power is 125W (Blue is liquid phase, red is vapor phase) </a:t>
            </a:r>
          </a:p>
        </p:txBody>
      </p:sp>
    </p:spTree>
    <p:extLst>
      <p:ext uri="{BB962C8B-B14F-4D97-AF65-F5344CB8AC3E}">
        <p14:creationId xmlns:p14="http://schemas.microsoft.com/office/powerpoint/2010/main" val="28152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background A">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16.9_FULL" id="{0F5BB772-61BF-4424-8F7F-672B0EB20FE0}" vid="{DDC21448-E94C-463C-8E65-4028E6DFD9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94560C6-03CB-42A4-BF5C-55E65C5C1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E27C5A1-07AC-4457-AAC1-17F5884184F3}">
  <ds:schemaRefs>
    <ds:schemaRef ds:uri="http://schemas.microsoft.com/sharepoint/v3"/>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QWC Presentation 4 21 15 v2</Template>
  <TotalTime>41234</TotalTime>
  <Words>760</Words>
  <Application>Microsoft Office PowerPoint</Application>
  <PresentationFormat>On-screen Show (4:3)</PresentationFormat>
  <Paragraphs>167</Paragraphs>
  <Slides>18</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MS PGothic</vt:lpstr>
      <vt:lpstr>NimbusRomNo9L-Regu</vt:lpstr>
      <vt:lpstr>NimbusRomNo9L-ReguItal</vt:lpstr>
      <vt:lpstr>Arial</vt:lpstr>
      <vt:lpstr>Calibri</vt:lpstr>
      <vt:lpstr>Cambria Math</vt:lpstr>
      <vt:lpstr>Wingdings 3</vt:lpstr>
      <vt:lpstr>background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Questions? </vt:lpstr>
      <vt:lpstr>PowerPoint Presentation</vt:lpstr>
    </vt:vector>
  </TitlesOfParts>
  <Company>Advanced Micro Devices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Numerical Analysis of Two-Phase Immersion Cooling for Electronic Components</dc:title>
  <dc:creator>jlgreathouse</dc:creator>
  <cp:lastModifiedBy>Windows User</cp:lastModifiedBy>
  <cp:revision>1232</cp:revision>
  <cp:lastPrinted>2015-09-29T14:56:43Z</cp:lastPrinted>
  <dcterms:created xsi:type="dcterms:W3CDTF">2015-03-27T15:01:12Z</dcterms:created>
  <dcterms:modified xsi:type="dcterms:W3CDTF">2018-06-01T15:11:23Z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y fmtid="{D5CDD505-2E9C-101B-9397-08002B2CF9AE}" pid="3" name="Jive_VersionGuid">
    <vt:lpwstr>746f9b26-26bb-471e-8147-238c8d1089e3</vt:lpwstr>
  </property>
  <property fmtid="{D5CDD505-2E9C-101B-9397-08002B2CF9AE}" pid="4" name="Offisync_UpdateToken">
    <vt:lpwstr>1</vt:lpwstr>
  </property>
  <property fmtid="{D5CDD505-2E9C-101B-9397-08002B2CF9AE}" pid="5" name="Offisync_UniqueId">
    <vt:lpwstr>13025</vt:lpwstr>
  </property>
  <property fmtid="{D5CDD505-2E9C-101B-9397-08002B2CF9AE}" pid="6" name="Jive_LatestUserAccountName">
    <vt:lpwstr>gloh</vt:lpwstr>
  </property>
  <property fmtid="{D5CDD505-2E9C-101B-9397-08002B2CF9AE}" pid="7" name="Offisync_ServerID">
    <vt:lpwstr>c8115566-aabd-45a3-9fc2-b063a5a2253d</vt:lpwstr>
  </property>
  <property fmtid="{D5CDD505-2E9C-101B-9397-08002B2CF9AE}" pid="8" name="Offisync_ProviderInitializationData">
    <vt:lpwstr>https://connect.amd.com</vt:lpwstr>
  </property>
</Properties>
</file>