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Lst>
  <p:notesMasterIdLst>
    <p:notesMasterId r:id="rId43"/>
  </p:notesMasterIdLst>
  <p:handoutMasterIdLst>
    <p:handoutMasterId r:id="rId44"/>
  </p:handoutMasterIdLst>
  <p:sldIdLst>
    <p:sldId id="350" r:id="rId6"/>
    <p:sldId id="351" r:id="rId7"/>
    <p:sldId id="380" r:id="rId8"/>
    <p:sldId id="382" r:id="rId9"/>
    <p:sldId id="383" r:id="rId10"/>
    <p:sldId id="384" r:id="rId11"/>
    <p:sldId id="385" r:id="rId12"/>
    <p:sldId id="386" r:id="rId13"/>
    <p:sldId id="387" r:id="rId14"/>
    <p:sldId id="388" r:id="rId15"/>
    <p:sldId id="389" r:id="rId16"/>
    <p:sldId id="390" r:id="rId17"/>
    <p:sldId id="392" r:id="rId18"/>
    <p:sldId id="391" r:id="rId19"/>
    <p:sldId id="393" r:id="rId20"/>
    <p:sldId id="394" r:id="rId21"/>
    <p:sldId id="372" r:id="rId22"/>
    <p:sldId id="354" r:id="rId23"/>
    <p:sldId id="374" r:id="rId24"/>
    <p:sldId id="360" r:id="rId25"/>
    <p:sldId id="361" r:id="rId26"/>
    <p:sldId id="362" r:id="rId27"/>
    <p:sldId id="319" r:id="rId28"/>
    <p:sldId id="355" r:id="rId29"/>
    <p:sldId id="363" r:id="rId30"/>
    <p:sldId id="356" r:id="rId31"/>
    <p:sldId id="375" r:id="rId32"/>
    <p:sldId id="395" r:id="rId33"/>
    <p:sldId id="376" r:id="rId34"/>
    <p:sldId id="357" r:id="rId35"/>
    <p:sldId id="377" r:id="rId36"/>
    <p:sldId id="359" r:id="rId37"/>
    <p:sldId id="396" r:id="rId38"/>
    <p:sldId id="397" r:id="rId39"/>
    <p:sldId id="320" r:id="rId40"/>
    <p:sldId id="328" r:id="rId41"/>
    <p:sldId id="364" r:id="rId4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userDrawn="1">
          <p15:clr>
            <a:srgbClr val="A4A3A4"/>
          </p15:clr>
        </p15:guide>
        <p15:guide id="2" pos="5423" userDrawn="1">
          <p15:clr>
            <a:srgbClr val="A4A3A4"/>
          </p15:clr>
        </p15:guide>
        <p15:guide id="3" pos="7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calf, Shane" initials="M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116"/>
    <a:srgbClr val="4D207A"/>
    <a:srgbClr val="007C97"/>
    <a:srgbClr val="7E8186"/>
    <a:srgbClr val="ED1C24"/>
    <a:srgbClr val="B5400B"/>
    <a:srgbClr val="00AAB5"/>
    <a:srgbClr val="73E1E7"/>
    <a:srgbClr val="D6F6F8"/>
    <a:srgbClr val="D56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39" autoAdjust="0"/>
  </p:normalViewPr>
  <p:slideViewPr>
    <p:cSldViewPr snapToGrid="0" snapToObjects="1" showGuides="1">
      <p:cViewPr varScale="1">
        <p:scale>
          <a:sx n="95" d="100"/>
          <a:sy n="95" d="100"/>
        </p:scale>
        <p:origin x="1134" y="96"/>
      </p:cViewPr>
      <p:guideLst>
        <p:guide orient="horz" pos="3408"/>
        <p:guide pos="5423"/>
        <p:guide pos="7351"/>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showGuides="1">
      <p:cViewPr>
        <p:scale>
          <a:sx n="190" d="100"/>
          <a:sy n="190" d="100"/>
        </p:scale>
        <p:origin x="1068" y="-3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F4CA44-EC2C-44DE-B5CB-2BE7AA1A7D9F}" type="datetimeFigureOut">
              <a:rPr lang="en-US" smtClean="0"/>
              <a:t>4/21/2016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6C52C3-FADA-4DD2-BF8B-4B9CD3A77958}" type="slidenum">
              <a:rPr lang="en-US" smtClean="0"/>
              <a:t>‹#›</a:t>
            </a:fld>
            <a:endParaRPr lang="en-US"/>
          </a:p>
        </p:txBody>
      </p:sp>
    </p:spTree>
    <p:extLst>
      <p:ext uri="{BB962C8B-B14F-4D97-AF65-F5344CB8AC3E}">
        <p14:creationId xmlns:p14="http://schemas.microsoft.com/office/powerpoint/2010/main" val="397747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900"/>
            </a:lvl1pPr>
          </a:lstStyle>
          <a:p>
            <a:fld id="{98A4DE19-49C1-410C-AF37-D41E246FC38E}" type="datetimeFigureOut">
              <a:rPr lang="en-US" smtClean="0"/>
              <a:pPr/>
              <a:t>4/21/2016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5760" y="4365702"/>
            <a:ext cx="612648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9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900"/>
            </a:lvl1pPr>
          </a:lstStyle>
          <a:p>
            <a:fld id="{8BA538DF-8137-40F1-92D6-A298F2A5FAC5}" type="slidenum">
              <a:rPr lang="en-US" smtClean="0"/>
              <a:pPr/>
              <a:t>‹#›</a:t>
            </a:fld>
            <a:endParaRPr lang="en-US"/>
          </a:p>
        </p:txBody>
      </p:sp>
    </p:spTree>
    <p:extLst>
      <p:ext uri="{BB962C8B-B14F-4D97-AF65-F5344CB8AC3E}">
        <p14:creationId xmlns:p14="http://schemas.microsoft.com/office/powerpoint/2010/main" val="3940194385"/>
      </p:ext>
    </p:extLst>
  </p:cSld>
  <p:clrMap bg1="lt1" tx1="dk1" bg2="lt2" tx2="dk2" accent1="accent1" accent2="accent2" accent3="accent3" accent4="accent4" accent5="accent5" accent6="accent6" hlink="hlink" folHlink="folHlink"/>
  <p:notesStyle>
    <a:lvl1pPr marL="115888" indent="-115888" algn="l" defTabSz="914400" rtl="0" eaLnBrk="1" latinLnBrk="0" hangingPunct="1">
      <a:buFont typeface="Wingdings 3" pitchFamily="18" charset="2"/>
      <a:buChar char="}"/>
      <a:defRPr sz="1000" kern="1200">
        <a:solidFill>
          <a:schemeClr val="tx1"/>
        </a:solidFill>
        <a:latin typeface="+mn-lt"/>
        <a:ea typeface="+mn-ea"/>
        <a:cs typeface="+mn-cs"/>
      </a:defRPr>
    </a:lvl1pPr>
    <a:lvl2pPr marL="406400" indent="-171450" algn="l" defTabSz="914400" rtl="0" eaLnBrk="1" latinLnBrk="0" hangingPunct="1">
      <a:buFont typeface="Arial" pitchFamily="34" charset="0"/>
      <a:buChar char="–"/>
      <a:defRPr sz="1000" kern="1200">
        <a:solidFill>
          <a:schemeClr val="tx1"/>
        </a:solidFill>
        <a:latin typeface="+mn-lt"/>
        <a:ea typeface="+mn-ea"/>
        <a:cs typeface="+mn-cs"/>
      </a:defRPr>
    </a:lvl2pPr>
    <a:lvl3pPr marL="573088" indent="-115888" algn="l" defTabSz="914400" rtl="0" eaLnBrk="1" latinLnBrk="0" hangingPunct="1">
      <a:buFont typeface="Arial" pitchFamily="34" charset="0"/>
      <a:buChar char="•"/>
      <a:defRPr sz="1000" kern="1200">
        <a:solidFill>
          <a:schemeClr val="tx1"/>
        </a:solidFill>
        <a:latin typeface="+mn-lt"/>
        <a:ea typeface="+mn-ea"/>
        <a:cs typeface="+mn-cs"/>
      </a:defRPr>
    </a:lvl3pPr>
    <a:lvl4pPr marL="914400" indent="0" algn="l" defTabSz="914400" rtl="0" eaLnBrk="1" latinLnBrk="0" hangingPunct="1">
      <a:defRPr sz="1000" kern="1200">
        <a:solidFill>
          <a:schemeClr val="tx1"/>
        </a:solidFill>
        <a:latin typeface="+mn-lt"/>
        <a:ea typeface="+mn-ea"/>
        <a:cs typeface="+mn-cs"/>
      </a:defRPr>
    </a:lvl4pPr>
    <a:lvl5pPr marL="1149350" indent="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following slides have text that describe the script for what</a:t>
            </a:r>
            <a:r>
              <a:rPr lang="en-US" baseline="0" dirty="0" smtClean="0"/>
              <a:t> I wanted to say during the talk. This is not exactly what was said, only a target.</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a:t>
            </a:fld>
            <a:endParaRPr lang="en-US"/>
          </a:p>
        </p:txBody>
      </p:sp>
    </p:spTree>
    <p:extLst>
      <p:ext uri="{BB962C8B-B14F-4D97-AF65-F5344CB8AC3E}">
        <p14:creationId xmlns:p14="http://schemas.microsoft.com/office/powerpoint/2010/main" val="385138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diving into the details of our library, I want</a:t>
            </a:r>
            <a:r>
              <a:rPr lang="en-US" baseline="0" dirty="0" smtClean="0"/>
              <a:t> </a:t>
            </a:r>
            <a:r>
              <a:rPr lang="en-US" dirty="0" smtClean="0"/>
              <a:t>to spend a minute discussing sparse</a:t>
            </a:r>
            <a:r>
              <a:rPr lang="en-US" baseline="0" dirty="0" smtClean="0"/>
              <a:t> BLAS and its importance. You may be familiar with dense BLAS kernels, DGEMM, SGEMM, and the like, but perhaps you are less familiar with sparse algorithms.</a:t>
            </a:r>
          </a:p>
          <a:p>
            <a:r>
              <a:rPr lang="en-US" baseline="0" dirty="0" smtClean="0"/>
              <a:t>Essentially, sparse algorithms operate on data that contains many zero values. For example, I’m illustrating a 2D matrix where the majority of the values are zero, or have no color.</a:t>
            </a:r>
          </a:p>
          <a:p>
            <a:r>
              <a:rPr lang="en-US" baseline="0" dirty="0" smtClean="0"/>
              <a:t>We can skip operations on these zero values -- multiplications by zero, for instance, always produces a result of zero. And we can store only the non-zero values. This allows sparse algorithms allow larger problems to be run faster on existing hardware.</a:t>
            </a:r>
          </a:p>
          <a:p>
            <a:r>
              <a:rPr lang="en-US" baseline="0" dirty="0" smtClean="0"/>
              <a:t>This property is useful in many computational domains. Engineering applications like computational fluid dynamics are an important business area, and computational physics in the HPC Domain have moved to using more sparse algorithms in recent years.</a:t>
            </a:r>
          </a:p>
          <a:p>
            <a:r>
              <a:rPr lang="en-US" baseline="0" dirty="0" smtClean="0"/>
              <a:t>For example, Jack </a:t>
            </a:r>
            <a:r>
              <a:rPr lang="en-US" baseline="0" dirty="0" err="1" smtClean="0"/>
              <a:t>Dongara’s</a:t>
            </a:r>
            <a:r>
              <a:rPr lang="en-US" baseline="0" dirty="0" smtClean="0"/>
              <a:t> group has argued that their HPCG benchmark should supplant (or at least augment) LINPACK. HPCG spends about 30% of its time doing sparse matrix-dense vector multiplication, and most of its remaining time doing a Gauss-Seidel preconditioner that looks a lot like a sparse triangular solve.</a:t>
            </a:r>
          </a:p>
          <a:p>
            <a:r>
              <a:rPr lang="en-US" baseline="0" dirty="0" smtClean="0"/>
              <a:t>Even graph algorithms can be formulated as sparse linear algebra code; Tyler’s talk yesterday about cross-platform OpenCL development used AMD Research’s </a:t>
            </a:r>
            <a:r>
              <a:rPr lang="en-US" baseline="0" dirty="0" err="1" smtClean="0"/>
              <a:t>Pannotia</a:t>
            </a:r>
            <a:r>
              <a:rPr lang="en-US" baseline="0" dirty="0" smtClean="0"/>
              <a:t> benchmark suite, which performs much of its graph algorithms using modified sparse linear algebra techniques.</a:t>
            </a:r>
          </a:p>
          <a:p>
            <a:r>
              <a:rPr lang="en-US" baseline="0" dirty="0" smtClean="0"/>
              <a:t>But because the underlying algorithms for sparse BLAS are different than dense BLAS, they also require very different optimizations. The kernels themselves can often be memory bandwidth bound (SpM-DV is a classic example), and other algorithms (such as triangular solves) can require a great deal of work to effectively parallelize.</a:t>
            </a:r>
          </a:p>
          <a:p>
            <a:r>
              <a:rPr lang="en-US" baseline="0" dirty="0" smtClean="0"/>
              <a:t>We need libraries instead of requiring every computational scientist to become an expert on hardware optimizations for sparse algorithms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33420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libraries do exist for sparse BLAS,</a:t>
            </a:r>
            <a:r>
              <a:rPr lang="en-US" baseline="0" dirty="0" smtClean="0"/>
              <a:t> and I break them down into two (broad) categories.</a:t>
            </a:r>
          </a:p>
          <a:p>
            <a:r>
              <a:rPr lang="en-US" baseline="0" dirty="0" smtClean="0"/>
              <a:t>1) Proprietary, optimized libraries from vendors such as Nvidia and Intel. Nvidia’s cuSPARSE library is perhaps the best-known sparse BLAS library for GPUs, and Intel’s MKL is known for all kinds of math algorithms; they also have sparse linear algebra support. Both are highly optimized, but closed source.</a:t>
            </a:r>
          </a:p>
          <a:p>
            <a:r>
              <a:rPr lang="en-US" baseline="0" dirty="0" smtClean="0"/>
              <a:t>2) In contrast, there are open-source BLAS libraries such as ViennaCL (developed by our gracious local host, Karl Rupp) and MAGMA from the Univ. of Tennessee. Perhaps harking back to Karl’s talk, there are also a large number of one-off academic libraries that were built to discuss an algorithm in a single paper or perhaps in a dissertation, and then </a:t>
            </a:r>
            <a:r>
              <a:rPr lang="en-US" baseline="0" dirty="0" err="1" smtClean="0"/>
              <a:t>abandonded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a:t>
            </a:fld>
            <a:endParaRPr lang="en-US"/>
          </a:p>
        </p:txBody>
      </p:sp>
    </p:spTree>
    <p:extLst>
      <p:ext uri="{BB962C8B-B14F-4D97-AF65-F5344CB8AC3E}">
        <p14:creationId xmlns:p14="http://schemas.microsoft.com/office/powerpoint/2010/main" val="334459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“50 GPU-based </a:t>
            </a:r>
            <a:r>
              <a:rPr lang="en-US" dirty="0" err="1" smtClean="0"/>
              <a:t>SpMV</a:t>
            </a:r>
            <a:r>
              <a:rPr lang="en-US" dirty="0" smtClean="0"/>
              <a:t> algorithms” statistic comes from Daniel </a:t>
            </a:r>
            <a:r>
              <a:rPr lang="en-US" dirty="0" err="1" smtClean="0"/>
              <a:t>Langr</a:t>
            </a:r>
            <a:r>
              <a:rPr lang="en-US" dirty="0" smtClean="0"/>
              <a:t>, Pavel </a:t>
            </a:r>
            <a:r>
              <a:rPr lang="en-US" dirty="0" err="1" smtClean="0"/>
              <a:t>Tvrdík</a:t>
            </a:r>
            <a:r>
              <a:rPr lang="en-US" dirty="0" smtClean="0"/>
              <a:t>,</a:t>
            </a:r>
            <a:r>
              <a:rPr lang="en-US" baseline="0" dirty="0" smtClean="0"/>
              <a:t> “Evaluation Criteria for Sparse Matrix Storage Formats”, IEEE Transactions on Parallel and Distributed Systems 27(2), Feb. 2016.</a:t>
            </a:r>
          </a:p>
          <a:p>
            <a:r>
              <a:rPr lang="en-US" baseline="0" dirty="0" smtClean="0"/>
              <a:t>Note that the author of this presentation does not know exactly what algorithms exist in proprietary libraries (obvious, they are closed-source and proprietary). However, many of the algorithms listed by </a:t>
            </a:r>
            <a:r>
              <a:rPr lang="en-US" baseline="0" dirty="0" err="1" smtClean="0"/>
              <a:t>Langr</a:t>
            </a:r>
            <a:r>
              <a:rPr lang="en-US" baseline="0" dirty="0" smtClean="0"/>
              <a:t> and </a:t>
            </a:r>
            <a:r>
              <a:rPr lang="en-US" baseline="0" dirty="0" err="1" smtClean="0"/>
              <a:t>Tvrdík</a:t>
            </a:r>
            <a:r>
              <a:rPr lang="en-US" baseline="0" smtClean="0"/>
              <a:t> use matrix storage formats that no proprietary library supports, as such it is the authors belief that few of these formats were integrated into proprietary libraries.</a:t>
            </a:r>
            <a:endParaRPr lang="en-US" smtClean="0"/>
          </a:p>
          <a:p>
            <a:pPr marL="0" indent="0">
              <a:buNone/>
            </a:pPr>
            <a:endParaRPr lang="en-US"/>
          </a:p>
        </p:txBody>
      </p:sp>
      <p:sp>
        <p:nvSpPr>
          <p:cNvPr id="4" name="Slide Number Placeholder 3"/>
          <p:cNvSpPr>
            <a:spLocks noGrp="1"/>
          </p:cNvSpPr>
          <p:nvPr>
            <p:ph type="sldNum" sz="quarter" idx="10"/>
          </p:nvPr>
        </p:nvSpPr>
        <p:spPr/>
        <p:txBody>
          <a:bodyPr/>
          <a:lstStyle/>
          <a:p>
            <a:fld id="{8BA538DF-8137-40F1-92D6-A298F2A5FAC5}" type="slidenum">
              <a:rPr lang="en-US" smtClean="0"/>
              <a:pPr/>
              <a:t>4</a:t>
            </a:fld>
            <a:endParaRPr lang="en-US"/>
          </a:p>
        </p:txBody>
      </p:sp>
    </p:spTree>
    <p:extLst>
      <p:ext uri="{BB962C8B-B14F-4D97-AF65-F5344CB8AC3E}">
        <p14:creationId xmlns:p14="http://schemas.microsoft.com/office/powerpoint/2010/main" val="103445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1" indent="-285719">
              <a:defRPr>
                <a:solidFill>
                  <a:schemeClr val="tx1"/>
                </a:solidFill>
                <a:latin typeface="Calibri" pitchFamily="34" charset="0"/>
              </a:defRPr>
            </a:lvl2pPr>
            <a:lvl3pPr marL="1142879" indent="-228576">
              <a:defRPr>
                <a:solidFill>
                  <a:schemeClr val="tx1"/>
                </a:solidFill>
                <a:latin typeface="Calibri" pitchFamily="34" charset="0"/>
              </a:defRPr>
            </a:lvl3pPr>
            <a:lvl4pPr marL="1600031" indent="-228576">
              <a:defRPr>
                <a:solidFill>
                  <a:schemeClr val="tx1"/>
                </a:solidFill>
                <a:latin typeface="Calibri" pitchFamily="34" charset="0"/>
              </a:defRPr>
            </a:lvl4pPr>
            <a:lvl5pPr marL="2057183" indent="-228576">
              <a:defRPr>
                <a:solidFill>
                  <a:schemeClr val="tx1"/>
                </a:solidFill>
                <a:latin typeface="Calibri" pitchFamily="34" charset="0"/>
              </a:defRPr>
            </a:lvl5pPr>
            <a:lvl6pPr marL="2514334" indent="-228576" fontAlgn="base">
              <a:spcBef>
                <a:spcPct val="0"/>
              </a:spcBef>
              <a:spcAft>
                <a:spcPct val="0"/>
              </a:spcAft>
              <a:defRPr>
                <a:solidFill>
                  <a:schemeClr val="tx1"/>
                </a:solidFill>
                <a:latin typeface="Calibri" pitchFamily="34" charset="0"/>
              </a:defRPr>
            </a:lvl6pPr>
            <a:lvl7pPr marL="2971486" indent="-228576" fontAlgn="base">
              <a:spcBef>
                <a:spcPct val="0"/>
              </a:spcBef>
              <a:spcAft>
                <a:spcPct val="0"/>
              </a:spcAft>
              <a:defRPr>
                <a:solidFill>
                  <a:schemeClr val="tx1"/>
                </a:solidFill>
                <a:latin typeface="Calibri" pitchFamily="34" charset="0"/>
              </a:defRPr>
            </a:lvl7pPr>
            <a:lvl8pPr marL="3428638" indent="-228576" fontAlgn="base">
              <a:spcBef>
                <a:spcPct val="0"/>
              </a:spcBef>
              <a:spcAft>
                <a:spcPct val="0"/>
              </a:spcAft>
              <a:defRPr>
                <a:solidFill>
                  <a:schemeClr val="tx1"/>
                </a:solidFill>
                <a:latin typeface="Calibri" pitchFamily="34" charset="0"/>
              </a:defRPr>
            </a:lvl8pPr>
            <a:lvl9pPr marL="3885789" indent="-228576" fontAlgn="base">
              <a:spcBef>
                <a:spcPct val="0"/>
              </a:spcBef>
              <a:spcAft>
                <a:spcPct val="0"/>
              </a:spcAft>
              <a:defRPr>
                <a:solidFill>
                  <a:schemeClr val="tx1"/>
                </a:solidFill>
                <a:latin typeface="Calibri" pitchFamily="34" charset="0"/>
              </a:defRPr>
            </a:lvl9pPr>
          </a:lstStyle>
          <a:p>
            <a:pPr>
              <a:defRPr/>
            </a:pPr>
            <a:fld id="{EBBCC0F3-6367-49FD-8039-1B8176969EDF}" type="slidenum">
              <a:rPr lang="en-US" smtClean="0">
                <a:solidFill>
                  <a:prstClr val="black"/>
                </a:solidFill>
                <a:latin typeface="Arial" charset="0"/>
              </a:rPr>
              <a:pPr>
                <a:defRPr/>
              </a:pPr>
              <a:t>18</a:t>
            </a:fld>
            <a:endParaRPr lang="en-US" dirty="0" smtClean="0">
              <a:solidFill>
                <a:prstClr val="black"/>
              </a:solidFill>
              <a:latin typeface="Arial" charset="0"/>
            </a:endParaRPr>
          </a:p>
        </p:txBody>
      </p:sp>
    </p:spTree>
    <p:extLst>
      <p:ext uri="{BB962C8B-B14F-4D97-AF65-F5344CB8AC3E}">
        <p14:creationId xmlns:p14="http://schemas.microsoft.com/office/powerpoint/2010/main" val="20412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these</a:t>
            </a:r>
            <a:r>
              <a:rPr lang="en-US" baseline="0" dirty="0" smtClean="0"/>
              <a:t> </a:t>
            </a:r>
            <a:r>
              <a:rPr lang="en-US" baseline="0" dirty="0" err="1" smtClean="0"/>
              <a:t>cuSPARSE</a:t>
            </a:r>
            <a:r>
              <a:rPr lang="en-US" baseline="0" dirty="0" smtClean="0"/>
              <a:t> performance results are using the </a:t>
            </a:r>
            <a:r>
              <a:rPr lang="en-US" baseline="0" dirty="0" err="1" smtClean="0"/>
              <a:t>cuSPARSE</a:t>
            </a:r>
            <a:r>
              <a:rPr lang="en-US" baseline="0" dirty="0" smtClean="0"/>
              <a:t> </a:t>
            </a:r>
            <a:r>
              <a:rPr lang="en-US" baseline="0" dirty="0" err="1" smtClean="0"/>
              <a:t>csrmv</a:t>
            </a:r>
            <a:r>
              <a:rPr lang="en-US" baseline="0" dirty="0" smtClean="0"/>
              <a:t> functions.</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20</a:t>
            </a:fld>
            <a:endParaRPr lang="en-US"/>
          </a:p>
        </p:txBody>
      </p:sp>
    </p:spTree>
    <p:extLst>
      <p:ext uri="{BB962C8B-B14F-4D97-AF65-F5344CB8AC3E}">
        <p14:creationId xmlns:p14="http://schemas.microsoft.com/office/powerpoint/2010/main" val="343725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clSPARSE 20% slower on</a:t>
            </a:r>
            <a:r>
              <a:rPr lang="en-US" baseline="0" dirty="0" smtClean="0"/>
              <a:t> NV hardware compared to cuSPARSE</a:t>
            </a:r>
            <a:endParaRPr lang="en-US" dirty="0" smtClean="0"/>
          </a:p>
          <a:p>
            <a:pPr lvl="1"/>
            <a:r>
              <a:rPr lang="en-US" dirty="0" smtClean="0"/>
              <a:t>AMD hardware within 7% slower than cuSPARSE on average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26</a:t>
            </a:fld>
            <a:endParaRPr lang="en-US" dirty="0"/>
          </a:p>
        </p:txBody>
      </p:sp>
    </p:spTree>
    <p:extLst>
      <p:ext uri="{BB962C8B-B14F-4D97-AF65-F5344CB8AC3E}">
        <p14:creationId xmlns:p14="http://schemas.microsoft.com/office/powerpoint/2010/main" val="95777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clSPARSE 20% slower on</a:t>
            </a:r>
            <a:r>
              <a:rPr lang="en-US" baseline="0" dirty="0" smtClean="0"/>
              <a:t> NV hardware compared to cuSPARSE</a:t>
            </a:r>
            <a:endParaRPr lang="en-US" dirty="0" smtClean="0"/>
          </a:p>
          <a:p>
            <a:pPr lvl="1"/>
            <a:r>
              <a:rPr lang="en-US" dirty="0" smtClean="0"/>
              <a:t>AMD hardware within 7% slower than cuSPARSE on average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27</a:t>
            </a:fld>
            <a:endParaRPr lang="en-US" dirty="0"/>
          </a:p>
        </p:txBody>
      </p:sp>
    </p:spTree>
    <p:extLst>
      <p:ext uri="{BB962C8B-B14F-4D97-AF65-F5344CB8AC3E}">
        <p14:creationId xmlns:p14="http://schemas.microsoft.com/office/powerpoint/2010/main" val="419003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faster than ViennaCL SpMSpM</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32</a:t>
            </a:fld>
            <a:endParaRPr lang="en-US" dirty="0"/>
          </a:p>
        </p:txBody>
      </p:sp>
    </p:spTree>
    <p:extLst>
      <p:ext uri="{BB962C8B-B14F-4D97-AF65-F5344CB8AC3E}">
        <p14:creationId xmlns:p14="http://schemas.microsoft.com/office/powerpoint/2010/main" val="45367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4" name="Parallelogram 23"/>
          <p:cNvSpPr/>
          <p:nvPr userDrawn="1"/>
        </p:nvSpPr>
        <p:spPr>
          <a:xfrm flipH="1">
            <a:off x="-528361" y="-76864"/>
            <a:ext cx="3693094" cy="1449740"/>
          </a:xfrm>
          <a:prstGeom prst="parallelogram">
            <a:avLst>
              <a:gd name="adj" fmla="val 10029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3" name="Parallelogram 12"/>
          <p:cNvSpPr/>
          <p:nvPr userDrawn="1"/>
        </p:nvSpPr>
        <p:spPr>
          <a:xfrm>
            <a:off x="-3658949" y="1"/>
            <a:ext cx="17394897" cy="6858000"/>
          </a:xfrm>
          <a:prstGeom prst="parallelogram">
            <a:avLst>
              <a:gd name="adj" fmla="val 100294"/>
            </a:avLst>
          </a:prstGeom>
          <a:blipFill rotWithShape="0">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accent2">
                  <a:alpha val="80000"/>
                </a:schemeClr>
              </a:solidFill>
              <a:latin typeface="+mj-lt"/>
            </a:endParaRPr>
          </a:p>
        </p:txBody>
      </p:sp>
      <p:sp>
        <p:nvSpPr>
          <p:cNvPr id="12" name="Parallelogram 11"/>
          <p:cNvSpPr/>
          <p:nvPr userDrawn="1"/>
        </p:nvSpPr>
        <p:spPr>
          <a:xfrm flipH="1">
            <a:off x="6832941" y="1245088"/>
            <a:ext cx="1465908" cy="572130"/>
          </a:xfrm>
          <a:prstGeom prst="parallelogram">
            <a:avLst>
              <a:gd name="adj" fmla="val 10029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accent2">
                  <a:alpha val="80000"/>
                </a:schemeClr>
              </a:solidFill>
              <a:latin typeface="+mj-lt"/>
            </a:endParaRPr>
          </a:p>
        </p:txBody>
      </p:sp>
      <p:sp>
        <p:nvSpPr>
          <p:cNvPr id="14" name="Title 1"/>
          <p:cNvSpPr>
            <a:spLocks noGrp="1"/>
          </p:cNvSpPr>
          <p:nvPr>
            <p:ph type="ctrTitle"/>
          </p:nvPr>
        </p:nvSpPr>
        <p:spPr>
          <a:xfrm>
            <a:off x="6832941" y="5055188"/>
            <a:ext cx="4830147"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556863" y="5946641"/>
            <a:ext cx="510622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 descr="\\10.236.4.28\studio-atx\_Studio Projects\Events\2H2013\4034 2014 Industry Analyst Day\Project Documentation\Source Files\54259A_AMD_Tagline Lockup\54259A_AMD_Logo_Tagline\AMD-Logo-Tag-131009_whit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52229"/>
          <a:stretch/>
        </p:blipFill>
        <p:spPr bwMode="auto">
          <a:xfrm>
            <a:off x="9022934" y="483686"/>
            <a:ext cx="2821579" cy="1143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Parallelogram 15"/>
          <p:cNvSpPr/>
          <p:nvPr userDrawn="1"/>
        </p:nvSpPr>
        <p:spPr>
          <a:xfrm flipH="1" flipV="1">
            <a:off x="0" y="5223550"/>
            <a:ext cx="4599141" cy="1634450"/>
          </a:xfrm>
          <a:prstGeom prst="parallelogram">
            <a:avLst>
              <a:gd name="adj" fmla="val 99186"/>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8" name="Parallelogram 17"/>
          <p:cNvSpPr/>
          <p:nvPr userDrawn="1"/>
        </p:nvSpPr>
        <p:spPr>
          <a:xfrm flipH="1" flipV="1">
            <a:off x="10454462" y="3791916"/>
            <a:ext cx="845331" cy="331838"/>
          </a:xfrm>
          <a:prstGeom prst="parallelogram">
            <a:avLst>
              <a:gd name="adj" fmla="val 10029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9" name="Parallelogram 18"/>
          <p:cNvSpPr/>
          <p:nvPr userDrawn="1"/>
        </p:nvSpPr>
        <p:spPr>
          <a:xfrm flipH="1">
            <a:off x="-528361" y="-76864"/>
            <a:ext cx="3693094" cy="1449740"/>
          </a:xfrm>
          <a:prstGeom prst="parallelogram">
            <a:avLst>
              <a:gd name="adj" fmla="val 100294"/>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76714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3245" y="1777919"/>
            <a:ext cx="530352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6307138" y="1777919"/>
            <a:ext cx="530352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313245" y="1287463"/>
            <a:ext cx="530352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6307138" y="1287463"/>
            <a:ext cx="530352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4943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smtClean="0"/>
              <a:t>Click to edit Master title style</a:t>
            </a:r>
            <a:endParaRPr lang="en-US"/>
          </a:p>
        </p:txBody>
      </p:sp>
      <p:sp>
        <p:nvSpPr>
          <p:cNvPr id="3" name="Content Placeholder 2"/>
          <p:cNvSpPr>
            <a:spLocks noGrp="1"/>
          </p:cNvSpPr>
          <p:nvPr>
            <p:ph idx="1"/>
          </p:nvPr>
        </p:nvSpPr>
        <p:spPr>
          <a:xfrm>
            <a:off x="4493172" y="1381123"/>
            <a:ext cx="71323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313245" y="1381123"/>
            <a:ext cx="4010039"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92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MD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3748" y="2037603"/>
            <a:ext cx="7121328" cy="2782795"/>
          </a:xfrm>
          <a:prstGeom prst="rect">
            <a:avLst/>
          </a:prstGeom>
        </p:spPr>
      </p:pic>
    </p:spTree>
    <p:extLst>
      <p:ext uri="{BB962C8B-B14F-4D97-AF65-F5344CB8AC3E}">
        <p14:creationId xmlns:p14="http://schemas.microsoft.com/office/powerpoint/2010/main" val="1951737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45" y="1381123"/>
            <a:ext cx="11338560" cy="4937760"/>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a:prstGeom prst="rect">
            <a:avLst/>
          </a:prstGeo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98286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1">
    <p:spTree>
      <p:nvGrpSpPr>
        <p:cNvPr id="1" name=""/>
        <p:cNvGrpSpPr/>
        <p:nvPr/>
      </p:nvGrpSpPr>
      <p:grpSpPr>
        <a:xfrm>
          <a:off x="0" y="0"/>
          <a:ext cx="0" cy="0"/>
          <a:chOff x="0" y="0"/>
          <a:chExt cx="0" cy="0"/>
        </a:xfrm>
      </p:grpSpPr>
      <p:sp>
        <p:nvSpPr>
          <p:cNvPr id="14" name="Parallelogram 13"/>
          <p:cNvSpPr/>
          <p:nvPr userDrawn="1"/>
        </p:nvSpPr>
        <p:spPr>
          <a:xfrm flipH="1">
            <a:off x="878191" y="4256112"/>
            <a:ext cx="8235930" cy="2601888"/>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2" name="Parallelogram 11"/>
          <p:cNvSpPr/>
          <p:nvPr userDrawn="1"/>
        </p:nvSpPr>
        <p:spPr>
          <a:xfrm>
            <a:off x="2527873" y="0"/>
            <a:ext cx="11575000" cy="4922072"/>
          </a:xfrm>
          <a:prstGeom prst="parallelogram">
            <a:avLst>
              <a:gd name="adj" fmla="val 99186"/>
            </a:avLst>
          </a:prstGeom>
          <a:blipFill rotWithShape="1">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1" name="Parallelogram 10"/>
          <p:cNvSpPr/>
          <p:nvPr userDrawn="1"/>
        </p:nvSpPr>
        <p:spPr>
          <a:xfrm>
            <a:off x="10022444" y="5674988"/>
            <a:ext cx="1073022" cy="43775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9" name="Parallelogram 18"/>
          <p:cNvSpPr/>
          <p:nvPr userDrawn="1"/>
        </p:nvSpPr>
        <p:spPr>
          <a:xfrm rot="10800000" flipH="1" flipV="1">
            <a:off x="1078173" y="-4201"/>
            <a:ext cx="6270001" cy="2463136"/>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2" name="Parallelogram 21"/>
          <p:cNvSpPr/>
          <p:nvPr userDrawn="1"/>
        </p:nvSpPr>
        <p:spPr>
          <a:xfrm rot="10800000" flipH="1" flipV="1">
            <a:off x="4005131" y="657634"/>
            <a:ext cx="3983545" cy="1248524"/>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5" name="Text Placeholder 4"/>
          <p:cNvSpPr>
            <a:spLocks noGrp="1"/>
          </p:cNvSpPr>
          <p:nvPr>
            <p:ph type="body" sz="quarter" idx="10" hasCustomPrompt="1"/>
          </p:nvPr>
        </p:nvSpPr>
        <p:spPr>
          <a:xfrm>
            <a:off x="4451350" y="2414612"/>
            <a:ext cx="4646613" cy="1841500"/>
          </a:xfrm>
        </p:spPr>
        <p:txBody>
          <a:bodyPr/>
          <a:lstStyle>
            <a:lvl1pPr marL="0" indent="0" algn="r">
              <a:buNone/>
              <a:defRPr sz="4800" baseline="0"/>
            </a:lvl1pPr>
          </a:lstStyle>
          <a:p>
            <a:pPr lvl="0"/>
            <a:r>
              <a:rPr lang="en-US" dirty="0" smtClean="0"/>
              <a:t>Click to edit Master title style</a:t>
            </a:r>
            <a:endParaRPr lang="en-US" dirty="0"/>
          </a:p>
        </p:txBody>
      </p:sp>
      <p:sp>
        <p:nvSpPr>
          <p:cNvPr id="13" name="Parallelogram 12"/>
          <p:cNvSpPr/>
          <p:nvPr userDrawn="1"/>
        </p:nvSpPr>
        <p:spPr>
          <a:xfrm flipV="1">
            <a:off x="1217612" y="1199750"/>
            <a:ext cx="1073022" cy="437750"/>
          </a:xfrm>
          <a:prstGeom prst="parallelogram">
            <a:avLst>
              <a:gd name="adj" fmla="val 99186"/>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0" name="Parallelogram 9"/>
          <p:cNvSpPr/>
          <p:nvPr userDrawn="1"/>
        </p:nvSpPr>
        <p:spPr>
          <a:xfrm flipH="1">
            <a:off x="862033" y="4256112"/>
            <a:ext cx="8235930" cy="2601888"/>
          </a:xfrm>
          <a:prstGeom prst="parallelogram">
            <a:avLst>
              <a:gd name="adj" fmla="val 99186"/>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148709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a:extLst>
              <a:ext uri="{28A0092B-C50C-407E-A947-70E740481C1C}">
                <a14:useLocalDpi xmlns:a14="http://schemas.microsoft.com/office/drawing/2010/main"/>
              </a:ext>
            </a:extLst>
          </a:blip>
          <a:stretch>
            <a:fillRect/>
          </a:stretch>
        </p:blipFill>
        <p:spPr>
          <a:xfrm>
            <a:off x="-1" y="893"/>
            <a:ext cx="12190415" cy="685710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6327" y="325875"/>
            <a:ext cx="1201998" cy="469703"/>
          </a:xfrm>
          <a:prstGeom prst="rect">
            <a:avLst/>
          </a:prstGeom>
        </p:spPr>
      </p:pic>
      <p:sp>
        <p:nvSpPr>
          <p:cNvPr id="5"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smtClean="0"/>
              <a:t>Click to edit Master title style</a:t>
            </a:r>
            <a:endParaRPr lang="en-US" dirty="0"/>
          </a:p>
        </p:txBody>
      </p:sp>
      <p:sp>
        <p:nvSpPr>
          <p:cNvPr id="6"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9" name="TextBox 8"/>
          <p:cNvSpPr txBox="1"/>
          <p:nvPr userDrawn="1"/>
        </p:nvSpPr>
        <p:spPr>
          <a:xfrm>
            <a:off x="204153"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10" name="TextBox 9"/>
          <p:cNvSpPr txBox="1"/>
          <p:nvPr userDrawn="1"/>
        </p:nvSpPr>
        <p:spPr>
          <a:xfrm>
            <a:off x="443027" y="6561383"/>
            <a:ext cx="3444854"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a:t>
            </a:r>
            <a:r>
              <a:rPr lang="en-US" sz="1000" dirty="0" smtClean="0"/>
              <a:t>clSPARSE:</a:t>
            </a:r>
            <a:r>
              <a:rPr lang="en-US" sz="1000" baseline="0" dirty="0" smtClean="0"/>
              <a:t> </a:t>
            </a:r>
            <a:r>
              <a:rPr lang="en-US" sz="1000" dirty="0" smtClean="0"/>
              <a:t>A Vendor-Optimized Open-Source Sparse BLAS Library</a:t>
            </a:r>
            <a:endParaRPr lang="en-US" sz="1000" b="0" cap="all" dirty="0" smtClean="0">
              <a:solidFill>
                <a:schemeClr val="tx1"/>
              </a:solidFill>
              <a:latin typeface="Calibri" pitchFamily="34" charset="0"/>
              <a:cs typeface="Arial" pitchFamily="34" charset="0"/>
            </a:endParaRPr>
          </a:p>
        </p:txBody>
      </p:sp>
      <p:sp>
        <p:nvSpPr>
          <p:cNvPr id="8" name="Content Placeholder 2"/>
          <p:cNvSpPr>
            <a:spLocks noGrp="1"/>
          </p:cNvSpPr>
          <p:nvPr>
            <p:ph idx="1"/>
          </p:nvPr>
        </p:nvSpPr>
        <p:spPr>
          <a:xfrm>
            <a:off x="313245" y="1381123"/>
            <a:ext cx="113385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6877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Background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9554" r="8388"/>
          <a:stretch/>
        </p:blipFill>
        <p:spPr>
          <a:xfrm>
            <a:off x="0" y="752474"/>
            <a:ext cx="12188825" cy="6105526"/>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6327" y="325875"/>
            <a:ext cx="1201998" cy="469703"/>
          </a:xfrm>
          <a:prstGeom prst="rect">
            <a:avLst/>
          </a:prstGeom>
        </p:spPr>
      </p:pic>
      <p:sp>
        <p:nvSpPr>
          <p:cNvPr id="8" name="TextBox 7"/>
          <p:cNvSpPr txBox="1"/>
          <p:nvPr userDrawn="1"/>
        </p:nvSpPr>
        <p:spPr>
          <a:xfrm>
            <a:off x="204153"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13"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smtClean="0"/>
              <a:t>Click to edit Master title style</a:t>
            </a:r>
            <a:endParaRPr lang="en-US" dirty="0"/>
          </a:p>
        </p:txBody>
      </p:sp>
      <p:sp>
        <p:nvSpPr>
          <p:cNvPr id="1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15" name="TextBox 14"/>
          <p:cNvSpPr txBox="1"/>
          <p:nvPr userDrawn="1"/>
        </p:nvSpPr>
        <p:spPr>
          <a:xfrm>
            <a:off x="443027" y="6561383"/>
            <a:ext cx="3444854"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a:t>
            </a:r>
            <a:r>
              <a:rPr lang="en-US" sz="1000" dirty="0" smtClean="0"/>
              <a:t>clSPARSE:</a:t>
            </a:r>
            <a:r>
              <a:rPr lang="en-US" sz="1000" baseline="0" dirty="0" smtClean="0"/>
              <a:t> </a:t>
            </a:r>
            <a:r>
              <a:rPr lang="en-US" sz="1000" dirty="0" smtClean="0"/>
              <a:t>A Vendor-Optimized Open-Source Sparse BLAS Library</a:t>
            </a:r>
            <a:endParaRPr lang="en-US" sz="1000" b="0" cap="all" dirty="0" smtClean="0">
              <a:solidFill>
                <a:schemeClr val="tx1"/>
              </a:solidFill>
              <a:latin typeface="Calibri" pitchFamily="34" charset="0"/>
              <a:cs typeface="Arial" pitchFamily="34" charset="0"/>
            </a:endParaRPr>
          </a:p>
        </p:txBody>
      </p:sp>
      <p:sp>
        <p:nvSpPr>
          <p:cNvPr id="9" name="Parallelogram 8"/>
          <p:cNvSpPr/>
          <p:nvPr userDrawn="1"/>
        </p:nvSpPr>
        <p:spPr>
          <a:xfrm flipH="1">
            <a:off x="10925349" y="6354023"/>
            <a:ext cx="478248"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0" name="Parallelogram 9"/>
          <p:cNvSpPr/>
          <p:nvPr userDrawn="1"/>
        </p:nvSpPr>
        <p:spPr>
          <a:xfrm flipH="1" flipV="1">
            <a:off x="11520077" y="6650640"/>
            <a:ext cx="478248"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flipV="1">
            <a:off x="10094530" y="6650640"/>
            <a:ext cx="701797" cy="207360"/>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extLst>
      <p:ext uri="{BB962C8B-B14F-4D97-AF65-F5344CB8AC3E}">
        <p14:creationId xmlns:p14="http://schemas.microsoft.com/office/powerpoint/2010/main" val="248767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l="9691" r="17254"/>
          <a:stretch/>
        </p:blipFill>
        <p:spPr>
          <a:xfrm rot="10800000">
            <a:off x="0" y="0"/>
            <a:ext cx="12188825" cy="6858000"/>
          </a:xfrm>
          <a:prstGeom prst="rect">
            <a:avLst/>
          </a:prstGeom>
        </p:spPr>
      </p:pic>
      <p:sp>
        <p:nvSpPr>
          <p:cNvPr id="44" name="Parallelogram 43"/>
          <p:cNvSpPr/>
          <p:nvPr userDrawn="1"/>
        </p:nvSpPr>
        <p:spPr>
          <a:xfrm flipH="1">
            <a:off x="4982995" y="2552321"/>
            <a:ext cx="714225" cy="26407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45" name="Parallelogram 44"/>
          <p:cNvSpPr/>
          <p:nvPr userDrawn="1"/>
        </p:nvSpPr>
        <p:spPr>
          <a:xfrm flipH="1">
            <a:off x="7455626" y="-25920"/>
            <a:ext cx="1794450" cy="20275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6" name="Parallelogram 45"/>
          <p:cNvSpPr/>
          <p:nvPr userDrawn="1"/>
        </p:nvSpPr>
        <p:spPr>
          <a:xfrm flipH="1">
            <a:off x="9111149" y="6235127"/>
            <a:ext cx="1589612" cy="65663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7" name="Parallelogram 46"/>
          <p:cNvSpPr/>
          <p:nvPr userDrawn="1"/>
        </p:nvSpPr>
        <p:spPr>
          <a:xfrm flipH="1">
            <a:off x="7184211" y="1419260"/>
            <a:ext cx="714905"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8" name="Parallelogram 47"/>
          <p:cNvSpPr/>
          <p:nvPr userDrawn="1"/>
        </p:nvSpPr>
        <p:spPr>
          <a:xfrm flipH="1">
            <a:off x="6470446" y="3232979"/>
            <a:ext cx="2177079" cy="78485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9" name="Parallelogram 48"/>
          <p:cNvSpPr/>
          <p:nvPr userDrawn="1"/>
        </p:nvSpPr>
        <p:spPr>
          <a:xfrm flipH="1">
            <a:off x="5674028" y="1508942"/>
            <a:ext cx="1494579" cy="588635"/>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0" name="Parallelogram 49"/>
          <p:cNvSpPr/>
          <p:nvPr userDrawn="1"/>
        </p:nvSpPr>
        <p:spPr>
          <a:xfrm flipH="1">
            <a:off x="3133273" y="2982694"/>
            <a:ext cx="1261321" cy="505058"/>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1" name="Parallelogram 50"/>
          <p:cNvSpPr/>
          <p:nvPr userDrawn="1"/>
        </p:nvSpPr>
        <p:spPr>
          <a:xfrm flipH="1">
            <a:off x="2436253" y="-25920"/>
            <a:ext cx="2617674" cy="73440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2" name="Parallelogram 51"/>
          <p:cNvSpPr/>
          <p:nvPr userDrawn="1"/>
        </p:nvSpPr>
        <p:spPr>
          <a:xfrm flipH="1">
            <a:off x="1665127" y="3587091"/>
            <a:ext cx="72784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3" name="Parallelogram 52"/>
          <p:cNvSpPr/>
          <p:nvPr userDrawn="1"/>
        </p:nvSpPr>
        <p:spPr>
          <a:xfrm flipH="1">
            <a:off x="10896707" y="2147718"/>
            <a:ext cx="451562" cy="198879"/>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4" name="Parallelogram 53"/>
          <p:cNvSpPr/>
          <p:nvPr userDrawn="1"/>
        </p:nvSpPr>
        <p:spPr>
          <a:xfrm flipH="1">
            <a:off x="8714765" y="3232979"/>
            <a:ext cx="72784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5" name="Parallelogram 54"/>
          <p:cNvSpPr/>
          <p:nvPr userDrawn="1"/>
        </p:nvSpPr>
        <p:spPr>
          <a:xfrm flipH="1">
            <a:off x="10039335" y="1557500"/>
            <a:ext cx="921563" cy="375014"/>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6" name="Parallelogram 55"/>
          <p:cNvSpPr/>
          <p:nvPr userDrawn="1"/>
        </p:nvSpPr>
        <p:spPr>
          <a:xfrm flipH="1">
            <a:off x="5185075" y="566764"/>
            <a:ext cx="714905"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7" name="Parallelogram 56"/>
          <p:cNvSpPr/>
          <p:nvPr userDrawn="1"/>
        </p:nvSpPr>
        <p:spPr>
          <a:xfrm flipH="1">
            <a:off x="2691446" y="741876"/>
            <a:ext cx="527407" cy="24466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8" name="Parallelogram 57"/>
          <p:cNvSpPr/>
          <p:nvPr userDrawn="1"/>
        </p:nvSpPr>
        <p:spPr>
          <a:xfrm flipH="1">
            <a:off x="3958681" y="1251585"/>
            <a:ext cx="549250" cy="233439"/>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9" name="Parallelogram 58"/>
          <p:cNvSpPr/>
          <p:nvPr userDrawn="1"/>
        </p:nvSpPr>
        <p:spPr>
          <a:xfrm flipH="1">
            <a:off x="8154293" y="1993897"/>
            <a:ext cx="478248"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0" name="Parallelogram 59"/>
          <p:cNvSpPr/>
          <p:nvPr userDrawn="1"/>
        </p:nvSpPr>
        <p:spPr>
          <a:xfrm flipH="1">
            <a:off x="11547778" y="5174530"/>
            <a:ext cx="478248"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1" name="Parallelogram 60"/>
          <p:cNvSpPr/>
          <p:nvPr userDrawn="1"/>
        </p:nvSpPr>
        <p:spPr>
          <a:xfrm flipH="1">
            <a:off x="6502332" y="284607"/>
            <a:ext cx="714225" cy="26407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2" name="Parallelogram 61"/>
          <p:cNvSpPr/>
          <p:nvPr userDrawn="1"/>
        </p:nvSpPr>
        <p:spPr>
          <a:xfrm flipH="1">
            <a:off x="9601807" y="3538902"/>
            <a:ext cx="3124632" cy="119002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3" name="Parallelogram 62"/>
          <p:cNvSpPr/>
          <p:nvPr userDrawn="1"/>
        </p:nvSpPr>
        <p:spPr>
          <a:xfrm flipH="1">
            <a:off x="9905955" y="2577674"/>
            <a:ext cx="1258168" cy="54919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4" name="Parallelogram 63"/>
          <p:cNvSpPr/>
          <p:nvPr userDrawn="1"/>
        </p:nvSpPr>
        <p:spPr>
          <a:xfrm flipH="1">
            <a:off x="933034" y="3966060"/>
            <a:ext cx="1503219" cy="636721"/>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5" name="Parallelogram 64"/>
          <p:cNvSpPr/>
          <p:nvPr userDrawn="1"/>
        </p:nvSpPr>
        <p:spPr>
          <a:xfrm flipH="1">
            <a:off x="10456945" y="5721890"/>
            <a:ext cx="801897" cy="270093"/>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66" name="Parallelogram 65"/>
          <p:cNvSpPr/>
          <p:nvPr userDrawn="1"/>
        </p:nvSpPr>
        <p:spPr>
          <a:xfrm flipH="1">
            <a:off x="6988520" y="4521562"/>
            <a:ext cx="478248"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7" name="Parallelogram 66"/>
          <p:cNvSpPr/>
          <p:nvPr userDrawn="1"/>
        </p:nvSpPr>
        <p:spPr>
          <a:xfrm flipH="1">
            <a:off x="8525589" y="5272670"/>
            <a:ext cx="537795" cy="26407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8" name="Parallelogram 67"/>
          <p:cNvSpPr/>
          <p:nvPr userDrawn="1"/>
        </p:nvSpPr>
        <p:spPr>
          <a:xfrm flipH="1">
            <a:off x="9250076" y="2579023"/>
            <a:ext cx="714905"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9" name="Parallelogram 68"/>
          <p:cNvSpPr/>
          <p:nvPr userDrawn="1"/>
        </p:nvSpPr>
        <p:spPr>
          <a:xfrm flipH="1">
            <a:off x="8236517" y="6156400"/>
            <a:ext cx="478248" cy="207360"/>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0" name="Parallelogram 69"/>
          <p:cNvSpPr/>
          <p:nvPr userDrawn="1"/>
        </p:nvSpPr>
        <p:spPr>
          <a:xfrm flipH="1">
            <a:off x="4378273" y="3725331"/>
            <a:ext cx="888471" cy="31393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1" name="Parallelogram 70"/>
          <p:cNvSpPr/>
          <p:nvPr userDrawn="1"/>
        </p:nvSpPr>
        <p:spPr>
          <a:xfrm flipH="1">
            <a:off x="8222013" y="986543"/>
            <a:ext cx="1503219" cy="636721"/>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2" name="Parallelogram 71"/>
          <p:cNvSpPr/>
          <p:nvPr userDrawn="1"/>
        </p:nvSpPr>
        <p:spPr>
          <a:xfrm flipH="1">
            <a:off x="6640910" y="5065251"/>
            <a:ext cx="1589612" cy="65663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3" name="Parallelogram 72"/>
          <p:cNvSpPr/>
          <p:nvPr userDrawn="1"/>
        </p:nvSpPr>
        <p:spPr>
          <a:xfrm flipH="1">
            <a:off x="11348269" y="1142780"/>
            <a:ext cx="714905"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6276487" y="6023960"/>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638922" y="4539610"/>
            <a:ext cx="5525586" cy="1841409"/>
          </a:xfrm>
        </p:spPr>
        <p:txBody>
          <a:bodyPr tIns="0" bIns="0" anchor="b"/>
          <a:lstStyle>
            <a:lvl1pPr algn="r">
              <a:defRPr sz="5000" b="0" cap="none" baseline="0">
                <a:solidFill>
                  <a:srgbClr val="FFFFFF"/>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6327" y="325875"/>
            <a:ext cx="1201998" cy="469703"/>
          </a:xfrm>
          <a:prstGeom prst="rect">
            <a:avLst/>
          </a:prstGeom>
        </p:spPr>
      </p:pic>
    </p:spTree>
    <p:extLst>
      <p:ext uri="{BB962C8B-B14F-4D97-AF65-F5344CB8AC3E}">
        <p14:creationId xmlns:p14="http://schemas.microsoft.com/office/powerpoint/2010/main" val="56830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45" y="1381123"/>
            <a:ext cx="113385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775000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smtClean="0"/>
              <a:t>Click to edit Master title style</a:t>
            </a:r>
            <a:endParaRPr lang="en-US" dirty="0"/>
          </a:p>
        </p:txBody>
      </p:sp>
      <p:sp>
        <p:nvSpPr>
          <p:cNvPr id="5"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65927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642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3245" y="1381123"/>
            <a:ext cx="53035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6307138" y="1381123"/>
            <a:ext cx="530352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1305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625" y="278130"/>
            <a:ext cx="10424160"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245" y="1381125"/>
            <a:ext cx="11338560"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153"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796327" y="325875"/>
            <a:ext cx="1201998" cy="469703"/>
          </a:xfrm>
          <a:prstGeom prst="rect">
            <a:avLst/>
          </a:prstGeom>
        </p:spPr>
      </p:pic>
      <p:sp>
        <p:nvSpPr>
          <p:cNvPr id="9" name="TextBox 8"/>
          <p:cNvSpPr txBox="1"/>
          <p:nvPr/>
        </p:nvSpPr>
        <p:spPr>
          <a:xfrm>
            <a:off x="443027" y="6561383"/>
            <a:ext cx="3502562"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a:t>
            </a:r>
            <a:r>
              <a:rPr lang="en-US" sz="1000" dirty="0" smtClean="0"/>
              <a:t>clSPARSE:</a:t>
            </a:r>
            <a:r>
              <a:rPr lang="en-US" sz="1000" baseline="0" dirty="0" smtClean="0"/>
              <a:t> </a:t>
            </a:r>
            <a:r>
              <a:rPr lang="en-US" sz="1000" dirty="0" smtClean="0"/>
              <a:t>A Vendor-Optimized Open-Source Sparse BLAS Library</a:t>
            </a:r>
            <a:endParaRPr lang="en-US" sz="1000" b="0" cap="all" dirty="0" smtClean="0">
              <a:solidFill>
                <a:schemeClr val="tx1"/>
              </a:solidFill>
              <a:latin typeface="Calibri" pitchFamily="34" charset="0"/>
              <a:cs typeface="Arial" pitchFamily="34" charset="0"/>
            </a:endParaRPr>
          </a:p>
        </p:txBody>
      </p:sp>
    </p:spTree>
    <p:extLst>
      <p:ext uri="{BB962C8B-B14F-4D97-AF65-F5344CB8AC3E}">
        <p14:creationId xmlns:p14="http://schemas.microsoft.com/office/powerpoint/2010/main" val="3637490096"/>
      </p:ext>
    </p:extLst>
  </p:cSld>
  <p:clrMap bg1="dk1" tx1="lt1" bg2="dk2" tx2="lt2" accent1="accent1" accent2="accent2" accent3="accent3" accent4="accent4" accent5="accent5" accent6="accent6" hlink="hlink" folHlink="folHlink"/>
  <p:sldLayoutIdLst>
    <p:sldLayoutId id="2147483733" r:id="rId1"/>
    <p:sldLayoutId id="2147483728" r:id="rId2"/>
    <p:sldLayoutId id="2147483716" r:id="rId3"/>
    <p:sldLayoutId id="2147483731" r:id="rId4"/>
    <p:sldLayoutId id="2147483708" r:id="rId5"/>
    <p:sldLayoutId id="2147483696" r:id="rId6"/>
    <p:sldLayoutId id="2147483697" r:id="rId7"/>
    <p:sldLayoutId id="2147483698"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04153"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4" name="TextBox 3"/>
          <p:cNvSpPr txBox="1"/>
          <p:nvPr/>
        </p:nvSpPr>
        <p:spPr>
          <a:xfrm>
            <a:off x="443027" y="6561383"/>
            <a:ext cx="3444854"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a:t>
            </a:r>
            <a:r>
              <a:rPr lang="en-US" sz="1000" dirty="0" smtClean="0"/>
              <a:t>clSPARSE:</a:t>
            </a:r>
            <a:r>
              <a:rPr lang="en-US" sz="1000" baseline="0" dirty="0" smtClean="0"/>
              <a:t> </a:t>
            </a:r>
            <a:r>
              <a:rPr lang="en-US" sz="1000" dirty="0" smtClean="0"/>
              <a:t>A Vendor-Optimized Open-Source Sparse BLAS Library</a:t>
            </a:r>
            <a:endParaRPr lang="en-US" sz="1000" b="0" cap="all" dirty="0" smtClean="0">
              <a:solidFill>
                <a:schemeClr val="tx1"/>
              </a:solidFill>
              <a:latin typeface="Calibri" pitchFamily="34" charset="0"/>
              <a:cs typeface="Arial" pitchFamily="34" charset="0"/>
            </a:endParaRPr>
          </a:p>
        </p:txBody>
      </p:sp>
    </p:spTree>
    <p:extLst>
      <p:ext uri="{BB962C8B-B14F-4D97-AF65-F5344CB8AC3E}">
        <p14:creationId xmlns:p14="http://schemas.microsoft.com/office/powerpoint/2010/main" val="500145643"/>
      </p:ext>
    </p:extLst>
  </p:cSld>
  <p:clrMap bg1="dk1" tx1="lt1" bg2="dk2" tx2="lt2" accent1="accent1" accent2="accent2" accent3="accent3" accent4="accent4" accent5="accent5" accent6="accent6" hlink="hlink" folHlink="folHlink"/>
  <p:sldLayoutIdLst>
    <p:sldLayoutId id="2147483710" r:id="rId1"/>
    <p:sldLayoutId id="2147483734"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github.com/clMathLibraries/clSPARSE"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donal.harford@amd.com" TargetMode="External"/><Relationship Id="rId2" Type="http://schemas.openxmlformats.org/officeDocument/2006/relationships/hyperlink" Target="mailto:christian.seithe@amd.com" TargetMode="External"/><Relationship Id="rId1" Type="http://schemas.openxmlformats.org/officeDocument/2006/relationships/slideLayout" Target="../slideLayouts/slideLayout4.xml"/><Relationship Id="rId4" Type="http://schemas.openxmlformats.org/officeDocument/2006/relationships/hyperlink" Target="mailto:Joshue.Saenz@amd.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puopen.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clMathLibraries/clSPARS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a:off x="11703340" y="5558165"/>
            <a:ext cx="204787" cy="204787"/>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1" name="Title 10"/>
          <p:cNvSpPr>
            <a:spLocks noGrp="1"/>
          </p:cNvSpPr>
          <p:nvPr>
            <p:ph type="ctrTitle"/>
          </p:nvPr>
        </p:nvSpPr>
        <p:spPr>
          <a:xfrm>
            <a:off x="-822121" y="4286251"/>
            <a:ext cx="12485210" cy="1591898"/>
          </a:xfrm>
        </p:spPr>
        <p:txBody>
          <a:bodyPr/>
          <a:lstStyle/>
          <a:p>
            <a:r>
              <a:rPr lang="en-US" sz="3600" dirty="0" smtClean="0"/>
              <a:t>clSPARSE: </a:t>
            </a:r>
            <a:br>
              <a:rPr lang="en-US" sz="3600" dirty="0" smtClean="0"/>
            </a:br>
            <a:r>
              <a:rPr lang="en-US" sz="3600" dirty="0" smtClean="0"/>
              <a:t>A Vendor-Optimized</a:t>
            </a:r>
            <a:br>
              <a:rPr lang="en-US" sz="3600" dirty="0" smtClean="0"/>
            </a:br>
            <a:r>
              <a:rPr lang="en-US" sz="3600" dirty="0" smtClean="0"/>
              <a:t>Open-Source </a:t>
            </a:r>
            <a:r>
              <a:rPr lang="en-US" sz="3600" dirty="0"/>
              <a:t>Sparse BLAS Library</a:t>
            </a:r>
            <a:endParaRPr lang="en-US" sz="3200" dirty="0"/>
          </a:p>
        </p:txBody>
      </p:sp>
      <p:sp>
        <p:nvSpPr>
          <p:cNvPr id="12" name="Subtitle 11"/>
          <p:cNvSpPr>
            <a:spLocks noGrp="1"/>
          </p:cNvSpPr>
          <p:nvPr>
            <p:ph type="subTitle" idx="1"/>
          </p:nvPr>
        </p:nvSpPr>
        <p:spPr>
          <a:xfrm>
            <a:off x="5829301" y="5946641"/>
            <a:ext cx="5833788" cy="640080"/>
          </a:xfrm>
        </p:spPr>
        <p:txBody>
          <a:bodyPr/>
          <a:lstStyle/>
          <a:p>
            <a:r>
              <a:rPr lang="en-US" sz="2000" b="1" u="sng" dirty="0" smtClean="0"/>
              <a:t>Joseph L. Greathouse</a:t>
            </a:r>
            <a:r>
              <a:rPr lang="en-US" sz="2000" dirty="0" smtClean="0"/>
              <a:t>, Kent </a:t>
            </a:r>
            <a:r>
              <a:rPr lang="en-US" sz="2000" dirty="0"/>
              <a:t>Knox, Jakub </a:t>
            </a:r>
            <a:r>
              <a:rPr lang="en-US" sz="2000" dirty="0" smtClean="0"/>
              <a:t>Poła*,</a:t>
            </a:r>
          </a:p>
          <a:p>
            <a:r>
              <a:rPr lang="sv-SE" sz="2000" dirty="0"/>
              <a:t> Kiran </a:t>
            </a:r>
            <a:r>
              <a:rPr lang="sv-SE" sz="2000" dirty="0" smtClean="0"/>
              <a:t>Varaganti, Mayank Daga</a:t>
            </a:r>
          </a:p>
          <a:p>
            <a:r>
              <a:rPr lang="sv-SE" sz="1600" dirty="0" smtClean="0"/>
              <a:t>*Univ. Of Wroc</a:t>
            </a:r>
            <a:r>
              <a:rPr lang="en-US" sz="1600" dirty="0" smtClean="0"/>
              <a:t>ław  &amp; Vratis Ltd.</a:t>
            </a:r>
            <a:endParaRPr lang="en-US" sz="1600" dirty="0"/>
          </a:p>
        </p:txBody>
      </p:sp>
    </p:spTree>
    <p:extLst>
      <p:ext uri="{BB962C8B-B14F-4D97-AF65-F5344CB8AC3E}">
        <p14:creationId xmlns:p14="http://schemas.microsoft.com/office/powerpoint/2010/main" val="313564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API Examples – Initializing a Sparse Matrix (1)</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038224"/>
            <a:ext cx="11716830" cy="5280659"/>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92D050"/>
                </a:solidFill>
                <a:latin typeface="Consolas" panose="020B0609020204030204" pitchFamily="49" charset="0"/>
              </a:rPr>
              <a:t>// CSR </a:t>
            </a:r>
            <a:r>
              <a:rPr lang="en-US" sz="1800" dirty="0">
                <a:solidFill>
                  <a:srgbClr val="92D050"/>
                </a:solidFill>
                <a:latin typeface="Consolas" panose="020B0609020204030204" pitchFamily="49" charset="0"/>
              </a:rPr>
              <a:t>m</a:t>
            </a:r>
            <a:r>
              <a:rPr lang="en-US" sz="1800" dirty="0" smtClean="0">
                <a:solidFill>
                  <a:srgbClr val="92D050"/>
                </a:solidFill>
                <a:latin typeface="Consolas" panose="020B0609020204030204" pitchFamily="49" charset="0"/>
              </a:rPr>
              <a:t>atrix </a:t>
            </a:r>
            <a:r>
              <a:rPr lang="en-US" sz="1800" dirty="0">
                <a:solidFill>
                  <a:srgbClr val="92D050"/>
                </a:solidFill>
                <a:latin typeface="Consolas" panose="020B0609020204030204" pitchFamily="49" charset="0"/>
              </a:rPr>
              <a:t>s</a:t>
            </a:r>
            <a:r>
              <a:rPr lang="en-US" sz="1800" dirty="0" smtClean="0">
                <a:solidFill>
                  <a:srgbClr val="92D050"/>
                </a:solidFill>
                <a:latin typeface="Consolas" panose="020B0609020204030204" pitchFamily="49" charset="0"/>
              </a:rPr>
              <a:t>tructure</a:t>
            </a:r>
            <a:endParaRPr lang="en-US" sz="1800" dirty="0">
              <a:solidFill>
                <a:srgbClr val="92D050"/>
              </a:solidFill>
              <a:latin typeface="Consolas" panose="020B0609020204030204" pitchFamily="49" charset="0"/>
            </a:endParaRPr>
          </a:p>
          <a:p>
            <a:pPr marL="0" indent="0">
              <a:buNone/>
            </a:pPr>
            <a:r>
              <a:rPr lang="en-US" sz="1800" dirty="0" smtClean="0">
                <a:latin typeface="Consolas" panose="020B0609020204030204" pitchFamily="49" charset="0"/>
              </a:rPr>
              <a:t>clsparseCsrMatrix </a:t>
            </a:r>
            <a:r>
              <a:rPr lang="en-US" sz="1800" dirty="0">
                <a:latin typeface="Consolas" panose="020B0609020204030204" pitchFamily="49" charset="0"/>
              </a:rPr>
              <a:t>A;</a:t>
            </a:r>
          </a:p>
          <a:p>
            <a:pPr marL="0" indent="0">
              <a:buNone/>
            </a:pPr>
            <a:r>
              <a:rPr lang="en-US" sz="1800" dirty="0">
                <a:solidFill>
                  <a:srgbClr val="92D050"/>
                </a:solidFill>
                <a:latin typeface="Consolas" panose="020B0609020204030204" pitchFamily="49" charset="0"/>
              </a:rPr>
              <a:t>// Matrix size variables</a:t>
            </a:r>
          </a:p>
          <a:p>
            <a:pPr marL="0" indent="0">
              <a:buNone/>
            </a:pPr>
            <a:r>
              <a:rPr lang="en-US" sz="1800" dirty="0" smtClean="0">
                <a:latin typeface="Consolas" panose="020B0609020204030204" pitchFamily="49" charset="0"/>
              </a:rPr>
              <a:t>clsparseIdx_t </a:t>
            </a:r>
            <a:r>
              <a:rPr lang="en-US" sz="1800" dirty="0">
                <a:latin typeface="Consolas" panose="020B0609020204030204" pitchFamily="49" charset="0"/>
              </a:rPr>
              <a:t>nnz, row, col</a:t>
            </a:r>
            <a:r>
              <a:rPr lang="en-US" sz="1800" dirty="0" smtClean="0">
                <a:latin typeface="Consolas" panose="020B0609020204030204" pitchFamily="49" charset="0"/>
              </a:rPr>
              <a:t>;</a:t>
            </a:r>
          </a:p>
          <a:p>
            <a:pPr marL="0" indent="0">
              <a:buNone/>
            </a:pPr>
            <a:endParaRPr lang="en-US" sz="1800" dirty="0" smtClean="0">
              <a:solidFill>
                <a:srgbClr val="00B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read matrix market </a:t>
            </a:r>
            <a:r>
              <a:rPr lang="en-US" sz="1800" dirty="0">
                <a:solidFill>
                  <a:srgbClr val="92D050"/>
                </a:solidFill>
                <a:latin typeface="Consolas" panose="020B0609020204030204" pitchFamily="49" charset="0"/>
              </a:rPr>
              <a:t>header to get the size of the matrix</a:t>
            </a:r>
          </a:p>
          <a:p>
            <a:pPr marL="0" indent="0">
              <a:buNone/>
            </a:pPr>
            <a:r>
              <a:rPr lang="en-US" sz="1800" dirty="0">
                <a:latin typeface="Consolas" panose="020B0609020204030204" pitchFamily="49" charset="0"/>
              </a:rPr>
              <a:t>clsparseStatus </a:t>
            </a:r>
            <a:r>
              <a:rPr lang="en-US" sz="1800" dirty="0" smtClean="0">
                <a:latin typeface="Consolas" panose="020B0609020204030204" pitchFamily="49" charset="0"/>
              </a:rPr>
              <a:t>fileErr = </a:t>
            </a:r>
            <a:r>
              <a:rPr lang="en-US" sz="1800" dirty="0">
                <a:latin typeface="Consolas" panose="020B0609020204030204" pitchFamily="49" charset="0"/>
              </a:rPr>
              <a:t>clsparseHeaderfromFile</a:t>
            </a:r>
            <a:r>
              <a:rPr lang="en-US" sz="1800" dirty="0" smtClean="0">
                <a:latin typeface="Consolas" panose="020B0609020204030204" pitchFamily="49" charset="0"/>
              </a:rPr>
              <a:t>( &amp;</a:t>
            </a:r>
            <a:r>
              <a:rPr lang="en-US" sz="1800" dirty="0">
                <a:latin typeface="Consolas" panose="020B0609020204030204" pitchFamily="49" charset="0"/>
              </a:rPr>
              <a:t>nnz, &amp;row, &amp;col, </a:t>
            </a:r>
            <a:r>
              <a:rPr lang="en-US" sz="1800" dirty="0" smtClean="0">
                <a:latin typeface="Consolas" panose="020B0609020204030204" pitchFamily="49" charset="0"/>
              </a:rPr>
              <a:t>mtx_path.c_str</a:t>
            </a: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a:t> </a:t>
            </a:r>
          </a:p>
          <a:p>
            <a:pPr marL="0" indent="0">
              <a:buNone/>
            </a:pPr>
            <a:r>
              <a:rPr lang="en-US" sz="1800" dirty="0" smtClean="0">
                <a:latin typeface="Consolas" panose="020B0609020204030204" pitchFamily="49" charset="0"/>
              </a:rPr>
              <a:t>A.num_nonzeros </a:t>
            </a:r>
            <a:r>
              <a:rPr lang="en-US" sz="1800" dirty="0">
                <a:latin typeface="Consolas" panose="020B0609020204030204" pitchFamily="49" charset="0"/>
              </a:rPr>
              <a:t>= </a:t>
            </a:r>
            <a:r>
              <a:rPr lang="en-US" sz="1800" dirty="0" smtClean="0">
                <a:latin typeface="Consolas" panose="020B0609020204030204" pitchFamily="49" charset="0"/>
              </a:rPr>
              <a:t>nnz; A.num_rows </a:t>
            </a:r>
            <a:r>
              <a:rPr lang="en-US" sz="1800" dirty="0">
                <a:latin typeface="Consolas" panose="020B0609020204030204" pitchFamily="49" charset="0"/>
              </a:rPr>
              <a:t>= </a:t>
            </a:r>
            <a:r>
              <a:rPr lang="en-US" sz="1800" dirty="0" smtClean="0">
                <a:latin typeface="Consolas" panose="020B0609020204030204" pitchFamily="49" charset="0"/>
              </a:rPr>
              <a:t>row; A.num_cols = col;</a:t>
            </a:r>
          </a:p>
          <a:p>
            <a:pPr marL="0" indent="0">
              <a:buNone/>
            </a:pPr>
            <a:r>
              <a:rPr lang="en-US" sz="1800" dirty="0" smtClean="0">
                <a:solidFill>
                  <a:srgbClr val="00B050"/>
                </a:solidFill>
              </a:rPr>
              <a:t>	</a:t>
            </a:r>
          </a:p>
          <a:p>
            <a:pPr marL="0" indent="0">
              <a:buNone/>
            </a:pPr>
            <a:r>
              <a:rPr lang="en-US" sz="1800" dirty="0" smtClean="0">
                <a:solidFill>
                  <a:srgbClr val="92D050"/>
                </a:solidFill>
              </a:rPr>
              <a:t>// </a:t>
            </a:r>
            <a:r>
              <a:rPr lang="en-US" sz="1800" dirty="0">
                <a:solidFill>
                  <a:srgbClr val="92D050"/>
                </a:solidFill>
              </a:rPr>
              <a:t>Allocate device memory for CSR matrix</a:t>
            </a:r>
          </a:p>
          <a:p>
            <a:pPr marL="0" indent="0">
              <a:buNone/>
            </a:pPr>
            <a:r>
              <a:rPr lang="en-US" sz="1800" dirty="0" smtClean="0">
                <a:latin typeface="Consolas" panose="020B0609020204030204" pitchFamily="49" charset="0"/>
              </a:rPr>
              <a:t>A.values </a:t>
            </a:r>
            <a:r>
              <a:rPr lang="en-US" sz="1800" dirty="0">
                <a:latin typeface="Consolas" panose="020B0609020204030204" pitchFamily="49" charset="0"/>
              </a:rPr>
              <a:t>= </a:t>
            </a:r>
            <a:r>
              <a:rPr lang="en-US" sz="1800" dirty="0" smtClean="0">
                <a:latin typeface="Consolas" panose="020B0609020204030204" pitchFamily="49" charset="0"/>
              </a:rPr>
              <a:t>clCreateBuffer</a:t>
            </a:r>
            <a:r>
              <a:rPr lang="en-US" sz="1800" dirty="0">
                <a:latin typeface="Consolas" panose="020B0609020204030204" pitchFamily="49" charset="0"/>
              </a:rPr>
              <a:t>( </a:t>
            </a:r>
            <a:r>
              <a:rPr lang="en-US" sz="1800" dirty="0" smtClean="0">
                <a:latin typeface="Consolas" panose="020B0609020204030204" pitchFamily="49" charset="0"/>
              </a:rPr>
              <a:t>ctxt, </a:t>
            </a:r>
            <a:r>
              <a:rPr lang="en-US" sz="1800" dirty="0">
                <a:latin typeface="Consolas" panose="020B0609020204030204" pitchFamily="49" charset="0"/>
              </a:rPr>
              <a:t>CL_MEM_READ_ONLY</a:t>
            </a:r>
            <a:r>
              <a:rPr lang="en-US" sz="1800" dirty="0" smtClean="0">
                <a:latin typeface="Consolas" panose="020B0609020204030204" pitchFamily="49" charset="0"/>
              </a:rPr>
              <a:t>, nnz * sizeof(float), </a:t>
            </a:r>
            <a:r>
              <a:rPr lang="en-US" sz="1800" dirty="0">
                <a:latin typeface="Consolas" panose="020B0609020204030204" pitchFamily="49" charset="0"/>
              </a:rPr>
              <a:t>NULL, </a:t>
            </a:r>
            <a:r>
              <a:rPr lang="en-US" sz="1800" dirty="0" smtClean="0">
                <a:latin typeface="Consolas" panose="020B0609020204030204" pitchFamily="49" charset="0"/>
              </a:rPr>
              <a:t>&amp;cl_status</a:t>
            </a:r>
            <a:r>
              <a:rPr lang="en-US" sz="1800" dirty="0">
                <a:latin typeface="Consolas" panose="020B0609020204030204" pitchFamily="49" charset="0"/>
              </a:rPr>
              <a:t> </a:t>
            </a:r>
            <a:r>
              <a:rPr lang="en-US" sz="1800" dirty="0" smtClean="0">
                <a:latin typeface="Consolas" panose="020B0609020204030204" pitchFamily="49" charset="0"/>
              </a:rPr>
              <a:t>);</a:t>
            </a:r>
            <a:endParaRPr lang="en-US" sz="1800" dirty="0">
              <a:latin typeface="Consolas" panose="020B0609020204030204" pitchFamily="49" charset="0"/>
            </a:endParaRPr>
          </a:p>
          <a:p>
            <a:pPr marL="0" indent="0">
              <a:buNone/>
            </a:pPr>
            <a:r>
              <a:rPr lang="en-US" sz="1800" dirty="0" smtClean="0">
                <a:latin typeface="Consolas" panose="020B0609020204030204" pitchFamily="49" charset="0"/>
              </a:rPr>
              <a:t>A.col_indices = clCreateBuffer( ctxt, CL_MEM_READ_ONLY, nnz * sizeof(clsparseIdx_t), 				NULL, &amp;cl_status );</a:t>
            </a:r>
            <a:endParaRPr lang="en-US" sz="1800" dirty="0"/>
          </a:p>
          <a:p>
            <a:pPr marL="0" indent="0">
              <a:buNone/>
            </a:pPr>
            <a:r>
              <a:rPr lang="en-US" sz="1800" dirty="0" smtClean="0">
                <a:latin typeface="Consolas" panose="020B0609020204030204" pitchFamily="49" charset="0"/>
              </a:rPr>
              <a:t>A.row_pointer </a:t>
            </a:r>
            <a:r>
              <a:rPr lang="en-US" sz="1800" dirty="0">
                <a:latin typeface="Consolas" panose="020B0609020204030204" pitchFamily="49" charset="0"/>
              </a:rPr>
              <a:t>= </a:t>
            </a:r>
            <a:r>
              <a:rPr lang="en-US" sz="1800" dirty="0" smtClean="0">
                <a:latin typeface="Consolas" panose="020B0609020204030204" pitchFamily="49" charset="0"/>
              </a:rPr>
              <a:t>clCreateBuffer</a:t>
            </a:r>
            <a:r>
              <a:rPr lang="en-US" sz="1800" dirty="0">
                <a:latin typeface="Consolas" panose="020B0609020204030204" pitchFamily="49" charset="0"/>
              </a:rPr>
              <a:t>( </a:t>
            </a:r>
            <a:r>
              <a:rPr lang="en-US" sz="1800" dirty="0" smtClean="0">
                <a:latin typeface="Consolas" panose="020B0609020204030204" pitchFamily="49" charset="0"/>
              </a:rPr>
              <a:t>ctxt, </a:t>
            </a:r>
            <a:r>
              <a:rPr lang="en-US" sz="1800" dirty="0">
                <a:latin typeface="Consolas" panose="020B0609020204030204" pitchFamily="49" charset="0"/>
              </a:rPr>
              <a:t>CL_MEM_READ_ONLY</a:t>
            </a:r>
            <a:r>
              <a:rPr lang="en-US" sz="1800" dirty="0" smtClean="0">
                <a:latin typeface="Consolas" panose="020B0609020204030204" pitchFamily="49" charset="0"/>
              </a:rPr>
              <a:t>, (</a:t>
            </a:r>
            <a:r>
              <a:rPr lang="en-US" sz="1800" dirty="0" err="1" smtClean="0">
                <a:latin typeface="Consolas" panose="020B0609020204030204" pitchFamily="49" charset="0"/>
              </a:rPr>
              <a:t>num_rows</a:t>
            </a:r>
            <a:r>
              <a:rPr lang="en-US" sz="1800" dirty="0" smtClean="0">
                <a:latin typeface="Consolas" panose="020B0609020204030204" pitchFamily="49" charset="0"/>
              </a:rPr>
              <a:t> + 1) *</a:t>
            </a:r>
          </a:p>
          <a:p>
            <a:pPr marL="0" indent="0">
              <a:spcBef>
                <a:spcPts val="0"/>
              </a:spcBef>
              <a:buNone/>
            </a:pPr>
            <a:r>
              <a:rPr lang="en-US" sz="1800" dirty="0">
                <a:latin typeface="Consolas" panose="020B0609020204030204" pitchFamily="49" charset="0"/>
              </a:rPr>
              <a:t>	</a:t>
            </a:r>
            <a:r>
              <a:rPr lang="en-US" sz="1800" dirty="0" smtClean="0">
                <a:latin typeface="Consolas" panose="020B0609020204030204" pitchFamily="49" charset="0"/>
              </a:rPr>
              <a:t>		sizeof(clsparseIdx_t), NULL</a:t>
            </a:r>
            <a:r>
              <a:rPr lang="en-US" sz="1800" dirty="0">
                <a:latin typeface="Consolas" panose="020B0609020204030204" pitchFamily="49" charset="0"/>
              </a:rPr>
              <a:t>, </a:t>
            </a:r>
            <a:r>
              <a:rPr lang="en-US" sz="1800" dirty="0" smtClean="0">
                <a:latin typeface="Consolas" panose="020B0609020204030204" pitchFamily="49" charset="0"/>
              </a:rPr>
              <a:t>&amp;cl_status );</a:t>
            </a:r>
            <a:endParaRPr lang="en-US" sz="1800" dirty="0">
              <a:latin typeface="Consolas" panose="020B0609020204030204" pitchFamily="49" charset="0"/>
            </a:endParaRPr>
          </a:p>
        </p:txBody>
      </p:sp>
    </p:spTree>
    <p:extLst>
      <p:ext uri="{BB962C8B-B14F-4D97-AF65-F5344CB8AC3E}">
        <p14:creationId xmlns:p14="http://schemas.microsoft.com/office/powerpoint/2010/main" val="417188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API Examples – Initializing a Sparse MatriX (2)</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038224"/>
            <a:ext cx="11338560" cy="5280659"/>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92D050"/>
                </a:solidFill>
                <a:latin typeface="Consolas" panose="020B0609020204030204" pitchFamily="49" charset="0"/>
              </a:rPr>
              <a:t>// Reminder: clsparseCsrMatrix A;</a:t>
            </a:r>
          </a:p>
          <a:p>
            <a:pPr marL="0" indent="0">
              <a:buNone/>
            </a:pPr>
            <a:endParaRPr lang="en-US" sz="1800" dirty="0" smtClean="0">
              <a:solidFill>
                <a:srgbClr val="92D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clSPARSE control </a:t>
            </a:r>
            <a:r>
              <a:rPr lang="en-US" sz="1800" dirty="0" smtClean="0">
                <a:solidFill>
                  <a:srgbClr val="92D050"/>
                </a:solidFill>
                <a:latin typeface="Consolas" panose="020B0609020204030204" pitchFamily="49" charset="0"/>
              </a:rPr>
              <a:t>object</a:t>
            </a:r>
          </a:p>
          <a:p>
            <a:pPr marL="0" indent="0">
              <a:buNone/>
            </a:pPr>
            <a:r>
              <a:rPr lang="en-US" sz="1800" dirty="0">
                <a:solidFill>
                  <a:srgbClr val="92D050"/>
                </a:solidFill>
                <a:latin typeface="Consolas" panose="020B0609020204030204" pitchFamily="49" charset="0"/>
              </a:rPr>
              <a:t>// Control object wraps CL state (contains CL queue, events, and other library state)</a:t>
            </a:r>
          </a:p>
          <a:p>
            <a:pPr marL="0" indent="0">
              <a:buNone/>
            </a:pPr>
            <a:r>
              <a:rPr lang="en-US" sz="1800" dirty="0" smtClean="0">
                <a:latin typeface="Consolas" panose="020B0609020204030204" pitchFamily="49" charset="0"/>
              </a:rPr>
              <a:t>clsparseCreateResult </a:t>
            </a:r>
            <a:r>
              <a:rPr lang="en-US" sz="1800" dirty="0">
                <a:latin typeface="Consolas" panose="020B0609020204030204" pitchFamily="49" charset="0"/>
              </a:rPr>
              <a:t>createResult = clsparseCreateControl( cmd_queue );</a:t>
            </a:r>
          </a:p>
          <a:p>
            <a:pPr marL="0" indent="0">
              <a:buNone/>
            </a:pPr>
            <a:endParaRPr lang="en-US" sz="1800" dirty="0" smtClean="0">
              <a:latin typeface="Consolas" panose="020B0609020204030204" pitchFamily="49" charset="0"/>
            </a:endParaRPr>
          </a:p>
          <a:p>
            <a:pPr marL="0" indent="0">
              <a:buNone/>
            </a:pPr>
            <a:endParaRPr lang="en-US" sz="1800" dirty="0">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Read matrix market file with explicit zero values </a:t>
            </a:r>
            <a:r>
              <a:rPr lang="en-US" sz="1800" dirty="0" smtClean="0">
                <a:solidFill>
                  <a:srgbClr val="92D050"/>
                </a:solidFill>
                <a:latin typeface="Consolas" panose="020B0609020204030204" pitchFamily="49" charset="0"/>
              </a:rPr>
              <a:t>straight </a:t>
            </a:r>
            <a:r>
              <a:rPr lang="en-US" sz="1800" dirty="0">
                <a:solidFill>
                  <a:srgbClr val="92D050"/>
                </a:solidFill>
                <a:latin typeface="Consolas" panose="020B0609020204030204" pitchFamily="49" charset="0"/>
              </a:rPr>
              <a:t>into device memory</a:t>
            </a:r>
          </a:p>
          <a:p>
            <a:pPr marL="0" indent="0">
              <a:buNone/>
            </a:pPr>
            <a:r>
              <a:rPr lang="en-US" sz="1800" dirty="0">
                <a:solidFill>
                  <a:srgbClr val="92D050"/>
                </a:solidFill>
                <a:latin typeface="Consolas" panose="020B0609020204030204" pitchFamily="49" charset="0"/>
              </a:rPr>
              <a:t>// This initializes CSR format sparse data</a:t>
            </a:r>
          </a:p>
          <a:p>
            <a:pPr marL="0" indent="0">
              <a:buNone/>
            </a:pPr>
            <a:r>
              <a:rPr lang="en-US" sz="1800" dirty="0">
                <a:latin typeface="Consolas" panose="020B0609020204030204" pitchFamily="49" charset="0"/>
              </a:rPr>
              <a:t>e</a:t>
            </a:r>
            <a:r>
              <a:rPr lang="en-US" sz="1800" dirty="0" smtClean="0">
                <a:latin typeface="Consolas" panose="020B0609020204030204" pitchFamily="49" charset="0"/>
              </a:rPr>
              <a:t>rr </a:t>
            </a:r>
            <a:r>
              <a:rPr lang="en-US" sz="1800" dirty="0">
                <a:latin typeface="Consolas" panose="020B0609020204030204" pitchFamily="49" charset="0"/>
              </a:rPr>
              <a:t>= clsparseSCsrMatrixfromFile( &amp;A, </a:t>
            </a:r>
            <a:r>
              <a:rPr lang="en-US" sz="1800" dirty="0" smtClean="0">
                <a:latin typeface="Consolas" panose="020B0609020204030204" pitchFamily="49" charset="0"/>
              </a:rPr>
              <a:t>mtx_path.c_str(), </a:t>
            </a:r>
            <a:r>
              <a:rPr lang="en-US" sz="1800" dirty="0">
                <a:latin typeface="Consolas" panose="020B0609020204030204" pitchFamily="49" charset="0"/>
              </a:rPr>
              <a:t>createResult.control, CL_TRUE </a:t>
            </a:r>
            <a:r>
              <a:rPr lang="en-US" sz="1800" dirty="0" smtClean="0">
                <a:latin typeface="Consolas" panose="020B0609020204030204" pitchFamily="49" charset="0"/>
              </a:rPr>
              <a:t>);</a:t>
            </a:r>
          </a:p>
          <a:p>
            <a:pPr marL="0" indent="0">
              <a:buNone/>
            </a:pPr>
            <a:endParaRPr lang="en-US" sz="1800" dirty="0" smtClean="0"/>
          </a:p>
          <a:p>
            <a:pPr marL="0" indent="0">
              <a:buNone/>
            </a:pPr>
            <a:r>
              <a:rPr lang="en-US" sz="1800" dirty="0" smtClean="0">
                <a:solidFill>
                  <a:srgbClr val="92D050"/>
                </a:solidFill>
                <a:latin typeface="Consolas" panose="020B0609020204030204" pitchFamily="49" charset="0"/>
              </a:rPr>
              <a:t>// OPTIONAL - This </a:t>
            </a:r>
            <a:r>
              <a:rPr lang="en-US" sz="1800" dirty="0">
                <a:solidFill>
                  <a:srgbClr val="92D050"/>
                </a:solidFill>
                <a:latin typeface="Consolas" panose="020B0609020204030204" pitchFamily="49" charset="0"/>
              </a:rPr>
              <a:t>function allocates memory for rowBlocks </a:t>
            </a:r>
            <a:r>
              <a:rPr lang="en-US" sz="1800" dirty="0" smtClean="0">
                <a:solidFill>
                  <a:srgbClr val="92D050"/>
                </a:solidFill>
                <a:latin typeface="Consolas" panose="020B0609020204030204" pitchFamily="49" charset="0"/>
              </a:rPr>
              <a:t>structure.</a:t>
            </a:r>
          </a:p>
          <a:p>
            <a:pPr marL="0" indent="0">
              <a:buNone/>
            </a:pPr>
            <a:r>
              <a:rPr lang="en-US" sz="1800" dirty="0" smtClean="0">
                <a:solidFill>
                  <a:srgbClr val="92D050"/>
                </a:solidFill>
                <a:latin typeface="Consolas" panose="020B0609020204030204" pitchFamily="49" charset="0"/>
              </a:rPr>
              <a:t>// The </a:t>
            </a:r>
            <a:r>
              <a:rPr lang="en-US" sz="1800" dirty="0">
                <a:solidFill>
                  <a:srgbClr val="92D050"/>
                </a:solidFill>
                <a:latin typeface="Consolas" panose="020B0609020204030204" pitchFamily="49" charset="0"/>
              </a:rPr>
              <a:t>presence of this </a:t>
            </a:r>
            <a:r>
              <a:rPr lang="en-US" sz="1800" dirty="0" smtClean="0">
                <a:solidFill>
                  <a:srgbClr val="92D050"/>
                </a:solidFill>
                <a:latin typeface="Consolas" panose="020B0609020204030204" pitchFamily="49" charset="0"/>
              </a:rPr>
              <a:t>meta </a:t>
            </a:r>
            <a:r>
              <a:rPr lang="en-US" sz="1800" dirty="0">
                <a:solidFill>
                  <a:srgbClr val="92D050"/>
                </a:solidFill>
                <a:latin typeface="Consolas" panose="020B0609020204030204" pitchFamily="49" charset="0"/>
              </a:rPr>
              <a:t>data enables the use of the </a:t>
            </a:r>
            <a:r>
              <a:rPr lang="en-US" sz="1800" dirty="0" smtClean="0">
                <a:solidFill>
                  <a:srgbClr val="92D050"/>
                </a:solidFill>
                <a:latin typeface="Consolas" panose="020B0609020204030204" pitchFamily="49" charset="0"/>
              </a:rPr>
              <a:t>CSR-Adaptive algorithm</a:t>
            </a:r>
            <a:endParaRPr lang="en-US" sz="1800" dirty="0">
              <a:solidFill>
                <a:srgbClr val="92D050"/>
              </a:solidFill>
              <a:latin typeface="Consolas" panose="020B0609020204030204" pitchFamily="49" charset="0"/>
            </a:endParaRPr>
          </a:p>
          <a:p>
            <a:pPr marL="0" indent="0">
              <a:buNone/>
            </a:pPr>
            <a:r>
              <a:rPr lang="en-US" sz="1800" dirty="0" smtClean="0">
                <a:latin typeface="Consolas" panose="020B0609020204030204" pitchFamily="49" charset="0"/>
              </a:rPr>
              <a:t>clsparseCsrMetaCreate</a:t>
            </a:r>
            <a:r>
              <a:rPr lang="en-US" sz="1800" dirty="0">
                <a:latin typeface="Consolas" panose="020B0609020204030204" pitchFamily="49" charset="0"/>
              </a:rPr>
              <a:t>( &amp;A, createResult.control );</a:t>
            </a:r>
          </a:p>
          <a:p>
            <a:pPr marL="0" indent="0">
              <a:buNone/>
            </a:pPr>
            <a:endParaRPr lang="en-US" sz="1800" dirty="0" smtClean="0"/>
          </a:p>
        </p:txBody>
      </p:sp>
    </p:spTree>
    <p:extLst>
      <p:ext uri="{BB962C8B-B14F-4D97-AF65-F5344CB8AC3E}">
        <p14:creationId xmlns:p14="http://schemas.microsoft.com/office/powerpoint/2010/main" val="1478161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API Examples – Initializing Vectors</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038224"/>
            <a:ext cx="11338560" cy="5280659"/>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92D050"/>
                </a:solidFill>
                <a:latin typeface="Consolas" panose="020B0609020204030204" pitchFamily="49" charset="0"/>
              </a:rPr>
              <a:t>// Allocate and set up vector</a:t>
            </a:r>
            <a:endParaRPr lang="en-US" sz="1800" dirty="0">
              <a:solidFill>
                <a:srgbClr val="92D050"/>
              </a:solidFill>
              <a:latin typeface="Consolas" panose="020B0609020204030204" pitchFamily="49" charset="0"/>
            </a:endParaRPr>
          </a:p>
          <a:p>
            <a:pPr marL="0" indent="0">
              <a:buNone/>
            </a:pPr>
            <a:r>
              <a:rPr lang="en-US" sz="1800" dirty="0">
                <a:latin typeface="Consolas" panose="020B0609020204030204" pitchFamily="49" charset="0"/>
              </a:rPr>
              <a:t>cldenseVector </a:t>
            </a:r>
            <a:r>
              <a:rPr lang="en-US" sz="1800" dirty="0" smtClean="0">
                <a:latin typeface="Consolas" panose="020B0609020204030204" pitchFamily="49" charset="0"/>
              </a:rPr>
              <a:t>x;</a:t>
            </a:r>
          </a:p>
          <a:p>
            <a:pPr marL="0" indent="0">
              <a:buNone/>
            </a:pPr>
            <a:r>
              <a:rPr lang="en-US" sz="1800" dirty="0" smtClean="0">
                <a:latin typeface="Consolas" panose="020B0609020204030204" pitchFamily="49" charset="0"/>
              </a:rPr>
              <a:t>clsparseInitVector</a:t>
            </a:r>
            <a:r>
              <a:rPr lang="en-US" sz="1800" dirty="0">
                <a:latin typeface="Consolas" panose="020B0609020204030204" pitchFamily="49" charset="0"/>
              </a:rPr>
              <a:t>(&amp;x</a:t>
            </a:r>
            <a:r>
              <a:rPr lang="en-US" sz="1800" dirty="0" smtClean="0">
                <a:latin typeface="Consolas" panose="020B0609020204030204" pitchFamily="49" charset="0"/>
              </a:rPr>
              <a:t>);</a:t>
            </a:r>
          </a:p>
          <a:p>
            <a:pPr marL="0" indent="0">
              <a:buNone/>
            </a:pPr>
            <a:endParaRPr lang="en-US" sz="1800" dirty="0" smtClean="0">
              <a:latin typeface="Consolas" panose="020B0609020204030204" pitchFamily="49" charset="0"/>
            </a:endParaRPr>
          </a:p>
          <a:p>
            <a:pPr marL="0" indent="0">
              <a:buNone/>
            </a:pPr>
            <a:r>
              <a:rPr lang="en-US" sz="1800" dirty="0">
                <a:solidFill>
                  <a:srgbClr val="92D050"/>
                </a:solidFill>
                <a:latin typeface="Consolas" panose="020B0609020204030204" pitchFamily="49" charset="0"/>
              </a:rPr>
              <a:t>// </a:t>
            </a:r>
            <a:r>
              <a:rPr lang="en-US" sz="1800" dirty="0" smtClean="0">
                <a:solidFill>
                  <a:srgbClr val="92D050"/>
                </a:solidFill>
                <a:latin typeface="Consolas" panose="020B0609020204030204" pitchFamily="49" charset="0"/>
              </a:rPr>
              <a:t>Initialize vector in device memory</a:t>
            </a:r>
            <a:endParaRPr lang="en-US" sz="1800" dirty="0">
              <a:solidFill>
                <a:srgbClr val="92D050"/>
              </a:solidFill>
              <a:latin typeface="Consolas" panose="020B0609020204030204" pitchFamily="49" charset="0"/>
            </a:endParaRPr>
          </a:p>
          <a:p>
            <a:pPr marL="0" indent="0">
              <a:buNone/>
            </a:pPr>
            <a:r>
              <a:rPr lang="en-US" sz="1800" dirty="0" smtClean="0">
                <a:latin typeface="Consolas" panose="020B0609020204030204" pitchFamily="49" charset="0"/>
              </a:rPr>
              <a:t>float one = 1.0f;</a:t>
            </a:r>
          </a:p>
          <a:p>
            <a:pPr marL="0" indent="0">
              <a:buNone/>
            </a:pPr>
            <a:r>
              <a:rPr lang="en-US" sz="1800" dirty="0" smtClean="0">
                <a:latin typeface="Consolas" panose="020B0609020204030204" pitchFamily="49" charset="0"/>
              </a:rPr>
              <a:t>x.num_values = A.num_cols;</a:t>
            </a:r>
          </a:p>
          <a:p>
            <a:pPr marL="0" indent="0">
              <a:buNone/>
            </a:pPr>
            <a:endParaRPr lang="en-US" sz="1800" dirty="0" smtClean="0">
              <a:latin typeface="Consolas" panose="020B0609020204030204" pitchFamily="49" charset="0"/>
            </a:endParaRPr>
          </a:p>
          <a:p>
            <a:pPr marL="0" indent="0">
              <a:buNone/>
            </a:pPr>
            <a:r>
              <a:rPr lang="en-US" sz="1800" dirty="0" smtClean="0">
                <a:latin typeface="Consolas" panose="020B0609020204030204" pitchFamily="49" charset="0"/>
              </a:rPr>
              <a:t>x.values </a:t>
            </a:r>
            <a:r>
              <a:rPr lang="en-US" sz="1800" dirty="0">
                <a:latin typeface="Consolas" panose="020B0609020204030204" pitchFamily="49" charset="0"/>
              </a:rPr>
              <a:t>= clCreateBuffer</a:t>
            </a:r>
            <a:r>
              <a:rPr lang="en-US" sz="1800" dirty="0" smtClean="0">
                <a:latin typeface="Consolas" panose="020B0609020204030204" pitchFamily="49" charset="0"/>
              </a:rPr>
              <a:t>( ctxt, </a:t>
            </a:r>
            <a:r>
              <a:rPr lang="en-US" sz="1800" dirty="0">
                <a:latin typeface="Consolas" panose="020B0609020204030204" pitchFamily="49" charset="0"/>
              </a:rPr>
              <a:t>CL_MEM_READ_ONLY, </a:t>
            </a:r>
            <a:r>
              <a:rPr lang="en-US" sz="1800" dirty="0" smtClean="0">
                <a:latin typeface="Consolas" panose="020B0609020204030204" pitchFamily="49" charset="0"/>
              </a:rPr>
              <a:t>x.num_values * sizeof(float),</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NULL</a:t>
            </a:r>
            <a:r>
              <a:rPr lang="en-US" sz="1800" dirty="0">
                <a:latin typeface="Consolas" panose="020B0609020204030204" pitchFamily="49" charset="0"/>
              </a:rPr>
              <a:t>, </a:t>
            </a:r>
            <a:r>
              <a:rPr lang="en-US" sz="1800" dirty="0" smtClean="0">
                <a:latin typeface="Consolas" panose="020B0609020204030204" pitchFamily="49" charset="0"/>
              </a:rPr>
              <a:t>&amp;cl_status</a:t>
            </a:r>
            <a:r>
              <a:rPr lang="en-US" sz="1800" dirty="0">
                <a:latin typeface="Consolas" panose="020B0609020204030204" pitchFamily="49" charset="0"/>
              </a:rPr>
              <a:t>);</a:t>
            </a:r>
          </a:p>
          <a:p>
            <a:pPr marL="0" indent="0">
              <a:buNone/>
            </a:pPr>
            <a:r>
              <a:rPr lang="en-US" sz="1800" dirty="0" smtClean="0">
                <a:latin typeface="Consolas" panose="020B0609020204030204" pitchFamily="49" charset="0"/>
              </a:rPr>
              <a:t>cl_status </a:t>
            </a:r>
            <a:r>
              <a:rPr lang="en-US" sz="1800" dirty="0">
                <a:latin typeface="Consolas" panose="020B0609020204030204" pitchFamily="49" charset="0"/>
              </a:rPr>
              <a:t>= </a:t>
            </a:r>
            <a:r>
              <a:rPr lang="en-US" sz="1800" dirty="0" smtClean="0">
                <a:latin typeface="Consolas" panose="020B0609020204030204" pitchFamily="49" charset="0"/>
              </a:rPr>
              <a:t>clEnqueueFillBuffer( cmd_queue, </a:t>
            </a:r>
            <a:r>
              <a:rPr lang="en-US" sz="1800" dirty="0">
                <a:latin typeface="Consolas" panose="020B0609020204030204" pitchFamily="49" charset="0"/>
              </a:rPr>
              <a:t>x.values, &amp;one, sizeof(float</a:t>
            </a:r>
            <a:r>
              <a:rPr lang="en-US" sz="1800" dirty="0" smtClean="0">
                <a:latin typeface="Consolas" panose="020B0609020204030204" pitchFamily="49" charset="0"/>
              </a:rPr>
              <a:t>),</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0</a:t>
            </a:r>
            <a:r>
              <a:rPr lang="en-US" sz="1800" dirty="0">
                <a:latin typeface="Consolas" panose="020B0609020204030204" pitchFamily="49" charset="0"/>
              </a:rPr>
              <a:t>, x.num_values * sizeof(float), 0, </a:t>
            </a:r>
            <a:r>
              <a:rPr lang="en-US" sz="1800" dirty="0" smtClean="0">
                <a:latin typeface="Consolas" panose="020B0609020204030204" pitchFamily="49" charset="0"/>
              </a:rPr>
              <a:t>NULL, NULL);</a:t>
            </a:r>
            <a:endParaRPr lang="en-US" sz="1800" dirty="0">
              <a:latin typeface="Consolas" panose="020B0609020204030204" pitchFamily="49" charset="0"/>
            </a:endParaRPr>
          </a:p>
        </p:txBody>
      </p:sp>
    </p:spTree>
    <p:extLst>
      <p:ext uri="{BB962C8B-B14F-4D97-AF65-F5344CB8AC3E}">
        <p14:creationId xmlns:p14="http://schemas.microsoft.com/office/powerpoint/2010/main" val="121989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API Examples – Initializing Scalars</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038224"/>
            <a:ext cx="11338560" cy="5280659"/>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rgbClr val="92D050"/>
                </a:solidFill>
                <a:latin typeface="Consolas" panose="020B0609020204030204" pitchFamily="49" charset="0"/>
              </a:rPr>
              <a:t>// </a:t>
            </a:r>
            <a:r>
              <a:rPr lang="en-US" sz="1800" dirty="0" smtClean="0">
                <a:solidFill>
                  <a:srgbClr val="92D050"/>
                </a:solidFill>
                <a:latin typeface="Consolas" panose="020B0609020204030204" pitchFamily="49" charset="0"/>
              </a:rPr>
              <a:t>Allocate </a:t>
            </a:r>
            <a:r>
              <a:rPr lang="en-US" sz="1800" dirty="0">
                <a:solidFill>
                  <a:srgbClr val="92D050"/>
                </a:solidFill>
                <a:latin typeface="Consolas" panose="020B0609020204030204" pitchFamily="49" charset="0"/>
              </a:rPr>
              <a:t>scalar values in device memory</a:t>
            </a:r>
          </a:p>
          <a:p>
            <a:pPr marL="0" indent="0">
              <a:buNone/>
            </a:pPr>
            <a:r>
              <a:rPr lang="en-US" sz="1800" dirty="0" smtClean="0">
                <a:latin typeface="Consolas" panose="020B0609020204030204" pitchFamily="49" charset="0"/>
              </a:rPr>
              <a:t>clsparseScalar </a:t>
            </a:r>
            <a:r>
              <a:rPr lang="en-US" sz="1800" dirty="0">
                <a:latin typeface="Consolas" panose="020B0609020204030204" pitchFamily="49" charset="0"/>
              </a:rPr>
              <a:t>alpha;</a:t>
            </a:r>
          </a:p>
          <a:p>
            <a:pPr marL="0" indent="0">
              <a:buNone/>
            </a:pPr>
            <a:r>
              <a:rPr lang="en-US" sz="1800" dirty="0" smtClean="0">
                <a:latin typeface="Consolas" panose="020B0609020204030204" pitchFamily="49" charset="0"/>
              </a:rPr>
              <a:t>clsparseInitScalar</a:t>
            </a:r>
            <a:r>
              <a:rPr lang="en-US" sz="1800" dirty="0">
                <a:latin typeface="Consolas" panose="020B0609020204030204" pitchFamily="49" charset="0"/>
              </a:rPr>
              <a:t>(&amp;alpha);</a:t>
            </a:r>
          </a:p>
          <a:p>
            <a:pPr marL="0" indent="0">
              <a:buNone/>
            </a:pPr>
            <a:r>
              <a:rPr lang="en-US" sz="1800" dirty="0" smtClean="0">
                <a:latin typeface="Consolas" panose="020B0609020204030204" pitchFamily="49" charset="0"/>
              </a:rPr>
              <a:t>alpha.value </a:t>
            </a:r>
            <a:r>
              <a:rPr lang="en-US" sz="1800" dirty="0">
                <a:latin typeface="Consolas" panose="020B0609020204030204" pitchFamily="49" charset="0"/>
              </a:rPr>
              <a:t>= </a:t>
            </a:r>
            <a:r>
              <a:rPr lang="en-US" sz="1800" dirty="0" smtClean="0">
                <a:latin typeface="Consolas" panose="020B0609020204030204" pitchFamily="49" charset="0"/>
              </a:rPr>
              <a:t>clCreateBuffer( ctxt, </a:t>
            </a:r>
            <a:r>
              <a:rPr lang="en-US" sz="1800" dirty="0">
                <a:latin typeface="Consolas" panose="020B0609020204030204" pitchFamily="49" charset="0"/>
              </a:rPr>
              <a:t>CL_MEM_READ_ONLY, sizeof(float</a:t>
            </a:r>
            <a:r>
              <a:rPr lang="en-US" sz="1800" dirty="0" smtClean="0">
                <a:latin typeface="Consolas" panose="020B0609020204030204" pitchFamily="49" charset="0"/>
              </a:rPr>
              <a:t>), nullptr,</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&amp;</a:t>
            </a:r>
            <a:r>
              <a:rPr lang="en-US" sz="1800" dirty="0">
                <a:latin typeface="Consolas" panose="020B0609020204030204" pitchFamily="49" charset="0"/>
              </a:rPr>
              <a:t>cl_status);</a:t>
            </a:r>
          </a:p>
          <a:p>
            <a:pPr marL="0" indent="0">
              <a:buNone/>
            </a:pPr>
            <a:endParaRPr lang="en-US" sz="1800" dirty="0" smtClean="0">
              <a:solidFill>
                <a:srgbClr val="00B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Set alpha </a:t>
            </a:r>
            <a:r>
              <a:rPr lang="en-US" sz="1800" dirty="0">
                <a:solidFill>
                  <a:srgbClr val="92D050"/>
                </a:solidFill>
                <a:latin typeface="Consolas" panose="020B0609020204030204" pitchFamily="49" charset="0"/>
              </a:rPr>
              <a:t>= 1;</a:t>
            </a:r>
          </a:p>
          <a:p>
            <a:pPr marL="0" indent="0">
              <a:buNone/>
            </a:pPr>
            <a:r>
              <a:rPr lang="en-US" sz="1800" dirty="0" smtClean="0">
                <a:latin typeface="Consolas" panose="020B0609020204030204" pitchFamily="49" charset="0"/>
              </a:rPr>
              <a:t>float</a:t>
            </a:r>
            <a:r>
              <a:rPr lang="en-US" sz="1800" dirty="0">
                <a:latin typeface="Consolas" panose="020B0609020204030204" pitchFamily="49" charset="0"/>
              </a:rPr>
              <a:t>* halpha = (float*) </a:t>
            </a:r>
            <a:r>
              <a:rPr lang="en-US" sz="1800" dirty="0" smtClean="0">
                <a:latin typeface="Consolas" panose="020B0609020204030204" pitchFamily="49" charset="0"/>
              </a:rPr>
              <a:t>clEnqueueMapBuffer( cmd_queue, </a:t>
            </a:r>
            <a:r>
              <a:rPr lang="en-US" sz="1800" dirty="0">
                <a:latin typeface="Consolas" panose="020B0609020204030204" pitchFamily="49" charset="0"/>
              </a:rPr>
              <a:t>alpha.value, </a:t>
            </a:r>
            <a:r>
              <a:rPr lang="en-US" sz="1800" dirty="0" smtClean="0">
                <a:latin typeface="Consolas" panose="020B0609020204030204" pitchFamily="49" charset="0"/>
              </a:rPr>
              <a:t>CL_TRUE,</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CL_MAP_WRITE,	0</a:t>
            </a:r>
            <a:r>
              <a:rPr lang="en-US" sz="1800" dirty="0">
                <a:latin typeface="Consolas" panose="020B0609020204030204" pitchFamily="49" charset="0"/>
              </a:rPr>
              <a:t>, sizeof(float), 0, </a:t>
            </a:r>
            <a:r>
              <a:rPr lang="en-US" sz="1800" dirty="0" smtClean="0">
                <a:latin typeface="Consolas" panose="020B0609020204030204" pitchFamily="49" charset="0"/>
              </a:rPr>
              <a:t>NULL, NULL, &amp;cl_status</a:t>
            </a:r>
            <a:r>
              <a:rPr lang="en-US" sz="1800" dirty="0">
                <a:latin typeface="Consolas" panose="020B0609020204030204" pitchFamily="49" charset="0"/>
              </a:rPr>
              <a:t>);</a:t>
            </a:r>
          </a:p>
          <a:p>
            <a:pPr marL="0" indent="0">
              <a:buNone/>
            </a:pPr>
            <a:r>
              <a:rPr lang="en-US" sz="1800" dirty="0" smtClean="0">
                <a:latin typeface="Consolas" panose="020B0609020204030204" pitchFamily="49" charset="0"/>
              </a:rPr>
              <a:t>*halpha </a:t>
            </a:r>
            <a:r>
              <a:rPr lang="en-US" sz="1800" dirty="0">
                <a:latin typeface="Consolas" panose="020B0609020204030204" pitchFamily="49" charset="0"/>
              </a:rPr>
              <a:t>= </a:t>
            </a:r>
            <a:r>
              <a:rPr lang="en-US" sz="1800" dirty="0" smtClean="0">
                <a:latin typeface="Consolas" panose="020B0609020204030204" pitchFamily="49" charset="0"/>
              </a:rPr>
              <a:t>1.0f;</a:t>
            </a:r>
            <a:endParaRPr lang="en-US" sz="1800" dirty="0">
              <a:solidFill>
                <a:srgbClr val="00B050"/>
              </a:solidFill>
              <a:latin typeface="Consolas" panose="020B0609020204030204" pitchFamily="49" charset="0"/>
            </a:endParaRPr>
          </a:p>
          <a:p>
            <a:pPr marL="0" indent="0">
              <a:buNone/>
            </a:pPr>
            <a:r>
              <a:rPr lang="en-US" sz="1800" dirty="0" smtClean="0">
                <a:latin typeface="Consolas" panose="020B0609020204030204" pitchFamily="49" charset="0"/>
              </a:rPr>
              <a:t>cl_status </a:t>
            </a:r>
            <a:r>
              <a:rPr lang="en-US" sz="1800" dirty="0">
                <a:latin typeface="Consolas" panose="020B0609020204030204" pitchFamily="49" charset="0"/>
              </a:rPr>
              <a:t>= clEnqueueUnmapMemObject</a:t>
            </a:r>
            <a:r>
              <a:rPr lang="en-US" sz="1800" dirty="0" smtClean="0">
                <a:latin typeface="Consolas" panose="020B0609020204030204" pitchFamily="49" charset="0"/>
              </a:rPr>
              <a:t>( cmd_queue, </a:t>
            </a:r>
            <a:r>
              <a:rPr lang="en-US" sz="1800" dirty="0">
                <a:latin typeface="Consolas" panose="020B0609020204030204" pitchFamily="49" charset="0"/>
              </a:rPr>
              <a:t>alpha.value, halpha</a:t>
            </a:r>
            <a:r>
              <a:rPr lang="en-US" sz="1800" dirty="0" smtClean="0">
                <a:latin typeface="Consolas" panose="020B0609020204030204" pitchFamily="49" charset="0"/>
              </a:rPr>
              <a:t>, 0</a:t>
            </a:r>
            <a:r>
              <a:rPr lang="en-US" sz="1800" dirty="0">
                <a:latin typeface="Consolas" panose="020B0609020204030204" pitchFamily="49" charset="0"/>
              </a:rPr>
              <a:t>, </a:t>
            </a:r>
            <a:r>
              <a:rPr lang="en-US" sz="1800" dirty="0" smtClean="0">
                <a:latin typeface="Consolas" panose="020B0609020204030204" pitchFamily="49" charset="0"/>
              </a:rPr>
              <a:t>NULL, NULL);</a:t>
            </a:r>
            <a:endParaRPr lang="en-US" sz="1800" dirty="0">
              <a:latin typeface="Consolas" panose="020B0609020204030204" pitchFamily="49" charset="0"/>
            </a:endParaRPr>
          </a:p>
        </p:txBody>
      </p:sp>
    </p:spTree>
    <p:extLst>
      <p:ext uri="{BB962C8B-B14F-4D97-AF65-F5344CB8AC3E}">
        <p14:creationId xmlns:p14="http://schemas.microsoft.com/office/powerpoint/2010/main" val="95003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API Examples – Performing SpMV</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038224"/>
            <a:ext cx="11338560" cy="5280659"/>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92D050"/>
                </a:solidFill>
                <a:latin typeface="Consolas" panose="020B0609020204030204" pitchFamily="49" charset="0"/>
              </a:rPr>
              <a:t>// Reminder:</a:t>
            </a:r>
          </a:p>
          <a:p>
            <a:pPr marL="0" indent="0">
              <a:buNone/>
            </a:pPr>
            <a:r>
              <a:rPr lang="en-US" sz="1800" dirty="0" smtClean="0">
                <a:solidFill>
                  <a:srgbClr val="92D050"/>
                </a:solidFill>
                <a:latin typeface="Consolas" panose="020B0609020204030204" pitchFamily="49" charset="0"/>
              </a:rPr>
              <a:t>//	clsparseCsrMatrix A;</a:t>
            </a:r>
          </a:p>
          <a:p>
            <a:pPr marL="0" indent="0">
              <a:buNone/>
            </a:pPr>
            <a:r>
              <a:rPr lang="en-US" sz="1800" dirty="0" smtClean="0">
                <a:solidFill>
                  <a:srgbClr val="92D050"/>
                </a:solidFill>
                <a:latin typeface="Consolas" panose="020B0609020204030204" pitchFamily="49" charset="0"/>
              </a:rPr>
              <a:t>//	clsparseScalar alpha, beta;</a:t>
            </a:r>
          </a:p>
          <a:p>
            <a:pPr marL="0" indent="0">
              <a:buNone/>
            </a:pPr>
            <a:r>
              <a:rPr lang="en-US" sz="1800" dirty="0">
                <a:solidFill>
                  <a:srgbClr val="92D050"/>
                </a:solidFill>
                <a:latin typeface="Consolas" panose="020B0609020204030204" pitchFamily="49" charset="0"/>
              </a:rPr>
              <a:t>//	cldenseVector </a:t>
            </a:r>
            <a:r>
              <a:rPr lang="en-US" sz="1800" dirty="0" smtClean="0">
                <a:solidFill>
                  <a:srgbClr val="92D050"/>
                </a:solidFill>
                <a:latin typeface="Consolas" panose="020B0609020204030204" pitchFamily="49" charset="0"/>
              </a:rPr>
              <a:t>x, y;</a:t>
            </a:r>
          </a:p>
          <a:p>
            <a:pPr marL="0" indent="0">
              <a:buNone/>
            </a:pPr>
            <a:r>
              <a:rPr lang="en-US" sz="1800" dirty="0">
                <a:solidFill>
                  <a:srgbClr val="92D050"/>
                </a:solidFill>
                <a:latin typeface="Consolas" panose="020B0609020204030204" pitchFamily="49" charset="0"/>
              </a:rPr>
              <a:t>//	</a:t>
            </a:r>
            <a:r>
              <a:rPr lang="en-US" sz="1800" dirty="0" smtClean="0">
                <a:solidFill>
                  <a:srgbClr val="92D050"/>
                </a:solidFill>
                <a:latin typeface="Consolas" panose="020B0609020204030204" pitchFamily="49" charset="0"/>
              </a:rPr>
              <a:t>clsparseCreateResult createResult;</a:t>
            </a:r>
          </a:p>
          <a:p>
            <a:pPr marL="0" indent="0">
              <a:buNone/>
            </a:pPr>
            <a:endParaRPr lang="en-US" sz="1800" dirty="0" smtClean="0">
              <a:solidFill>
                <a:srgbClr val="00B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Call the </a:t>
            </a:r>
            <a:r>
              <a:rPr lang="en-US" sz="1800" dirty="0" smtClean="0">
                <a:solidFill>
                  <a:srgbClr val="92D050"/>
                </a:solidFill>
                <a:latin typeface="Consolas" panose="020B0609020204030204" pitchFamily="49" charset="0"/>
              </a:rPr>
              <a:t>SpMV algorithm to calculate y=</a:t>
            </a:r>
            <a:r>
              <a:rPr lang="el-GR" sz="1800" dirty="0" smtClean="0">
                <a:solidFill>
                  <a:srgbClr val="92D050"/>
                </a:solidFill>
                <a:latin typeface="Consolas" panose="020B0609020204030204" pitchFamily="49" charset="0"/>
              </a:rPr>
              <a:t>α</a:t>
            </a:r>
            <a:r>
              <a:rPr lang="en-US" sz="1800" dirty="0" smtClean="0">
                <a:solidFill>
                  <a:srgbClr val="92D050"/>
                </a:solidFill>
                <a:latin typeface="Consolas" panose="020B0609020204030204" pitchFamily="49" charset="0"/>
              </a:rPr>
              <a:t>Ax+</a:t>
            </a:r>
            <a:r>
              <a:rPr lang="el-GR" sz="1800" dirty="0" smtClean="0">
                <a:solidFill>
                  <a:srgbClr val="92D050"/>
                </a:solidFill>
                <a:latin typeface="Consolas" panose="020B0609020204030204" pitchFamily="49" charset="0"/>
              </a:rPr>
              <a:t>β</a:t>
            </a:r>
            <a:r>
              <a:rPr lang="en-US" sz="1800" dirty="0" smtClean="0">
                <a:solidFill>
                  <a:srgbClr val="92D050"/>
                </a:solidFill>
                <a:latin typeface="Consolas" panose="020B0609020204030204" pitchFamily="49" charset="0"/>
              </a:rPr>
              <a:t>y</a:t>
            </a:r>
            <a:endParaRPr lang="en-US" sz="1800" dirty="0">
              <a:solidFill>
                <a:srgbClr val="92D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Pure C style interface, passing pointer to structs</a:t>
            </a:r>
          </a:p>
          <a:p>
            <a:pPr marL="0" indent="0">
              <a:buNone/>
            </a:pPr>
            <a:r>
              <a:rPr lang="en-US" sz="1800" dirty="0" smtClean="0">
                <a:latin typeface="Consolas" panose="020B0609020204030204" pitchFamily="49" charset="0"/>
              </a:rPr>
              <a:t>cl_status </a:t>
            </a:r>
            <a:r>
              <a:rPr lang="en-US" sz="1800" dirty="0">
                <a:latin typeface="Consolas" panose="020B0609020204030204" pitchFamily="49" charset="0"/>
              </a:rPr>
              <a:t>= clsparseScsrmv(&amp;alpha, &amp;A, &amp;x, &amp;beta, &amp;y, createResult.control );</a:t>
            </a:r>
          </a:p>
        </p:txBody>
      </p:sp>
    </p:spTree>
    <p:extLst>
      <p:ext uri="{BB962C8B-B14F-4D97-AF65-F5344CB8AC3E}">
        <p14:creationId xmlns:p14="http://schemas.microsoft.com/office/powerpoint/2010/main" val="85579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API Examples – CG Solve</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038224"/>
            <a:ext cx="11338560" cy="5280659"/>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Create solver control object. It keeps </a:t>
            </a:r>
            <a:r>
              <a:rPr lang="en-US" sz="1800" dirty="0" smtClean="0">
                <a:solidFill>
                  <a:srgbClr val="92D050"/>
                </a:solidFill>
                <a:latin typeface="Consolas" panose="020B0609020204030204" pitchFamily="49" charset="0"/>
              </a:rPr>
              <a:t>info about the preconditioner,</a:t>
            </a:r>
          </a:p>
          <a:p>
            <a:pPr marL="0" indent="0">
              <a:buNone/>
            </a:pPr>
            <a:r>
              <a:rPr lang="en-US" sz="1800" dirty="0" smtClean="0">
                <a:solidFill>
                  <a:srgbClr val="92D050"/>
                </a:solidFill>
                <a:latin typeface="Consolas" panose="020B0609020204030204" pitchFamily="49" charset="0"/>
              </a:rPr>
              <a:t>// desired </a:t>
            </a:r>
            <a:r>
              <a:rPr lang="en-US" sz="1800" dirty="0">
                <a:solidFill>
                  <a:srgbClr val="92D050"/>
                </a:solidFill>
                <a:latin typeface="Consolas" panose="020B0609020204030204" pitchFamily="49" charset="0"/>
              </a:rPr>
              <a:t>relative and absolute </a:t>
            </a:r>
            <a:r>
              <a:rPr lang="en-US" sz="1800" dirty="0" smtClean="0">
                <a:solidFill>
                  <a:srgbClr val="92D050"/>
                </a:solidFill>
                <a:latin typeface="Consolas" panose="020B0609020204030204" pitchFamily="49" charset="0"/>
              </a:rPr>
              <a:t>tolerances, max # of </a:t>
            </a:r>
            <a:r>
              <a:rPr lang="en-US" sz="1800" dirty="0">
                <a:solidFill>
                  <a:srgbClr val="92D050"/>
                </a:solidFill>
                <a:latin typeface="Consolas" panose="020B0609020204030204" pitchFamily="49" charset="0"/>
              </a:rPr>
              <a:t>iterations to be performed</a:t>
            </a:r>
          </a:p>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We use</a:t>
            </a:r>
            <a:r>
              <a:rPr lang="en-US" sz="1800" dirty="0" smtClean="0">
                <a:solidFill>
                  <a:srgbClr val="92D050"/>
                </a:solidFill>
                <a:latin typeface="Consolas" panose="020B0609020204030204" pitchFamily="49" charset="0"/>
              </a:rPr>
              <a:t>: preconditioner:diagonal, rel tol:1e-2, abs tol:1e-5, max </a:t>
            </a:r>
            <a:r>
              <a:rPr lang="en-US" sz="1800" dirty="0">
                <a:solidFill>
                  <a:srgbClr val="92D050"/>
                </a:solidFill>
                <a:latin typeface="Consolas" panose="020B0609020204030204" pitchFamily="49" charset="0"/>
              </a:rPr>
              <a:t>iters: 1000</a:t>
            </a:r>
          </a:p>
          <a:p>
            <a:pPr marL="0" indent="0">
              <a:buNone/>
            </a:pPr>
            <a:r>
              <a:rPr lang="en-US" sz="1800" dirty="0" smtClean="0">
                <a:latin typeface="Consolas" panose="020B0609020204030204" pitchFamily="49" charset="0"/>
              </a:rPr>
              <a:t>clsparseCreateSolverResult </a:t>
            </a:r>
            <a:r>
              <a:rPr lang="en-US" sz="1800" dirty="0">
                <a:latin typeface="Consolas" panose="020B0609020204030204" pitchFamily="49" charset="0"/>
              </a:rPr>
              <a:t>solverResult </a:t>
            </a:r>
            <a:r>
              <a:rPr lang="en-US" sz="1800" dirty="0" smtClean="0">
                <a:latin typeface="Consolas" panose="020B0609020204030204" pitchFamily="49" charset="0"/>
              </a:rPr>
              <a:t>= </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clsparseCreateSolverControl</a:t>
            </a:r>
            <a:r>
              <a:rPr lang="en-US" sz="1800" dirty="0">
                <a:latin typeface="Consolas" panose="020B0609020204030204" pitchFamily="49" charset="0"/>
              </a:rPr>
              <a:t>( DIAGONAL, 1000, 1e-2, 1e-5 );</a:t>
            </a:r>
          </a:p>
          <a:p>
            <a:pPr marL="0" indent="0">
              <a:buNone/>
            </a:pPr>
            <a:endParaRPr lang="en-US" sz="1800" dirty="0" smtClean="0">
              <a:solidFill>
                <a:srgbClr val="92D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OPTIONAL - Different </a:t>
            </a:r>
            <a:r>
              <a:rPr lang="en-US" sz="1800" dirty="0">
                <a:solidFill>
                  <a:srgbClr val="92D050"/>
                </a:solidFill>
                <a:latin typeface="Consolas" panose="020B0609020204030204" pitchFamily="49" charset="0"/>
              </a:rPr>
              <a:t>print modes of the solver status:</a:t>
            </a:r>
          </a:p>
          <a:p>
            <a:pPr marL="0" indent="0">
              <a:buNone/>
            </a:pPr>
            <a:r>
              <a:rPr lang="en-US" sz="1800" dirty="0" smtClean="0">
                <a:solidFill>
                  <a:srgbClr val="92D050"/>
                </a:solidFill>
                <a:latin typeface="Consolas" panose="020B0609020204030204" pitchFamily="49" charset="0"/>
              </a:rPr>
              <a:t>// QUIET:no </a:t>
            </a:r>
            <a:r>
              <a:rPr lang="en-US" sz="1800" dirty="0">
                <a:solidFill>
                  <a:srgbClr val="92D050"/>
                </a:solidFill>
                <a:latin typeface="Consolas" panose="020B0609020204030204" pitchFamily="49" charset="0"/>
              </a:rPr>
              <a:t>messages (default</a:t>
            </a:r>
            <a:r>
              <a:rPr lang="en-US" sz="1800" dirty="0" smtClean="0">
                <a:solidFill>
                  <a:srgbClr val="92D050"/>
                </a:solidFill>
                <a:latin typeface="Consolas" panose="020B0609020204030204" pitchFamily="49" charset="0"/>
              </a:rPr>
              <a:t>), NORMAL:print summary, VERBOSE:per </a:t>
            </a:r>
            <a:r>
              <a:rPr lang="en-US" sz="1800" dirty="0">
                <a:solidFill>
                  <a:srgbClr val="92D050"/>
                </a:solidFill>
                <a:latin typeface="Consolas" panose="020B0609020204030204" pitchFamily="49" charset="0"/>
              </a:rPr>
              <a:t>iteration status;</a:t>
            </a:r>
          </a:p>
          <a:p>
            <a:pPr marL="0" indent="0">
              <a:buNone/>
            </a:pPr>
            <a:r>
              <a:rPr lang="en-US" sz="1800" dirty="0" smtClean="0">
                <a:latin typeface="Consolas" panose="020B0609020204030204" pitchFamily="49" charset="0"/>
              </a:rPr>
              <a:t>clsparseSolverPrintMode</a:t>
            </a:r>
            <a:r>
              <a:rPr lang="en-US" sz="1800" dirty="0">
                <a:latin typeface="Consolas" panose="020B0609020204030204" pitchFamily="49" charset="0"/>
              </a:rPr>
              <a:t>( solverResult.control, VERBOSE);</a:t>
            </a:r>
          </a:p>
          <a:p>
            <a:pPr marL="0" indent="0">
              <a:buNone/>
            </a:pPr>
            <a:endParaRPr lang="en-US" sz="1800" dirty="0" smtClean="0">
              <a:solidFill>
                <a:srgbClr val="92D050"/>
              </a:solidFill>
              <a:latin typeface="Consolas" panose="020B0609020204030204" pitchFamily="49" charset="0"/>
            </a:endParaRPr>
          </a:p>
          <a:p>
            <a:pPr marL="0" indent="0">
              <a:buNone/>
            </a:pPr>
            <a:r>
              <a:rPr lang="en-US" sz="1800" dirty="0" smtClean="0">
                <a:solidFill>
                  <a:srgbClr val="92D050"/>
                </a:solidFill>
                <a:latin typeface="Consolas" panose="020B0609020204030204" pitchFamily="49" charset="0"/>
              </a:rPr>
              <a:t>// </a:t>
            </a:r>
            <a:r>
              <a:rPr lang="en-US" sz="1800" dirty="0">
                <a:solidFill>
                  <a:srgbClr val="92D050"/>
                </a:solidFill>
                <a:latin typeface="Consolas" panose="020B0609020204030204" pitchFamily="49" charset="0"/>
              </a:rPr>
              <a:t>Call into CG solve</a:t>
            </a:r>
          </a:p>
          <a:p>
            <a:pPr marL="0" indent="0">
              <a:buNone/>
            </a:pPr>
            <a:r>
              <a:rPr lang="en-US" sz="1800" dirty="0" smtClean="0">
                <a:latin typeface="Consolas" panose="020B0609020204030204" pitchFamily="49" charset="0"/>
              </a:rPr>
              <a:t>cl_status </a:t>
            </a:r>
            <a:r>
              <a:rPr lang="en-US" sz="1800" dirty="0">
                <a:latin typeface="Consolas" panose="020B0609020204030204" pitchFamily="49" charset="0"/>
              </a:rPr>
              <a:t>= clsparseScsrcg(&amp;x, &amp;A, </a:t>
            </a:r>
            <a:r>
              <a:rPr lang="en-US" sz="1800" dirty="0" smtClean="0">
                <a:latin typeface="Consolas" panose="020B0609020204030204" pitchFamily="49" charset="0"/>
              </a:rPr>
              <a:t>&amp;y, </a:t>
            </a:r>
            <a:r>
              <a:rPr lang="en-US" sz="1800" dirty="0">
                <a:latin typeface="Consolas" panose="020B0609020204030204" pitchFamily="49" charset="0"/>
              </a:rPr>
              <a:t>solverResult.control, createResult.control </a:t>
            </a:r>
            <a:r>
              <a:rPr lang="en-US" sz="1800" dirty="0" smtClean="0">
                <a:latin typeface="Consolas" panose="020B0609020204030204" pitchFamily="49" charset="0"/>
              </a:rPr>
              <a:t>);</a:t>
            </a:r>
            <a:endParaRPr lang="en-US" sz="1800" dirty="0">
              <a:latin typeface="Consolas" panose="020B0609020204030204" pitchFamily="49" charset="0"/>
            </a:endParaRPr>
          </a:p>
        </p:txBody>
      </p:sp>
    </p:spTree>
    <p:extLst>
      <p:ext uri="{BB962C8B-B14F-4D97-AF65-F5344CB8AC3E}">
        <p14:creationId xmlns:p14="http://schemas.microsoft.com/office/powerpoint/2010/main" val="41241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Algorithms from the Research Literature</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SpMV uses CSR-Adaptive algorithm</a:t>
            </a:r>
          </a:p>
          <a:p>
            <a:pPr lvl="1"/>
            <a:r>
              <a:rPr lang="en-US" sz="2000" dirty="0" smtClean="0"/>
              <a:t>Described by AMD in research papers at SC’14 and HiPC’15</a:t>
            </a:r>
          </a:p>
          <a:p>
            <a:pPr lvl="1"/>
            <a:r>
              <a:rPr lang="en-US" sz="2000" dirty="0" smtClean="0"/>
              <a:t>Requires once-per-matrix generation of </a:t>
            </a:r>
            <a:r>
              <a:rPr lang="en-US" sz="2000" dirty="0"/>
              <a:t>some meta-data </a:t>
            </a:r>
            <a:r>
              <a:rPr lang="en-US" sz="2000" dirty="0" smtClean="0"/>
              <a:t>( </a:t>
            </a:r>
            <a:r>
              <a:rPr lang="en-US" sz="2000" dirty="0" smtClean="0">
                <a:latin typeface="Consolas" panose="020B0609020204030204" pitchFamily="49" charset="0"/>
              </a:rPr>
              <a:t>clsparseCsrMetaCreate()</a:t>
            </a:r>
            <a:r>
              <a:rPr lang="en-US" sz="2000" dirty="0" smtClean="0"/>
              <a:t> )</a:t>
            </a:r>
          </a:p>
          <a:p>
            <a:pPr lvl="1"/>
            <a:r>
              <a:rPr lang="en-US" sz="2000" dirty="0" smtClean="0"/>
              <a:t>Falls back to slower CSR-Vector style algorithm if meta-data does not exist</a:t>
            </a:r>
          </a:p>
          <a:p>
            <a:endParaRPr lang="en-US" sz="2400" dirty="0" smtClean="0"/>
          </a:p>
          <a:p>
            <a:r>
              <a:rPr lang="en-US" sz="2400" dirty="0" smtClean="0"/>
              <a:t>Batched CSR-Adaptive for SpM-DM multiplication</a:t>
            </a:r>
          </a:p>
          <a:p>
            <a:endParaRPr lang="en-US" sz="2400" dirty="0" smtClean="0"/>
          </a:p>
          <a:p>
            <a:r>
              <a:rPr lang="en-US" sz="2400" dirty="0" smtClean="0"/>
              <a:t>SpMSpM uses algorithm described in Liu and </a:t>
            </a:r>
            <a:r>
              <a:rPr lang="en-US" sz="2400" dirty="0" err="1" smtClean="0"/>
              <a:t>Vinter</a:t>
            </a:r>
            <a:r>
              <a:rPr lang="en-US" sz="2400" dirty="0" smtClean="0"/>
              <a:t> at IPDPS’14 and JPDC’15</a:t>
            </a:r>
            <a:endParaRPr lang="en-US" sz="2400" dirty="0"/>
          </a:p>
        </p:txBody>
      </p:sp>
    </p:spTree>
    <p:extLst>
      <p:ext uri="{BB962C8B-B14F-4D97-AF65-F5344CB8AC3E}">
        <p14:creationId xmlns:p14="http://schemas.microsoft.com/office/powerpoint/2010/main" val="2933904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clSPARSE Performance Comparisons</a:t>
            </a:r>
            <a:endParaRPr lang="en-US" dirty="0"/>
          </a:p>
        </p:txBody>
      </p:sp>
    </p:spTree>
    <p:extLst>
      <p:ext uri="{BB962C8B-B14F-4D97-AF65-F5344CB8AC3E}">
        <p14:creationId xmlns:p14="http://schemas.microsoft.com/office/powerpoint/2010/main" val="424266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6" name="Object 36" hidden="1"/>
          <p:cNvGraphicFramePr>
            <a:graphicFrameLocks noChangeAspect="1"/>
          </p:cNvGraphicFramePr>
          <p:nvPr>
            <p:custDataLst>
              <p:tags r:id="rId2"/>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spid="_x0000_s726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smtClean="0"/>
              <a:t>Benchmarking clSPARSE</a:t>
            </a:r>
            <a:endParaRPr lang="en-US" dirty="0"/>
          </a:p>
        </p:txBody>
      </p:sp>
      <p:sp>
        <p:nvSpPr>
          <p:cNvPr id="46" name="Parallelogram 45"/>
          <p:cNvSpPr/>
          <p:nvPr/>
        </p:nvSpPr>
        <p:spPr>
          <a:xfrm flipH="1">
            <a:off x="3316840" y="1517599"/>
            <a:ext cx="4768943" cy="742199"/>
          </a:xfrm>
          <a:prstGeom prst="parallelogram">
            <a:avLst>
              <a:gd name="adj" fmla="val 99186"/>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dirty="0">
              <a:solidFill>
                <a:schemeClr val="accent6">
                  <a:lumMod val="50000"/>
                </a:schemeClr>
              </a:solidFill>
              <a:latin typeface="+mj-lt"/>
            </a:endParaRPr>
          </a:p>
        </p:txBody>
      </p:sp>
      <p:sp>
        <p:nvSpPr>
          <p:cNvPr id="47" name="Parallelogram 46"/>
          <p:cNvSpPr/>
          <p:nvPr/>
        </p:nvSpPr>
        <p:spPr>
          <a:xfrm flipH="1">
            <a:off x="-992921" y="1514743"/>
            <a:ext cx="4942585" cy="742199"/>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200" dirty="0">
              <a:solidFill>
                <a:schemeClr val="tx1"/>
              </a:solidFill>
              <a:latin typeface="+mj-lt"/>
            </a:endParaRPr>
          </a:p>
        </p:txBody>
      </p:sp>
      <p:sp>
        <p:nvSpPr>
          <p:cNvPr id="48" name="Rectangle 47"/>
          <p:cNvSpPr/>
          <p:nvPr/>
        </p:nvSpPr>
        <p:spPr>
          <a:xfrm>
            <a:off x="2755" y="2338033"/>
            <a:ext cx="3976789" cy="3312124"/>
          </a:xfrm>
          <a:prstGeom prst="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Rectangle 63"/>
          <p:cNvSpPr/>
          <p:nvPr/>
        </p:nvSpPr>
        <p:spPr>
          <a:xfrm>
            <a:off x="4071347" y="2338033"/>
            <a:ext cx="4029376" cy="3312124"/>
          </a:xfrm>
          <a:prstGeom prst="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6" name="Rectangle 65"/>
          <p:cNvSpPr/>
          <p:nvPr/>
        </p:nvSpPr>
        <p:spPr>
          <a:xfrm>
            <a:off x="282532" y="1700230"/>
            <a:ext cx="3568873" cy="380104"/>
          </a:xfrm>
          <a:prstGeom prst="rect">
            <a:avLst/>
          </a:prstGeom>
        </p:spPr>
        <p:txBody>
          <a:bodyPr wrap="square" anchor="ctr" anchorCtr="0">
            <a:spAutoFit/>
          </a:bodyPr>
          <a:lstStyle/>
          <a:p>
            <a:pPr>
              <a:lnSpc>
                <a:spcPct val="85000"/>
              </a:lnSpc>
            </a:pPr>
            <a:r>
              <a:rPr lang="en-US" sz="2200" b="1" dirty="0" smtClean="0">
                <a:solidFill>
                  <a:srgbClr val="FFFFFF"/>
                </a:solidFill>
              </a:rPr>
              <a:t>AMD Test Platform</a:t>
            </a:r>
            <a:endParaRPr lang="en-US" sz="2200" b="1" dirty="0">
              <a:solidFill>
                <a:srgbClr val="FFFFFF"/>
              </a:solidFill>
            </a:endParaRPr>
          </a:p>
        </p:txBody>
      </p:sp>
      <p:sp>
        <p:nvSpPr>
          <p:cNvPr id="67" name="Rectangle 66"/>
          <p:cNvSpPr/>
          <p:nvPr/>
        </p:nvSpPr>
        <p:spPr>
          <a:xfrm>
            <a:off x="4347830" y="1698947"/>
            <a:ext cx="2770271" cy="382669"/>
          </a:xfrm>
          <a:prstGeom prst="rect">
            <a:avLst/>
          </a:prstGeom>
        </p:spPr>
        <p:txBody>
          <a:bodyPr wrap="square" anchor="ctr" anchorCtr="0">
            <a:spAutoFit/>
          </a:bodyPr>
          <a:lstStyle/>
          <a:p>
            <a:pPr>
              <a:lnSpc>
                <a:spcPct val="85000"/>
              </a:lnSpc>
            </a:pPr>
            <a:r>
              <a:rPr lang="en-US" sz="2200" b="1" dirty="0" smtClean="0">
                <a:solidFill>
                  <a:srgbClr val="FFFFFF"/>
                </a:solidFill>
              </a:rPr>
              <a:t>Nvidia Test Platform</a:t>
            </a:r>
            <a:endParaRPr lang="en-US" sz="2200" b="1" dirty="0">
              <a:solidFill>
                <a:srgbClr val="FFFFFF"/>
              </a:solidFill>
            </a:endParaRPr>
          </a:p>
        </p:txBody>
      </p:sp>
      <p:sp>
        <p:nvSpPr>
          <p:cNvPr id="68" name="Content Placeholder 27"/>
          <p:cNvSpPr txBox="1">
            <a:spLocks/>
          </p:cNvSpPr>
          <p:nvPr/>
        </p:nvSpPr>
        <p:spPr>
          <a:xfrm>
            <a:off x="4347827" y="2500212"/>
            <a:ext cx="3441437" cy="2956107"/>
          </a:xfrm>
          <a:prstGeom prst="rect">
            <a:avLst/>
          </a:prstGeom>
        </p:spPr>
        <p:txBody>
          <a:bodyPr anchor="t" anchorCtr="0"/>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400"/>
              </a:spcBef>
              <a:buClr>
                <a:schemeClr val="accent1"/>
              </a:buClr>
              <a:buFont typeface="Wingdings 3" panose="05040102010807070707" pitchFamily="18" charset="2"/>
              <a:buChar char=""/>
              <a:defRPr/>
            </a:pPr>
            <a:r>
              <a:rPr lang="en-US" sz="1800" b="1" dirty="0" smtClean="0">
                <a:solidFill>
                  <a:schemeClr val="tx1"/>
                </a:solidFill>
                <a:latin typeface="Calibri"/>
                <a:cs typeface="Calibri"/>
              </a:rPr>
              <a:t>Nvidia GeForce GTX TITAN X</a:t>
            </a:r>
          </a:p>
          <a:p>
            <a:pPr marL="502920" lvl="1" indent="-274320">
              <a:buClr>
                <a:schemeClr val="accent1"/>
              </a:buClr>
              <a:buFont typeface="Wingdings 3" panose="05040102010807070707" pitchFamily="18" charset="2"/>
              <a:buChar char=""/>
              <a:defRPr/>
            </a:pPr>
            <a:r>
              <a:rPr lang="en-US" sz="1400" dirty="0" smtClean="0">
                <a:solidFill>
                  <a:schemeClr val="tx1"/>
                </a:solidFill>
                <a:latin typeface="Calibri"/>
                <a:ea typeface="+mn-ea"/>
                <a:cs typeface="Calibri"/>
              </a:rPr>
              <a:t>Intel Core i7-5960X</a:t>
            </a:r>
          </a:p>
          <a:p>
            <a:pPr marL="502920" lvl="1" indent="-274320">
              <a:buClr>
                <a:schemeClr val="accent1"/>
              </a:buClr>
              <a:buFont typeface="Wingdings 3" panose="05040102010807070707" pitchFamily="18" charset="2"/>
              <a:buChar char=""/>
              <a:defRPr/>
            </a:pPr>
            <a:r>
              <a:rPr lang="en-US" sz="1400" dirty="0" smtClean="0">
                <a:solidFill>
                  <a:schemeClr val="tx1"/>
                </a:solidFill>
                <a:latin typeface="Calibri"/>
                <a:ea typeface="+mn-ea"/>
                <a:cs typeface="Calibri"/>
              </a:rPr>
              <a:t>64GB Quad-channel DDR4-2133</a:t>
            </a:r>
          </a:p>
          <a:p>
            <a:pPr marL="502920" lvl="1" indent="-274320">
              <a:buClr>
                <a:schemeClr val="accent1"/>
              </a:buClr>
              <a:buFont typeface="Wingdings 3" panose="05040102010807070707" pitchFamily="18" charset="2"/>
              <a:buChar char=""/>
              <a:defRPr/>
            </a:pPr>
            <a:r>
              <a:rPr lang="en-US" sz="1400" dirty="0" smtClean="0">
                <a:solidFill>
                  <a:schemeClr val="tx1"/>
                </a:solidFill>
                <a:latin typeface="Calibri"/>
                <a:ea typeface="+mn-ea"/>
                <a:cs typeface="Calibri"/>
              </a:rPr>
              <a:t>Ubuntu 14.04.4 LTS</a:t>
            </a:r>
          </a:p>
          <a:p>
            <a:pPr marL="502920" lvl="1" indent="-274320">
              <a:buClr>
                <a:schemeClr val="accent1"/>
              </a:buClr>
              <a:buFont typeface="Wingdings 3" panose="05040102010807070707" pitchFamily="18" charset="2"/>
              <a:buChar char=""/>
              <a:defRPr/>
            </a:pPr>
            <a:r>
              <a:rPr lang="en-US" sz="1400" dirty="0" smtClean="0">
                <a:solidFill>
                  <a:schemeClr val="tx1"/>
                </a:solidFill>
                <a:latin typeface="Calibri"/>
                <a:ea typeface="+mn-ea"/>
                <a:cs typeface="Calibri"/>
              </a:rPr>
              <a:t>Driver 352.63</a:t>
            </a:r>
          </a:p>
          <a:p>
            <a:pPr marL="502920" lvl="1" indent="-274320">
              <a:buClr>
                <a:schemeClr val="accent1"/>
              </a:buClr>
              <a:buFont typeface="Wingdings 3" panose="05040102010807070707" pitchFamily="18" charset="2"/>
              <a:buChar char=""/>
              <a:defRPr/>
            </a:pPr>
            <a:r>
              <a:rPr lang="en-US" sz="1400" dirty="0" smtClean="0">
                <a:solidFill>
                  <a:schemeClr val="tx1"/>
                </a:solidFill>
                <a:latin typeface="Calibri"/>
                <a:ea typeface="+mn-ea"/>
                <a:cs typeface="Calibri"/>
              </a:rPr>
              <a:t>CUDA 7.5</a:t>
            </a:r>
          </a:p>
          <a:p>
            <a:pPr marL="274320" indent="-274320">
              <a:spcBef>
                <a:spcPts val="400"/>
              </a:spcBef>
              <a:buClr>
                <a:schemeClr val="accent1"/>
              </a:buClr>
              <a:buFont typeface="Wingdings 3" panose="05040102010807070707" pitchFamily="18" charset="2"/>
              <a:buChar char=""/>
              <a:defRPr/>
            </a:pPr>
            <a:endParaRPr lang="en-US" sz="1600" dirty="0">
              <a:solidFill>
                <a:schemeClr val="tx1"/>
              </a:solidFill>
              <a:latin typeface="Calibri"/>
              <a:ea typeface="+mn-ea"/>
              <a:cs typeface="Calibri"/>
            </a:endParaRPr>
          </a:p>
          <a:p>
            <a:pPr marL="274320" indent="-274320">
              <a:spcBef>
                <a:spcPts val="400"/>
              </a:spcBef>
              <a:buClr>
                <a:schemeClr val="accent1"/>
              </a:buClr>
              <a:buFont typeface="Wingdings 3" panose="05040102010807070707" pitchFamily="18" charset="2"/>
              <a:buChar char=""/>
              <a:defRPr/>
            </a:pPr>
            <a:r>
              <a:rPr lang="en-US" sz="1800" b="1" dirty="0" smtClean="0">
                <a:solidFill>
                  <a:schemeClr val="tx1"/>
                </a:solidFill>
                <a:latin typeface="Calibri"/>
                <a:ea typeface="+mn-ea"/>
                <a:cs typeface="Calibri"/>
              </a:rPr>
              <a:t>clSPARSE v0.11</a:t>
            </a:r>
          </a:p>
          <a:p>
            <a:pPr marL="274320" indent="-274320">
              <a:spcBef>
                <a:spcPts val="400"/>
              </a:spcBef>
              <a:buClr>
                <a:schemeClr val="accent1"/>
              </a:buClr>
              <a:buFont typeface="Wingdings 3" panose="05040102010807070707" pitchFamily="18" charset="2"/>
              <a:buChar char=""/>
              <a:defRPr/>
            </a:pPr>
            <a:r>
              <a:rPr lang="en-US" sz="1800" dirty="0" smtClean="0">
                <a:solidFill>
                  <a:schemeClr val="tx1"/>
                </a:solidFill>
                <a:latin typeface="Calibri"/>
                <a:ea typeface="+mn-ea"/>
                <a:cs typeface="Calibri"/>
              </a:rPr>
              <a:t>cuSPARSE v7.5</a:t>
            </a:r>
          </a:p>
          <a:p>
            <a:pPr marL="274320" indent="-274320">
              <a:spcBef>
                <a:spcPts val="400"/>
              </a:spcBef>
              <a:buClr>
                <a:schemeClr val="accent1"/>
              </a:buClr>
              <a:buFont typeface="Wingdings 3" panose="05040102010807070707" pitchFamily="18" charset="2"/>
              <a:buChar char=""/>
              <a:defRPr/>
            </a:pPr>
            <a:endParaRPr lang="en-US" sz="1600" dirty="0">
              <a:solidFill>
                <a:schemeClr val="tx1"/>
              </a:solidFill>
              <a:latin typeface="Calibri"/>
              <a:ea typeface="+mn-ea"/>
              <a:cs typeface="Calibri"/>
            </a:endParaRPr>
          </a:p>
        </p:txBody>
      </p:sp>
      <p:sp>
        <p:nvSpPr>
          <p:cNvPr id="71" name="Parallelogram 70"/>
          <p:cNvSpPr/>
          <p:nvPr/>
        </p:nvSpPr>
        <p:spPr>
          <a:xfrm flipH="1" flipV="1">
            <a:off x="3836465" y="5719336"/>
            <a:ext cx="4264258" cy="246888"/>
          </a:xfrm>
          <a:prstGeom prst="parallelogram">
            <a:avLst>
              <a:gd name="adj" fmla="val 99186"/>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dirty="0">
              <a:solidFill>
                <a:schemeClr val="accent6">
                  <a:lumMod val="50000"/>
                </a:schemeClr>
              </a:solidFill>
              <a:latin typeface="+mj-lt"/>
            </a:endParaRPr>
          </a:p>
        </p:txBody>
      </p:sp>
      <p:sp>
        <p:nvSpPr>
          <p:cNvPr id="72" name="Parallelogram 71"/>
          <p:cNvSpPr/>
          <p:nvPr/>
        </p:nvSpPr>
        <p:spPr>
          <a:xfrm flipH="1" flipV="1">
            <a:off x="-283874" y="5719336"/>
            <a:ext cx="4278357" cy="246888"/>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800" dirty="0">
              <a:solidFill>
                <a:schemeClr val="tx1"/>
              </a:solidFill>
              <a:latin typeface="+mj-lt"/>
            </a:endParaRPr>
          </a:p>
        </p:txBody>
      </p:sp>
      <p:sp>
        <p:nvSpPr>
          <p:cNvPr id="73" name="Content Placeholder 27"/>
          <p:cNvSpPr txBox="1">
            <a:spLocks/>
          </p:cNvSpPr>
          <p:nvPr/>
        </p:nvSpPr>
        <p:spPr>
          <a:xfrm>
            <a:off x="284560" y="2500212"/>
            <a:ext cx="3441437" cy="2956107"/>
          </a:xfrm>
          <a:prstGeom prst="rect">
            <a:avLst/>
          </a:prstGeom>
        </p:spPr>
        <p:txBody>
          <a:bodyPr anchor="t" anchorCtr="0"/>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400"/>
              </a:spcBef>
              <a:buClr>
                <a:schemeClr val="accent2"/>
              </a:buClr>
              <a:buFont typeface="Wingdings 3" panose="05040102010807070707" pitchFamily="18" charset="2"/>
              <a:buChar char=""/>
              <a:defRPr/>
            </a:pPr>
            <a:r>
              <a:rPr lang="en-US" sz="1800" b="1" dirty="0" smtClean="0">
                <a:solidFill>
                  <a:schemeClr val="tx1"/>
                </a:solidFill>
                <a:latin typeface="Calibri"/>
                <a:cs typeface="Calibri"/>
              </a:rPr>
              <a:t>AMD Radeon™ Fury X</a:t>
            </a:r>
          </a:p>
          <a:p>
            <a:pPr marL="502920" lvl="1" indent="-274320">
              <a:buClr>
                <a:schemeClr val="accent2"/>
              </a:buClr>
              <a:buFont typeface="Wingdings 3" panose="05040102010807070707" pitchFamily="18" charset="2"/>
              <a:buChar char=""/>
              <a:defRPr/>
            </a:pPr>
            <a:r>
              <a:rPr lang="en-US" sz="1400" dirty="0" smtClean="0">
                <a:solidFill>
                  <a:schemeClr val="tx1"/>
                </a:solidFill>
                <a:latin typeface="Calibri"/>
                <a:cs typeface="Calibri"/>
              </a:rPr>
              <a:t>Intel Core i5-4690K</a:t>
            </a:r>
          </a:p>
          <a:p>
            <a:pPr marL="502920" lvl="1" indent="-274320">
              <a:buClr>
                <a:schemeClr val="accent2"/>
              </a:buClr>
              <a:buFont typeface="Wingdings 3" panose="05040102010807070707" pitchFamily="18" charset="2"/>
              <a:buChar char=""/>
              <a:defRPr/>
            </a:pPr>
            <a:r>
              <a:rPr lang="en-US" sz="1400" dirty="0" smtClean="0">
                <a:solidFill>
                  <a:schemeClr val="tx1"/>
                </a:solidFill>
                <a:latin typeface="Calibri"/>
                <a:cs typeface="Calibri"/>
              </a:rPr>
              <a:t>16 GB Dual-channel DDR3-2133</a:t>
            </a:r>
          </a:p>
          <a:p>
            <a:pPr marL="502920" lvl="1" indent="-274320">
              <a:buClr>
                <a:schemeClr val="accent2"/>
              </a:buClr>
              <a:buFont typeface="Wingdings 3" panose="05040102010807070707" pitchFamily="18" charset="2"/>
              <a:buChar char=""/>
              <a:defRPr/>
            </a:pPr>
            <a:r>
              <a:rPr lang="en-US" sz="1400" dirty="0" smtClean="0">
                <a:solidFill>
                  <a:schemeClr val="tx1"/>
                </a:solidFill>
                <a:latin typeface="Calibri"/>
                <a:cs typeface="Calibri"/>
              </a:rPr>
              <a:t>Ubuntu 14.04.4 LTS</a:t>
            </a:r>
          </a:p>
          <a:p>
            <a:pPr marL="502920" lvl="1" indent="-274320">
              <a:buClr>
                <a:schemeClr val="accent2"/>
              </a:buClr>
              <a:buFont typeface="Wingdings 3" panose="05040102010807070707" pitchFamily="18" charset="2"/>
              <a:buChar char=""/>
              <a:defRPr/>
            </a:pPr>
            <a:r>
              <a:rPr lang="en-US" sz="1400" dirty="0" smtClean="0">
                <a:solidFill>
                  <a:schemeClr val="tx1"/>
                </a:solidFill>
                <a:latin typeface="Calibri"/>
                <a:cs typeface="Calibri"/>
              </a:rPr>
              <a:t>fglrx 15.302 driver</a:t>
            </a:r>
          </a:p>
          <a:p>
            <a:pPr marL="502920" lvl="1" indent="-274320">
              <a:buClr>
                <a:schemeClr val="accent2"/>
              </a:buClr>
              <a:buFont typeface="Wingdings 3" panose="05040102010807070707" pitchFamily="18" charset="2"/>
              <a:buChar char=""/>
              <a:defRPr/>
            </a:pPr>
            <a:r>
              <a:rPr lang="en-US" sz="1400" dirty="0" smtClean="0">
                <a:solidFill>
                  <a:schemeClr val="tx1"/>
                </a:solidFill>
                <a:latin typeface="Calibri"/>
                <a:cs typeface="Calibri"/>
              </a:rPr>
              <a:t>AMD APP SDK 3.0</a:t>
            </a:r>
          </a:p>
          <a:p>
            <a:pPr marL="274320" indent="-274320">
              <a:spcBef>
                <a:spcPts val="400"/>
              </a:spcBef>
              <a:buClr>
                <a:schemeClr val="accent2"/>
              </a:buClr>
              <a:buFont typeface="Wingdings 3" panose="05040102010807070707" pitchFamily="18" charset="2"/>
              <a:buChar char=""/>
              <a:defRPr/>
            </a:pPr>
            <a:endParaRPr lang="en-US" sz="1600" dirty="0">
              <a:solidFill>
                <a:schemeClr val="tx1"/>
              </a:solidFill>
              <a:latin typeface="Calibri"/>
              <a:ea typeface="+mn-ea"/>
              <a:cs typeface="Calibri"/>
            </a:endParaRPr>
          </a:p>
          <a:p>
            <a:pPr marL="274320" indent="-274320">
              <a:spcBef>
                <a:spcPts val="400"/>
              </a:spcBef>
              <a:buClr>
                <a:schemeClr val="accent2"/>
              </a:buClr>
              <a:buFont typeface="Wingdings 3" panose="05040102010807070707" pitchFamily="18" charset="2"/>
              <a:buChar char=""/>
              <a:defRPr/>
            </a:pPr>
            <a:r>
              <a:rPr lang="en-US" sz="1800" b="1" dirty="0" smtClean="0">
                <a:solidFill>
                  <a:schemeClr val="tx1"/>
                </a:solidFill>
                <a:latin typeface="Calibri"/>
                <a:ea typeface="+mn-ea"/>
                <a:cs typeface="Calibri"/>
              </a:rPr>
              <a:t>clSPARSE v0.11</a:t>
            </a:r>
          </a:p>
          <a:p>
            <a:pPr marL="274320" indent="-274320">
              <a:spcBef>
                <a:spcPts val="400"/>
              </a:spcBef>
              <a:buClr>
                <a:schemeClr val="accent2"/>
              </a:buClr>
              <a:buFont typeface="Wingdings 3" panose="05040102010807070707" pitchFamily="18" charset="2"/>
              <a:buChar char=""/>
              <a:defRPr/>
            </a:pPr>
            <a:r>
              <a:rPr lang="en-US" sz="1800" dirty="0" smtClean="0">
                <a:solidFill>
                  <a:schemeClr val="tx1"/>
                </a:solidFill>
                <a:latin typeface="Calibri"/>
                <a:ea typeface="+mn-ea"/>
                <a:cs typeface="Calibri"/>
              </a:rPr>
              <a:t>ViennaCL v1.7.1</a:t>
            </a:r>
            <a:endParaRPr lang="en-US" sz="1800" dirty="0">
              <a:solidFill>
                <a:schemeClr val="tx1"/>
              </a:solidFill>
              <a:latin typeface="Calibri"/>
              <a:ea typeface="+mn-ea"/>
              <a:cs typeface="Calibri"/>
            </a:endParaRP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8100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4" grpId="0" animBg="1"/>
      <p:bldP spid="67" grpId="0"/>
      <p:bldP spid="68" grpId="0"/>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Proprietary Vendor-Optimized Library</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Compare clSPARSE performance to Nvidia’s cuSPARSE library</a:t>
            </a:r>
          </a:p>
          <a:p>
            <a:pPr lvl="1"/>
            <a:endParaRPr lang="en-US" sz="2000" dirty="0" smtClean="0"/>
          </a:p>
          <a:p>
            <a:r>
              <a:rPr lang="en-US" sz="2400" dirty="0" smtClean="0"/>
              <a:t>clSPARSE works across vendors, </a:t>
            </a:r>
            <a:r>
              <a:rPr lang="en-US" sz="2400" dirty="0"/>
              <a:t>d</a:t>
            </a:r>
            <a:r>
              <a:rPr lang="en-US" sz="2400" dirty="0" smtClean="0"/>
              <a:t>irectly compare on identical Nvidia hardware</a:t>
            </a:r>
          </a:p>
          <a:p>
            <a:pPr lvl="1"/>
            <a:r>
              <a:rPr lang="en-US" sz="2200" dirty="0" smtClean="0"/>
              <a:t>Also compare AMD GPU to all of this</a:t>
            </a:r>
          </a:p>
          <a:p>
            <a:endParaRPr lang="en-US" sz="2400" dirty="0"/>
          </a:p>
          <a:p>
            <a:endParaRPr lang="en-US" sz="2400" dirty="0"/>
          </a:p>
        </p:txBody>
      </p:sp>
    </p:spTree>
    <p:extLst>
      <p:ext uri="{BB962C8B-B14F-4D97-AF65-F5344CB8AC3E}">
        <p14:creationId xmlns:p14="http://schemas.microsoft.com/office/powerpoint/2010/main" val="1126682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Operate on matrices and vectors with many zero values</a:t>
            </a:r>
            <a:endParaRPr lang="en-US" sz="2000" dirty="0" smtClean="0"/>
          </a:p>
          <a:p>
            <a:endParaRPr lang="en-US" sz="2200" dirty="0" smtClean="0"/>
          </a:p>
          <a:p>
            <a:r>
              <a:rPr lang="en-US" sz="2200" dirty="0" smtClean="0"/>
              <a:t>Useful in numerous domains</a:t>
            </a:r>
          </a:p>
          <a:p>
            <a:pPr lvl="1"/>
            <a:r>
              <a:rPr lang="en-US" dirty="0" smtClean="0"/>
              <a:t>Computational fluid dynamics, other engineering applications</a:t>
            </a:r>
          </a:p>
          <a:p>
            <a:pPr lvl="1"/>
            <a:r>
              <a:rPr lang="en-US" dirty="0" smtClean="0"/>
              <a:t>Computational physics, other HPC applications (e.g. HPCG)</a:t>
            </a:r>
          </a:p>
          <a:p>
            <a:pPr lvl="1"/>
            <a:r>
              <a:rPr lang="en-US" dirty="0" smtClean="0"/>
              <a:t>Graph algorithms</a:t>
            </a:r>
          </a:p>
          <a:p>
            <a:endParaRPr lang="en-US" dirty="0" smtClean="0"/>
          </a:p>
          <a:p>
            <a:r>
              <a:rPr lang="en-US" dirty="0" smtClean="0"/>
              <a:t>Requires very different optimizations than dense BLAS</a:t>
            </a:r>
          </a:p>
          <a:p>
            <a:pPr lvl="1"/>
            <a:r>
              <a:rPr lang="en-US" dirty="0" smtClean="0"/>
              <a:t>Kernels are often bandwidth-bound</a:t>
            </a:r>
          </a:p>
          <a:p>
            <a:pPr lvl="1"/>
            <a:r>
              <a:rPr lang="en-US" dirty="0" smtClean="0"/>
              <a:t>Sometimes lack parallelism</a:t>
            </a:r>
          </a:p>
          <a:p>
            <a:pPr lvl="1"/>
            <a:endParaRPr lang="en-US" dirty="0" smtClean="0"/>
          </a:p>
          <a:p>
            <a:r>
              <a:rPr lang="en-US" dirty="0" smtClean="0"/>
              <a:t>Needs different library support than traditional dense BLAS</a:t>
            </a:r>
          </a:p>
        </p:txBody>
      </p:sp>
      <p:sp>
        <p:nvSpPr>
          <p:cNvPr id="9" name="Title 8"/>
          <p:cNvSpPr>
            <a:spLocks noGrp="1"/>
          </p:cNvSpPr>
          <p:nvPr>
            <p:ph type="title"/>
          </p:nvPr>
        </p:nvSpPr>
        <p:spPr/>
        <p:txBody>
          <a:bodyPr/>
          <a:lstStyle/>
          <a:p>
            <a:r>
              <a:rPr lang="en-US" dirty="0" smtClean="0"/>
              <a:t>Sparse Linear Algebra</a:t>
            </a:r>
            <a:endParaRPr lang="en-US" dirty="0"/>
          </a:p>
        </p:txBody>
      </p:sp>
      <p:sp>
        <p:nvSpPr>
          <p:cNvPr id="10" name="Text Placeholder 9"/>
          <p:cNvSpPr>
            <a:spLocks noGrp="1"/>
          </p:cNvSpPr>
          <p:nvPr>
            <p:ph type="body" sz="quarter" idx="10"/>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1732787"/>
              </p:ext>
            </p:extLst>
          </p:nvPr>
        </p:nvGraphicFramePr>
        <p:xfrm>
          <a:off x="7657888" y="2409823"/>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5772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752" y="685800"/>
            <a:ext cx="11565114" cy="5785605"/>
          </a:xfrm>
          <a:prstGeom prst="rect">
            <a:avLst/>
          </a:prstGeom>
        </p:spPr>
      </p:pic>
      <p:sp>
        <p:nvSpPr>
          <p:cNvPr id="2" name="Title 1"/>
          <p:cNvSpPr>
            <a:spLocks noGrp="1"/>
          </p:cNvSpPr>
          <p:nvPr>
            <p:ph type="title"/>
          </p:nvPr>
        </p:nvSpPr>
        <p:spPr/>
        <p:txBody>
          <a:bodyPr/>
          <a:lstStyle/>
          <a:p>
            <a:r>
              <a:rPr lang="en-US" dirty="0" smtClean="0"/>
              <a:t>Single Precision Spmv – Vendor Optimized</a:t>
            </a:r>
            <a:endParaRPr lang="en-US" dirty="0"/>
          </a:p>
        </p:txBody>
      </p:sp>
      <p:sp>
        <p:nvSpPr>
          <p:cNvPr id="20" name="Parallelogram 19"/>
          <p:cNvSpPr/>
          <p:nvPr/>
        </p:nvSpPr>
        <p:spPr>
          <a:xfrm>
            <a:off x="305624" y="4985360"/>
            <a:ext cx="5134123"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1" name="Parallelogram 20"/>
          <p:cNvSpPr/>
          <p:nvPr/>
        </p:nvSpPr>
        <p:spPr>
          <a:xfrm>
            <a:off x="7605274" y="4985360"/>
            <a:ext cx="2593085"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2" name="Parallelogram 21"/>
          <p:cNvSpPr/>
          <p:nvPr/>
        </p:nvSpPr>
        <p:spPr>
          <a:xfrm>
            <a:off x="9433243" y="4985359"/>
            <a:ext cx="139026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3" name="Rectangle 22"/>
          <p:cNvSpPr/>
          <p:nvPr/>
        </p:nvSpPr>
        <p:spPr>
          <a:xfrm>
            <a:off x="1212980" y="752475"/>
            <a:ext cx="4166395"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8556171" y="719137"/>
            <a:ext cx="1572206"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10422294" y="685799"/>
            <a:ext cx="389076"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11105287" y="685798"/>
            <a:ext cx="638074"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7" name="Parallelogram 26"/>
          <p:cNvSpPr/>
          <p:nvPr/>
        </p:nvSpPr>
        <p:spPr>
          <a:xfrm>
            <a:off x="10422294" y="4985358"/>
            <a:ext cx="139026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9" name="Rectangle 28"/>
          <p:cNvSpPr/>
          <p:nvPr/>
        </p:nvSpPr>
        <p:spPr>
          <a:xfrm>
            <a:off x="5603310" y="685800"/>
            <a:ext cx="1689211"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Parallelogram 29"/>
          <p:cNvSpPr/>
          <p:nvPr/>
        </p:nvSpPr>
        <p:spPr>
          <a:xfrm>
            <a:off x="4839249" y="4862591"/>
            <a:ext cx="2645746"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8" name="Parallelogram 27"/>
          <p:cNvSpPr/>
          <p:nvPr/>
        </p:nvSpPr>
        <p:spPr>
          <a:xfrm>
            <a:off x="1787271" y="1360261"/>
            <a:ext cx="4297362" cy="923925"/>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solidFill>
                <a:latin typeface="+mj-lt"/>
              </a:rPr>
              <a:t>Major Algorithmic Improvements</a:t>
            </a:r>
            <a:endParaRPr lang="en-US" sz="2800" dirty="0">
              <a:solidFill>
                <a:schemeClr val="bg1"/>
              </a:solidFill>
              <a:latin typeface="+mj-lt"/>
            </a:endParaRPr>
          </a:p>
        </p:txBody>
      </p:sp>
    </p:spTree>
    <p:extLst>
      <p:ext uri="{BB962C8B-B14F-4D97-AF65-F5344CB8AC3E}">
        <p14:creationId xmlns:p14="http://schemas.microsoft.com/office/powerpoint/2010/main" val="32620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565114" cy="5785605"/>
          </a:xfrm>
          <a:prstGeom prst="rect">
            <a:avLst/>
          </a:prstGeom>
        </p:spPr>
      </p:pic>
      <p:sp>
        <p:nvSpPr>
          <p:cNvPr id="2" name="Title 1"/>
          <p:cNvSpPr>
            <a:spLocks noGrp="1"/>
          </p:cNvSpPr>
          <p:nvPr>
            <p:ph type="title"/>
          </p:nvPr>
        </p:nvSpPr>
        <p:spPr/>
        <p:txBody>
          <a:bodyPr/>
          <a:lstStyle/>
          <a:p>
            <a:r>
              <a:rPr lang="en-US" dirty="0" smtClean="0"/>
              <a:t>Single Precision Spmv – Vendor Optimized</a:t>
            </a:r>
            <a:endParaRPr lang="en-US" dirty="0"/>
          </a:p>
        </p:txBody>
      </p:sp>
      <p:sp>
        <p:nvSpPr>
          <p:cNvPr id="20" name="Parallelogram 19"/>
          <p:cNvSpPr/>
          <p:nvPr/>
        </p:nvSpPr>
        <p:spPr>
          <a:xfrm>
            <a:off x="4410635" y="4985360"/>
            <a:ext cx="1409252"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1" name="Parallelogram 20"/>
          <p:cNvSpPr/>
          <p:nvPr/>
        </p:nvSpPr>
        <p:spPr>
          <a:xfrm>
            <a:off x="9122485" y="4985360"/>
            <a:ext cx="1384209"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2" name="Parallelogram 21"/>
          <p:cNvSpPr/>
          <p:nvPr/>
        </p:nvSpPr>
        <p:spPr>
          <a:xfrm>
            <a:off x="9732590" y="4985359"/>
            <a:ext cx="139026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3" name="Rectangle 22"/>
          <p:cNvSpPr/>
          <p:nvPr/>
        </p:nvSpPr>
        <p:spPr>
          <a:xfrm>
            <a:off x="5334680" y="752475"/>
            <a:ext cx="376042"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10128376" y="719137"/>
            <a:ext cx="258233"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10728352" y="719135"/>
            <a:ext cx="625934"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11354285" y="685798"/>
            <a:ext cx="389076"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7" name="Parallelogram 26"/>
          <p:cNvSpPr/>
          <p:nvPr/>
        </p:nvSpPr>
        <p:spPr>
          <a:xfrm>
            <a:off x="10422294" y="4985358"/>
            <a:ext cx="139026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9" name="Rectangle 28"/>
          <p:cNvSpPr/>
          <p:nvPr/>
        </p:nvSpPr>
        <p:spPr>
          <a:xfrm>
            <a:off x="7282927" y="685800"/>
            <a:ext cx="1273244"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Parallelogram 29"/>
          <p:cNvSpPr/>
          <p:nvPr/>
        </p:nvSpPr>
        <p:spPr>
          <a:xfrm>
            <a:off x="6335222" y="4862591"/>
            <a:ext cx="236298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5" name="Parallelogram 14"/>
          <p:cNvSpPr/>
          <p:nvPr/>
        </p:nvSpPr>
        <p:spPr>
          <a:xfrm>
            <a:off x="3630904" y="1160145"/>
            <a:ext cx="5067306" cy="1325781"/>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solidFill>
                <a:latin typeface="+mj-lt"/>
              </a:rPr>
              <a:t>All-around Performance Improvements</a:t>
            </a:r>
            <a:endParaRPr lang="en-US" sz="2800" dirty="0">
              <a:solidFill>
                <a:schemeClr val="bg1"/>
              </a:solidFill>
              <a:latin typeface="+mj-lt"/>
            </a:endParaRPr>
          </a:p>
        </p:txBody>
      </p:sp>
    </p:spTree>
    <p:extLst>
      <p:ext uri="{BB962C8B-B14F-4D97-AF65-F5344CB8AC3E}">
        <p14:creationId xmlns:p14="http://schemas.microsoft.com/office/powerpoint/2010/main" val="321076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565114" cy="5785605"/>
          </a:xfrm>
          <a:prstGeom prst="rect">
            <a:avLst/>
          </a:prstGeom>
        </p:spPr>
      </p:pic>
      <p:sp>
        <p:nvSpPr>
          <p:cNvPr id="2" name="Title 1"/>
          <p:cNvSpPr>
            <a:spLocks noGrp="1"/>
          </p:cNvSpPr>
          <p:nvPr>
            <p:ph type="title"/>
          </p:nvPr>
        </p:nvSpPr>
        <p:spPr/>
        <p:txBody>
          <a:bodyPr/>
          <a:lstStyle/>
          <a:p>
            <a:r>
              <a:rPr lang="en-US" dirty="0" smtClean="0"/>
              <a:t>Single Precision Spmv – Vendor Optimized</a:t>
            </a:r>
            <a:endParaRPr lang="en-US" dirty="0"/>
          </a:p>
        </p:txBody>
      </p:sp>
      <p:sp>
        <p:nvSpPr>
          <p:cNvPr id="22" name="Parallelogram 21"/>
          <p:cNvSpPr/>
          <p:nvPr/>
        </p:nvSpPr>
        <p:spPr>
          <a:xfrm>
            <a:off x="305625" y="4985359"/>
            <a:ext cx="10817233"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5" name="Rectangle 24"/>
          <p:cNvSpPr/>
          <p:nvPr/>
        </p:nvSpPr>
        <p:spPr>
          <a:xfrm>
            <a:off x="1237129" y="719135"/>
            <a:ext cx="10117157"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 name="Parallelogram 14"/>
          <p:cNvSpPr/>
          <p:nvPr/>
        </p:nvSpPr>
        <p:spPr>
          <a:xfrm>
            <a:off x="6174889" y="1160145"/>
            <a:ext cx="5320395" cy="1325781"/>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solidFill>
                <a:latin typeface="+mj-lt"/>
              </a:rPr>
              <a:t>Avg. of 4.5x faster than cuSPARSE on identical hardware</a:t>
            </a:r>
          </a:p>
        </p:txBody>
      </p:sp>
    </p:spTree>
    <p:extLst>
      <p:ext uri="{BB962C8B-B14F-4D97-AF65-F5344CB8AC3E}">
        <p14:creationId xmlns:p14="http://schemas.microsoft.com/office/powerpoint/2010/main" val="1090145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565114" cy="5785605"/>
          </a:xfrm>
          <a:prstGeom prst="rect">
            <a:avLst/>
          </a:prstGeom>
        </p:spPr>
      </p:pic>
      <p:sp>
        <p:nvSpPr>
          <p:cNvPr id="2" name="Title 1"/>
          <p:cNvSpPr>
            <a:spLocks noGrp="1"/>
          </p:cNvSpPr>
          <p:nvPr>
            <p:ph type="title"/>
          </p:nvPr>
        </p:nvSpPr>
        <p:spPr/>
        <p:txBody>
          <a:bodyPr/>
          <a:lstStyle/>
          <a:p>
            <a:r>
              <a:rPr lang="en-US" dirty="0" smtClean="0"/>
              <a:t>Single Precision Spmv – Vendor Optimized</a:t>
            </a:r>
            <a:endParaRPr lang="en-US" dirty="0"/>
          </a:p>
        </p:txBody>
      </p:sp>
      <p:sp>
        <p:nvSpPr>
          <p:cNvPr id="19" name="Parallelogram 18"/>
          <p:cNvSpPr/>
          <p:nvPr/>
        </p:nvSpPr>
        <p:spPr>
          <a:xfrm>
            <a:off x="7418089" y="1542537"/>
            <a:ext cx="4297362" cy="923925"/>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latin typeface="+mj-lt"/>
              </a:rPr>
              <a:t>AMD Hardware 20% Faster</a:t>
            </a:r>
            <a:endParaRPr lang="en-US" sz="2800" dirty="0">
              <a:solidFill>
                <a:schemeClr val="tx1"/>
              </a:solidFill>
              <a:latin typeface="+mj-lt"/>
            </a:endParaRPr>
          </a:p>
        </p:txBody>
      </p:sp>
    </p:spTree>
    <p:extLst>
      <p:ext uri="{BB962C8B-B14F-4D97-AF65-F5344CB8AC3E}">
        <p14:creationId xmlns:p14="http://schemas.microsoft.com/office/powerpoint/2010/main" val="371592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565114" cy="5785605"/>
          </a:xfrm>
          <a:prstGeom prst="rect">
            <a:avLst/>
          </a:prstGeom>
        </p:spPr>
      </p:pic>
      <p:sp>
        <p:nvSpPr>
          <p:cNvPr id="2" name="Title 1"/>
          <p:cNvSpPr>
            <a:spLocks noGrp="1"/>
          </p:cNvSpPr>
          <p:nvPr>
            <p:ph type="title"/>
          </p:nvPr>
        </p:nvSpPr>
        <p:spPr/>
        <p:txBody>
          <a:bodyPr/>
          <a:lstStyle/>
          <a:p>
            <a:r>
              <a:rPr lang="en-US" dirty="0" smtClean="0"/>
              <a:t>Double Precision Spmv – Vendor Optimized</a:t>
            </a:r>
            <a:endParaRPr lang="en-US" dirty="0"/>
          </a:p>
        </p:txBody>
      </p:sp>
      <p:sp>
        <p:nvSpPr>
          <p:cNvPr id="5" name="Parallelogram 4"/>
          <p:cNvSpPr/>
          <p:nvPr/>
        </p:nvSpPr>
        <p:spPr>
          <a:xfrm>
            <a:off x="7418089" y="1542537"/>
            <a:ext cx="4297362" cy="923925"/>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latin typeface="+mj-lt"/>
              </a:rPr>
              <a:t>AMD Hardware 87% Faster</a:t>
            </a:r>
            <a:endParaRPr lang="en-US" sz="2800" dirty="0">
              <a:solidFill>
                <a:schemeClr val="tx1"/>
              </a:solidFill>
              <a:latin typeface="+mj-lt"/>
            </a:endParaRPr>
          </a:p>
        </p:txBody>
      </p:sp>
    </p:spTree>
    <p:extLst>
      <p:ext uri="{BB962C8B-B14F-4D97-AF65-F5344CB8AC3E}">
        <p14:creationId xmlns:p14="http://schemas.microsoft.com/office/powerpoint/2010/main" val="359997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565114" cy="5785605"/>
          </a:xfrm>
          <a:prstGeom prst="rect">
            <a:avLst/>
          </a:prstGeom>
        </p:spPr>
      </p:pic>
      <p:sp>
        <p:nvSpPr>
          <p:cNvPr id="2" name="Title 1"/>
          <p:cNvSpPr>
            <a:spLocks noGrp="1"/>
          </p:cNvSpPr>
          <p:nvPr>
            <p:ph type="title"/>
          </p:nvPr>
        </p:nvSpPr>
        <p:spPr/>
        <p:txBody>
          <a:bodyPr/>
          <a:lstStyle/>
          <a:p>
            <a:r>
              <a:rPr lang="en-US" dirty="0" smtClean="0"/>
              <a:t>Double Precision Spmv – Vendor Optimized</a:t>
            </a:r>
            <a:endParaRPr lang="en-US" dirty="0"/>
          </a:p>
        </p:txBody>
      </p:sp>
      <p:sp>
        <p:nvSpPr>
          <p:cNvPr id="5" name="Parallelogram 4"/>
          <p:cNvSpPr/>
          <p:nvPr/>
        </p:nvSpPr>
        <p:spPr>
          <a:xfrm>
            <a:off x="305624" y="4985360"/>
            <a:ext cx="5134123"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6" name="Parallelogram 5"/>
          <p:cNvSpPr/>
          <p:nvPr/>
        </p:nvSpPr>
        <p:spPr>
          <a:xfrm>
            <a:off x="7605274" y="4985360"/>
            <a:ext cx="2593085"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7" name="Parallelogram 6"/>
          <p:cNvSpPr/>
          <p:nvPr/>
        </p:nvSpPr>
        <p:spPr>
          <a:xfrm>
            <a:off x="9433243" y="4985359"/>
            <a:ext cx="139026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8" name="Rectangle 7"/>
          <p:cNvSpPr/>
          <p:nvPr/>
        </p:nvSpPr>
        <p:spPr>
          <a:xfrm>
            <a:off x="1212980" y="752475"/>
            <a:ext cx="4166395"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8556171" y="719137"/>
            <a:ext cx="1572206"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10497670" y="685799"/>
            <a:ext cx="313699"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11354285" y="685798"/>
            <a:ext cx="389076"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Parallelogram 11"/>
          <p:cNvSpPr/>
          <p:nvPr/>
        </p:nvSpPr>
        <p:spPr>
          <a:xfrm>
            <a:off x="10422294" y="4985358"/>
            <a:ext cx="1390268"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3" name="Rectangle 12"/>
          <p:cNvSpPr/>
          <p:nvPr/>
        </p:nvSpPr>
        <p:spPr>
          <a:xfrm>
            <a:off x="5755341" y="685800"/>
            <a:ext cx="1537180"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Parallelogram 13"/>
          <p:cNvSpPr/>
          <p:nvPr/>
        </p:nvSpPr>
        <p:spPr>
          <a:xfrm>
            <a:off x="4839249" y="4862591"/>
            <a:ext cx="2645746"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5" name="Parallelogram 14"/>
          <p:cNvSpPr/>
          <p:nvPr/>
        </p:nvSpPr>
        <p:spPr>
          <a:xfrm>
            <a:off x="3387245" y="1326777"/>
            <a:ext cx="4527176" cy="87227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solidFill>
                <a:latin typeface="+mj-lt"/>
              </a:rPr>
              <a:t>Lack of OpenCL™ 64-bit Atomics</a:t>
            </a:r>
          </a:p>
        </p:txBody>
      </p:sp>
    </p:spTree>
    <p:extLst>
      <p:ext uri="{BB962C8B-B14F-4D97-AF65-F5344CB8AC3E}">
        <p14:creationId xmlns:p14="http://schemas.microsoft.com/office/powerpoint/2010/main" val="171860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752" y="685800"/>
            <a:ext cx="11290771" cy="5785605"/>
          </a:xfrm>
          <a:prstGeom prst="rect">
            <a:avLst/>
          </a:prstGeom>
        </p:spPr>
      </p:pic>
      <p:sp>
        <p:nvSpPr>
          <p:cNvPr id="2" name="Title 1"/>
          <p:cNvSpPr>
            <a:spLocks noGrp="1"/>
          </p:cNvSpPr>
          <p:nvPr>
            <p:ph type="title"/>
          </p:nvPr>
        </p:nvSpPr>
        <p:spPr/>
        <p:txBody>
          <a:bodyPr/>
          <a:lstStyle/>
          <a:p>
            <a:r>
              <a:rPr lang="en-US" dirty="0" smtClean="0"/>
              <a:t>Single Precision Spm-SpM – Vendor Optimized</a:t>
            </a:r>
            <a:endParaRPr lang="en-US" dirty="0"/>
          </a:p>
        </p:txBody>
      </p:sp>
      <p:sp>
        <p:nvSpPr>
          <p:cNvPr id="4" name="Parallelogram 3"/>
          <p:cNvSpPr/>
          <p:nvPr/>
        </p:nvSpPr>
        <p:spPr>
          <a:xfrm>
            <a:off x="465393" y="4985360"/>
            <a:ext cx="1778186"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6" name="Parallelogram 5"/>
          <p:cNvSpPr/>
          <p:nvPr/>
        </p:nvSpPr>
        <p:spPr>
          <a:xfrm>
            <a:off x="4345757" y="4985360"/>
            <a:ext cx="6183983"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8" name="Rectangle 7"/>
          <p:cNvSpPr/>
          <p:nvPr/>
        </p:nvSpPr>
        <p:spPr>
          <a:xfrm>
            <a:off x="1536569" y="752475"/>
            <a:ext cx="791852"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5401558" y="719137"/>
            <a:ext cx="4938199"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10823511" y="685798"/>
            <a:ext cx="630056"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Parallelogram 11"/>
          <p:cNvSpPr/>
          <p:nvPr/>
        </p:nvSpPr>
        <p:spPr>
          <a:xfrm>
            <a:off x="10067828" y="4985358"/>
            <a:ext cx="1385740"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3" name="Rectangle 12"/>
          <p:cNvSpPr/>
          <p:nvPr/>
        </p:nvSpPr>
        <p:spPr>
          <a:xfrm>
            <a:off x="2891001" y="685800"/>
            <a:ext cx="2152339"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Parallelogram 13"/>
          <p:cNvSpPr/>
          <p:nvPr/>
        </p:nvSpPr>
        <p:spPr>
          <a:xfrm>
            <a:off x="2092751" y="4862591"/>
            <a:ext cx="3120272"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26786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752" y="685800"/>
            <a:ext cx="11290771" cy="5785605"/>
          </a:xfrm>
          <a:prstGeom prst="rect">
            <a:avLst/>
          </a:prstGeom>
        </p:spPr>
      </p:pic>
      <p:sp>
        <p:nvSpPr>
          <p:cNvPr id="2" name="Title 1"/>
          <p:cNvSpPr>
            <a:spLocks noGrp="1"/>
          </p:cNvSpPr>
          <p:nvPr>
            <p:ph type="title"/>
          </p:nvPr>
        </p:nvSpPr>
        <p:spPr/>
        <p:txBody>
          <a:bodyPr/>
          <a:lstStyle/>
          <a:p>
            <a:r>
              <a:rPr lang="en-US" dirty="0" smtClean="0"/>
              <a:t>Single Precision Spm-SpM – Vendor Optimized</a:t>
            </a:r>
            <a:endParaRPr lang="en-US" dirty="0"/>
          </a:p>
        </p:txBody>
      </p:sp>
      <p:sp>
        <p:nvSpPr>
          <p:cNvPr id="6" name="Parallelogram 5"/>
          <p:cNvSpPr/>
          <p:nvPr/>
        </p:nvSpPr>
        <p:spPr>
          <a:xfrm>
            <a:off x="0" y="4985360"/>
            <a:ext cx="10944519"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9" name="Rectangle 8"/>
          <p:cNvSpPr/>
          <p:nvPr/>
        </p:nvSpPr>
        <p:spPr>
          <a:xfrm>
            <a:off x="1159498" y="719137"/>
            <a:ext cx="9785022"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 name="Parallelogram 14"/>
          <p:cNvSpPr/>
          <p:nvPr/>
        </p:nvSpPr>
        <p:spPr>
          <a:xfrm>
            <a:off x="5829300" y="2975411"/>
            <a:ext cx="5079869" cy="1320364"/>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latin typeface="+mj-lt"/>
              </a:rPr>
              <a:t>AMD hardware within 7% of cuSPARSE on avg.</a:t>
            </a:r>
            <a:endParaRPr lang="en-US" sz="2800" dirty="0">
              <a:solidFill>
                <a:schemeClr val="tx1"/>
              </a:solidFill>
              <a:latin typeface="+mj-lt"/>
            </a:endParaRPr>
          </a:p>
        </p:txBody>
      </p:sp>
      <p:sp>
        <p:nvSpPr>
          <p:cNvPr id="16" name="Parallelogram 15"/>
          <p:cNvSpPr/>
          <p:nvPr/>
        </p:nvSpPr>
        <p:spPr>
          <a:xfrm>
            <a:off x="4509036" y="1527661"/>
            <a:ext cx="5029200" cy="118872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solidFill>
                <a:latin typeface="+mj-lt"/>
              </a:rPr>
              <a:t>Average within 20% of cuSPARSE on Nvidia Hardware</a:t>
            </a:r>
          </a:p>
        </p:txBody>
      </p:sp>
    </p:spTree>
    <p:extLst>
      <p:ext uri="{BB962C8B-B14F-4D97-AF65-F5344CB8AC3E}">
        <p14:creationId xmlns:p14="http://schemas.microsoft.com/office/powerpoint/2010/main" val="405007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clSPARSE Is Portable Across Vendors</a:t>
            </a:r>
          </a:p>
        </p:txBody>
      </p:sp>
      <p:sp>
        <p:nvSpPr>
          <p:cNvPr id="3" name="Text Placeholder 2"/>
          <p:cNvSpPr>
            <a:spLocks noGrp="1"/>
          </p:cNvSpPr>
          <p:nvPr>
            <p:ph type="body" sz="quarter" idx="10"/>
          </p:nvPr>
        </p:nvSpPr>
        <p:spPr/>
        <p:txBody>
          <a:bodyPr/>
          <a:lstStyle/>
          <a:p>
            <a:r>
              <a:rPr lang="en-US" dirty="0" smtClean="0"/>
              <a:t>OpenCL™ </a:t>
            </a:r>
            <a:r>
              <a:rPr lang="en-US" dirty="0"/>
              <a:t>gives you the Freedom to Choose Your </a:t>
            </a:r>
            <a:r>
              <a:rPr lang="en-US" dirty="0" smtClean="0"/>
              <a:t>Hardware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148" y="887395"/>
            <a:ext cx="6183282" cy="4125855"/>
          </a:xfrm>
          <a:prstGeom prst="rect">
            <a:avLst/>
          </a:prstGeom>
        </p:spPr>
      </p:pic>
      <p:sp>
        <p:nvSpPr>
          <p:cNvPr id="5" name="TextBox 4"/>
          <p:cNvSpPr txBox="1"/>
          <p:nvPr/>
        </p:nvSpPr>
        <p:spPr>
          <a:xfrm>
            <a:off x="961534" y="5164079"/>
            <a:ext cx="3827282" cy="877163"/>
          </a:xfrm>
          <a:prstGeom prst="rect">
            <a:avLst/>
          </a:prstGeom>
          <a:noFill/>
        </p:spPr>
        <p:txBody>
          <a:bodyPr wrap="square" rtlCol="0">
            <a:spAutoFit/>
          </a:bodyPr>
          <a:lstStyle/>
          <a:p>
            <a:pPr algn="ctr">
              <a:spcAft>
                <a:spcPts val="600"/>
              </a:spcAft>
              <a:buClr>
                <a:schemeClr val="bg2"/>
              </a:buClr>
            </a:pPr>
            <a:r>
              <a:rPr lang="en-US" sz="2400" b="1" dirty="0" smtClean="0"/>
              <a:t>AMD Radeon™ Fury X</a:t>
            </a:r>
          </a:p>
          <a:p>
            <a:pPr algn="ctr">
              <a:spcAft>
                <a:spcPts val="600"/>
              </a:spcAft>
              <a:buClr>
                <a:schemeClr val="bg2"/>
              </a:buClr>
            </a:pPr>
            <a:r>
              <a:rPr lang="en-US" sz="2200" b="1" dirty="0" smtClean="0"/>
              <a:t>512 GB/s Memory BW</a:t>
            </a:r>
          </a:p>
        </p:txBody>
      </p:sp>
      <p:sp>
        <p:nvSpPr>
          <p:cNvPr id="6" name="Right Arrow 5"/>
          <p:cNvSpPr/>
          <p:nvPr/>
        </p:nvSpPr>
        <p:spPr>
          <a:xfrm>
            <a:off x="4788816" y="5335332"/>
            <a:ext cx="1809947" cy="575506"/>
          </a:xfrm>
          <a:prstGeom prst="rightArrow">
            <a:avLst/>
          </a:prstGeom>
          <a:solidFill>
            <a:srgbClr val="C00000"/>
          </a:solidFill>
          <a:ln>
            <a:solidFill>
              <a:srgbClr val="B1111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TextBox 6"/>
          <p:cNvSpPr txBox="1"/>
          <p:nvPr/>
        </p:nvSpPr>
        <p:spPr>
          <a:xfrm>
            <a:off x="6598763" y="5184504"/>
            <a:ext cx="4212112" cy="877163"/>
          </a:xfrm>
          <a:prstGeom prst="rect">
            <a:avLst/>
          </a:prstGeom>
          <a:noFill/>
        </p:spPr>
        <p:txBody>
          <a:bodyPr wrap="square" rtlCol="0">
            <a:spAutoFit/>
          </a:bodyPr>
          <a:lstStyle/>
          <a:p>
            <a:pPr algn="ctr">
              <a:spcAft>
                <a:spcPts val="600"/>
              </a:spcAft>
              <a:buClr>
                <a:schemeClr val="bg2"/>
              </a:buClr>
            </a:pPr>
            <a:r>
              <a:rPr lang="en-US" sz="2400" b="1" dirty="0" smtClean="0"/>
              <a:t>AMD FirePro™ S9300 x2</a:t>
            </a:r>
          </a:p>
          <a:p>
            <a:pPr algn="ctr">
              <a:spcAft>
                <a:spcPts val="600"/>
              </a:spcAft>
              <a:buClr>
                <a:schemeClr val="bg2"/>
              </a:buClr>
            </a:pPr>
            <a:r>
              <a:rPr lang="en-US" sz="2200" b="1" dirty="0" smtClean="0"/>
              <a:t>1024 GB/s Aggregate Memory BW</a:t>
            </a:r>
          </a:p>
        </p:txBody>
      </p:sp>
    </p:spTree>
    <p:extLst>
      <p:ext uri="{BB962C8B-B14F-4D97-AF65-F5344CB8AC3E}">
        <p14:creationId xmlns:p14="http://schemas.microsoft.com/office/powerpoint/2010/main" val="68792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Open-Source Library</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Comparison against ViennaCL, the popular open-source linear algebra library</a:t>
            </a:r>
          </a:p>
          <a:p>
            <a:endParaRPr lang="en-US" sz="2400" dirty="0"/>
          </a:p>
          <a:p>
            <a:r>
              <a:rPr lang="en-US" sz="2400" dirty="0" smtClean="0"/>
              <a:t>Only used AMD hardware for this to ease readability</a:t>
            </a:r>
          </a:p>
          <a:p>
            <a:pPr lvl="1"/>
            <a:r>
              <a:rPr lang="en-US" sz="2000" dirty="0" smtClean="0"/>
              <a:t>Both libraries work across vendors</a:t>
            </a:r>
          </a:p>
          <a:p>
            <a:endParaRPr lang="en-US" sz="2400" dirty="0" smtClean="0"/>
          </a:p>
          <a:p>
            <a:r>
              <a:rPr lang="en-US" sz="2400" dirty="0" smtClean="0"/>
              <a:t>ViennaCL implements an older version of AMD’s CSR-Adaptive algorithm for SpMV</a:t>
            </a:r>
          </a:p>
          <a:p>
            <a:endParaRPr lang="en-US" sz="2400" dirty="0"/>
          </a:p>
          <a:p>
            <a:endParaRPr lang="en-US" sz="2400" dirty="0"/>
          </a:p>
        </p:txBody>
      </p:sp>
    </p:spTree>
    <p:extLst>
      <p:ext uri="{BB962C8B-B14F-4D97-AF65-F5344CB8AC3E}">
        <p14:creationId xmlns:p14="http://schemas.microsoft.com/office/powerpoint/2010/main" val="383292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Existing Libraries</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Proprietary, optimized libraries</a:t>
            </a:r>
          </a:p>
          <a:p>
            <a:pPr lvl="1"/>
            <a:r>
              <a:rPr lang="en-US" sz="2000" dirty="0" smtClean="0"/>
              <a:t>Nvidia cuSPARSE</a:t>
            </a:r>
          </a:p>
          <a:p>
            <a:pPr lvl="1"/>
            <a:r>
              <a:rPr lang="en-US" sz="2000" dirty="0" smtClean="0"/>
              <a:t>Intel MKL</a:t>
            </a:r>
          </a:p>
          <a:p>
            <a:pPr lvl="1"/>
            <a:endParaRPr lang="en-US" sz="2000" dirty="0"/>
          </a:p>
          <a:p>
            <a:r>
              <a:rPr lang="en-US" sz="2400" dirty="0" smtClean="0"/>
              <a:t>Open-source libraries</a:t>
            </a:r>
          </a:p>
          <a:p>
            <a:pPr lvl="1"/>
            <a:r>
              <a:rPr lang="en-US" sz="2200" dirty="0" smtClean="0"/>
              <a:t>ViennaCL</a:t>
            </a:r>
          </a:p>
          <a:p>
            <a:pPr lvl="1"/>
            <a:r>
              <a:rPr lang="en-US" sz="2400" dirty="0" smtClean="0"/>
              <a:t>MAGMA</a:t>
            </a:r>
          </a:p>
          <a:p>
            <a:pPr lvl="1"/>
            <a:r>
              <a:rPr lang="en-US" sz="2400" dirty="0" smtClean="0"/>
              <a:t>Numerous one-off academic libraries (clSpMV, bhSPARSE, yaSpMV, etc.)</a:t>
            </a:r>
            <a:endParaRPr lang="en-US" sz="2200" dirty="0" smtClean="0"/>
          </a:p>
        </p:txBody>
      </p:sp>
    </p:spTree>
    <p:extLst>
      <p:ext uri="{BB962C8B-B14F-4D97-AF65-F5344CB8AC3E}">
        <p14:creationId xmlns:p14="http://schemas.microsoft.com/office/powerpoint/2010/main" val="406735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290771" cy="5785605"/>
          </a:xfrm>
          <a:prstGeom prst="rect">
            <a:avLst/>
          </a:prstGeom>
        </p:spPr>
      </p:pic>
      <p:sp>
        <p:nvSpPr>
          <p:cNvPr id="2" name="Title 1"/>
          <p:cNvSpPr>
            <a:spLocks noGrp="1"/>
          </p:cNvSpPr>
          <p:nvPr>
            <p:ph type="title"/>
          </p:nvPr>
        </p:nvSpPr>
        <p:spPr/>
        <p:txBody>
          <a:bodyPr/>
          <a:lstStyle/>
          <a:p>
            <a:r>
              <a:rPr lang="en-US" dirty="0" smtClean="0"/>
              <a:t>Single Precision Spmv</a:t>
            </a:r>
            <a:r>
              <a:rPr lang="en-US" dirty="0"/>
              <a:t> </a:t>
            </a:r>
            <a:r>
              <a:rPr lang="en-US" dirty="0" smtClean="0"/>
              <a:t>– Open Source</a:t>
            </a:r>
            <a:endParaRPr lang="en-US" dirty="0"/>
          </a:p>
        </p:txBody>
      </p:sp>
      <p:sp>
        <p:nvSpPr>
          <p:cNvPr id="4" name="Parallelogram 3"/>
          <p:cNvSpPr/>
          <p:nvPr/>
        </p:nvSpPr>
        <p:spPr>
          <a:xfrm>
            <a:off x="234917" y="4918685"/>
            <a:ext cx="4730320"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6" name="Parallelogram 5"/>
          <p:cNvSpPr/>
          <p:nvPr/>
        </p:nvSpPr>
        <p:spPr>
          <a:xfrm>
            <a:off x="7200769" y="4985360"/>
            <a:ext cx="2669096"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7" name="Parallelogram 6"/>
          <p:cNvSpPr/>
          <p:nvPr/>
        </p:nvSpPr>
        <p:spPr>
          <a:xfrm>
            <a:off x="9215654" y="4985359"/>
            <a:ext cx="1276379"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8" name="Rectangle 7"/>
          <p:cNvSpPr/>
          <p:nvPr/>
        </p:nvSpPr>
        <p:spPr>
          <a:xfrm>
            <a:off x="1018096" y="752475"/>
            <a:ext cx="3729551"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8078771" y="719137"/>
            <a:ext cx="1703992"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10158265" y="685799"/>
            <a:ext cx="264029"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10881412" y="685798"/>
            <a:ext cx="861949"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Parallelogram 11"/>
          <p:cNvSpPr/>
          <p:nvPr/>
        </p:nvSpPr>
        <p:spPr>
          <a:xfrm>
            <a:off x="10158265" y="4985358"/>
            <a:ext cx="1654297"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3" name="Rectangle 12"/>
          <p:cNvSpPr/>
          <p:nvPr/>
        </p:nvSpPr>
        <p:spPr>
          <a:xfrm>
            <a:off x="5123151" y="685800"/>
            <a:ext cx="1720710"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Parallelogram 13"/>
          <p:cNvSpPr/>
          <p:nvPr/>
        </p:nvSpPr>
        <p:spPr>
          <a:xfrm>
            <a:off x="4839249" y="4862591"/>
            <a:ext cx="2140873"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5" name="Parallelogram 14"/>
          <p:cNvSpPr/>
          <p:nvPr/>
        </p:nvSpPr>
        <p:spPr>
          <a:xfrm>
            <a:off x="2124207" y="1237932"/>
            <a:ext cx="4297362" cy="923925"/>
          </a:xfrm>
          <a:prstGeom prst="parallelogram">
            <a:avLst>
              <a:gd name="adj" fmla="val 99186"/>
            </a:avLst>
          </a:prstGeom>
          <a:solidFill>
            <a:schemeClr val="bg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latin typeface="+mj-lt"/>
              </a:rPr>
              <a:t>Same algorithmic benefits</a:t>
            </a:r>
            <a:endParaRPr lang="en-US" sz="2800" dirty="0">
              <a:solidFill>
                <a:schemeClr val="tx1"/>
              </a:solidFill>
              <a:latin typeface="+mj-lt"/>
            </a:endParaRPr>
          </a:p>
        </p:txBody>
      </p:sp>
    </p:spTree>
    <p:extLst>
      <p:ext uri="{BB962C8B-B14F-4D97-AF65-F5344CB8AC3E}">
        <p14:creationId xmlns:p14="http://schemas.microsoft.com/office/powerpoint/2010/main" val="3053307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52" y="685800"/>
            <a:ext cx="11290771" cy="5785605"/>
          </a:xfrm>
          <a:prstGeom prst="rect">
            <a:avLst/>
          </a:prstGeom>
        </p:spPr>
      </p:pic>
      <p:sp>
        <p:nvSpPr>
          <p:cNvPr id="2" name="Title 1"/>
          <p:cNvSpPr>
            <a:spLocks noGrp="1"/>
          </p:cNvSpPr>
          <p:nvPr>
            <p:ph type="title"/>
          </p:nvPr>
        </p:nvSpPr>
        <p:spPr/>
        <p:txBody>
          <a:bodyPr/>
          <a:lstStyle/>
          <a:p>
            <a:r>
              <a:rPr lang="en-US" dirty="0" smtClean="0"/>
              <a:t>Single Precision SpMV – Open Source</a:t>
            </a:r>
            <a:endParaRPr lang="en-US" dirty="0"/>
          </a:p>
        </p:txBody>
      </p:sp>
      <p:sp>
        <p:nvSpPr>
          <p:cNvPr id="4" name="Parallelogram 3"/>
          <p:cNvSpPr/>
          <p:nvPr/>
        </p:nvSpPr>
        <p:spPr>
          <a:xfrm>
            <a:off x="234916" y="4918685"/>
            <a:ext cx="10785017" cy="1060877"/>
          </a:xfrm>
          <a:prstGeom prst="parallelogram">
            <a:avLst>
              <a:gd name="adj" fmla="val 99186"/>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8" name="Rectangle 7"/>
          <p:cNvSpPr/>
          <p:nvPr/>
        </p:nvSpPr>
        <p:spPr>
          <a:xfrm>
            <a:off x="1018095" y="752475"/>
            <a:ext cx="10068673" cy="4232885"/>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Parallelogram 15"/>
          <p:cNvSpPr/>
          <p:nvPr/>
        </p:nvSpPr>
        <p:spPr>
          <a:xfrm>
            <a:off x="6713994" y="1878317"/>
            <a:ext cx="4297362" cy="923925"/>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latin typeface="+mj-lt"/>
              </a:rPr>
              <a:t>clSPARSE 2.5x faster on average</a:t>
            </a:r>
            <a:endParaRPr lang="en-US" sz="2800" dirty="0">
              <a:solidFill>
                <a:schemeClr val="tx1"/>
              </a:solidFill>
              <a:latin typeface="+mj-lt"/>
            </a:endParaRPr>
          </a:p>
        </p:txBody>
      </p:sp>
    </p:spTree>
    <p:extLst>
      <p:ext uri="{BB962C8B-B14F-4D97-AF65-F5344CB8AC3E}">
        <p14:creationId xmlns:p14="http://schemas.microsoft.com/office/powerpoint/2010/main" val="124528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9026" y="685800"/>
            <a:ext cx="11290771" cy="5785605"/>
          </a:xfrm>
          <a:prstGeom prst="rect">
            <a:avLst/>
          </a:prstGeom>
        </p:spPr>
      </p:pic>
      <p:sp>
        <p:nvSpPr>
          <p:cNvPr id="2" name="Title 1"/>
          <p:cNvSpPr>
            <a:spLocks noGrp="1"/>
          </p:cNvSpPr>
          <p:nvPr>
            <p:ph type="title"/>
          </p:nvPr>
        </p:nvSpPr>
        <p:spPr/>
        <p:txBody>
          <a:bodyPr/>
          <a:lstStyle/>
          <a:p>
            <a:r>
              <a:rPr lang="en-US" dirty="0" smtClean="0"/>
              <a:t>Single Precision SpM-SpM – Open Source</a:t>
            </a:r>
            <a:endParaRPr lang="en-US" dirty="0"/>
          </a:p>
        </p:txBody>
      </p:sp>
      <p:sp>
        <p:nvSpPr>
          <p:cNvPr id="5" name="Parallelogram 4"/>
          <p:cNvSpPr/>
          <p:nvPr/>
        </p:nvSpPr>
        <p:spPr>
          <a:xfrm>
            <a:off x="7288086" y="2684716"/>
            <a:ext cx="4297362" cy="923925"/>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latin typeface="+mj-lt"/>
              </a:rPr>
              <a:t>clSPARSE 27% faster on average</a:t>
            </a:r>
            <a:endParaRPr lang="en-US" sz="2800" dirty="0">
              <a:solidFill>
                <a:schemeClr val="tx1"/>
              </a:solidFill>
              <a:latin typeface="+mj-lt"/>
            </a:endParaRPr>
          </a:p>
        </p:txBody>
      </p:sp>
    </p:spTree>
    <p:extLst>
      <p:ext uri="{BB962C8B-B14F-4D97-AF65-F5344CB8AC3E}">
        <p14:creationId xmlns:p14="http://schemas.microsoft.com/office/powerpoint/2010/main" val="2279716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clSPARSE: A Vendor-Optimized Open-Source Sparse BLAS Library</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1143668" y="2673655"/>
            <a:ext cx="9351390" cy="1538883"/>
          </a:xfrm>
          <a:prstGeom prst="rect">
            <a:avLst/>
          </a:prstGeom>
          <a:noFill/>
        </p:spPr>
        <p:txBody>
          <a:bodyPr wrap="square" rtlCol="0">
            <a:spAutoFit/>
          </a:bodyPr>
          <a:lstStyle/>
          <a:p>
            <a:pPr algn="ctr">
              <a:spcAft>
                <a:spcPts val="600"/>
              </a:spcAft>
              <a:buClr>
                <a:schemeClr val="bg2"/>
              </a:buClr>
            </a:pPr>
            <a:r>
              <a:rPr lang="en-US" sz="3200" dirty="0" smtClean="0"/>
              <a:t>Available at:</a:t>
            </a:r>
          </a:p>
          <a:p>
            <a:pPr algn="ctr">
              <a:spcAft>
                <a:spcPts val="600"/>
              </a:spcAft>
              <a:buClr>
                <a:schemeClr val="bg2"/>
              </a:buClr>
            </a:pPr>
            <a:r>
              <a:rPr lang="en-US" sz="3200" dirty="0" smtClean="0">
                <a:hlinkClick r:id="rId2"/>
              </a:rPr>
              <a:t>https</a:t>
            </a:r>
            <a:r>
              <a:rPr lang="en-US" sz="3200" dirty="0">
                <a:hlinkClick r:id="rId2"/>
              </a:rPr>
              <a:t>://</a:t>
            </a:r>
            <a:r>
              <a:rPr lang="en-US" sz="3200" dirty="0" smtClean="0">
                <a:hlinkClick r:id="rId2"/>
              </a:rPr>
              <a:t>github.com/clMathLibraries/clSPARSE</a:t>
            </a:r>
            <a:endParaRPr lang="en-US" sz="3200" dirty="0" smtClean="0"/>
          </a:p>
          <a:p>
            <a:pPr>
              <a:spcAft>
                <a:spcPts val="600"/>
              </a:spcAft>
              <a:buClr>
                <a:schemeClr val="bg2"/>
              </a:buClr>
            </a:pPr>
            <a:endParaRPr lang="en-US" sz="2000" dirty="0" smtClean="0"/>
          </a:p>
        </p:txBody>
      </p:sp>
      <p:sp>
        <p:nvSpPr>
          <p:cNvPr id="5" name="TextBox 4"/>
          <p:cNvSpPr txBox="1"/>
          <p:nvPr/>
        </p:nvSpPr>
        <p:spPr>
          <a:xfrm>
            <a:off x="1143668" y="4365266"/>
            <a:ext cx="9351390" cy="907941"/>
          </a:xfrm>
          <a:prstGeom prst="rect">
            <a:avLst/>
          </a:prstGeom>
          <a:noFill/>
        </p:spPr>
        <p:txBody>
          <a:bodyPr wrap="square" rtlCol="0">
            <a:spAutoFit/>
          </a:bodyPr>
          <a:lstStyle/>
          <a:p>
            <a:pPr algn="ctr">
              <a:spcAft>
                <a:spcPts val="600"/>
              </a:spcAft>
              <a:buClr>
                <a:schemeClr val="bg2"/>
              </a:buClr>
            </a:pPr>
            <a:r>
              <a:rPr lang="en-US" sz="2800" dirty="0" smtClean="0"/>
              <a:t>Contributions welcome!</a:t>
            </a:r>
          </a:p>
          <a:p>
            <a:pPr>
              <a:spcAft>
                <a:spcPts val="600"/>
              </a:spcAft>
              <a:buClr>
                <a:schemeClr val="bg2"/>
              </a:buClr>
            </a:pPr>
            <a:endParaRPr lang="en-US" sz="2000" dirty="0" smtClean="0"/>
          </a:p>
        </p:txBody>
      </p:sp>
    </p:spTree>
    <p:extLst>
      <p:ext uri="{BB962C8B-B14F-4D97-AF65-F5344CB8AC3E}">
        <p14:creationId xmlns:p14="http://schemas.microsoft.com/office/powerpoint/2010/main" val="280787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305625" y="2321213"/>
            <a:ext cx="6120713" cy="1815882"/>
          </a:xfrm>
          <a:prstGeom prst="rect">
            <a:avLst/>
          </a:prstGeom>
          <a:noFill/>
        </p:spPr>
        <p:txBody>
          <a:bodyPr wrap="square" rtlCol="0">
            <a:spAutoFit/>
          </a:bodyPr>
          <a:lstStyle/>
          <a:p>
            <a:r>
              <a:rPr lang="en-GB" sz="1600" b="1" dirty="0"/>
              <a:t>Christian Seithe</a:t>
            </a:r>
            <a:endParaRPr lang="en-US" sz="1600" b="1" dirty="0"/>
          </a:p>
          <a:p>
            <a:r>
              <a:rPr lang="en-GB" sz="1600" dirty="0"/>
              <a:t>Sr. Business Development Manager </a:t>
            </a:r>
            <a:r>
              <a:rPr lang="en-GB" sz="1600" dirty="0" smtClean="0"/>
              <a:t>EMEA –</a:t>
            </a:r>
          </a:p>
          <a:p>
            <a:r>
              <a:rPr lang="en-GB" sz="1600" dirty="0" smtClean="0"/>
              <a:t>AMD Professional </a:t>
            </a:r>
            <a:r>
              <a:rPr lang="en-GB" sz="1600" dirty="0"/>
              <a:t>Graphics </a:t>
            </a:r>
            <a:endParaRPr lang="en-US" sz="1600" dirty="0"/>
          </a:p>
          <a:p>
            <a:r>
              <a:rPr lang="en-GB" sz="1600" dirty="0"/>
              <a:t>AMD GMBH, Einsteinring 24, D-85609 Dornach b. München, GERMANY</a:t>
            </a:r>
            <a:endParaRPr lang="en-US" sz="1600" dirty="0"/>
          </a:p>
          <a:p>
            <a:r>
              <a:rPr lang="en-GB" sz="1600" dirty="0"/>
              <a:t>Email:  </a:t>
            </a:r>
            <a:r>
              <a:rPr lang="en-GB" sz="1600" u="sng" dirty="0">
                <a:hlinkClick r:id="rId2"/>
              </a:rPr>
              <a:t>christian.seithe@amd.com</a:t>
            </a:r>
            <a:endParaRPr lang="en-US" sz="1600" dirty="0"/>
          </a:p>
          <a:p>
            <a:r>
              <a:rPr lang="en-GB" sz="1600" dirty="0"/>
              <a:t>Mobile Office: +49 (0) 89 45053 255</a:t>
            </a:r>
            <a:endParaRPr lang="en-US" sz="1600" dirty="0"/>
          </a:p>
          <a:p>
            <a:r>
              <a:rPr lang="en-GB" sz="1600" dirty="0"/>
              <a:t>Mobile Phone: +49 (0) 172 999 77 </a:t>
            </a:r>
            <a:r>
              <a:rPr lang="en-GB" sz="1600" dirty="0" smtClean="0"/>
              <a:t>41</a:t>
            </a:r>
            <a:endParaRPr lang="en-US" sz="1600" dirty="0"/>
          </a:p>
        </p:txBody>
      </p:sp>
      <p:sp>
        <p:nvSpPr>
          <p:cNvPr id="5" name="TextBox 4"/>
          <p:cNvSpPr txBox="1"/>
          <p:nvPr/>
        </p:nvSpPr>
        <p:spPr>
          <a:xfrm>
            <a:off x="7142204" y="2321213"/>
            <a:ext cx="4777947" cy="1323439"/>
          </a:xfrm>
          <a:prstGeom prst="rect">
            <a:avLst/>
          </a:prstGeom>
          <a:noFill/>
        </p:spPr>
        <p:txBody>
          <a:bodyPr wrap="square" rtlCol="0">
            <a:spAutoFit/>
          </a:bodyPr>
          <a:lstStyle/>
          <a:p>
            <a:r>
              <a:rPr lang="en-GB" sz="1600" b="1" dirty="0" smtClean="0"/>
              <a:t>Donal Harford</a:t>
            </a:r>
            <a:endParaRPr lang="en-US" sz="1600" b="1" dirty="0"/>
          </a:p>
          <a:p>
            <a:r>
              <a:rPr lang="en-GB" sz="1600" dirty="0"/>
              <a:t>Business Development Manager, UK/Ireland/Nordics – AMD Professional Graphics Division </a:t>
            </a:r>
            <a:endParaRPr lang="en-US" sz="1600" dirty="0"/>
          </a:p>
          <a:p>
            <a:r>
              <a:rPr lang="en-GB" sz="1600" dirty="0"/>
              <a:t>Email: </a:t>
            </a:r>
            <a:r>
              <a:rPr lang="en-GB" sz="1600" u="sng" dirty="0">
                <a:hlinkClick r:id="rId3"/>
              </a:rPr>
              <a:t>donal.harford@amd.com</a:t>
            </a:r>
            <a:endParaRPr lang="en-US" sz="1600" dirty="0"/>
          </a:p>
          <a:p>
            <a:r>
              <a:rPr lang="en-GB" sz="1600" dirty="0"/>
              <a:t>Mobile: +353 87 442 62 </a:t>
            </a:r>
            <a:r>
              <a:rPr lang="en-GB" sz="1600" dirty="0" smtClean="0"/>
              <a:t>62</a:t>
            </a:r>
            <a:endParaRPr lang="en-US" sz="1600" dirty="0"/>
          </a:p>
        </p:txBody>
      </p:sp>
      <p:sp>
        <p:nvSpPr>
          <p:cNvPr id="6" name="TextBox 5"/>
          <p:cNvSpPr txBox="1"/>
          <p:nvPr/>
        </p:nvSpPr>
        <p:spPr>
          <a:xfrm>
            <a:off x="3927756" y="4004368"/>
            <a:ext cx="4332896" cy="1569660"/>
          </a:xfrm>
          <a:prstGeom prst="rect">
            <a:avLst/>
          </a:prstGeom>
          <a:noFill/>
        </p:spPr>
        <p:txBody>
          <a:bodyPr wrap="square" rtlCol="0">
            <a:spAutoFit/>
          </a:bodyPr>
          <a:lstStyle/>
          <a:p>
            <a:r>
              <a:rPr lang="en-GB" sz="1600" b="1" dirty="0" smtClean="0"/>
              <a:t>Joshue “Josh” Saenz</a:t>
            </a:r>
          </a:p>
          <a:p>
            <a:r>
              <a:rPr lang="en-GB" sz="1600" dirty="0" smtClean="0"/>
              <a:t>Sales, AMD Professional </a:t>
            </a:r>
            <a:r>
              <a:rPr lang="en-GB" sz="1600" dirty="0"/>
              <a:t>Graphics</a:t>
            </a:r>
          </a:p>
          <a:p>
            <a:r>
              <a:rPr lang="en-GB" sz="1600" dirty="0"/>
              <a:t>7171 Southwest Parkway, Austin, TX 78735 USA </a:t>
            </a:r>
            <a:endParaRPr lang="en-GB" sz="1600" dirty="0" smtClean="0"/>
          </a:p>
          <a:p>
            <a:r>
              <a:rPr lang="en-GB" sz="1600" dirty="0"/>
              <a:t>Email: </a:t>
            </a:r>
            <a:r>
              <a:rPr lang="en-GB" sz="1600" dirty="0" smtClean="0">
                <a:hlinkClick r:id="rId4"/>
              </a:rPr>
              <a:t>Joshue.Saenz@amd.com</a:t>
            </a:r>
            <a:endParaRPr lang="en-GB" sz="1600" dirty="0" smtClean="0"/>
          </a:p>
          <a:p>
            <a:r>
              <a:rPr lang="en-GB" sz="1600" dirty="0" smtClean="0"/>
              <a:t>Office: </a:t>
            </a:r>
            <a:r>
              <a:rPr lang="en-GB" sz="1600" dirty="0"/>
              <a:t>+(1) </a:t>
            </a:r>
            <a:r>
              <a:rPr lang="en-GB" sz="1600" dirty="0" smtClean="0"/>
              <a:t>512-602-0256</a:t>
            </a:r>
          </a:p>
          <a:p>
            <a:r>
              <a:rPr lang="en-GB" sz="1600" dirty="0" smtClean="0"/>
              <a:t>Mobile: </a:t>
            </a:r>
            <a:r>
              <a:rPr lang="en-GB" sz="1600" dirty="0"/>
              <a:t>+(1) 512-201-3065</a:t>
            </a:r>
          </a:p>
        </p:txBody>
      </p:sp>
      <p:sp>
        <p:nvSpPr>
          <p:cNvPr id="7" name="TextBox 6"/>
          <p:cNvSpPr txBox="1"/>
          <p:nvPr/>
        </p:nvSpPr>
        <p:spPr>
          <a:xfrm>
            <a:off x="305625" y="1770551"/>
            <a:ext cx="10653622" cy="430887"/>
          </a:xfrm>
          <a:prstGeom prst="rect">
            <a:avLst/>
          </a:prstGeom>
          <a:noFill/>
        </p:spPr>
        <p:txBody>
          <a:bodyPr wrap="none" rtlCol="0">
            <a:spAutoFit/>
          </a:bodyPr>
          <a:lstStyle/>
          <a:p>
            <a:pPr>
              <a:spcAft>
                <a:spcPts val="600"/>
              </a:spcAft>
              <a:buClr>
                <a:schemeClr val="bg2"/>
              </a:buClr>
            </a:pPr>
            <a:r>
              <a:rPr lang="en-GB" sz="2200" dirty="0" smtClean="0"/>
              <a:t>For more information </a:t>
            </a:r>
            <a:r>
              <a:rPr lang="en-GB" sz="2200" dirty="0"/>
              <a:t>on the range of AMD </a:t>
            </a:r>
            <a:r>
              <a:rPr lang="en-GB" sz="2200" dirty="0" smtClean="0"/>
              <a:t>FirePro™ </a:t>
            </a:r>
            <a:r>
              <a:rPr lang="en-GB" sz="2200" dirty="0"/>
              <a:t>S-series graphics </a:t>
            </a:r>
            <a:r>
              <a:rPr lang="en-GB" sz="2200" dirty="0" smtClean="0"/>
              <a:t>accelerators, contact:</a:t>
            </a:r>
            <a:endParaRPr lang="en-US" sz="2200" dirty="0" smtClean="0"/>
          </a:p>
        </p:txBody>
      </p:sp>
    </p:spTree>
    <p:extLst>
      <p:ext uri="{BB962C8B-B14F-4D97-AF65-F5344CB8AC3E}">
        <p14:creationId xmlns:p14="http://schemas.microsoft.com/office/powerpoint/2010/main" val="251074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buNone/>
              <a:defRPr/>
            </a:pPr>
            <a:r>
              <a:rPr lang="en-US" sz="900" dirty="0"/>
              <a:t>The information presented in this document is for informational purposes only and may contain technical inaccuracies, omissions and typographical errors.</a:t>
            </a:r>
            <a:br>
              <a:rPr lang="en-US" sz="900" dirty="0"/>
            </a:br>
            <a:endParaRPr lang="en-US" sz="900" dirty="0"/>
          </a:p>
          <a:p>
            <a:pPr marL="0" indent="0" defTabSz="652463">
              <a:buNone/>
              <a:defRPr/>
            </a:pPr>
            <a:r>
              <a:rPr lang="en-US" sz="9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900" dirty="0"/>
            </a:br>
            <a:endParaRPr lang="en-US" sz="900" dirty="0"/>
          </a:p>
          <a:p>
            <a:pPr marL="0" indent="0" defTabSz="652463">
              <a:buNone/>
              <a:defRPr/>
            </a:pPr>
            <a:r>
              <a:rPr lang="en-US" sz="900" dirty="0"/>
              <a:t>AMD MAKES NO REPRESENTATIONS OR WARRANTIES WITH RESPECT TO THE CONTENTS HEREOF AND ASSUMES NO RESPONSIBILITY FOR ANY INACCURACIES, ERRORS OR OMISSIONS THAT MAY APPEAR IN THIS INFORMATION.</a:t>
            </a:r>
            <a:br>
              <a:rPr lang="en-US" sz="900" dirty="0"/>
            </a:br>
            <a:endParaRPr lang="en-US" sz="900" dirty="0"/>
          </a:p>
          <a:p>
            <a:pPr marL="0" indent="0" defTabSz="652463">
              <a:buNone/>
              <a:defRPr/>
            </a:pPr>
            <a:r>
              <a:rPr lang="en-US" sz="9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900" b="1" u="sng" dirty="0"/>
          </a:p>
          <a:p>
            <a:pPr marL="0" indent="0" algn="just" defTabSz="652463">
              <a:buNone/>
              <a:defRPr/>
            </a:pPr>
            <a:r>
              <a:rPr lang="en-US" sz="900" b="1" u="sng" dirty="0"/>
              <a:t>ATTRIBUTION</a:t>
            </a:r>
          </a:p>
          <a:p>
            <a:pPr marL="0" indent="0">
              <a:buNone/>
            </a:pPr>
            <a:r>
              <a:rPr lang="en-US" sz="900" dirty="0"/>
              <a:t>© </a:t>
            </a:r>
            <a:r>
              <a:rPr lang="en-US" sz="900" dirty="0" smtClean="0"/>
              <a:t>2016 </a:t>
            </a:r>
            <a:r>
              <a:rPr lang="en-US" sz="900" dirty="0"/>
              <a:t>Advanced Micro Devices, Inc. All rights reserved. AMD, the AMD Arrow </a:t>
            </a:r>
            <a:r>
              <a:rPr lang="en-US" sz="900" dirty="0" smtClean="0"/>
              <a:t>logo, AMD Radeon, AMD FirePro, AMD Catalyst</a:t>
            </a:r>
            <a:r>
              <a:rPr lang="en-CA" sz="900" dirty="0" smtClean="0"/>
              <a:t> </a:t>
            </a:r>
            <a:r>
              <a:rPr lang="en-US" sz="900" dirty="0"/>
              <a:t>and combinations thereof are trademarks of Advanced Micro Devices, Inc. in the United States and/or other jurisdictions. </a:t>
            </a:r>
            <a:r>
              <a:rPr lang="en-US" sz="900" dirty="0" smtClean="0"/>
              <a:t>OpenCL is a trademark of Apple, Inc. used by permission by </a:t>
            </a:r>
            <a:r>
              <a:rPr lang="en-US" sz="900" dirty="0" err="1" smtClean="0"/>
              <a:t>Khronos</a:t>
            </a:r>
            <a:r>
              <a:rPr lang="en-US" sz="900" dirty="0" smtClean="0"/>
              <a:t>. </a:t>
            </a:r>
            <a:r>
              <a:rPr lang="en-US" sz="900" dirty="0"/>
              <a:t>Microsoft is a registered trademark of Microsoft </a:t>
            </a:r>
            <a:r>
              <a:rPr lang="en-US" sz="900" dirty="0" smtClean="0"/>
              <a:t>Corporation. Windows is a registered trademark of Microsoft Corporation. Linux is a registered trademark of Linus Torvalds. Other </a:t>
            </a:r>
            <a:r>
              <a:rPr lang="en-US" sz="900" dirty="0"/>
              <a:t>names are for informational purposes only and may be trademarks of their respective owners</a:t>
            </a:r>
            <a:r>
              <a:rPr lang="en-US" sz="900" dirty="0" smtClean="0"/>
              <a:t>.</a:t>
            </a:r>
            <a:endParaRPr lang="en-US" sz="900" dirty="0"/>
          </a:p>
        </p:txBody>
      </p:sp>
    </p:spTree>
    <p:extLst>
      <p:ext uri="{BB962C8B-B14F-4D97-AF65-F5344CB8AC3E}">
        <p14:creationId xmlns:p14="http://schemas.microsoft.com/office/powerpoint/2010/main" val="410721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87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Precision Spmv – Open Source</a:t>
            </a:r>
            <a:endParaRPr lang="en-US" dirty="0"/>
          </a:p>
        </p:txBody>
      </p:sp>
      <p:pic>
        <p:nvPicPr>
          <p:cNvPr id="4" name="Picture 3"/>
          <p:cNvPicPr>
            <a:picLocks noChangeAspect="1"/>
          </p:cNvPicPr>
          <p:nvPr/>
        </p:nvPicPr>
        <p:blipFill>
          <a:blip r:embed="rId2"/>
          <a:stretch>
            <a:fillRect/>
          </a:stretch>
        </p:blipFill>
        <p:spPr>
          <a:xfrm>
            <a:off x="301752" y="685800"/>
            <a:ext cx="11290771" cy="5785605"/>
          </a:xfrm>
          <a:prstGeom prst="rect">
            <a:avLst/>
          </a:prstGeom>
        </p:spPr>
      </p:pic>
    </p:spTree>
    <p:extLst>
      <p:ext uri="{BB962C8B-B14F-4D97-AF65-F5344CB8AC3E}">
        <p14:creationId xmlns:p14="http://schemas.microsoft.com/office/powerpoint/2010/main" val="423581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Proprietary Libraries</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2D050"/>
              </a:buClr>
              <a:buSzPct val="150000"/>
              <a:buFont typeface="Calibri" panose="020F0502020204030204" pitchFamily="34" charset="0"/>
              <a:buChar char="+"/>
            </a:pPr>
            <a:r>
              <a:rPr lang="en-US" sz="2400" dirty="0" smtClean="0"/>
              <a:t>Often highly optimized (especially by hardware vendors) – performance matters!</a:t>
            </a:r>
          </a:p>
          <a:p>
            <a:pPr lvl="1"/>
            <a:r>
              <a:rPr lang="en-US" sz="2000" dirty="0" smtClean="0"/>
              <a:t>Lots of engineers working to optimize libraries for customers</a:t>
            </a:r>
          </a:p>
          <a:p>
            <a:pPr lvl="1"/>
            <a:endParaRPr lang="en-US" sz="2000" dirty="0" smtClean="0"/>
          </a:p>
          <a:p>
            <a:pPr>
              <a:buClr>
                <a:schemeClr val="accent2"/>
              </a:buClr>
              <a:buFont typeface="Calibri" panose="020F0502020204030204" pitchFamily="34" charset="0"/>
              <a:buChar char="—"/>
            </a:pPr>
            <a:r>
              <a:rPr lang="en-US" sz="2400" dirty="0" smtClean="0"/>
              <a:t>Often work on (or optimized for) limited set of hardware</a:t>
            </a:r>
          </a:p>
          <a:p>
            <a:pPr lvl="1"/>
            <a:r>
              <a:rPr lang="en-US" sz="2000" dirty="0" smtClean="0"/>
              <a:t>Nvidia cuSPARSE only works on Nvidia GPUs</a:t>
            </a:r>
          </a:p>
          <a:p>
            <a:pPr lvl="1"/>
            <a:r>
              <a:rPr lang="en-US" sz="2000" dirty="0" smtClean="0"/>
              <a:t>Intel MKL optimized for Intel processors</a:t>
            </a:r>
          </a:p>
          <a:p>
            <a:pPr lvl="1">
              <a:buClr>
                <a:schemeClr val="accent2"/>
              </a:buClr>
              <a:buFont typeface="Calibri" panose="020F0502020204030204" pitchFamily="34" charset="0"/>
              <a:buChar char="—"/>
            </a:pPr>
            <a:endParaRPr lang="en-US" sz="2200" dirty="0" smtClean="0"/>
          </a:p>
          <a:p>
            <a:pPr>
              <a:buClr>
                <a:schemeClr val="accent2"/>
              </a:buClr>
              <a:buFont typeface="Calibri" panose="020F0502020204030204" pitchFamily="34" charset="0"/>
              <a:buChar char="—"/>
            </a:pPr>
            <a:r>
              <a:rPr lang="en-US" sz="2400" dirty="0" smtClean="0"/>
              <a:t>Can be slow to add new features from the research community</a:t>
            </a:r>
          </a:p>
          <a:p>
            <a:pPr lvl="1"/>
            <a:r>
              <a:rPr lang="en-US" sz="2000" dirty="0" smtClean="0"/>
              <a:t>More than 50 GPU-based SpMV algorithms in the literature; few end up in proprietary libraries</a:t>
            </a:r>
            <a:endParaRPr lang="en-US" sz="2000" dirty="0"/>
          </a:p>
          <a:p>
            <a:pPr lvl="1">
              <a:buClr>
                <a:schemeClr val="accent2"/>
              </a:buClr>
              <a:buFont typeface="Calibri" panose="020F0502020204030204" pitchFamily="34" charset="0"/>
              <a:buChar char="—"/>
            </a:pPr>
            <a:endParaRPr lang="en-US" sz="2200" dirty="0"/>
          </a:p>
          <a:p>
            <a:pPr>
              <a:buClr>
                <a:schemeClr val="accent2"/>
              </a:buClr>
              <a:buFont typeface="Calibri" panose="020F0502020204030204" pitchFamily="34" charset="0"/>
              <a:buChar char="—"/>
            </a:pPr>
            <a:r>
              <a:rPr lang="en-US" sz="2400" dirty="0" smtClean="0"/>
              <a:t>You can’t see or modify the code!</a:t>
            </a:r>
            <a:endParaRPr lang="en-US" sz="2400" dirty="0"/>
          </a:p>
          <a:p>
            <a:pPr lvl="1"/>
            <a:r>
              <a:rPr lang="en-US" sz="2000" dirty="0" smtClean="0"/>
              <a:t>e.g. Kernel fusion shown to be performance benefit – closed-source libraries don’t allow this</a:t>
            </a:r>
          </a:p>
          <a:p>
            <a:pPr lvl="1"/>
            <a:r>
              <a:rPr lang="en-US" sz="2000" dirty="0" smtClean="0"/>
              <a:t>Difficult for academic research to move forward the state of the art</a:t>
            </a:r>
            <a:endParaRPr lang="en-US" sz="2000" dirty="0"/>
          </a:p>
        </p:txBody>
      </p:sp>
    </p:spTree>
    <p:extLst>
      <p:ext uri="{BB962C8B-B14F-4D97-AF65-F5344CB8AC3E}">
        <p14:creationId xmlns:p14="http://schemas.microsoft.com/office/powerpoint/2010/main" val="186314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Open-Source Libraries</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2D050"/>
              </a:buClr>
              <a:buSzPct val="150000"/>
              <a:buFont typeface="Calibri" panose="020F0502020204030204" pitchFamily="34" charset="0"/>
              <a:buChar char="+"/>
            </a:pPr>
            <a:r>
              <a:rPr lang="en-US" sz="2400" dirty="0"/>
              <a:t>You </a:t>
            </a:r>
            <a:r>
              <a:rPr lang="en-US" sz="2400" dirty="0" smtClean="0"/>
              <a:t>can see and modify </a:t>
            </a:r>
            <a:r>
              <a:rPr lang="en-US" sz="2400" dirty="0"/>
              <a:t>the code!</a:t>
            </a:r>
            <a:endParaRPr lang="en-US" sz="2400" dirty="0" smtClean="0"/>
          </a:p>
          <a:p>
            <a:pPr lvl="1"/>
            <a:r>
              <a:rPr lang="en-US" sz="2000" dirty="0" smtClean="0"/>
              <a:t>Not only can you modify code to improve performance, you can advance the algorithms</a:t>
            </a:r>
            <a:endParaRPr lang="en-US" sz="2000" dirty="0"/>
          </a:p>
          <a:p>
            <a:pPr>
              <a:buClr>
                <a:srgbClr val="92D050"/>
              </a:buClr>
              <a:buSzPct val="150000"/>
              <a:buFont typeface="Calibri" panose="020F0502020204030204" pitchFamily="34" charset="0"/>
              <a:buChar char="+"/>
            </a:pPr>
            <a:r>
              <a:rPr lang="en-US" sz="2400" dirty="0" smtClean="0"/>
              <a:t>Often closely integrated with research community</a:t>
            </a:r>
            <a:endParaRPr lang="en-US" sz="2400" dirty="0"/>
          </a:p>
          <a:p>
            <a:pPr lvl="1"/>
            <a:r>
              <a:rPr lang="en-US" sz="2000" dirty="0" smtClean="0"/>
              <a:t>e.g. ViennaCL support for CSR-Adaptive and SELL-C-</a:t>
            </a:r>
            <a:r>
              <a:rPr lang="el-GR" sz="2000" dirty="0" smtClean="0"/>
              <a:t>σ</a:t>
            </a:r>
            <a:r>
              <a:rPr lang="en-US" sz="2000" dirty="0" smtClean="0"/>
              <a:t> within months of their publication</a:t>
            </a:r>
            <a:endParaRPr lang="en-US" sz="2000" dirty="0"/>
          </a:p>
          <a:p>
            <a:pPr>
              <a:buClr>
                <a:srgbClr val="92D050"/>
              </a:buClr>
              <a:buSzPct val="150000"/>
              <a:buFont typeface="Calibri" panose="020F0502020204030204" pitchFamily="34" charset="0"/>
              <a:buChar char="+"/>
            </a:pPr>
            <a:r>
              <a:rPr lang="en-US" sz="2400" dirty="0" smtClean="0"/>
              <a:t>Sometimes work across vendors (thanks to languages like OpenCL™!)</a:t>
            </a:r>
            <a:endParaRPr lang="en-US" sz="2400" dirty="0"/>
          </a:p>
          <a:p>
            <a:pPr lvl="1"/>
            <a:r>
              <a:rPr lang="en-US" sz="2000" dirty="0" smtClean="0"/>
              <a:t>e.g. ViennaCL works on Nvidia GPUs, AMD CPUs &amp; GPUs, Intel CPUs &amp; GPUs, Intel Xeon Phi, etc.</a:t>
            </a:r>
            <a:endParaRPr lang="en-US" sz="2000" dirty="0"/>
          </a:p>
          <a:p>
            <a:pPr lvl="2">
              <a:buClr>
                <a:schemeClr val="accent2"/>
              </a:buClr>
              <a:buFont typeface="Calibri" panose="020F0502020204030204" pitchFamily="34" charset="0"/>
              <a:buChar char="—"/>
            </a:pPr>
            <a:endParaRPr lang="en-US" sz="2000" dirty="0" smtClean="0"/>
          </a:p>
          <a:p>
            <a:pPr>
              <a:buClr>
                <a:schemeClr val="accent2"/>
              </a:buClr>
              <a:buFont typeface="Calibri" panose="020F0502020204030204" pitchFamily="34" charset="0"/>
              <a:buChar char="—"/>
            </a:pPr>
            <a:r>
              <a:rPr lang="en-US" sz="2400" dirty="0" smtClean="0"/>
              <a:t>Sometimes do not work across vendors</a:t>
            </a:r>
          </a:p>
          <a:p>
            <a:pPr lvl="1"/>
            <a:r>
              <a:rPr lang="en-US" sz="2000" dirty="0" smtClean="0"/>
              <a:t>e.g. Caffe (DNN library) originally CUDA-only (ergo Nvidia hardware only)</a:t>
            </a:r>
          </a:p>
          <a:p>
            <a:pPr>
              <a:buClr>
                <a:schemeClr val="accent2"/>
              </a:buClr>
              <a:buFont typeface="Calibri" panose="020F0502020204030204" pitchFamily="34" charset="0"/>
              <a:buChar char="—"/>
            </a:pPr>
            <a:r>
              <a:rPr lang="en-US" sz="2400" dirty="0" smtClean="0"/>
              <a:t>Not always the best performance</a:t>
            </a:r>
            <a:endParaRPr lang="en-US" sz="2400" dirty="0"/>
          </a:p>
          <a:p>
            <a:pPr lvl="1"/>
            <a:r>
              <a:rPr lang="en-US" sz="2000" dirty="0" smtClean="0"/>
              <a:t>Can trade off performance for portability and maintainability</a:t>
            </a:r>
          </a:p>
          <a:p>
            <a:pPr lvl="1"/>
            <a:r>
              <a:rPr lang="en-US" sz="2000" dirty="0" smtClean="0"/>
              <a:t>Do not always include hardware-specific optimizations</a:t>
            </a:r>
            <a:endParaRPr lang="en-US" sz="2000" dirty="0"/>
          </a:p>
          <a:p>
            <a:pPr>
              <a:buClr>
                <a:schemeClr val="accent2"/>
              </a:buClr>
              <a:buFont typeface="Calibri" panose="020F0502020204030204" pitchFamily="34" charset="0"/>
              <a:buChar char="—"/>
            </a:pPr>
            <a:endParaRPr lang="en-US" sz="2400" dirty="0"/>
          </a:p>
        </p:txBody>
      </p:sp>
    </p:spTree>
    <p:extLst>
      <p:ext uri="{BB962C8B-B14F-4D97-AF65-F5344CB8AC3E}">
        <p14:creationId xmlns:p14="http://schemas.microsoft.com/office/powerpoint/2010/main" val="2746775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and the GPUOpen Initiative</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Vendor-optimized open-source support for important GPU software</a:t>
            </a:r>
          </a:p>
          <a:p>
            <a:pPr lvl="1"/>
            <a:r>
              <a:rPr lang="en-US" sz="2000" dirty="0">
                <a:solidFill>
                  <a:srgbClr val="FF0000"/>
                </a:solidFill>
                <a:hlinkClick r:id="rId2"/>
              </a:rPr>
              <a:t>http://gpuopen.com</a:t>
            </a:r>
            <a:r>
              <a:rPr lang="en-US" sz="2000" dirty="0" smtClean="0">
                <a:solidFill>
                  <a:srgbClr val="FF0000"/>
                </a:solidFill>
                <a:hlinkClick r:id="rId2"/>
              </a:rPr>
              <a:t>/</a:t>
            </a:r>
            <a:endParaRPr lang="en-US" sz="2000" dirty="0" smtClean="0">
              <a:solidFill>
                <a:srgbClr val="FF0000"/>
              </a:solidFill>
            </a:endParaRPr>
          </a:p>
          <a:p>
            <a:pPr lvl="1"/>
            <a:r>
              <a:rPr lang="en-US" sz="2000" dirty="0" smtClean="0"/>
              <a:t>Most source code available on GitHub or Bitbucket!</a:t>
            </a:r>
          </a:p>
          <a:p>
            <a:pPr lvl="2"/>
            <a:endParaRPr lang="en-US" dirty="0"/>
          </a:p>
          <a:p>
            <a:r>
              <a:rPr lang="en-US" sz="2400" dirty="0" smtClean="0"/>
              <a:t>Open-source Gaming Libraries</a:t>
            </a:r>
          </a:p>
          <a:p>
            <a:pPr lvl="1"/>
            <a:r>
              <a:rPr lang="en-US" sz="2200" dirty="0" smtClean="0"/>
              <a:t>e.g. TressFX – Hair physics</a:t>
            </a:r>
          </a:p>
          <a:p>
            <a:pPr lvl="1"/>
            <a:r>
              <a:rPr lang="en-US" sz="2200" dirty="0" smtClean="0"/>
              <a:t>e.g. AOFX – optimized ambient </a:t>
            </a:r>
            <a:r>
              <a:rPr lang="en-US" sz="2200" dirty="0"/>
              <a:t>o</a:t>
            </a:r>
            <a:r>
              <a:rPr lang="en-US" sz="2200" dirty="0" smtClean="0"/>
              <a:t>cclusion</a:t>
            </a:r>
          </a:p>
          <a:p>
            <a:pPr lvl="1"/>
            <a:r>
              <a:rPr lang="en-US" sz="2200" dirty="0" smtClean="0"/>
              <a:t>Many others!</a:t>
            </a:r>
          </a:p>
          <a:p>
            <a:r>
              <a:rPr lang="en-US" sz="2400" dirty="0" smtClean="0"/>
              <a:t>Open-source Compute Libraries</a:t>
            </a:r>
          </a:p>
          <a:p>
            <a:pPr lvl="1"/>
            <a:r>
              <a:rPr lang="en-US" sz="2200" dirty="0" smtClean="0"/>
              <a:t>clBLAS</a:t>
            </a:r>
          </a:p>
          <a:p>
            <a:pPr lvl="1"/>
            <a:r>
              <a:rPr lang="en-US" sz="2200" dirty="0" smtClean="0"/>
              <a:t>clFFT</a:t>
            </a:r>
          </a:p>
          <a:p>
            <a:pPr lvl="1"/>
            <a:r>
              <a:rPr lang="en-US" sz="2200" dirty="0" smtClean="0"/>
              <a:t>clRNG</a:t>
            </a:r>
          </a:p>
        </p:txBody>
      </p:sp>
      <p:pic>
        <p:nvPicPr>
          <p:cNvPr id="24578" name="Picture 2" descr="GPUOpe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923" y="2489641"/>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12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clSPARSE</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Open-source OpenCL™ Sparse BLAS Library for GPUs</a:t>
            </a:r>
          </a:p>
          <a:p>
            <a:pPr lvl="1"/>
            <a:r>
              <a:rPr lang="en-US" sz="2000" dirty="0" smtClean="0"/>
              <a:t>Source code available, mostly Apache licensed (some MIT)</a:t>
            </a:r>
          </a:p>
          <a:p>
            <a:pPr lvl="1"/>
            <a:r>
              <a:rPr lang="en-US" sz="2000" dirty="0" smtClean="0"/>
              <a:t>Compiles for Microsoft Windows®, Linux®, and Apple OS X</a:t>
            </a:r>
            <a:endParaRPr lang="en-US" sz="2000" dirty="0"/>
          </a:p>
          <a:p>
            <a:endParaRPr lang="en-US" sz="2400" dirty="0" smtClean="0"/>
          </a:p>
          <a:p>
            <a:r>
              <a:rPr lang="en-US" sz="2400" dirty="0" smtClean="0"/>
              <a:t>Vendor optimizations. </a:t>
            </a:r>
            <a:r>
              <a:rPr lang="en-US" sz="2200" dirty="0" smtClean="0"/>
              <a:t>Developed as a collaboration between:</a:t>
            </a:r>
          </a:p>
          <a:p>
            <a:pPr lvl="1"/>
            <a:r>
              <a:rPr lang="en-US" sz="2000" dirty="0" smtClean="0"/>
              <a:t>AMD (both product and research teams)</a:t>
            </a:r>
          </a:p>
          <a:p>
            <a:pPr lvl="1"/>
            <a:r>
              <a:rPr lang="en-US" sz="2000" dirty="0" smtClean="0"/>
              <a:t>Vratis Ltd. (of SpeedIT fame)</a:t>
            </a:r>
          </a:p>
          <a:p>
            <a:pPr marL="0" indent="0">
              <a:buNone/>
            </a:pPr>
            <a:endParaRPr lang="en-US" sz="2400" dirty="0" smtClean="0"/>
          </a:p>
          <a:p>
            <a:r>
              <a:rPr lang="en-US" sz="2400" dirty="0" smtClean="0"/>
              <a:t>Available </a:t>
            </a:r>
            <a:r>
              <a:rPr lang="en-US" sz="2400" dirty="0"/>
              <a:t>at </a:t>
            </a:r>
            <a:r>
              <a:rPr lang="en-US" sz="2400" dirty="0">
                <a:hlinkClick r:id="rId2"/>
              </a:rPr>
              <a:t>https://</a:t>
            </a:r>
            <a:r>
              <a:rPr lang="en-US" sz="2400" dirty="0" smtClean="0">
                <a:hlinkClick r:id="rId2"/>
              </a:rPr>
              <a:t>github.com/clMathLibraries/clSPARSE</a:t>
            </a:r>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110656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clSPARSE:</a:t>
            </a:r>
            <a:br>
              <a:rPr lang="en-US" dirty="0" smtClean="0"/>
            </a:br>
            <a:r>
              <a:rPr lang="en-US" dirty="0" smtClean="0"/>
              <a:t>An OpenCL™</a:t>
            </a:r>
            <a:br>
              <a:rPr lang="en-US" dirty="0" smtClean="0"/>
            </a:br>
            <a:r>
              <a:rPr lang="en-US" dirty="0" smtClean="0"/>
              <a:t>Sparse BLAS Library </a:t>
            </a:r>
            <a:endParaRPr lang="en-US" dirty="0"/>
          </a:p>
        </p:txBody>
      </p:sp>
    </p:spTree>
    <p:extLst>
      <p:ext uri="{BB962C8B-B14F-4D97-AF65-F5344CB8AC3E}">
        <p14:creationId xmlns:p14="http://schemas.microsoft.com/office/powerpoint/2010/main" val="187174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clSPARSE Design Choices</a:t>
            </a:r>
            <a:endParaRPr lang="en-US" dirty="0"/>
          </a:p>
        </p:txBody>
      </p:sp>
      <p:sp>
        <p:nvSpPr>
          <p:cNvPr id="3" name="Text Placeholder 2"/>
          <p:cNvSpPr>
            <a:spLocks noGrp="1"/>
          </p:cNvSpPr>
          <p:nvPr>
            <p:ph type="body" sz="quarter" idx="10"/>
          </p:nvPr>
        </p:nvSpPr>
        <p:spPr/>
        <p:txBody>
          <a:bodyPr/>
          <a:lstStyle/>
          <a:p>
            <a:endParaRPr lang="en-US" dirty="0"/>
          </a:p>
        </p:txBody>
      </p:sp>
      <p:sp>
        <p:nvSpPr>
          <p:cNvPr id="6" name="Content Placeholder 2"/>
          <p:cNvSpPr txBox="1">
            <a:spLocks/>
          </p:cNvSpPr>
          <p:nvPr/>
        </p:nvSpPr>
        <p:spPr>
          <a:xfrm>
            <a:off x="313245" y="1381123"/>
            <a:ext cx="11338560" cy="4937760"/>
          </a:xfrm>
          <a:prstGeom prst="rect">
            <a:avLst/>
          </a:prstGeom>
        </p:spPr>
        <p:txBody>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 Library API</a:t>
            </a:r>
          </a:p>
          <a:p>
            <a:pPr lvl="1"/>
            <a:r>
              <a:rPr lang="en-US" sz="2200" dirty="0" smtClean="0"/>
              <a:t>Make using library in C and FORTRAN programs easier</a:t>
            </a:r>
          </a:p>
          <a:p>
            <a:endParaRPr lang="en-US" sz="2400" dirty="0"/>
          </a:p>
          <a:p>
            <a:r>
              <a:rPr lang="en-US" sz="2400" dirty="0" smtClean="0"/>
              <a:t>Allow full control of OpenCL™ data structures, work with normal </a:t>
            </a:r>
            <a:r>
              <a:rPr lang="en-US" sz="2400" dirty="0" smtClean="0">
                <a:latin typeface="Consolas" panose="020B0609020204030204" pitchFamily="49" charset="0"/>
              </a:rPr>
              <a:t>cl_mem</a:t>
            </a:r>
            <a:r>
              <a:rPr lang="en-US" sz="2400" dirty="0" smtClean="0"/>
              <a:t> buffers</a:t>
            </a:r>
          </a:p>
          <a:p>
            <a:endParaRPr lang="en-US" sz="2400" dirty="0" smtClean="0"/>
          </a:p>
          <a:p>
            <a:r>
              <a:rPr lang="en-US" sz="2400" dirty="0" smtClean="0"/>
              <a:t>Abstract </a:t>
            </a:r>
            <a:r>
              <a:rPr lang="en-US" sz="2400" dirty="0"/>
              <a:t>internal support structures from user</a:t>
            </a:r>
            <a:endParaRPr lang="en-US" sz="2400" dirty="0" smtClean="0"/>
          </a:p>
          <a:p>
            <a:endParaRPr lang="en-US" sz="2400" dirty="0"/>
          </a:p>
          <a:p>
            <a:r>
              <a:rPr lang="en-US" sz="2400" dirty="0" smtClean="0"/>
              <a:t>Use compressed sparse row (CSR) as sparse matrix storage format</a:t>
            </a:r>
          </a:p>
          <a:p>
            <a:pPr lvl="1"/>
            <a:r>
              <a:rPr lang="en-US" sz="2200" dirty="0" smtClean="0"/>
              <a:t>Much existing code already uses CSR – no GPU-specific storage format</a:t>
            </a:r>
          </a:p>
          <a:p>
            <a:pPr lvl="1"/>
            <a:r>
              <a:rPr lang="en-US" sz="2200" dirty="0" smtClean="0"/>
              <a:t>Many complex algorithms (SpMSpM, SpTS) require CSR, so no structure swapping in clSPARSE</a:t>
            </a:r>
          </a:p>
          <a:p>
            <a:endParaRPr lang="en-US" sz="2400" dirty="0"/>
          </a:p>
          <a:p>
            <a:endParaRPr lang="en-US" sz="2400" dirty="0" smtClean="0"/>
          </a:p>
        </p:txBody>
      </p:sp>
    </p:spTree>
    <p:extLst>
      <p:ext uri="{BB962C8B-B14F-4D97-AF65-F5344CB8AC3E}">
        <p14:creationId xmlns:p14="http://schemas.microsoft.com/office/powerpoint/2010/main" val="1086744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661_RetailSummit_RD1">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155661-A_RetailSummit_FNL [Read-Only]" id="{F58ABA6E-512A-41DC-BF49-AB569639D403}" vid="{A7829CF4-0E49-4AC7-A656-3755ECAE6CEF}"/>
    </a:ext>
  </a:extLst>
</a:theme>
</file>

<file path=ppt/theme/theme2.xml><?xml version="1.0" encoding="utf-8"?>
<a:theme xmlns:a="http://schemas.openxmlformats.org/drawingml/2006/main" name="AMD logo">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155661-A_RetailSummit_FNL [Read-Only]" id="{F58ABA6E-512A-41DC-BF49-AB569639D403}" vid="{37828F52-C342-4C1C-88E5-CA25BE5B78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644A6E3-A012-491A-9DBD-C592CAC7D878}">
  <ds:schemaRefs>
    <ds:schemaRef ds:uri="http://schemas.microsoft.com/sharepoint/v3/contenttype/forms"/>
  </ds:schemaRefs>
</ds:datastoreItem>
</file>

<file path=customXml/itemProps2.xml><?xml version="1.0" encoding="utf-8"?>
<ds:datastoreItem xmlns:ds="http://schemas.openxmlformats.org/officeDocument/2006/customXml" ds:itemID="{CD37F74D-5D85-48AC-8CAA-947077AAA3F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294560C6-03CB-42A4-BF5C-55E65C5C1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AMDppt_newtemplate2.0FNL</Template>
  <TotalTime>10066</TotalTime>
  <Words>2041</Words>
  <Application>Microsoft Office PowerPoint</Application>
  <PresentationFormat>Custom</PresentationFormat>
  <Paragraphs>297</Paragraphs>
  <Slides>37</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5" baseType="lpstr">
      <vt:lpstr>MS PGothic</vt:lpstr>
      <vt:lpstr>Arial</vt:lpstr>
      <vt:lpstr>Calibri</vt:lpstr>
      <vt:lpstr>Consolas</vt:lpstr>
      <vt:lpstr>Wingdings 3</vt:lpstr>
      <vt:lpstr>5661_RetailSummit_RD1</vt:lpstr>
      <vt:lpstr>AMD logo</vt:lpstr>
      <vt:lpstr>think-cell Slide</vt:lpstr>
      <vt:lpstr>clSPARSE:  A Vendor-Optimized Open-Source Sparse BLAS Library</vt:lpstr>
      <vt:lpstr>Sparse Linear Algebra</vt:lpstr>
      <vt:lpstr>Examples of Existing Libraries</vt:lpstr>
      <vt:lpstr>Proprietary Libraries</vt:lpstr>
      <vt:lpstr>Open-Source Libraries</vt:lpstr>
      <vt:lpstr>AMD and the GPUOpen Initiative</vt:lpstr>
      <vt:lpstr>And clSPARSE</vt:lpstr>
      <vt:lpstr>clSPARSE: An OpenCL™ Sparse BLAS Library </vt:lpstr>
      <vt:lpstr>clSPARSE Design Choices</vt:lpstr>
      <vt:lpstr>clSPARSE API Examples – Initializing a Sparse Matrix (1)</vt:lpstr>
      <vt:lpstr>clSPARSE API Examples – Initializing a Sparse MatriX (2)</vt:lpstr>
      <vt:lpstr>clSPARSE API Examples – Initializing Vectors</vt:lpstr>
      <vt:lpstr>clSPARSE API Examples – Initializing Scalars</vt:lpstr>
      <vt:lpstr>clSPARSE API Examples – Performing SpMV</vt:lpstr>
      <vt:lpstr>clSPARSE API Examples – CG Solve</vt:lpstr>
      <vt:lpstr>Underlying Algorithms from the Research Literature</vt:lpstr>
      <vt:lpstr>clSPARSE Performance Comparisons</vt:lpstr>
      <vt:lpstr>Benchmarking clSPARSE</vt:lpstr>
      <vt:lpstr>Comparison to Proprietary Vendor-Optimized Library</vt:lpstr>
      <vt:lpstr>Single Precision Spmv – Vendor Optimized</vt:lpstr>
      <vt:lpstr>Single Precision Spmv – Vendor Optimized</vt:lpstr>
      <vt:lpstr>Single Precision Spmv – Vendor Optimized</vt:lpstr>
      <vt:lpstr>Single Precision Spmv – Vendor Optimized</vt:lpstr>
      <vt:lpstr>Double Precision Spmv – Vendor Optimized</vt:lpstr>
      <vt:lpstr>Double Precision Spmv – Vendor Optimized</vt:lpstr>
      <vt:lpstr>Single Precision Spm-SpM – Vendor Optimized</vt:lpstr>
      <vt:lpstr>Single Precision Spm-SpM – Vendor Optimized</vt:lpstr>
      <vt:lpstr>clSPARSE Is Portable Across Vendors</vt:lpstr>
      <vt:lpstr>Comparison to Open-Source Library</vt:lpstr>
      <vt:lpstr>Single Precision Spmv – Open Source</vt:lpstr>
      <vt:lpstr>Single Precision SpMV – Open Source</vt:lpstr>
      <vt:lpstr>Single Precision SpM-SpM – Open Source</vt:lpstr>
      <vt:lpstr>clSPARSE: A Vendor-Optimized Open-Source Sparse BLAS Library</vt:lpstr>
      <vt:lpstr>PowerPoint Presentation</vt:lpstr>
      <vt:lpstr>Disclaimer &amp; Attribution</vt:lpstr>
      <vt:lpstr>PowerPoint Presentation</vt:lpstr>
      <vt:lpstr>Double Precision Spmv – Open Source</vt:lpstr>
    </vt:vector>
  </TitlesOfParts>
  <Company>Advanced Micro Devices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clSPARSE:  A Vendor-Optimized Open-Source Sparse BLAS Library</dc:title>
  <dc:creator>Greathouse, Joseph</dc:creator>
  <cp:lastModifiedBy>Greathouse, Joseph</cp:lastModifiedBy>
  <cp:revision>96</cp:revision>
  <dcterms:created xsi:type="dcterms:W3CDTF">2016-04-13T20:19:48Z</dcterms:created>
  <dcterms:modified xsi:type="dcterms:W3CDTF">2016-04-22T01:29:05Z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