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709" r:id="rId5"/>
  </p:sldMasterIdLst>
  <p:notesMasterIdLst>
    <p:notesMasterId r:id="rId53"/>
  </p:notesMasterIdLst>
  <p:handoutMasterIdLst>
    <p:handoutMasterId r:id="rId54"/>
  </p:handoutMasterIdLst>
  <p:sldIdLst>
    <p:sldId id="301" r:id="rId6"/>
    <p:sldId id="381" r:id="rId7"/>
    <p:sldId id="362" r:id="rId8"/>
    <p:sldId id="329" r:id="rId9"/>
    <p:sldId id="357" r:id="rId10"/>
    <p:sldId id="363" r:id="rId11"/>
    <p:sldId id="330" r:id="rId12"/>
    <p:sldId id="331" r:id="rId13"/>
    <p:sldId id="369" r:id="rId14"/>
    <p:sldId id="332" r:id="rId15"/>
    <p:sldId id="358" r:id="rId16"/>
    <p:sldId id="375" r:id="rId17"/>
    <p:sldId id="370" r:id="rId18"/>
    <p:sldId id="371" r:id="rId19"/>
    <p:sldId id="372" r:id="rId20"/>
    <p:sldId id="335" r:id="rId21"/>
    <p:sldId id="353" r:id="rId22"/>
    <p:sldId id="354" r:id="rId23"/>
    <p:sldId id="355" r:id="rId24"/>
    <p:sldId id="339" r:id="rId25"/>
    <p:sldId id="373" r:id="rId26"/>
    <p:sldId id="344" r:id="rId27"/>
    <p:sldId id="345" r:id="rId28"/>
    <p:sldId id="382" r:id="rId29"/>
    <p:sldId id="383" r:id="rId30"/>
    <p:sldId id="388" r:id="rId31"/>
    <p:sldId id="384" r:id="rId32"/>
    <p:sldId id="336" r:id="rId33"/>
    <p:sldId id="366" r:id="rId34"/>
    <p:sldId id="340" r:id="rId35"/>
    <p:sldId id="341" r:id="rId36"/>
    <p:sldId id="387" r:id="rId37"/>
    <p:sldId id="342" r:id="rId38"/>
    <p:sldId id="356" r:id="rId39"/>
    <p:sldId id="347" r:id="rId40"/>
    <p:sldId id="320" r:id="rId41"/>
    <p:sldId id="328" r:id="rId42"/>
    <p:sldId id="377" r:id="rId43"/>
    <p:sldId id="361" r:id="rId44"/>
    <p:sldId id="368" r:id="rId45"/>
    <p:sldId id="378" r:id="rId46"/>
    <p:sldId id="379" r:id="rId47"/>
    <p:sldId id="380" r:id="rId48"/>
    <p:sldId id="385" r:id="rId49"/>
    <p:sldId id="386" r:id="rId50"/>
    <p:sldId id="346" r:id="rId51"/>
    <p:sldId id="365" r:id="rId52"/>
  </p:sldIdLst>
  <p:sldSz cx="12188825" cy="6858000"/>
  <p:notesSz cx="7026275" cy="93122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53">
          <p15:clr>
            <a:srgbClr val="A4A3A4"/>
          </p15:clr>
        </p15:guide>
        <p15:guide id="2" pos="3841">
          <p15:clr>
            <a:srgbClr val="A4A3A4"/>
          </p15:clr>
        </p15:guide>
      </p15:sldGuideLst>
    </p:ext>
    <p:ext uri="{2D200454-40CA-4A62-9FC3-DE9A4176ACB9}">
      <p15:notesGuideLst xmlns:p15="http://schemas.microsoft.com/office/powerpoint/2012/main">
        <p15:guide id="1" orient="horz" pos="2933" userDrawn="1">
          <p15:clr>
            <a:srgbClr val="A4A3A4"/>
          </p15:clr>
        </p15:guide>
        <p15:guide id="2" pos="2213"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AB5"/>
    <a:srgbClr val="ED1C24"/>
    <a:srgbClr val="73E1E7"/>
    <a:srgbClr val="D6F6F8"/>
    <a:srgbClr val="7E8186"/>
    <a:srgbClr val="B5400B"/>
    <a:srgbClr val="D56509"/>
    <a:srgbClr val="779625"/>
    <a:srgbClr val="A6CE39"/>
    <a:srgbClr val="40404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156" autoAdjust="0"/>
    <p:restoredTop sz="82685" autoAdjust="0"/>
  </p:normalViewPr>
  <p:slideViewPr>
    <p:cSldViewPr snapToGrid="0" snapToObjects="1" showGuides="1">
      <p:cViewPr varScale="1">
        <p:scale>
          <a:sx n="150" d="100"/>
          <a:sy n="150" d="100"/>
        </p:scale>
        <p:origin x="504" y="120"/>
      </p:cViewPr>
      <p:guideLst>
        <p:guide orient="horz" pos="2153"/>
        <p:guide pos="3841"/>
      </p:guideLst>
    </p:cSldViewPr>
  </p:slideViewPr>
  <p:notesTextViewPr>
    <p:cViewPr>
      <p:scale>
        <a:sx n="3" d="2"/>
        <a:sy n="3" d="2"/>
      </p:scale>
      <p:origin x="0" y="0"/>
    </p:cViewPr>
  </p:notesTextViewPr>
  <p:sorterViewPr>
    <p:cViewPr>
      <p:scale>
        <a:sx n="90" d="100"/>
        <a:sy n="90" d="100"/>
      </p:scale>
      <p:origin x="0" y="0"/>
    </p:cViewPr>
  </p:sorterViewPr>
  <p:notesViewPr>
    <p:cSldViewPr snapToGrid="0" snapToObjects="1" showGuides="1">
      <p:cViewPr>
        <p:scale>
          <a:sx n="190" d="100"/>
          <a:sy n="190" d="100"/>
        </p:scale>
        <p:origin x="-96" y="3222"/>
      </p:cViewPr>
      <p:guideLst>
        <p:guide orient="horz" pos="2933"/>
        <p:guide pos="2213"/>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presProps" Target="presProp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Master" Target="slideMasters/slideMaster2.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viewProps" Target="viewProp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theme" Target="theme/theme1.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4719" cy="467231"/>
          </a:xfrm>
          <a:prstGeom prst="rect">
            <a:avLst/>
          </a:prstGeom>
        </p:spPr>
        <p:txBody>
          <a:bodyPr vert="horz" lIns="93360" tIns="46680" rIns="93360" bIns="46680" rtlCol="0"/>
          <a:lstStyle>
            <a:lvl1pPr algn="l">
              <a:defRPr sz="1200"/>
            </a:lvl1pPr>
          </a:lstStyle>
          <a:p>
            <a:endParaRPr lang="en-US"/>
          </a:p>
        </p:txBody>
      </p:sp>
      <p:sp>
        <p:nvSpPr>
          <p:cNvPr id="3" name="Date Placeholder 2"/>
          <p:cNvSpPr>
            <a:spLocks noGrp="1"/>
          </p:cNvSpPr>
          <p:nvPr>
            <p:ph type="dt" sz="quarter" idx="1"/>
          </p:nvPr>
        </p:nvSpPr>
        <p:spPr>
          <a:xfrm>
            <a:off x="3979930" y="0"/>
            <a:ext cx="3044719" cy="467231"/>
          </a:xfrm>
          <a:prstGeom prst="rect">
            <a:avLst/>
          </a:prstGeom>
        </p:spPr>
        <p:txBody>
          <a:bodyPr vert="horz" lIns="93360" tIns="46680" rIns="93360" bIns="46680" rtlCol="0"/>
          <a:lstStyle>
            <a:lvl1pPr algn="r">
              <a:defRPr sz="1200"/>
            </a:lvl1pPr>
          </a:lstStyle>
          <a:p>
            <a:fld id="{BC6EABF5-717F-4F69-B88F-116DEA9BAAED}" type="datetimeFigureOut">
              <a:rPr lang="en-US" smtClean="0"/>
              <a:t>5/28/2018</a:t>
            </a:fld>
            <a:endParaRPr lang="en-US"/>
          </a:p>
        </p:txBody>
      </p:sp>
      <p:sp>
        <p:nvSpPr>
          <p:cNvPr id="4" name="Footer Placeholder 3"/>
          <p:cNvSpPr>
            <a:spLocks noGrp="1"/>
          </p:cNvSpPr>
          <p:nvPr>
            <p:ph type="ftr" sz="quarter" idx="2"/>
          </p:nvPr>
        </p:nvSpPr>
        <p:spPr>
          <a:xfrm>
            <a:off x="0" y="8845046"/>
            <a:ext cx="3044719" cy="467230"/>
          </a:xfrm>
          <a:prstGeom prst="rect">
            <a:avLst/>
          </a:prstGeom>
        </p:spPr>
        <p:txBody>
          <a:bodyPr vert="horz" lIns="93360" tIns="46680" rIns="93360" bIns="46680" rtlCol="0" anchor="b"/>
          <a:lstStyle>
            <a:lvl1pPr algn="l">
              <a:defRPr sz="1200"/>
            </a:lvl1pPr>
          </a:lstStyle>
          <a:p>
            <a:endParaRPr lang="en-US"/>
          </a:p>
        </p:txBody>
      </p:sp>
      <p:sp>
        <p:nvSpPr>
          <p:cNvPr id="5" name="Slide Number Placeholder 4"/>
          <p:cNvSpPr>
            <a:spLocks noGrp="1"/>
          </p:cNvSpPr>
          <p:nvPr>
            <p:ph type="sldNum" sz="quarter" idx="3"/>
          </p:nvPr>
        </p:nvSpPr>
        <p:spPr>
          <a:xfrm>
            <a:off x="3979930" y="8845046"/>
            <a:ext cx="3044719" cy="467230"/>
          </a:xfrm>
          <a:prstGeom prst="rect">
            <a:avLst/>
          </a:prstGeom>
        </p:spPr>
        <p:txBody>
          <a:bodyPr vert="horz" lIns="93360" tIns="46680" rIns="93360" bIns="46680" rtlCol="0" anchor="b"/>
          <a:lstStyle>
            <a:lvl1pPr algn="r">
              <a:defRPr sz="1200"/>
            </a:lvl1pPr>
          </a:lstStyle>
          <a:p>
            <a:fld id="{51D75E28-D2C8-467D-BE5F-57950C1887AF}" type="slidenum">
              <a:rPr lang="en-US" smtClean="0"/>
              <a:t>‹#›</a:t>
            </a:fld>
            <a:endParaRPr lang="en-US"/>
          </a:p>
        </p:txBody>
      </p:sp>
    </p:spTree>
    <p:extLst>
      <p:ext uri="{BB962C8B-B14F-4D97-AF65-F5344CB8AC3E}">
        <p14:creationId xmlns:p14="http://schemas.microsoft.com/office/powerpoint/2010/main" val="942659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4719" cy="465614"/>
          </a:xfrm>
          <a:prstGeom prst="rect">
            <a:avLst/>
          </a:prstGeom>
        </p:spPr>
        <p:txBody>
          <a:bodyPr vert="horz" lIns="93360" tIns="46680" rIns="93360" bIns="46680" rtlCol="0"/>
          <a:lstStyle>
            <a:lvl1pPr algn="l">
              <a:defRPr sz="900"/>
            </a:lvl1pPr>
          </a:lstStyle>
          <a:p>
            <a:endParaRPr lang="en-US"/>
          </a:p>
        </p:txBody>
      </p:sp>
      <p:sp>
        <p:nvSpPr>
          <p:cNvPr id="3" name="Date Placeholder 2"/>
          <p:cNvSpPr>
            <a:spLocks noGrp="1"/>
          </p:cNvSpPr>
          <p:nvPr>
            <p:ph type="dt" idx="1"/>
          </p:nvPr>
        </p:nvSpPr>
        <p:spPr>
          <a:xfrm>
            <a:off x="3979930" y="0"/>
            <a:ext cx="3044719" cy="465614"/>
          </a:xfrm>
          <a:prstGeom prst="rect">
            <a:avLst/>
          </a:prstGeom>
        </p:spPr>
        <p:txBody>
          <a:bodyPr vert="horz" lIns="93360" tIns="46680" rIns="93360" bIns="46680" rtlCol="0"/>
          <a:lstStyle>
            <a:lvl1pPr algn="r">
              <a:defRPr sz="900"/>
            </a:lvl1pPr>
          </a:lstStyle>
          <a:p>
            <a:fld id="{98A4DE19-49C1-410C-AF37-D41E246FC38E}" type="datetimeFigureOut">
              <a:rPr lang="en-US" smtClean="0"/>
              <a:pPr/>
              <a:t>5/28/2018</a:t>
            </a:fld>
            <a:endParaRPr lang="en-US"/>
          </a:p>
        </p:txBody>
      </p:sp>
      <p:sp>
        <p:nvSpPr>
          <p:cNvPr id="4" name="Slide Image Placeholder 3"/>
          <p:cNvSpPr>
            <a:spLocks noGrp="1" noRot="1" noChangeAspect="1"/>
          </p:cNvSpPr>
          <p:nvPr>
            <p:ph type="sldImg" idx="2"/>
          </p:nvPr>
        </p:nvSpPr>
        <p:spPr>
          <a:xfrm>
            <a:off x="409575" y="698500"/>
            <a:ext cx="6207125" cy="3492500"/>
          </a:xfrm>
          <a:prstGeom prst="rect">
            <a:avLst/>
          </a:prstGeom>
          <a:noFill/>
          <a:ln w="12700">
            <a:solidFill>
              <a:prstClr val="black"/>
            </a:solidFill>
          </a:ln>
        </p:spPr>
        <p:txBody>
          <a:bodyPr vert="horz" lIns="93360" tIns="46680" rIns="93360" bIns="46680" rtlCol="0" anchor="ctr"/>
          <a:lstStyle/>
          <a:p>
            <a:endParaRPr lang="en-US"/>
          </a:p>
        </p:txBody>
      </p:sp>
      <p:sp>
        <p:nvSpPr>
          <p:cNvPr id="5" name="Notes Placeholder 4"/>
          <p:cNvSpPr>
            <a:spLocks noGrp="1"/>
          </p:cNvSpPr>
          <p:nvPr>
            <p:ph type="body" sz="quarter" idx="3"/>
          </p:nvPr>
        </p:nvSpPr>
        <p:spPr>
          <a:xfrm>
            <a:off x="374735" y="4446043"/>
            <a:ext cx="6276806" cy="4190524"/>
          </a:xfrm>
          <a:prstGeom prst="rect">
            <a:avLst/>
          </a:prstGeom>
        </p:spPr>
        <p:txBody>
          <a:bodyPr vert="horz" lIns="93360" tIns="46680" rIns="93360" bIns="4668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845045"/>
            <a:ext cx="3044719" cy="465614"/>
          </a:xfrm>
          <a:prstGeom prst="rect">
            <a:avLst/>
          </a:prstGeom>
        </p:spPr>
        <p:txBody>
          <a:bodyPr vert="horz" lIns="93360" tIns="46680" rIns="93360" bIns="46680" rtlCol="0" anchor="b"/>
          <a:lstStyle>
            <a:lvl1pPr algn="l">
              <a:defRPr sz="900"/>
            </a:lvl1pPr>
          </a:lstStyle>
          <a:p>
            <a:endParaRPr lang="en-US"/>
          </a:p>
        </p:txBody>
      </p:sp>
      <p:sp>
        <p:nvSpPr>
          <p:cNvPr id="7" name="Slide Number Placeholder 6"/>
          <p:cNvSpPr>
            <a:spLocks noGrp="1"/>
          </p:cNvSpPr>
          <p:nvPr>
            <p:ph type="sldNum" sz="quarter" idx="5"/>
          </p:nvPr>
        </p:nvSpPr>
        <p:spPr>
          <a:xfrm>
            <a:off x="3979930" y="8845045"/>
            <a:ext cx="3044719" cy="465614"/>
          </a:xfrm>
          <a:prstGeom prst="rect">
            <a:avLst/>
          </a:prstGeom>
        </p:spPr>
        <p:txBody>
          <a:bodyPr vert="horz" lIns="93360" tIns="46680" rIns="93360" bIns="46680" rtlCol="0" anchor="b"/>
          <a:lstStyle>
            <a:lvl1pPr algn="r">
              <a:defRPr sz="900"/>
            </a:lvl1pPr>
          </a:lstStyle>
          <a:p>
            <a:fld id="{8BA538DF-8137-40F1-92D6-A298F2A5FAC5}" type="slidenum">
              <a:rPr lang="en-US" smtClean="0"/>
              <a:pPr/>
              <a:t>‹#›</a:t>
            </a:fld>
            <a:endParaRPr lang="en-US"/>
          </a:p>
        </p:txBody>
      </p:sp>
    </p:spTree>
    <p:extLst>
      <p:ext uri="{BB962C8B-B14F-4D97-AF65-F5344CB8AC3E}">
        <p14:creationId xmlns:p14="http://schemas.microsoft.com/office/powerpoint/2010/main" val="3940194385"/>
      </p:ext>
    </p:extLst>
  </p:cSld>
  <p:clrMap bg1="lt1" tx1="dk1" bg2="lt2" tx2="dk2" accent1="accent1" accent2="accent2" accent3="accent3" accent4="accent4" accent5="accent5" accent6="accent6" hlink="hlink" folHlink="folHlink"/>
  <p:notesStyle>
    <a:lvl1pPr marL="115888" indent="-115888" algn="l" defTabSz="914400" rtl="0" eaLnBrk="1" latinLnBrk="0" hangingPunct="1">
      <a:buFont typeface="Wingdings 3" pitchFamily="18" charset="2"/>
      <a:buChar char="}"/>
      <a:defRPr sz="1000" kern="1200">
        <a:solidFill>
          <a:schemeClr val="tx1"/>
        </a:solidFill>
        <a:latin typeface="+mn-lt"/>
        <a:ea typeface="+mn-ea"/>
        <a:cs typeface="+mn-cs"/>
      </a:defRPr>
    </a:lvl1pPr>
    <a:lvl2pPr marL="406400" indent="-171450" algn="l" defTabSz="914400" rtl="0" eaLnBrk="1" latinLnBrk="0" hangingPunct="1">
      <a:buFont typeface="Arial" pitchFamily="34" charset="0"/>
      <a:buChar char="–"/>
      <a:defRPr sz="1000" kern="1200">
        <a:solidFill>
          <a:schemeClr val="tx1"/>
        </a:solidFill>
        <a:latin typeface="+mn-lt"/>
        <a:ea typeface="+mn-ea"/>
        <a:cs typeface="+mn-cs"/>
      </a:defRPr>
    </a:lvl2pPr>
    <a:lvl3pPr marL="573088" indent="-115888" algn="l" defTabSz="914400" rtl="0" eaLnBrk="1" latinLnBrk="0" hangingPunct="1">
      <a:buFont typeface="Arial" pitchFamily="34" charset="0"/>
      <a:buChar char="•"/>
      <a:defRPr sz="1000" kern="1200">
        <a:solidFill>
          <a:schemeClr val="tx1"/>
        </a:solidFill>
        <a:latin typeface="+mn-lt"/>
        <a:ea typeface="+mn-ea"/>
        <a:cs typeface="+mn-cs"/>
      </a:defRPr>
    </a:lvl3pPr>
    <a:lvl4pPr marL="914400" indent="0" algn="l" defTabSz="914400" rtl="0" eaLnBrk="1" latinLnBrk="0" hangingPunct="1">
      <a:defRPr sz="1000" kern="1200">
        <a:solidFill>
          <a:schemeClr val="tx1"/>
        </a:solidFill>
        <a:latin typeface="+mn-lt"/>
        <a:ea typeface="+mn-ea"/>
        <a:cs typeface="+mn-cs"/>
      </a:defRPr>
    </a:lvl4pPr>
    <a:lvl5pPr marL="1149350" indent="0" algn="l" defTabSz="914400" rtl="0" eaLnBrk="1" latinLnBrk="0" hangingPunct="1">
      <a:defRPr sz="10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en.wikipedia.org/wiki/Flickr" TargetMode="External"/><Relationship Id="rId2" Type="http://schemas.openxmlformats.org/officeDocument/2006/relationships/slide" Target="../slides/slide10.xml"/><Relationship Id="rId1" Type="http://schemas.openxmlformats.org/officeDocument/2006/relationships/notesMaster" Target="../notesMasters/notesMaster1.xml"/><Relationship Id="rId5" Type="http://schemas.openxmlformats.org/officeDocument/2006/relationships/hyperlink" Target="https://commons.wikimedia.org/wiki/User:FlickreviewR" TargetMode="External"/><Relationship Id="rId4" Type="http://schemas.openxmlformats.org/officeDocument/2006/relationships/hyperlink" Target="https://flickr.com/photos/126377022@N07/14748666991" TargetMode="Externa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pPr marL="0" indent="0">
              <a:buNone/>
            </a:pPr>
            <a:r>
              <a:rPr lang="en-US" dirty="0"/>
              <a:t>We’re here today to present unto you </a:t>
            </a:r>
            <a:r>
              <a:rPr lang="en-US" dirty="0" err="1"/>
              <a:t>clARMOR</a:t>
            </a:r>
            <a:r>
              <a:rPr lang="en-US" dirty="0"/>
              <a:t> as a quick solution for finding </a:t>
            </a:r>
            <a:r>
              <a:rPr lang="en-US" dirty="0" err="1"/>
              <a:t>gpu</a:t>
            </a:r>
            <a:r>
              <a:rPr lang="en-US" dirty="0"/>
              <a:t> buffer overflow type errors in OpenCL programs. </a:t>
            </a:r>
          </a:p>
          <a:p>
            <a:pPr marL="0" indent="0">
              <a:buNone/>
            </a:pPr>
            <a:r>
              <a:rPr lang="en-US" dirty="0" err="1"/>
              <a:t>clARMOR</a:t>
            </a:r>
            <a:r>
              <a:rPr lang="en-US" dirty="0"/>
              <a:t> is a tool arising from personal need, that upon further inspection, we thought would be a benefit to the OpenCL community at large.</a:t>
            </a:r>
          </a:p>
        </p:txBody>
      </p:sp>
      <p:sp>
        <p:nvSpPr>
          <p:cNvPr id="4" name="Slide Number Placeholder 3"/>
          <p:cNvSpPr>
            <a:spLocks noGrp="1"/>
          </p:cNvSpPr>
          <p:nvPr>
            <p:ph type="sldNum" sz="quarter" idx="10"/>
          </p:nvPr>
        </p:nvSpPr>
        <p:spPr/>
        <p:txBody>
          <a:bodyPr/>
          <a:lstStyle/>
          <a:p>
            <a:fld id="{8BA538DF-8137-40F1-92D6-A298F2A5FAC5}" type="slidenum">
              <a:rPr lang="en-US" smtClean="0"/>
              <a:pPr/>
              <a:t>1</a:t>
            </a:fld>
            <a:endParaRPr lang="en-US"/>
          </a:p>
        </p:txBody>
      </p:sp>
    </p:spTree>
    <p:extLst>
      <p:ext uri="{BB962C8B-B14F-4D97-AF65-F5344CB8AC3E}">
        <p14:creationId xmlns:p14="http://schemas.microsoft.com/office/powerpoint/2010/main" val="30623268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pPr marL="0" indent="0">
              <a:buNone/>
            </a:pPr>
            <a:r>
              <a:rPr lang="en-US" dirty="0"/>
              <a:t>We use a simple and sweet canary-based detection scheme.</a:t>
            </a:r>
          </a:p>
          <a:p>
            <a:pPr marL="0" indent="0">
              <a:buNone/>
            </a:pPr>
            <a:r>
              <a:rPr lang="en-US" dirty="0"/>
              <a:t>And when I say canary I of course mean the bird.</a:t>
            </a:r>
          </a:p>
          <a:p>
            <a:pPr marL="0" indent="0">
              <a:buNone/>
            </a:pPr>
            <a:r>
              <a:rPr lang="en-US" dirty="0"/>
              <a:t>Which is borrowed from the practice of using these smaller and more delicate creatures to detect the presence of noxious gases in enclosed environments (mineshafts).</a:t>
            </a:r>
          </a:p>
          <a:p>
            <a:pPr marL="0" indent="0">
              <a:buNone/>
            </a:pPr>
            <a:r>
              <a:rPr lang="en-US" dirty="0"/>
              <a:t>The concept namely being if the creature is in distress or incapacitated, you to soon will be.</a:t>
            </a:r>
          </a:p>
          <a:p>
            <a:pPr marL="0" indent="0">
              <a:buNone/>
            </a:pPr>
            <a:r>
              <a:rPr lang="en-US" dirty="0"/>
              <a:t>Moving on from perils of mineshafts, this means adding an extra bit of coding space onto the end of the space we are using for our buffer.</a:t>
            </a:r>
          </a:p>
          <a:p>
            <a:pPr marL="0" indent="0">
              <a:buNone/>
            </a:pPr>
            <a:r>
              <a:rPr lang="en-US" dirty="0"/>
              <a:t>While operating our buffer we will occasionally do a life check on the canary region.</a:t>
            </a:r>
          </a:p>
          <a:p>
            <a:pPr marL="0" indent="0">
              <a:buNone/>
            </a:pPr>
            <a:r>
              <a:rPr lang="en-US" dirty="0"/>
              <a:t>The canary region contains a known set of values, and if they are unchanged, then most likely everything is fine.</a:t>
            </a:r>
          </a:p>
          <a:p>
            <a:pPr marL="0" indent="0">
              <a:buNone/>
            </a:pPr>
            <a:endParaRPr lang="en-US" dirty="0"/>
          </a:p>
          <a:p>
            <a:pPr marL="0" indent="0">
              <a:buNone/>
            </a:pPr>
            <a:endParaRPr lang="en-US" dirty="0"/>
          </a:p>
          <a:p>
            <a:pPr marL="0" indent="0">
              <a:buNone/>
            </a:pPr>
            <a:endParaRPr lang="en-US" dirty="0"/>
          </a:p>
          <a:p>
            <a:r>
              <a:rPr lang="en-US" dirty="0"/>
              <a:t>Canary image from</a:t>
            </a:r>
          </a:p>
          <a:p>
            <a:pPr lvl="1"/>
            <a:r>
              <a:rPr lang="en-US" dirty="0"/>
              <a:t>https://commons.wikimedia.org/wiki/File:The_illustrated_book_of_canaries_and_cage-birds,_British_and_foreign_(1878)_(14748666991).jpg</a:t>
            </a:r>
          </a:p>
          <a:p>
            <a:pPr lvl="1"/>
            <a:r>
              <a:rPr lang="en-US" dirty="0"/>
              <a:t>Per that page (accessed on 1/19/2017):</a:t>
            </a:r>
          </a:p>
          <a:p>
            <a:pPr lvl="2"/>
            <a:r>
              <a:rPr lang="en-US" dirty="0"/>
              <a:t>“</a:t>
            </a:r>
            <a:r>
              <a:rPr lang="en-US" sz="1000" b="0" i="0" kern="1200" dirty="0">
                <a:solidFill>
                  <a:schemeClr val="tx1"/>
                </a:solidFill>
                <a:effectLst/>
                <a:latin typeface="+mn-lt"/>
                <a:ea typeface="+mn-ea"/>
                <a:cs typeface="+mn-cs"/>
              </a:rPr>
              <a:t>This image was originally posted to </a:t>
            </a:r>
            <a:r>
              <a:rPr lang="en-US" sz="1000" b="0" i="0" u="none" strike="noStrike" kern="1200" dirty="0">
                <a:solidFill>
                  <a:schemeClr val="tx1"/>
                </a:solidFill>
                <a:effectLst/>
                <a:latin typeface="+mn-lt"/>
                <a:ea typeface="+mn-ea"/>
                <a:cs typeface="+mn-cs"/>
                <a:hlinkClick r:id="rId3" tooltip="en:Flickr"/>
              </a:rPr>
              <a:t>Flickr</a:t>
            </a:r>
            <a:r>
              <a:rPr lang="en-US" sz="1000" b="0" i="0" kern="1200" dirty="0">
                <a:solidFill>
                  <a:schemeClr val="tx1"/>
                </a:solidFill>
                <a:effectLst/>
                <a:latin typeface="+mn-lt"/>
                <a:ea typeface="+mn-ea"/>
                <a:cs typeface="+mn-cs"/>
              </a:rPr>
              <a:t> by Internet Archive Book Images at </a:t>
            </a:r>
            <a:r>
              <a:rPr lang="en-US" sz="1000" b="0" i="0" u="none" strike="noStrike" kern="1200" dirty="0">
                <a:solidFill>
                  <a:schemeClr val="tx1"/>
                </a:solidFill>
                <a:effectLst/>
                <a:latin typeface="+mn-lt"/>
                <a:ea typeface="+mn-ea"/>
                <a:cs typeface="+mn-cs"/>
                <a:hlinkClick r:id="rId4"/>
              </a:rPr>
              <a:t>https://flickr.com/photos/126377022@N07/14748666991</a:t>
            </a:r>
            <a:r>
              <a:rPr lang="en-US" sz="1000" b="0" i="0" kern="1200" dirty="0">
                <a:solidFill>
                  <a:schemeClr val="tx1"/>
                </a:solidFill>
                <a:effectLst/>
                <a:latin typeface="+mn-lt"/>
                <a:ea typeface="+mn-ea"/>
                <a:cs typeface="+mn-cs"/>
              </a:rPr>
              <a:t>. It was reviewed on 25 September 2015 by the </a:t>
            </a:r>
            <a:r>
              <a:rPr lang="en-US" sz="1000" b="0" i="0" u="none" strike="noStrike" kern="1200" dirty="0" err="1">
                <a:solidFill>
                  <a:schemeClr val="tx1"/>
                </a:solidFill>
                <a:effectLst/>
                <a:latin typeface="+mn-lt"/>
                <a:ea typeface="+mn-ea"/>
                <a:cs typeface="+mn-cs"/>
                <a:hlinkClick r:id="rId5" tooltip="User:FlickreviewR"/>
              </a:rPr>
              <a:t>FlickreviewR</a:t>
            </a:r>
            <a:r>
              <a:rPr lang="en-US" sz="1000" b="0" i="0" kern="1200" dirty="0">
                <a:solidFill>
                  <a:schemeClr val="tx1"/>
                </a:solidFill>
                <a:effectLst/>
                <a:latin typeface="+mn-lt"/>
                <a:ea typeface="+mn-ea"/>
                <a:cs typeface="+mn-cs"/>
              </a:rPr>
              <a:t> robot and was confirmed to be licensed under the terms of the No known copyright restrictions.</a:t>
            </a:r>
            <a:r>
              <a:rPr lang="en-US" dirty="0"/>
              <a:t>”</a:t>
            </a:r>
          </a:p>
        </p:txBody>
      </p:sp>
      <p:sp>
        <p:nvSpPr>
          <p:cNvPr id="4" name="Slide Number Placeholder 3"/>
          <p:cNvSpPr>
            <a:spLocks noGrp="1"/>
          </p:cNvSpPr>
          <p:nvPr>
            <p:ph type="sldNum" sz="quarter" idx="10"/>
          </p:nvPr>
        </p:nvSpPr>
        <p:spPr/>
        <p:txBody>
          <a:bodyPr/>
          <a:lstStyle/>
          <a:p>
            <a:fld id="{8BA538DF-8137-40F1-92D6-A298F2A5FAC5}" type="slidenum">
              <a:rPr lang="en-US" smtClean="0"/>
              <a:pPr/>
              <a:t>10</a:t>
            </a:fld>
            <a:endParaRPr lang="en-US"/>
          </a:p>
        </p:txBody>
      </p:sp>
    </p:spTree>
    <p:extLst>
      <p:ext uri="{BB962C8B-B14F-4D97-AF65-F5344CB8AC3E}">
        <p14:creationId xmlns:p14="http://schemas.microsoft.com/office/powerpoint/2010/main" val="10831679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18322" indent="-118322"/>
            <a:endParaRPr lang="en-US" dirty="0"/>
          </a:p>
          <a:p>
            <a:pPr marL="0" indent="0">
              <a:buNone/>
            </a:pPr>
            <a:r>
              <a:rPr lang="en-US" dirty="0"/>
              <a:t>For those programs that write past the bounds of the buffer, the canary region will be the first thing they reach.</a:t>
            </a:r>
          </a:p>
          <a:p>
            <a:pPr marL="0" indent="0">
              <a:buNone/>
            </a:pPr>
            <a:r>
              <a:rPr lang="en-US" dirty="0"/>
              <a:t>A verification of the canary region would then reveal the invalid write.</a:t>
            </a:r>
          </a:p>
          <a:p>
            <a:pPr marL="0" indent="0">
              <a:buNone/>
            </a:pPr>
            <a:r>
              <a:rPr lang="en-US" dirty="0"/>
              <a:t>Write underflows can also be caught this way.</a:t>
            </a:r>
          </a:p>
        </p:txBody>
      </p:sp>
      <p:sp>
        <p:nvSpPr>
          <p:cNvPr id="4" name="Slide Number Placeholder 3"/>
          <p:cNvSpPr>
            <a:spLocks noGrp="1"/>
          </p:cNvSpPr>
          <p:nvPr>
            <p:ph type="sldNum" sz="quarter" idx="10"/>
          </p:nvPr>
        </p:nvSpPr>
        <p:spPr/>
        <p:txBody>
          <a:bodyPr/>
          <a:lstStyle/>
          <a:p>
            <a:fld id="{8BA538DF-8137-40F1-92D6-A298F2A5FAC5}" type="slidenum">
              <a:rPr lang="en-US" smtClean="0"/>
              <a:pPr/>
              <a:t>11</a:t>
            </a:fld>
            <a:endParaRPr lang="en-US"/>
          </a:p>
        </p:txBody>
      </p:sp>
    </p:spTree>
    <p:extLst>
      <p:ext uri="{BB962C8B-B14F-4D97-AF65-F5344CB8AC3E}">
        <p14:creationId xmlns:p14="http://schemas.microsoft.com/office/powerpoint/2010/main" val="23482558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18322" indent="-118322"/>
            <a:endParaRPr lang="en-US" baseline="0" dirty="0"/>
          </a:p>
          <a:p>
            <a:pPr marL="0" indent="0">
              <a:buNone/>
            </a:pPr>
            <a:r>
              <a:rPr lang="en-US" baseline="0" dirty="0"/>
              <a:t>The next question I would like to answer is how we interact with OpenCL to accomplish the detection.</a:t>
            </a:r>
          </a:p>
        </p:txBody>
      </p:sp>
      <p:sp>
        <p:nvSpPr>
          <p:cNvPr id="4" name="Slide Number Placeholder 3"/>
          <p:cNvSpPr>
            <a:spLocks noGrp="1"/>
          </p:cNvSpPr>
          <p:nvPr>
            <p:ph type="sldNum" sz="quarter" idx="10"/>
          </p:nvPr>
        </p:nvSpPr>
        <p:spPr/>
        <p:txBody>
          <a:bodyPr/>
          <a:lstStyle/>
          <a:p>
            <a:fld id="{8BA538DF-8137-40F1-92D6-A298F2A5FAC5}" type="slidenum">
              <a:rPr lang="en-US" smtClean="0"/>
              <a:pPr/>
              <a:t>12</a:t>
            </a:fld>
            <a:endParaRPr lang="en-US"/>
          </a:p>
        </p:txBody>
      </p:sp>
    </p:spTree>
    <p:extLst>
      <p:ext uri="{BB962C8B-B14F-4D97-AF65-F5344CB8AC3E}">
        <p14:creationId xmlns:p14="http://schemas.microsoft.com/office/powerpoint/2010/main" val="17969716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pPr marL="0" indent="0">
              <a:buNone/>
            </a:pPr>
            <a:r>
              <a:rPr lang="en-US" dirty="0"/>
              <a:t>So first we’ll talk about how OpenCL launches a kernel and then contrast it to our additions.</a:t>
            </a:r>
          </a:p>
          <a:p>
            <a:pPr marL="0" indent="0">
              <a:buNone/>
            </a:pPr>
            <a:r>
              <a:rPr lang="en-US" dirty="0"/>
              <a:t>First the OpenCL program must instantiate its buffers.</a:t>
            </a:r>
          </a:p>
        </p:txBody>
      </p:sp>
      <p:sp>
        <p:nvSpPr>
          <p:cNvPr id="4" name="Slide Number Placeholder 3"/>
          <p:cNvSpPr>
            <a:spLocks noGrp="1"/>
          </p:cNvSpPr>
          <p:nvPr>
            <p:ph type="sldNum" sz="quarter" idx="10"/>
          </p:nvPr>
        </p:nvSpPr>
        <p:spPr/>
        <p:txBody>
          <a:bodyPr/>
          <a:lstStyle/>
          <a:p>
            <a:fld id="{8BA538DF-8137-40F1-92D6-A298F2A5FAC5}" type="slidenum">
              <a:rPr lang="en-US" smtClean="0"/>
              <a:pPr/>
              <a:t>13</a:t>
            </a:fld>
            <a:endParaRPr lang="en-US"/>
          </a:p>
        </p:txBody>
      </p:sp>
    </p:spTree>
    <p:extLst>
      <p:ext uri="{BB962C8B-B14F-4D97-AF65-F5344CB8AC3E}">
        <p14:creationId xmlns:p14="http://schemas.microsoft.com/office/powerpoint/2010/main" val="11393549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pPr marL="0" indent="0">
              <a:buNone/>
            </a:pPr>
            <a:r>
              <a:rPr lang="en-US" dirty="0"/>
              <a:t>This is followed by an attribution of those buffers and any constants to the kernel.</a:t>
            </a:r>
          </a:p>
        </p:txBody>
      </p:sp>
      <p:sp>
        <p:nvSpPr>
          <p:cNvPr id="4" name="Slide Number Placeholder 3"/>
          <p:cNvSpPr>
            <a:spLocks noGrp="1"/>
          </p:cNvSpPr>
          <p:nvPr>
            <p:ph type="sldNum" sz="quarter" idx="10"/>
          </p:nvPr>
        </p:nvSpPr>
        <p:spPr/>
        <p:txBody>
          <a:bodyPr/>
          <a:lstStyle/>
          <a:p>
            <a:fld id="{8BA538DF-8137-40F1-92D6-A298F2A5FAC5}" type="slidenum">
              <a:rPr lang="en-US" smtClean="0"/>
              <a:pPr/>
              <a:t>14</a:t>
            </a:fld>
            <a:endParaRPr lang="en-US"/>
          </a:p>
        </p:txBody>
      </p:sp>
    </p:spTree>
    <p:extLst>
      <p:ext uri="{BB962C8B-B14F-4D97-AF65-F5344CB8AC3E}">
        <p14:creationId xmlns:p14="http://schemas.microsoft.com/office/powerpoint/2010/main" val="30123546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pPr marL="0" indent="0">
              <a:buNone/>
            </a:pPr>
            <a:r>
              <a:rPr lang="en-US" dirty="0"/>
              <a:t>Followed by a launching and execution of the kernel.</a:t>
            </a:r>
          </a:p>
        </p:txBody>
      </p:sp>
      <p:sp>
        <p:nvSpPr>
          <p:cNvPr id="4" name="Slide Number Placeholder 3"/>
          <p:cNvSpPr>
            <a:spLocks noGrp="1"/>
          </p:cNvSpPr>
          <p:nvPr>
            <p:ph type="sldNum" sz="quarter" idx="10"/>
          </p:nvPr>
        </p:nvSpPr>
        <p:spPr/>
        <p:txBody>
          <a:bodyPr/>
          <a:lstStyle/>
          <a:p>
            <a:fld id="{8BA538DF-8137-40F1-92D6-A298F2A5FAC5}" type="slidenum">
              <a:rPr lang="en-US" smtClean="0"/>
              <a:pPr/>
              <a:t>15</a:t>
            </a:fld>
            <a:endParaRPr lang="en-US"/>
          </a:p>
        </p:txBody>
      </p:sp>
    </p:spTree>
    <p:extLst>
      <p:ext uri="{BB962C8B-B14F-4D97-AF65-F5344CB8AC3E}">
        <p14:creationId xmlns:p14="http://schemas.microsoft.com/office/powerpoint/2010/main" val="38902343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pPr marL="0" indent="0">
              <a:buNone/>
            </a:pPr>
            <a:r>
              <a:rPr lang="en-US" dirty="0" err="1"/>
              <a:t>clARMOR</a:t>
            </a:r>
            <a:r>
              <a:rPr lang="en-US" dirty="0"/>
              <a:t> adds just a few steps to this.</a:t>
            </a:r>
          </a:p>
          <a:p>
            <a:pPr marL="0" indent="0">
              <a:buNone/>
            </a:pPr>
            <a:r>
              <a:rPr lang="en-US" dirty="0"/>
              <a:t>At the time of buffer create, </a:t>
            </a:r>
            <a:r>
              <a:rPr lang="en-US" dirty="0" err="1"/>
              <a:t>clARMOR</a:t>
            </a:r>
            <a:r>
              <a:rPr lang="en-US" dirty="0"/>
              <a:t> will add extra space and initialize a canary.</a:t>
            </a:r>
          </a:p>
          <a:p>
            <a:pPr marL="0" indent="0">
              <a:buNone/>
            </a:pPr>
            <a:r>
              <a:rPr lang="en-US" dirty="0"/>
              <a:t>As well as create some working annotations for the buffer.</a:t>
            </a:r>
          </a:p>
        </p:txBody>
      </p:sp>
      <p:sp>
        <p:nvSpPr>
          <p:cNvPr id="4" name="Slide Number Placeholder 3"/>
          <p:cNvSpPr>
            <a:spLocks noGrp="1"/>
          </p:cNvSpPr>
          <p:nvPr>
            <p:ph type="sldNum" sz="quarter" idx="10"/>
          </p:nvPr>
        </p:nvSpPr>
        <p:spPr/>
        <p:txBody>
          <a:bodyPr/>
          <a:lstStyle/>
          <a:p>
            <a:fld id="{8BA538DF-8137-40F1-92D6-A298F2A5FAC5}" type="slidenum">
              <a:rPr lang="en-US" smtClean="0"/>
              <a:pPr/>
              <a:t>16</a:t>
            </a:fld>
            <a:endParaRPr lang="en-US"/>
          </a:p>
        </p:txBody>
      </p:sp>
    </p:spTree>
    <p:extLst>
      <p:ext uri="{BB962C8B-B14F-4D97-AF65-F5344CB8AC3E}">
        <p14:creationId xmlns:p14="http://schemas.microsoft.com/office/powerpoint/2010/main" val="15519392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pPr marL="0" indent="0">
              <a:buNone/>
            </a:pPr>
            <a:r>
              <a:rPr lang="en-US" dirty="0"/>
              <a:t>When assigning arguments to the kernel, </a:t>
            </a:r>
            <a:r>
              <a:rPr lang="en-US" dirty="0" err="1"/>
              <a:t>clARMOR</a:t>
            </a:r>
            <a:r>
              <a:rPr lang="en-US" dirty="0"/>
              <a:t> keeps a record of these buffer attachments.</a:t>
            </a:r>
          </a:p>
        </p:txBody>
      </p:sp>
      <p:sp>
        <p:nvSpPr>
          <p:cNvPr id="4" name="Slide Number Placeholder 3"/>
          <p:cNvSpPr>
            <a:spLocks noGrp="1"/>
          </p:cNvSpPr>
          <p:nvPr>
            <p:ph type="sldNum" sz="quarter" idx="10"/>
          </p:nvPr>
        </p:nvSpPr>
        <p:spPr/>
        <p:txBody>
          <a:bodyPr/>
          <a:lstStyle/>
          <a:p>
            <a:fld id="{8BA538DF-8137-40F1-92D6-A298F2A5FAC5}" type="slidenum">
              <a:rPr lang="en-US" smtClean="0"/>
              <a:pPr/>
              <a:t>17</a:t>
            </a:fld>
            <a:endParaRPr lang="en-US"/>
          </a:p>
        </p:txBody>
      </p:sp>
    </p:spTree>
    <p:extLst>
      <p:ext uri="{BB962C8B-B14F-4D97-AF65-F5344CB8AC3E}">
        <p14:creationId xmlns:p14="http://schemas.microsoft.com/office/powerpoint/2010/main" val="12105345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pPr marL="0" indent="0">
              <a:buNone/>
            </a:pPr>
            <a:r>
              <a:rPr lang="en-US" dirty="0"/>
              <a:t>The kernel is launched and performs its operations on the modified buffers.</a:t>
            </a:r>
          </a:p>
        </p:txBody>
      </p:sp>
      <p:sp>
        <p:nvSpPr>
          <p:cNvPr id="4" name="Slide Number Placeholder 3"/>
          <p:cNvSpPr>
            <a:spLocks noGrp="1"/>
          </p:cNvSpPr>
          <p:nvPr>
            <p:ph type="sldNum" sz="quarter" idx="10"/>
          </p:nvPr>
        </p:nvSpPr>
        <p:spPr/>
        <p:txBody>
          <a:bodyPr/>
          <a:lstStyle/>
          <a:p>
            <a:fld id="{8BA538DF-8137-40F1-92D6-A298F2A5FAC5}" type="slidenum">
              <a:rPr lang="en-US" smtClean="0"/>
              <a:pPr/>
              <a:t>18</a:t>
            </a:fld>
            <a:endParaRPr lang="en-US"/>
          </a:p>
        </p:txBody>
      </p:sp>
    </p:spTree>
    <p:extLst>
      <p:ext uri="{BB962C8B-B14F-4D97-AF65-F5344CB8AC3E}">
        <p14:creationId xmlns:p14="http://schemas.microsoft.com/office/powerpoint/2010/main" val="4333425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pPr marL="0" indent="0">
              <a:buNone/>
            </a:pPr>
            <a:r>
              <a:rPr lang="en-US" dirty="0"/>
              <a:t>After which, </a:t>
            </a:r>
            <a:r>
              <a:rPr lang="en-US" dirty="0" err="1"/>
              <a:t>clARMOR</a:t>
            </a:r>
            <a:r>
              <a:rPr lang="en-US" dirty="0"/>
              <a:t> collects the buffers described in its kernel record and performs a canary verification and refresh.</a:t>
            </a:r>
          </a:p>
        </p:txBody>
      </p:sp>
      <p:sp>
        <p:nvSpPr>
          <p:cNvPr id="4" name="Slide Number Placeholder 3"/>
          <p:cNvSpPr>
            <a:spLocks noGrp="1"/>
          </p:cNvSpPr>
          <p:nvPr>
            <p:ph type="sldNum" sz="quarter" idx="10"/>
          </p:nvPr>
        </p:nvSpPr>
        <p:spPr/>
        <p:txBody>
          <a:bodyPr/>
          <a:lstStyle/>
          <a:p>
            <a:fld id="{8BA538DF-8137-40F1-92D6-A298F2A5FAC5}" type="slidenum">
              <a:rPr lang="en-US" smtClean="0"/>
              <a:pPr/>
              <a:t>19</a:t>
            </a:fld>
            <a:endParaRPr lang="en-US"/>
          </a:p>
        </p:txBody>
      </p:sp>
    </p:spTree>
    <p:extLst>
      <p:ext uri="{BB962C8B-B14F-4D97-AF65-F5344CB8AC3E}">
        <p14:creationId xmlns:p14="http://schemas.microsoft.com/office/powerpoint/2010/main" val="32221946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t>So first an anecdote. </a:t>
            </a:r>
          </a:p>
          <a:p>
            <a:pPr marL="0" indent="0">
              <a:buNone/>
            </a:pPr>
            <a:r>
              <a:rPr lang="en-US" dirty="0"/>
              <a:t>We often deal with CPU/GPU interactions at AMD, and at one time we were developing a tool that would move data originally resident in GPU memory into the host memory. </a:t>
            </a:r>
          </a:p>
          <a:p>
            <a:pPr marL="0" indent="0">
              <a:buNone/>
            </a:pPr>
            <a:r>
              <a:rPr lang="en-US" dirty="0"/>
              <a:t>This allowed us to perform some additional analysis, but of course the GPU kernels we were testing were not written with this in mind.</a:t>
            </a:r>
          </a:p>
          <a:p>
            <a:pPr marL="0" indent="0">
              <a:buNone/>
            </a:pPr>
            <a:r>
              <a:rPr lang="en-US" dirty="0"/>
              <a:t>Mysteriously enough this was causing </a:t>
            </a:r>
            <a:r>
              <a:rPr lang="en-US" dirty="0" err="1"/>
              <a:t>segfaults</a:t>
            </a:r>
            <a:r>
              <a:rPr lang="en-US" dirty="0"/>
              <a:t> and crashes in our tool.</a:t>
            </a:r>
          </a:p>
          <a:p>
            <a:pPr marL="0" indent="0">
              <a:buNone/>
            </a:pPr>
            <a:r>
              <a:rPr lang="en-US" dirty="0"/>
              <a:t>We found it very difficult to source the cause of these </a:t>
            </a:r>
            <a:r>
              <a:rPr lang="en-US" dirty="0" err="1"/>
              <a:t>segfaults</a:t>
            </a:r>
            <a:r>
              <a:rPr lang="en-US" dirty="0"/>
              <a:t>, as the applications we were analyzing were working fine in isolation, as well as our own tool was working with many other applications and had no obvious fault at the point of termination.</a:t>
            </a:r>
          </a:p>
          <a:p>
            <a:pPr marL="0" indent="0">
              <a:buNone/>
            </a:pPr>
            <a:r>
              <a:rPr lang="en-US" dirty="0"/>
              <a:t>Neither would GDB nor watchpoints show when the data was corrupted.</a:t>
            </a:r>
          </a:p>
          <a:p>
            <a:pPr marL="0" indent="0">
              <a:buNone/>
            </a:pPr>
            <a:r>
              <a:rPr lang="en-US" dirty="0"/>
              <a:t>We would find things like a double free on a variable that had not been touched by the host execution.</a:t>
            </a:r>
          </a:p>
          <a:p>
            <a:pPr marL="0" indent="0">
              <a:buNone/>
            </a:pPr>
            <a:r>
              <a:rPr lang="en-US" dirty="0"/>
              <a:t>After spending a good deal of time investigating this, we discovered the GPU was writing over host data.</a:t>
            </a:r>
          </a:p>
          <a:p>
            <a:pPr marL="0" indent="0">
              <a:buNone/>
            </a:pPr>
            <a:r>
              <a:rPr lang="en-US" dirty="0"/>
              <a:t>Which was bombing our process.</a:t>
            </a:r>
          </a:p>
          <a:p>
            <a:pPr marL="0" indent="0">
              <a:buNone/>
            </a:pPr>
            <a:r>
              <a:rPr lang="en-US" dirty="0"/>
              <a:t>At this point we decided we would really like a GPU buffer overflow detector. </a:t>
            </a:r>
          </a:p>
          <a:p>
            <a:pPr marL="0" indent="0">
              <a:buNone/>
            </a:pPr>
            <a:endParaRPr lang="en-US" dirty="0"/>
          </a:p>
          <a:p>
            <a:pPr marL="118322" indent="-118322"/>
            <a:r>
              <a:rPr lang="en-US" baseline="0" dirty="0"/>
              <a:t>Clipart of bomb from https://openclipart.org/detail/131257/black-bomb</a:t>
            </a:r>
          </a:p>
          <a:p>
            <a:pPr marL="414934" lvl="1" indent="-118322"/>
            <a:r>
              <a:rPr lang="en-US" baseline="0" dirty="0"/>
              <a:t>Relevant license text from https://openclipart.org/unlimited-commercial-use-clipart: “All Clipart on </a:t>
            </a:r>
            <a:r>
              <a:rPr lang="en-US" baseline="0" dirty="0" err="1"/>
              <a:t>Openclipart</a:t>
            </a:r>
            <a:r>
              <a:rPr lang="en-US" baseline="0" dirty="0"/>
              <a:t> are available for unlimited commercial use.”</a:t>
            </a:r>
          </a:p>
          <a:p>
            <a:pPr marL="414934" lvl="1" indent="-118322"/>
            <a:r>
              <a:rPr lang="en-US" baseline="0" dirty="0"/>
              <a:t>Further, from https://openclipart.org/share: “All Clipart are Released into the Public Domain.”</a:t>
            </a:r>
          </a:p>
          <a:p>
            <a:pPr marL="414934" lvl="1" indent="-118322"/>
            <a:r>
              <a:rPr lang="en-US" dirty="0"/>
              <a:t>Sites visited on 1/16/2017.</a:t>
            </a:r>
          </a:p>
        </p:txBody>
      </p:sp>
      <p:sp>
        <p:nvSpPr>
          <p:cNvPr id="4" name="Slide Number Placeholder 3"/>
          <p:cNvSpPr>
            <a:spLocks noGrp="1"/>
          </p:cNvSpPr>
          <p:nvPr>
            <p:ph type="sldNum" sz="quarter" idx="10"/>
          </p:nvPr>
        </p:nvSpPr>
        <p:spPr/>
        <p:txBody>
          <a:bodyPr/>
          <a:lstStyle/>
          <a:p>
            <a:fld id="{8BA538DF-8137-40F1-92D6-A298F2A5FAC5}" type="slidenum">
              <a:rPr lang="en-US" smtClean="0"/>
              <a:pPr/>
              <a:t>2</a:t>
            </a:fld>
            <a:endParaRPr lang="en-US"/>
          </a:p>
        </p:txBody>
      </p:sp>
    </p:spTree>
    <p:extLst>
      <p:ext uri="{BB962C8B-B14F-4D97-AF65-F5344CB8AC3E}">
        <p14:creationId xmlns:p14="http://schemas.microsoft.com/office/powerpoint/2010/main" val="165364443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pPr marL="0" indent="0">
              <a:buNone/>
            </a:pPr>
            <a:r>
              <a:rPr lang="en-US" dirty="0" err="1"/>
              <a:t>clARMOR</a:t>
            </a:r>
            <a:r>
              <a:rPr lang="en-US" dirty="0"/>
              <a:t> requires no modification to the user application or OpenCL libraries.</a:t>
            </a:r>
          </a:p>
          <a:p>
            <a:pPr marL="0" indent="0">
              <a:buNone/>
            </a:pPr>
            <a:r>
              <a:rPr lang="en-US" dirty="0"/>
              <a:t>It is a preload library that is inserted directly between the two.</a:t>
            </a:r>
          </a:p>
        </p:txBody>
      </p:sp>
      <p:sp>
        <p:nvSpPr>
          <p:cNvPr id="4" name="Slide Number Placeholder 3"/>
          <p:cNvSpPr>
            <a:spLocks noGrp="1"/>
          </p:cNvSpPr>
          <p:nvPr>
            <p:ph type="sldNum" sz="quarter" idx="10"/>
          </p:nvPr>
        </p:nvSpPr>
        <p:spPr/>
        <p:txBody>
          <a:bodyPr/>
          <a:lstStyle/>
          <a:p>
            <a:fld id="{8BA538DF-8137-40F1-92D6-A298F2A5FAC5}" type="slidenum">
              <a:rPr lang="en-US" smtClean="0"/>
              <a:pPr/>
              <a:t>20</a:t>
            </a:fld>
            <a:endParaRPr lang="en-US"/>
          </a:p>
        </p:txBody>
      </p:sp>
    </p:spTree>
    <p:extLst>
      <p:ext uri="{BB962C8B-B14F-4D97-AF65-F5344CB8AC3E}">
        <p14:creationId xmlns:p14="http://schemas.microsoft.com/office/powerpoint/2010/main" val="45751728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18322" indent="-118322"/>
            <a:endParaRPr lang="en-US" baseline="0" dirty="0"/>
          </a:p>
          <a:p>
            <a:pPr marL="0" indent="0">
              <a:buNone/>
            </a:pPr>
            <a:r>
              <a:rPr lang="en-US" baseline="0" dirty="0"/>
              <a:t>With that I think it is time to qualify my statement on runtime overhead.</a:t>
            </a:r>
          </a:p>
        </p:txBody>
      </p:sp>
      <p:sp>
        <p:nvSpPr>
          <p:cNvPr id="4" name="Slide Number Placeholder 3"/>
          <p:cNvSpPr>
            <a:spLocks noGrp="1"/>
          </p:cNvSpPr>
          <p:nvPr>
            <p:ph type="sldNum" sz="quarter" idx="10"/>
          </p:nvPr>
        </p:nvSpPr>
        <p:spPr/>
        <p:txBody>
          <a:bodyPr/>
          <a:lstStyle/>
          <a:p>
            <a:fld id="{8BA538DF-8137-40F1-92D6-A298F2A5FAC5}" type="slidenum">
              <a:rPr lang="en-US" smtClean="0"/>
              <a:pPr/>
              <a:t>21</a:t>
            </a:fld>
            <a:endParaRPr lang="en-US"/>
          </a:p>
        </p:txBody>
      </p:sp>
    </p:spTree>
    <p:extLst>
      <p:ext uri="{BB962C8B-B14F-4D97-AF65-F5344CB8AC3E}">
        <p14:creationId xmlns:p14="http://schemas.microsoft.com/office/powerpoint/2010/main" val="75624333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pPr marL="0" indent="0">
              <a:buNone/>
            </a:pPr>
            <a:r>
              <a:rPr lang="en-US" dirty="0"/>
              <a:t>We performed our runtime measurements on a Ryzen 7 1800X with a Vega Frontier discrete GPU using </a:t>
            </a:r>
            <a:r>
              <a:rPr lang="en-US" dirty="0" err="1"/>
              <a:t>ROCm</a:t>
            </a:r>
            <a:r>
              <a:rPr lang="en-US" dirty="0"/>
              <a:t> 1.7.</a:t>
            </a:r>
          </a:p>
          <a:p>
            <a:pPr marL="0" indent="0">
              <a:buNone/>
            </a:pPr>
            <a:r>
              <a:rPr lang="en-US" dirty="0"/>
              <a:t>The GPU benchmarks we tested are taken from a wide variety of benchmark suites.</a:t>
            </a:r>
          </a:p>
        </p:txBody>
      </p:sp>
      <p:sp>
        <p:nvSpPr>
          <p:cNvPr id="4" name="Slide Number Placeholder 3"/>
          <p:cNvSpPr>
            <a:spLocks noGrp="1"/>
          </p:cNvSpPr>
          <p:nvPr>
            <p:ph type="sldNum" sz="quarter" idx="10"/>
          </p:nvPr>
        </p:nvSpPr>
        <p:spPr/>
        <p:txBody>
          <a:bodyPr/>
          <a:lstStyle/>
          <a:p>
            <a:fld id="{8BA538DF-8137-40F1-92D6-A298F2A5FAC5}" type="slidenum">
              <a:rPr lang="en-US" smtClean="0"/>
              <a:pPr/>
              <a:t>22</a:t>
            </a:fld>
            <a:endParaRPr lang="en-US"/>
          </a:p>
        </p:txBody>
      </p:sp>
    </p:spTree>
    <p:extLst>
      <p:ext uri="{BB962C8B-B14F-4D97-AF65-F5344CB8AC3E}">
        <p14:creationId xmlns:p14="http://schemas.microsoft.com/office/powerpoint/2010/main" val="410557356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a:p>
            <a:pPr marL="0" indent="0">
              <a:buNone/>
            </a:pPr>
            <a:r>
              <a:rPr lang="en-US" baseline="0" dirty="0"/>
              <a:t>Here is the suite view on our benchmark overheads.</a:t>
            </a:r>
          </a:p>
          <a:p>
            <a:pPr marL="0" indent="0">
              <a:buNone/>
            </a:pPr>
            <a:r>
              <a:rPr lang="en-US" baseline="0" dirty="0"/>
              <a:t>This is normalized overhead per suite, so lower is better, 1.0 being perfect.</a:t>
            </a:r>
          </a:p>
          <a:p>
            <a:pPr marL="0" indent="0">
              <a:buNone/>
            </a:pPr>
            <a:r>
              <a:rPr lang="en-US" baseline="0" dirty="0"/>
              <a:t>The whiskers represent the max and min overheads per suite.</a:t>
            </a:r>
          </a:p>
          <a:p>
            <a:pPr marL="0" indent="0">
              <a:buNone/>
            </a:pPr>
            <a:r>
              <a:rPr lang="en-US" baseline="0" dirty="0" err="1"/>
              <a:t>clARMOR</a:t>
            </a:r>
            <a:r>
              <a:rPr lang="en-US" baseline="0" dirty="0"/>
              <a:t> adds a constant overhead per buffer and scales with the number of buffers.</a:t>
            </a:r>
          </a:p>
          <a:p>
            <a:pPr marL="0" indent="0">
              <a:buNone/>
            </a:pPr>
            <a:r>
              <a:rPr lang="en-US" baseline="0" dirty="0"/>
              <a:t>Worst case overhead comes when an application has many buffers and short kernels.</a:t>
            </a:r>
          </a:p>
          <a:p>
            <a:pPr marL="0" indent="0">
              <a:buNone/>
            </a:pPr>
            <a:r>
              <a:rPr lang="en-US" baseline="0" dirty="0"/>
              <a:t>These are the applications that have 2 and 3x normalized overhead.</a:t>
            </a:r>
          </a:p>
        </p:txBody>
      </p:sp>
      <p:sp>
        <p:nvSpPr>
          <p:cNvPr id="4" name="Slide Number Placeholder 3"/>
          <p:cNvSpPr>
            <a:spLocks noGrp="1"/>
          </p:cNvSpPr>
          <p:nvPr>
            <p:ph type="sldNum" sz="quarter" idx="10"/>
          </p:nvPr>
        </p:nvSpPr>
        <p:spPr/>
        <p:txBody>
          <a:bodyPr/>
          <a:lstStyle/>
          <a:p>
            <a:fld id="{8BA538DF-8137-40F1-92D6-A298F2A5FAC5}" type="slidenum">
              <a:rPr lang="en-US" smtClean="0"/>
              <a:pPr/>
              <a:t>23</a:t>
            </a:fld>
            <a:endParaRPr lang="en-US"/>
          </a:p>
        </p:txBody>
      </p:sp>
    </p:spTree>
    <p:extLst>
      <p:ext uri="{BB962C8B-B14F-4D97-AF65-F5344CB8AC3E}">
        <p14:creationId xmlns:p14="http://schemas.microsoft.com/office/powerpoint/2010/main" val="261952937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pPr marL="0" indent="0">
              <a:buNone/>
            </a:pPr>
            <a:r>
              <a:rPr lang="en-US" dirty="0"/>
              <a:t>This is the same data, but broken out per benchmark.</a:t>
            </a:r>
          </a:p>
          <a:p>
            <a:pPr marL="0" indent="0">
              <a:buNone/>
            </a:pPr>
            <a:r>
              <a:rPr lang="en-US" dirty="0"/>
              <a:t>From this we can see that the majority of applications have very low overheads.</a:t>
            </a:r>
          </a:p>
        </p:txBody>
      </p:sp>
      <p:sp>
        <p:nvSpPr>
          <p:cNvPr id="4" name="Slide Number Placeholder 3"/>
          <p:cNvSpPr>
            <a:spLocks noGrp="1"/>
          </p:cNvSpPr>
          <p:nvPr>
            <p:ph type="sldNum" sz="quarter" idx="10"/>
          </p:nvPr>
        </p:nvSpPr>
        <p:spPr/>
        <p:txBody>
          <a:bodyPr/>
          <a:lstStyle/>
          <a:p>
            <a:fld id="{8BA538DF-8137-40F1-92D6-A298F2A5FAC5}" type="slidenum">
              <a:rPr lang="en-US" smtClean="0"/>
              <a:pPr/>
              <a:t>24</a:t>
            </a:fld>
            <a:endParaRPr lang="en-US"/>
          </a:p>
        </p:txBody>
      </p:sp>
    </p:spTree>
    <p:extLst>
      <p:ext uri="{BB962C8B-B14F-4D97-AF65-F5344CB8AC3E}">
        <p14:creationId xmlns:p14="http://schemas.microsoft.com/office/powerpoint/2010/main" val="369321987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pPr marL="0" indent="0">
              <a:buNone/>
            </a:pPr>
            <a:r>
              <a:rPr lang="en-US" dirty="0"/>
              <a:t>Here is an example of interacting with </a:t>
            </a:r>
            <a:r>
              <a:rPr lang="en-US" dirty="0" err="1"/>
              <a:t>clARMOR</a:t>
            </a:r>
            <a:r>
              <a:rPr lang="en-US" dirty="0"/>
              <a:t> from the terminal.</a:t>
            </a:r>
          </a:p>
          <a:p>
            <a:pPr marL="0" indent="0">
              <a:buNone/>
            </a:pPr>
            <a:r>
              <a:rPr lang="en-US" dirty="0" err="1"/>
              <a:t>clARMOR</a:t>
            </a:r>
            <a:r>
              <a:rPr lang="en-US" dirty="0"/>
              <a:t> is initiated from a script, which will take your program invocation as an argument. </a:t>
            </a:r>
          </a:p>
          <a:p>
            <a:pPr marL="0" indent="0">
              <a:buNone/>
            </a:pPr>
            <a:r>
              <a:rPr lang="en-US" dirty="0"/>
              <a:t>This script creates a prefix to your </a:t>
            </a:r>
            <a:r>
              <a:rPr lang="en-US" dirty="0" err="1"/>
              <a:t>progam</a:t>
            </a:r>
            <a:r>
              <a:rPr lang="en-US" dirty="0"/>
              <a:t> invocation, which includes the LD_PRELOAD and environment variable options to communicate with the </a:t>
            </a:r>
            <a:r>
              <a:rPr lang="en-US" dirty="0" err="1"/>
              <a:t>clARMOR</a:t>
            </a:r>
            <a:r>
              <a:rPr lang="en-US" dirty="0"/>
              <a:t> wrapper.</a:t>
            </a:r>
          </a:p>
          <a:p>
            <a:pPr marL="0" indent="0">
              <a:buNone/>
            </a:pPr>
            <a:r>
              <a:rPr lang="en-US" dirty="0"/>
              <a:t>This is the output of one of our tests applications when run with </a:t>
            </a:r>
            <a:r>
              <a:rPr lang="en-US" dirty="0" err="1"/>
              <a:t>clARMOR</a:t>
            </a:r>
            <a:r>
              <a:rPr lang="en-US" dirty="0"/>
              <a:t>.</a:t>
            </a:r>
          </a:p>
          <a:p>
            <a:pPr marL="0" indent="0">
              <a:buNone/>
            </a:pPr>
            <a:r>
              <a:rPr lang="en-US" dirty="0"/>
              <a:t>The application writes 10 bytes after the end of the buffer.</a:t>
            </a:r>
          </a:p>
          <a:p>
            <a:pPr marL="0" indent="0">
              <a:buNone/>
            </a:pPr>
            <a:r>
              <a:rPr lang="en-US" dirty="0" err="1"/>
              <a:t>clARMOR</a:t>
            </a:r>
            <a:r>
              <a:rPr lang="en-US" dirty="0"/>
              <a:t> responds in the tagged lines with the first infringing write.</a:t>
            </a:r>
          </a:p>
        </p:txBody>
      </p:sp>
      <p:sp>
        <p:nvSpPr>
          <p:cNvPr id="4" name="Slide Number Placeholder 3"/>
          <p:cNvSpPr>
            <a:spLocks noGrp="1"/>
          </p:cNvSpPr>
          <p:nvPr>
            <p:ph type="sldNum" sz="quarter" idx="10"/>
          </p:nvPr>
        </p:nvSpPr>
        <p:spPr/>
        <p:txBody>
          <a:bodyPr/>
          <a:lstStyle/>
          <a:p>
            <a:fld id="{8BA538DF-8137-40F1-92D6-A298F2A5FAC5}" type="slidenum">
              <a:rPr lang="en-US" smtClean="0"/>
              <a:pPr/>
              <a:t>25</a:t>
            </a:fld>
            <a:endParaRPr lang="en-US"/>
          </a:p>
        </p:txBody>
      </p:sp>
    </p:spTree>
    <p:extLst>
      <p:ext uri="{BB962C8B-B14F-4D97-AF65-F5344CB8AC3E}">
        <p14:creationId xmlns:p14="http://schemas.microsoft.com/office/powerpoint/2010/main" val="191719232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pPr marL="0" indent="0">
              <a:buNone/>
            </a:pPr>
            <a:r>
              <a:rPr lang="en-US" dirty="0"/>
              <a:t>This next part is for those attendees who are interested in what </a:t>
            </a:r>
            <a:r>
              <a:rPr lang="en-US" dirty="0" err="1"/>
              <a:t>clARMOR</a:t>
            </a:r>
            <a:r>
              <a:rPr lang="en-US" dirty="0"/>
              <a:t> does in its wrapped functions to accomplish the overflow detection.</a:t>
            </a:r>
          </a:p>
          <a:p>
            <a:pPr marL="0" indent="0">
              <a:buNone/>
            </a:pPr>
            <a:r>
              <a:rPr lang="en-US" dirty="0"/>
              <a:t>I also throw in a few details on getting some performance bumps.</a:t>
            </a:r>
          </a:p>
          <a:p>
            <a:pPr marL="0" indent="0">
              <a:buNone/>
            </a:pPr>
            <a:endParaRPr lang="en-US" dirty="0"/>
          </a:p>
        </p:txBody>
      </p:sp>
      <p:sp>
        <p:nvSpPr>
          <p:cNvPr id="4" name="Slide Number Placeholder 3"/>
          <p:cNvSpPr>
            <a:spLocks noGrp="1"/>
          </p:cNvSpPr>
          <p:nvPr>
            <p:ph type="sldNum" sz="quarter" idx="10"/>
          </p:nvPr>
        </p:nvSpPr>
        <p:spPr/>
        <p:txBody>
          <a:bodyPr/>
          <a:lstStyle/>
          <a:p>
            <a:fld id="{8BA538DF-8137-40F1-92D6-A298F2A5FAC5}" type="slidenum">
              <a:rPr lang="en-US" smtClean="0"/>
              <a:pPr/>
              <a:t>27</a:t>
            </a:fld>
            <a:endParaRPr lang="en-US"/>
          </a:p>
        </p:txBody>
      </p:sp>
    </p:spTree>
    <p:extLst>
      <p:ext uri="{BB962C8B-B14F-4D97-AF65-F5344CB8AC3E}">
        <p14:creationId xmlns:p14="http://schemas.microsoft.com/office/powerpoint/2010/main" val="118289919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18322" indent="-118322"/>
            <a:endParaRPr lang="en-US" dirty="0"/>
          </a:p>
          <a:p>
            <a:pPr marL="0" indent="0">
              <a:buNone/>
            </a:pPr>
            <a:r>
              <a:rPr lang="en-US" dirty="0" err="1"/>
              <a:t>clARMOR</a:t>
            </a:r>
            <a:r>
              <a:rPr lang="en-US" dirty="0"/>
              <a:t> must augment the buffers the user is creating with canary regions, while being opaque to their presence.</a:t>
            </a:r>
          </a:p>
          <a:p>
            <a:pPr marL="0" indent="0">
              <a:buNone/>
            </a:pPr>
            <a:r>
              <a:rPr lang="en-US" dirty="0"/>
              <a:t>For a buffer or SVM </a:t>
            </a:r>
            <a:r>
              <a:rPr lang="en-US" dirty="0" err="1"/>
              <a:t>clARMOR</a:t>
            </a:r>
            <a:r>
              <a:rPr lang="en-US" dirty="0"/>
              <a:t> will allocate a region for the buffer, and return a sub-buffer or SVM pointer to the middle of that region for the user.</a:t>
            </a:r>
          </a:p>
          <a:p>
            <a:pPr marL="0" indent="0">
              <a:buNone/>
            </a:pPr>
            <a:r>
              <a:rPr lang="en-US" dirty="0"/>
              <a:t>I will also initialize the canary regions at this time.</a:t>
            </a:r>
          </a:p>
          <a:p>
            <a:pPr marL="0" indent="0">
              <a:buNone/>
            </a:pPr>
            <a:r>
              <a:rPr lang="en-US" dirty="0"/>
              <a:t>An image presents the possibility of overflow in three dimensions.</a:t>
            </a:r>
          </a:p>
          <a:p>
            <a:pPr marL="0" indent="0">
              <a:buNone/>
            </a:pPr>
            <a:r>
              <a:rPr lang="en-US" dirty="0"/>
              <a:t>This is handled by adding canary regions to each.</a:t>
            </a:r>
          </a:p>
          <a:p>
            <a:pPr marL="0" indent="0">
              <a:buNone/>
            </a:pPr>
            <a:endParaRPr lang="en-US" dirty="0"/>
          </a:p>
        </p:txBody>
      </p:sp>
      <p:sp>
        <p:nvSpPr>
          <p:cNvPr id="4" name="Slide Number Placeholder 3"/>
          <p:cNvSpPr>
            <a:spLocks noGrp="1"/>
          </p:cNvSpPr>
          <p:nvPr>
            <p:ph type="sldNum" sz="quarter" idx="10"/>
          </p:nvPr>
        </p:nvSpPr>
        <p:spPr/>
        <p:txBody>
          <a:bodyPr/>
          <a:lstStyle/>
          <a:p>
            <a:fld id="{8BA538DF-8137-40F1-92D6-A298F2A5FAC5}" type="slidenum">
              <a:rPr lang="en-US" smtClean="0"/>
              <a:pPr/>
              <a:t>28</a:t>
            </a:fld>
            <a:endParaRPr lang="en-US"/>
          </a:p>
        </p:txBody>
      </p:sp>
    </p:spTree>
    <p:extLst>
      <p:ext uri="{BB962C8B-B14F-4D97-AF65-F5344CB8AC3E}">
        <p14:creationId xmlns:p14="http://schemas.microsoft.com/office/powerpoint/2010/main" val="169699006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18322" indent="-118322"/>
            <a:endParaRPr lang="en-US" dirty="0"/>
          </a:p>
          <a:p>
            <a:pPr marL="0" indent="0">
              <a:buNone/>
            </a:pPr>
            <a:r>
              <a:rPr lang="en-US" dirty="0"/>
              <a:t>These regions may not be extended as they could be surrounded by occupied memory.</a:t>
            </a:r>
          </a:p>
          <a:p>
            <a:pPr marL="0" indent="0">
              <a:buNone/>
            </a:pPr>
            <a:r>
              <a:rPr lang="en-US" dirty="0"/>
              <a:t>Neither can they be moved, as they may have multiple pointers referencing them.</a:t>
            </a:r>
          </a:p>
          <a:p>
            <a:pPr marL="0" indent="0">
              <a:buNone/>
            </a:pPr>
            <a:r>
              <a:rPr lang="en-US" dirty="0"/>
              <a:t>Our solution is to allow the user to create the buffer in place and let the user have the real pointer.</a:t>
            </a:r>
          </a:p>
          <a:p>
            <a:pPr marL="0" indent="0">
              <a:buNone/>
            </a:pPr>
            <a:r>
              <a:rPr lang="en-US" dirty="0"/>
              <a:t>At the same time we annotate that this buffer could not be augmented.</a:t>
            </a:r>
          </a:p>
          <a:p>
            <a:pPr marL="0" indent="0">
              <a:buNone/>
            </a:pPr>
            <a:r>
              <a:rPr lang="en-US" dirty="0"/>
              <a:t>At the time of a kernel launch we copy the contents of these buffers to new buffers that have canaries.</a:t>
            </a:r>
          </a:p>
          <a:p>
            <a:pPr marL="0" indent="0">
              <a:buNone/>
            </a:pPr>
            <a:r>
              <a:rPr lang="en-US" dirty="0" err="1"/>
              <a:t>clARMOR</a:t>
            </a:r>
            <a:r>
              <a:rPr lang="en-US" dirty="0"/>
              <a:t> will use the copies for the duration of the kernel, after which it will update the original buffer.</a:t>
            </a:r>
          </a:p>
        </p:txBody>
      </p:sp>
      <p:sp>
        <p:nvSpPr>
          <p:cNvPr id="4" name="Slide Number Placeholder 3"/>
          <p:cNvSpPr>
            <a:spLocks noGrp="1"/>
          </p:cNvSpPr>
          <p:nvPr>
            <p:ph type="sldNum" sz="quarter" idx="10"/>
          </p:nvPr>
        </p:nvSpPr>
        <p:spPr/>
        <p:txBody>
          <a:bodyPr/>
          <a:lstStyle/>
          <a:p>
            <a:fld id="{8BA538DF-8137-40F1-92D6-A298F2A5FAC5}" type="slidenum">
              <a:rPr lang="en-US" smtClean="0"/>
              <a:pPr/>
              <a:t>29</a:t>
            </a:fld>
            <a:endParaRPr lang="en-US"/>
          </a:p>
        </p:txBody>
      </p:sp>
    </p:spTree>
    <p:extLst>
      <p:ext uri="{BB962C8B-B14F-4D97-AF65-F5344CB8AC3E}">
        <p14:creationId xmlns:p14="http://schemas.microsoft.com/office/powerpoint/2010/main" val="418045221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18322" indent="-118322"/>
            <a:endParaRPr lang="en-US" dirty="0"/>
          </a:p>
          <a:p>
            <a:pPr marL="0" indent="0">
              <a:buNone/>
            </a:pPr>
            <a:r>
              <a:rPr lang="en-US" dirty="0"/>
              <a:t>Every time a buffer is created </a:t>
            </a:r>
            <a:r>
              <a:rPr lang="en-US" dirty="0" err="1"/>
              <a:t>clARMOR</a:t>
            </a:r>
            <a:r>
              <a:rPr lang="en-US" dirty="0"/>
              <a:t> makes a record of how the buffer was created.</a:t>
            </a:r>
          </a:p>
          <a:p>
            <a:pPr marL="0" indent="0">
              <a:buNone/>
            </a:pPr>
            <a:r>
              <a:rPr lang="en-US" dirty="0"/>
              <a:t>But in order for </a:t>
            </a:r>
            <a:r>
              <a:rPr lang="en-US" dirty="0" err="1"/>
              <a:t>clARMOR</a:t>
            </a:r>
            <a:r>
              <a:rPr lang="en-US" dirty="0"/>
              <a:t> to know when the buffer is used, it needs a kernel information object.</a:t>
            </a:r>
          </a:p>
          <a:p>
            <a:pPr marL="0" indent="0">
              <a:buNone/>
            </a:pPr>
            <a:r>
              <a:rPr lang="en-US" dirty="0"/>
              <a:t>It matches these records to a kernel information object on calls to </a:t>
            </a:r>
            <a:r>
              <a:rPr lang="en-US" dirty="0" err="1"/>
              <a:t>clSetKernelArg</a:t>
            </a:r>
            <a:r>
              <a:rPr lang="en-US" dirty="0"/>
              <a:t> and </a:t>
            </a:r>
            <a:r>
              <a:rPr lang="en-US" dirty="0" err="1"/>
              <a:t>clSetKernelArgSVMPointer</a:t>
            </a:r>
            <a:r>
              <a:rPr lang="en-US" dirty="0"/>
              <a:t>.</a:t>
            </a:r>
          </a:p>
          <a:p>
            <a:pPr marL="0" indent="0">
              <a:buNone/>
            </a:pPr>
            <a:r>
              <a:rPr lang="en-US" dirty="0"/>
              <a:t>This will be used as a reference when the kernel is eventually launched.</a:t>
            </a:r>
          </a:p>
        </p:txBody>
      </p:sp>
      <p:sp>
        <p:nvSpPr>
          <p:cNvPr id="4" name="Slide Number Placeholder 3"/>
          <p:cNvSpPr>
            <a:spLocks noGrp="1"/>
          </p:cNvSpPr>
          <p:nvPr>
            <p:ph type="sldNum" sz="quarter" idx="10"/>
          </p:nvPr>
        </p:nvSpPr>
        <p:spPr/>
        <p:txBody>
          <a:bodyPr/>
          <a:lstStyle/>
          <a:p>
            <a:fld id="{8BA538DF-8137-40F1-92D6-A298F2A5FAC5}" type="slidenum">
              <a:rPr lang="en-US" smtClean="0"/>
              <a:pPr/>
              <a:t>30</a:t>
            </a:fld>
            <a:endParaRPr lang="en-US"/>
          </a:p>
        </p:txBody>
      </p:sp>
    </p:spTree>
    <p:extLst>
      <p:ext uri="{BB962C8B-B14F-4D97-AF65-F5344CB8AC3E}">
        <p14:creationId xmlns:p14="http://schemas.microsoft.com/office/powerpoint/2010/main" val="30188866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18322" indent="-118322"/>
            <a:endParaRPr lang="en-US" baseline="0" dirty="0"/>
          </a:p>
          <a:p>
            <a:pPr marL="0" indent="0">
              <a:buNone/>
            </a:pPr>
            <a:r>
              <a:rPr lang="en-US" baseline="0" dirty="0"/>
              <a:t>This is probably nothing new for the attendees here, but let’s review data buffers just for the sake of the exercise.</a:t>
            </a:r>
          </a:p>
          <a:p>
            <a:pPr marL="0" indent="0">
              <a:buNone/>
            </a:pPr>
            <a:r>
              <a:rPr lang="en-US" baseline="0" dirty="0"/>
              <a:t>In the normal case of using a buffer, the program allocates the amount of space that it will use, and writes or reads to any portion of that allocation.</a:t>
            </a:r>
          </a:p>
        </p:txBody>
      </p:sp>
      <p:sp>
        <p:nvSpPr>
          <p:cNvPr id="4" name="Slide Number Placeholder 3"/>
          <p:cNvSpPr>
            <a:spLocks noGrp="1"/>
          </p:cNvSpPr>
          <p:nvPr>
            <p:ph type="sldNum" sz="quarter" idx="10"/>
          </p:nvPr>
        </p:nvSpPr>
        <p:spPr/>
        <p:txBody>
          <a:bodyPr/>
          <a:lstStyle/>
          <a:p>
            <a:fld id="{8BA538DF-8137-40F1-92D6-A298F2A5FAC5}" type="slidenum">
              <a:rPr lang="en-US" smtClean="0"/>
              <a:pPr/>
              <a:t>3</a:t>
            </a:fld>
            <a:endParaRPr lang="en-US"/>
          </a:p>
        </p:txBody>
      </p:sp>
    </p:spTree>
    <p:extLst>
      <p:ext uri="{BB962C8B-B14F-4D97-AF65-F5344CB8AC3E}">
        <p14:creationId xmlns:p14="http://schemas.microsoft.com/office/powerpoint/2010/main" val="17268621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18322" indent="-118322" defTabSz="933602">
              <a:defRPr/>
            </a:pPr>
            <a:endParaRPr lang="en-US" dirty="0"/>
          </a:p>
          <a:p>
            <a:pPr marL="0" indent="0" defTabSz="933602">
              <a:buNone/>
              <a:defRPr/>
            </a:pPr>
            <a:r>
              <a:rPr lang="en-US" dirty="0"/>
              <a:t>The </a:t>
            </a:r>
            <a:r>
              <a:rPr lang="en-US" dirty="0" err="1"/>
              <a:t>clEnqueueNDRangeKernel</a:t>
            </a:r>
            <a:r>
              <a:rPr lang="en-US" dirty="0"/>
              <a:t> function is where the bulk of the work of </a:t>
            </a:r>
            <a:r>
              <a:rPr lang="en-US" dirty="0" err="1"/>
              <a:t>clARMOR</a:t>
            </a:r>
            <a:r>
              <a:rPr lang="en-US" dirty="0"/>
              <a:t> is done.</a:t>
            </a:r>
          </a:p>
          <a:p>
            <a:pPr marL="0" indent="0" defTabSz="933602">
              <a:buNone/>
              <a:defRPr/>
            </a:pPr>
            <a:r>
              <a:rPr lang="en-US" dirty="0"/>
              <a:t>Before a kernel is launched, any copies necessary for host pointers and sub-buffers are made.</a:t>
            </a:r>
          </a:p>
          <a:p>
            <a:pPr marL="0" indent="0" defTabSz="933602">
              <a:buNone/>
              <a:defRPr/>
            </a:pPr>
            <a:r>
              <a:rPr lang="en-US" dirty="0"/>
              <a:t>At which point the execution of the modified kernel is handed off to OpenCL.</a:t>
            </a:r>
          </a:p>
          <a:p>
            <a:pPr marL="0" indent="0" defTabSz="933602">
              <a:buNone/>
              <a:defRPr/>
            </a:pPr>
            <a:r>
              <a:rPr lang="en-US" dirty="0"/>
              <a:t>When the kernel completes, the buffers as described by the kernel information object are assembled.</a:t>
            </a:r>
          </a:p>
          <a:p>
            <a:pPr marL="0" indent="0" defTabSz="933602">
              <a:buNone/>
              <a:defRPr/>
            </a:pPr>
            <a:r>
              <a:rPr lang="en-US" dirty="0"/>
              <a:t>And submitted to a canary scanning implementation.</a:t>
            </a:r>
          </a:p>
          <a:p>
            <a:pPr marL="0" indent="0" defTabSz="933602">
              <a:buNone/>
              <a:defRPr/>
            </a:pPr>
            <a:endParaRPr lang="en-US" dirty="0"/>
          </a:p>
        </p:txBody>
      </p:sp>
      <p:sp>
        <p:nvSpPr>
          <p:cNvPr id="4" name="Slide Number Placeholder 3"/>
          <p:cNvSpPr>
            <a:spLocks noGrp="1"/>
          </p:cNvSpPr>
          <p:nvPr>
            <p:ph type="sldNum" sz="quarter" idx="10"/>
          </p:nvPr>
        </p:nvSpPr>
        <p:spPr/>
        <p:txBody>
          <a:bodyPr/>
          <a:lstStyle/>
          <a:p>
            <a:fld id="{8BA538DF-8137-40F1-92D6-A298F2A5FAC5}" type="slidenum">
              <a:rPr lang="en-US" smtClean="0"/>
              <a:pPr/>
              <a:t>31</a:t>
            </a:fld>
            <a:endParaRPr lang="en-US"/>
          </a:p>
        </p:txBody>
      </p:sp>
    </p:spTree>
    <p:extLst>
      <p:ext uri="{BB962C8B-B14F-4D97-AF65-F5344CB8AC3E}">
        <p14:creationId xmlns:p14="http://schemas.microsoft.com/office/powerpoint/2010/main" val="282858640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pPr marL="0" indent="0">
              <a:buNone/>
            </a:pPr>
            <a:r>
              <a:rPr lang="en-US" dirty="0"/>
              <a:t>With all of this manipulation of buffers, some disinformation is necessary to avoid misuse.</a:t>
            </a:r>
          </a:p>
          <a:p>
            <a:pPr marL="0" indent="0">
              <a:buNone/>
            </a:pPr>
            <a:r>
              <a:rPr lang="en-US" dirty="0"/>
              <a:t>For example when querying the max buffer size, the application will receive the max size minus the space </a:t>
            </a:r>
            <a:r>
              <a:rPr lang="en-US" dirty="0" err="1"/>
              <a:t>clARMOR</a:t>
            </a:r>
            <a:r>
              <a:rPr lang="en-US" dirty="0"/>
              <a:t> needs for canaries.</a:t>
            </a:r>
          </a:p>
          <a:p>
            <a:pPr marL="0" indent="0">
              <a:buNone/>
            </a:pPr>
            <a:r>
              <a:rPr lang="en-US" dirty="0"/>
              <a:t>As a bonus we also provide overflow detection for all of the Enqueue API functions. </a:t>
            </a:r>
          </a:p>
          <a:p>
            <a:pPr marL="0" indent="0">
              <a:buNone/>
            </a:pPr>
            <a:r>
              <a:rPr lang="en-US" dirty="0"/>
              <a:t>Which is the one case were we include read overflows in our list of capabilities.</a:t>
            </a:r>
          </a:p>
        </p:txBody>
      </p:sp>
      <p:sp>
        <p:nvSpPr>
          <p:cNvPr id="4" name="Slide Number Placeholder 3"/>
          <p:cNvSpPr>
            <a:spLocks noGrp="1"/>
          </p:cNvSpPr>
          <p:nvPr>
            <p:ph type="sldNum" sz="quarter" idx="10"/>
          </p:nvPr>
        </p:nvSpPr>
        <p:spPr/>
        <p:txBody>
          <a:bodyPr/>
          <a:lstStyle/>
          <a:p>
            <a:fld id="{8BA538DF-8137-40F1-92D6-A298F2A5FAC5}" type="slidenum">
              <a:rPr lang="en-US" smtClean="0"/>
              <a:pPr/>
              <a:t>32</a:t>
            </a:fld>
            <a:endParaRPr lang="en-US"/>
          </a:p>
        </p:txBody>
      </p:sp>
    </p:spTree>
    <p:extLst>
      <p:ext uri="{BB962C8B-B14F-4D97-AF65-F5344CB8AC3E}">
        <p14:creationId xmlns:p14="http://schemas.microsoft.com/office/powerpoint/2010/main" val="285259037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18322" indent="-118322" defTabSz="933602">
              <a:defRPr/>
            </a:pPr>
            <a:endParaRPr lang="en-US" dirty="0"/>
          </a:p>
          <a:p>
            <a:pPr marL="0" indent="0" defTabSz="933602">
              <a:buNone/>
              <a:defRPr/>
            </a:pPr>
            <a:r>
              <a:rPr lang="en-US" dirty="0" err="1"/>
              <a:t>clARMOR</a:t>
            </a:r>
            <a:r>
              <a:rPr lang="en-US" baseline="0" dirty="0"/>
              <a:t> has execution paths for verification on CPU and GPU.</a:t>
            </a:r>
          </a:p>
          <a:p>
            <a:pPr marL="0" indent="0" defTabSz="933602">
              <a:buNone/>
              <a:defRPr/>
            </a:pPr>
            <a:r>
              <a:rPr lang="en-US" baseline="0" dirty="0"/>
              <a:t>It attempts to select the best performing path for the workload at hand.</a:t>
            </a:r>
          </a:p>
          <a:p>
            <a:pPr marL="0" indent="0" defTabSz="933602">
              <a:buNone/>
              <a:defRPr/>
            </a:pPr>
            <a:r>
              <a:rPr lang="en-US" baseline="0" dirty="0"/>
              <a:t>For larger workloads, the GPU path often has throughput advantage due to the embarrassingly parallel nature of the canary check.</a:t>
            </a:r>
          </a:p>
          <a:p>
            <a:pPr marL="0" indent="0" defTabSz="933602">
              <a:buNone/>
              <a:defRPr/>
            </a:pPr>
            <a:r>
              <a:rPr lang="en-US" baseline="0" dirty="0"/>
              <a:t>This is coupled with a reduction in </a:t>
            </a:r>
            <a:r>
              <a:rPr lang="en-US" baseline="0" dirty="0" err="1"/>
              <a:t>PCIe</a:t>
            </a:r>
            <a:r>
              <a:rPr lang="en-US" baseline="0" dirty="0"/>
              <a:t>® transfers, from keeping work local to the GPU.</a:t>
            </a:r>
            <a:endParaRPr lang="en-US" dirty="0"/>
          </a:p>
        </p:txBody>
      </p:sp>
      <p:sp>
        <p:nvSpPr>
          <p:cNvPr id="4" name="Slide Number Placeholder 3"/>
          <p:cNvSpPr>
            <a:spLocks noGrp="1"/>
          </p:cNvSpPr>
          <p:nvPr>
            <p:ph type="sldNum" sz="quarter" idx="10"/>
          </p:nvPr>
        </p:nvSpPr>
        <p:spPr/>
        <p:txBody>
          <a:bodyPr/>
          <a:lstStyle/>
          <a:p>
            <a:fld id="{8BA538DF-8137-40F1-92D6-A298F2A5FAC5}" type="slidenum">
              <a:rPr lang="en-US" smtClean="0"/>
              <a:pPr/>
              <a:t>33</a:t>
            </a:fld>
            <a:endParaRPr lang="en-US"/>
          </a:p>
        </p:txBody>
      </p:sp>
    </p:spTree>
    <p:extLst>
      <p:ext uri="{BB962C8B-B14F-4D97-AF65-F5344CB8AC3E}">
        <p14:creationId xmlns:p14="http://schemas.microsoft.com/office/powerpoint/2010/main" val="345091517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18322" indent="-118322" defTabSz="933602">
              <a:defRPr/>
            </a:pPr>
            <a:endParaRPr lang="en-US" dirty="0"/>
          </a:p>
          <a:p>
            <a:pPr marL="0" indent="0" defTabSz="933602">
              <a:buNone/>
              <a:defRPr/>
            </a:pPr>
            <a:r>
              <a:rPr lang="en-US" dirty="0"/>
              <a:t>We</a:t>
            </a:r>
            <a:r>
              <a:rPr lang="en-US" baseline="0" dirty="0"/>
              <a:t> take advantage of OpenCL™ event based programming.</a:t>
            </a:r>
          </a:p>
          <a:p>
            <a:pPr marL="0" indent="0" defTabSz="933602">
              <a:buNone/>
              <a:defRPr/>
            </a:pPr>
            <a:r>
              <a:rPr lang="en-US" baseline="0" dirty="0"/>
              <a:t>This is a method for managing CPU &amp; GPU work asynchronously.</a:t>
            </a:r>
          </a:p>
          <a:p>
            <a:pPr marL="0" indent="0" defTabSz="933602">
              <a:buNone/>
              <a:defRPr/>
            </a:pPr>
            <a:r>
              <a:rPr lang="en-US" baseline="0" dirty="0"/>
              <a:t>If we did all work synchronously we would have to wait for the user kernel to finish before we could enqueue our GPU based canary check and continue with </a:t>
            </a:r>
            <a:r>
              <a:rPr lang="en-US" baseline="0" dirty="0" err="1"/>
              <a:t>postlaunch</a:t>
            </a:r>
            <a:r>
              <a:rPr lang="en-US" baseline="0" dirty="0"/>
              <a:t> work.</a:t>
            </a:r>
          </a:p>
          <a:p>
            <a:pPr marL="0" indent="0" defTabSz="933602">
              <a:buNone/>
              <a:defRPr/>
            </a:pPr>
            <a:r>
              <a:rPr lang="en-US" baseline="0" dirty="0"/>
              <a:t>However using events, we can enqueue the work and immediately continue with host side execution.</a:t>
            </a:r>
          </a:p>
          <a:p>
            <a:pPr marL="0" indent="0" defTabSz="933602">
              <a:buNone/>
              <a:defRPr/>
            </a:pPr>
            <a:endParaRPr lang="en-US" dirty="0"/>
          </a:p>
        </p:txBody>
      </p:sp>
      <p:sp>
        <p:nvSpPr>
          <p:cNvPr id="4" name="Slide Number Placeholder 3"/>
          <p:cNvSpPr>
            <a:spLocks noGrp="1"/>
          </p:cNvSpPr>
          <p:nvPr>
            <p:ph type="sldNum" sz="quarter" idx="10"/>
          </p:nvPr>
        </p:nvSpPr>
        <p:spPr/>
        <p:txBody>
          <a:bodyPr/>
          <a:lstStyle/>
          <a:p>
            <a:fld id="{8BA538DF-8137-40F1-92D6-A298F2A5FAC5}" type="slidenum">
              <a:rPr lang="en-US" smtClean="0"/>
              <a:pPr/>
              <a:t>34</a:t>
            </a:fld>
            <a:endParaRPr lang="en-US"/>
          </a:p>
        </p:txBody>
      </p:sp>
    </p:spTree>
    <p:extLst>
      <p:ext uri="{BB962C8B-B14F-4D97-AF65-F5344CB8AC3E}">
        <p14:creationId xmlns:p14="http://schemas.microsoft.com/office/powerpoint/2010/main" val="38696478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A538DF-8137-40F1-92D6-A298F2A5FAC5}" type="slidenum">
              <a:rPr lang="en-US" smtClean="0"/>
              <a:pPr/>
              <a:t>35</a:t>
            </a:fld>
            <a:endParaRPr lang="en-US"/>
          </a:p>
        </p:txBody>
      </p:sp>
    </p:spTree>
    <p:extLst>
      <p:ext uri="{BB962C8B-B14F-4D97-AF65-F5344CB8AC3E}">
        <p14:creationId xmlns:p14="http://schemas.microsoft.com/office/powerpoint/2010/main" val="54839776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defTabSz="933602">
              <a:buNone/>
              <a:defRPr/>
            </a:pPr>
            <a:endParaRPr lang="en-US" dirty="0"/>
          </a:p>
        </p:txBody>
      </p:sp>
      <p:sp>
        <p:nvSpPr>
          <p:cNvPr id="4" name="Slide Number Placeholder 3"/>
          <p:cNvSpPr>
            <a:spLocks noGrp="1"/>
          </p:cNvSpPr>
          <p:nvPr>
            <p:ph type="sldNum" sz="quarter" idx="10"/>
          </p:nvPr>
        </p:nvSpPr>
        <p:spPr/>
        <p:txBody>
          <a:bodyPr/>
          <a:lstStyle/>
          <a:p>
            <a:fld id="{8BA538DF-8137-40F1-92D6-A298F2A5FAC5}" type="slidenum">
              <a:rPr lang="en-US" smtClean="0"/>
              <a:pPr/>
              <a:t>38</a:t>
            </a:fld>
            <a:endParaRPr lang="en-US"/>
          </a:p>
        </p:txBody>
      </p:sp>
    </p:spTree>
    <p:extLst>
      <p:ext uri="{BB962C8B-B14F-4D97-AF65-F5344CB8AC3E}">
        <p14:creationId xmlns:p14="http://schemas.microsoft.com/office/powerpoint/2010/main" val="309533762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a:t>
            </a:r>
            <a:r>
              <a:rPr lang="en-US" baseline="0" dirty="0"/>
              <a:t> detailed example of an overflow in the cl 1.2 implementation of </a:t>
            </a:r>
            <a:r>
              <a:rPr lang="en-US" baseline="0" dirty="0" err="1"/>
              <a:t>sw</a:t>
            </a:r>
            <a:r>
              <a:rPr lang="en-US" baseline="0" dirty="0"/>
              <a:t> within hetero-mark.</a:t>
            </a:r>
          </a:p>
          <a:p>
            <a:r>
              <a:rPr lang="en-US" baseline="0" dirty="0"/>
              <a:t>The kernel is sw_compute0, the buffer is cu.</a:t>
            </a:r>
          </a:p>
          <a:p>
            <a:r>
              <a:rPr lang="en-US" baseline="0" dirty="0"/>
              <a:t>A size of m x n is declared and this is used to initialize the cu buffer.</a:t>
            </a:r>
          </a:p>
          <a:p>
            <a:r>
              <a:rPr lang="en-US" baseline="0" dirty="0"/>
              <a:t>Global </a:t>
            </a:r>
            <a:r>
              <a:rPr lang="en-US" baseline="0" dirty="0" err="1"/>
              <a:t>worksize</a:t>
            </a:r>
            <a:r>
              <a:rPr lang="en-US" baseline="0" dirty="0"/>
              <a:t> is declared as m x n.</a:t>
            </a:r>
          </a:p>
          <a:p>
            <a:r>
              <a:rPr lang="en-US" baseline="0" dirty="0"/>
              <a:t>The cu buffer is set to sw_compute0 as an argument</a:t>
            </a:r>
          </a:p>
          <a:p>
            <a:r>
              <a:rPr lang="en-US" baseline="0" dirty="0"/>
              <a:t>Sw_compute0 is launched with </a:t>
            </a:r>
            <a:r>
              <a:rPr lang="en-US" baseline="0" dirty="0" err="1"/>
              <a:t>globalsize</a:t>
            </a:r>
            <a:r>
              <a:rPr lang="en-US" baseline="0" dirty="0"/>
              <a:t> m x n</a:t>
            </a:r>
          </a:p>
          <a:p>
            <a:r>
              <a:rPr lang="en-US" baseline="0" dirty="0"/>
              <a:t>X and y represent the work dimensions</a:t>
            </a:r>
          </a:p>
          <a:p>
            <a:r>
              <a:rPr lang="en-US" baseline="0" dirty="0"/>
              <a:t>Lets take these to some logical extremes</a:t>
            </a:r>
          </a:p>
          <a:p>
            <a:r>
              <a:rPr lang="en-US" baseline="0" dirty="0"/>
              <a:t>x will max out at m – 1 and y will max out at n - 1 as defined by </a:t>
            </a:r>
            <a:r>
              <a:rPr lang="en-US" baseline="0" dirty="0" err="1"/>
              <a:t>globalsize</a:t>
            </a:r>
            <a:r>
              <a:rPr lang="en-US" baseline="0" dirty="0"/>
              <a:t>. </a:t>
            </a:r>
          </a:p>
          <a:p>
            <a:r>
              <a:rPr lang="en-US" baseline="0" dirty="0"/>
              <a:t>Lets put this into the indexing equation for cu</a:t>
            </a:r>
          </a:p>
          <a:p>
            <a:r>
              <a:rPr lang="en-US" baseline="0" dirty="0"/>
              <a:t>M is </a:t>
            </a:r>
            <a:r>
              <a:rPr lang="en-US" baseline="0" dirty="0" err="1"/>
              <a:t>m_len</a:t>
            </a:r>
            <a:r>
              <a:rPr lang="en-US" baseline="0" dirty="0"/>
              <a:t> so we’ll remove that first</a:t>
            </a:r>
          </a:p>
          <a:p>
            <a:r>
              <a:rPr lang="en-US" baseline="0" dirty="0"/>
              <a:t>Y is n – 1</a:t>
            </a:r>
          </a:p>
          <a:p>
            <a:r>
              <a:rPr lang="en-US" baseline="0" dirty="0"/>
              <a:t>X is m – 1</a:t>
            </a:r>
          </a:p>
          <a:p>
            <a:r>
              <a:rPr lang="en-US" baseline="0" dirty="0"/>
              <a:t>Notice that this is greater than the allocated space for cu</a:t>
            </a:r>
            <a:endParaRPr lang="en-US" dirty="0"/>
          </a:p>
        </p:txBody>
      </p:sp>
      <p:sp>
        <p:nvSpPr>
          <p:cNvPr id="4" name="Slide Number Placeholder 3"/>
          <p:cNvSpPr>
            <a:spLocks noGrp="1"/>
          </p:cNvSpPr>
          <p:nvPr>
            <p:ph type="sldNum" sz="quarter" idx="10"/>
          </p:nvPr>
        </p:nvSpPr>
        <p:spPr/>
        <p:txBody>
          <a:bodyPr/>
          <a:lstStyle/>
          <a:p>
            <a:fld id="{8BA538DF-8137-40F1-92D6-A298F2A5FAC5}" type="slidenum">
              <a:rPr lang="en-US" smtClean="0"/>
              <a:pPr/>
              <a:t>39</a:t>
            </a:fld>
            <a:endParaRPr lang="en-US"/>
          </a:p>
        </p:txBody>
      </p:sp>
    </p:spTree>
    <p:extLst>
      <p:ext uri="{BB962C8B-B14F-4D97-AF65-F5344CB8AC3E}">
        <p14:creationId xmlns:p14="http://schemas.microsoft.com/office/powerpoint/2010/main" val="247596369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18322" indent="-118322"/>
            <a:r>
              <a:rPr lang="en-US" dirty="0"/>
              <a:t>Eye chart of benchmarks</a:t>
            </a:r>
            <a:r>
              <a:rPr lang="en-US" baseline="0" dirty="0"/>
              <a:t> with overflows detected</a:t>
            </a:r>
          </a:p>
          <a:p>
            <a:pPr marL="118322" indent="-118322"/>
            <a:r>
              <a:rPr lang="en-US" baseline="0" dirty="0"/>
              <a:t>We found 13</a:t>
            </a:r>
            <a:endParaRPr lang="en-US" dirty="0"/>
          </a:p>
        </p:txBody>
      </p:sp>
      <p:sp>
        <p:nvSpPr>
          <p:cNvPr id="4" name="Slide Number Placeholder 3"/>
          <p:cNvSpPr>
            <a:spLocks noGrp="1"/>
          </p:cNvSpPr>
          <p:nvPr>
            <p:ph type="sldNum" sz="quarter" idx="10"/>
          </p:nvPr>
        </p:nvSpPr>
        <p:spPr/>
        <p:txBody>
          <a:bodyPr/>
          <a:lstStyle/>
          <a:p>
            <a:fld id="{8BA538DF-8137-40F1-92D6-A298F2A5FAC5}" type="slidenum">
              <a:rPr lang="en-US" smtClean="0"/>
              <a:pPr/>
              <a:t>46</a:t>
            </a:fld>
            <a:endParaRPr lang="en-US"/>
          </a:p>
        </p:txBody>
      </p:sp>
    </p:spTree>
    <p:extLst>
      <p:ext uri="{BB962C8B-B14F-4D97-AF65-F5344CB8AC3E}">
        <p14:creationId xmlns:p14="http://schemas.microsoft.com/office/powerpoint/2010/main" val="140681009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Data corruption image taken from https://commons.wikimedia.org/wiki/File:Data_loss_of_image_file.JPG</a:t>
            </a:r>
          </a:p>
          <a:p>
            <a:pPr lvl="1"/>
            <a:r>
              <a:rPr lang="en-US" dirty="0"/>
              <a:t>Per that page (accessed on 1/17/2017):</a:t>
            </a:r>
          </a:p>
          <a:p>
            <a:pPr lvl="2"/>
            <a:r>
              <a:rPr lang="en-US" dirty="0"/>
              <a:t>“I, the copyright holder of this work, release this work into the public domain. This applies worldwide.”</a:t>
            </a:r>
          </a:p>
          <a:p>
            <a:pPr lvl="2"/>
            <a:r>
              <a:rPr lang="en-US" dirty="0"/>
              <a:t>“I grant anyone the right to use this work for any purpose, without any conditions, unless such conditions are required by law.”</a:t>
            </a:r>
          </a:p>
          <a:p>
            <a:pPr lvl="0"/>
            <a:r>
              <a:rPr lang="en-US" dirty="0"/>
              <a:t>Blue-screen image obtained from https://commons.wikimedia.org/wiki/File:Windows_Blue_Screen_on_room_full_of_computers.JPG</a:t>
            </a:r>
          </a:p>
          <a:p>
            <a:pPr lvl="1"/>
            <a:r>
              <a:rPr lang="en-US" dirty="0"/>
              <a:t>Per that page (accessed on 1/17/2017), this image was licensed at Creative Commons CC0 1.0:</a:t>
            </a:r>
          </a:p>
          <a:p>
            <a:pPr lvl="2"/>
            <a:r>
              <a:rPr lang="en-US" dirty="0"/>
              <a:t>“The person who associated a work with this deed has dedicated the work to the public domain by waiving all of his or her rights to the work worldwide under copyright law, including all related and neighboring rights, to the extent allowed by law. You can copy, modify, distribute and perform the work, even for commercial purposes, all without asking permission.”</a:t>
            </a:r>
          </a:p>
          <a:p>
            <a:endParaRPr lang="en-US" dirty="0"/>
          </a:p>
          <a:p>
            <a:r>
              <a:rPr lang="en-US" dirty="0"/>
              <a:t>Why should you care about buffer overflows?</a:t>
            </a:r>
          </a:p>
          <a:p>
            <a:r>
              <a:rPr lang="en-US" dirty="0"/>
              <a:t>Here are a few reasons.</a:t>
            </a:r>
          </a:p>
          <a:p>
            <a:r>
              <a:rPr lang="en-US" dirty="0"/>
              <a:t>The</a:t>
            </a:r>
            <a:r>
              <a:rPr lang="en-US" baseline="0" dirty="0"/>
              <a:t> first is data corruption.</a:t>
            </a:r>
          </a:p>
          <a:p>
            <a:r>
              <a:rPr lang="en-US" baseline="0" dirty="0"/>
              <a:t>A buffer overflow may result in a write that destroys files or invalidates program results.</a:t>
            </a:r>
          </a:p>
          <a:p>
            <a:r>
              <a:rPr lang="en-US" baseline="0" dirty="0"/>
              <a:t>Next are segmentation faults.</a:t>
            </a:r>
          </a:p>
          <a:p>
            <a:r>
              <a:rPr lang="en-US" baseline="0" dirty="0"/>
              <a:t>A buffer overflow can cause program to end prematurely, this ranging from application crashes to the infamous blue screen of death.</a:t>
            </a:r>
          </a:p>
          <a:p>
            <a:r>
              <a:rPr lang="en-US" baseline="0" dirty="0"/>
              <a:t>A third consequence is vulnerability to execution redirection. </a:t>
            </a:r>
          </a:p>
          <a:p>
            <a:r>
              <a:rPr lang="en-US" baseline="0" dirty="0"/>
              <a:t>This last one is often exploited to subvert system security. </a:t>
            </a:r>
            <a:endParaRPr lang="en-US" dirty="0"/>
          </a:p>
        </p:txBody>
      </p:sp>
      <p:sp>
        <p:nvSpPr>
          <p:cNvPr id="4" name="Slide Number Placeholder 3"/>
          <p:cNvSpPr>
            <a:spLocks noGrp="1"/>
          </p:cNvSpPr>
          <p:nvPr>
            <p:ph type="sldNum" sz="quarter" idx="10"/>
          </p:nvPr>
        </p:nvSpPr>
        <p:spPr/>
        <p:txBody>
          <a:bodyPr/>
          <a:lstStyle/>
          <a:p>
            <a:fld id="{8BA538DF-8137-40F1-92D6-A298F2A5FAC5}" type="slidenum">
              <a:rPr lang="en-US" smtClean="0"/>
              <a:pPr/>
              <a:t>47</a:t>
            </a:fld>
            <a:endParaRPr lang="en-US"/>
          </a:p>
        </p:txBody>
      </p:sp>
    </p:spTree>
    <p:extLst>
      <p:ext uri="{BB962C8B-B14F-4D97-AF65-F5344CB8AC3E}">
        <p14:creationId xmlns:p14="http://schemas.microsoft.com/office/powerpoint/2010/main" val="8007429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18322" indent="-118322"/>
            <a:endParaRPr lang="en-US" baseline="0" dirty="0"/>
          </a:p>
          <a:p>
            <a:pPr marL="0" indent="0">
              <a:buNone/>
            </a:pPr>
            <a:r>
              <a:rPr lang="en-US" baseline="0" dirty="0"/>
              <a:t>In the case that the program uses indexes outside of this region when interacting with the buffer, it will be accessing data it most likely should not.</a:t>
            </a:r>
          </a:p>
          <a:p>
            <a:pPr marL="0" indent="0">
              <a:buNone/>
            </a:pPr>
            <a:r>
              <a:rPr lang="en-US" baseline="0" dirty="0"/>
              <a:t>This is particularly disruptive with writes.</a:t>
            </a:r>
          </a:p>
          <a:p>
            <a:pPr marL="118322" indent="-118322"/>
            <a:endParaRPr lang="en-US" baseline="0" dirty="0"/>
          </a:p>
          <a:p>
            <a:pPr marL="118322" indent="-118322"/>
            <a:endParaRPr lang="en-US" baseline="0" dirty="0"/>
          </a:p>
          <a:p>
            <a:pPr marL="118322" indent="-118322"/>
            <a:endParaRPr lang="en-US" baseline="0" dirty="0"/>
          </a:p>
          <a:p>
            <a:pPr marL="118322" indent="-118322"/>
            <a:endParaRPr lang="en-US" baseline="0" dirty="0"/>
          </a:p>
          <a:p>
            <a:pPr marL="0" indent="0">
              <a:buNone/>
            </a:pPr>
            <a:endParaRPr lang="en-US" baseline="0" dirty="0"/>
          </a:p>
        </p:txBody>
      </p:sp>
      <p:sp>
        <p:nvSpPr>
          <p:cNvPr id="4" name="Slide Number Placeholder 3"/>
          <p:cNvSpPr>
            <a:spLocks noGrp="1"/>
          </p:cNvSpPr>
          <p:nvPr>
            <p:ph type="sldNum" sz="quarter" idx="10"/>
          </p:nvPr>
        </p:nvSpPr>
        <p:spPr/>
        <p:txBody>
          <a:bodyPr/>
          <a:lstStyle/>
          <a:p>
            <a:fld id="{8BA538DF-8137-40F1-92D6-A298F2A5FAC5}" type="slidenum">
              <a:rPr lang="en-US" smtClean="0"/>
              <a:pPr/>
              <a:t>4</a:t>
            </a:fld>
            <a:endParaRPr lang="en-US"/>
          </a:p>
        </p:txBody>
      </p:sp>
    </p:spTree>
    <p:extLst>
      <p:ext uri="{BB962C8B-B14F-4D97-AF65-F5344CB8AC3E}">
        <p14:creationId xmlns:p14="http://schemas.microsoft.com/office/powerpoint/2010/main" val="23631350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pPr marL="0" indent="0">
              <a:buNone/>
            </a:pPr>
            <a:r>
              <a:rPr lang="en-US" dirty="0"/>
              <a:t>Here we have a host connected to a GPU over </a:t>
            </a:r>
            <a:r>
              <a:rPr lang="en-US" dirty="0" err="1"/>
              <a:t>PCIe</a:t>
            </a:r>
            <a:r>
              <a:rPr lang="en-US" dirty="0"/>
              <a:t>.</a:t>
            </a:r>
          </a:p>
          <a:p>
            <a:pPr marL="0" indent="0">
              <a:buNone/>
            </a:pPr>
            <a:r>
              <a:rPr lang="en-US" dirty="0"/>
              <a:t>The host has some data which it has operated on, and the GPU has an adjacent buffer in host memory.</a:t>
            </a:r>
          </a:p>
          <a:p>
            <a:pPr marL="0" indent="0">
              <a:buNone/>
            </a:pPr>
            <a:r>
              <a:rPr lang="en-US" dirty="0"/>
              <a:t>Should the GPU walk off the end of this buffer with one of its operations, it will be stomping on host data.</a:t>
            </a:r>
          </a:p>
          <a:p>
            <a:pPr marL="0" indent="0">
              <a:buNone/>
            </a:pPr>
            <a:r>
              <a:rPr lang="en-US" dirty="0"/>
              <a:t>Which may cause problems later.</a:t>
            </a:r>
          </a:p>
          <a:p>
            <a:pPr marL="0" indent="0">
              <a:buNone/>
            </a:pPr>
            <a:r>
              <a:rPr lang="en-US" dirty="0"/>
              <a:t>But this is a discrete GPU system so you can avoid this by having the GPU operate within its own memory right?</a:t>
            </a:r>
          </a:p>
          <a:p>
            <a:pPr marL="0" indent="0">
              <a:buNone/>
            </a:pPr>
            <a:endParaRPr lang="en-US" dirty="0"/>
          </a:p>
        </p:txBody>
      </p:sp>
      <p:sp>
        <p:nvSpPr>
          <p:cNvPr id="4" name="Slide Number Placeholder 3"/>
          <p:cNvSpPr>
            <a:spLocks noGrp="1"/>
          </p:cNvSpPr>
          <p:nvPr>
            <p:ph type="sldNum" sz="quarter" idx="10"/>
          </p:nvPr>
        </p:nvSpPr>
        <p:spPr/>
        <p:txBody>
          <a:bodyPr/>
          <a:lstStyle/>
          <a:p>
            <a:fld id="{8BA538DF-8137-40F1-92D6-A298F2A5FAC5}" type="slidenum">
              <a:rPr lang="en-US" smtClean="0"/>
              <a:pPr/>
              <a:t>5</a:t>
            </a:fld>
            <a:endParaRPr lang="en-US"/>
          </a:p>
        </p:txBody>
      </p:sp>
    </p:spTree>
    <p:extLst>
      <p:ext uri="{BB962C8B-B14F-4D97-AF65-F5344CB8AC3E}">
        <p14:creationId xmlns:p14="http://schemas.microsoft.com/office/powerpoint/2010/main" val="8083244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pPr marL="0" indent="0">
              <a:buNone/>
            </a:pPr>
            <a:r>
              <a:rPr lang="en-US" dirty="0"/>
              <a:t>What if your system looks like this?</a:t>
            </a:r>
          </a:p>
          <a:p>
            <a:pPr marL="0" indent="0">
              <a:buNone/>
            </a:pPr>
            <a:r>
              <a:rPr lang="en-US" dirty="0"/>
              <a:t>Both Intel and AMD have chips where the CPU and GPU share memory.</a:t>
            </a:r>
          </a:p>
          <a:p>
            <a:pPr marL="0" indent="0">
              <a:buNone/>
            </a:pPr>
            <a:r>
              <a:rPr lang="en-US" dirty="0"/>
              <a:t>This is the same situation as the previous slide, but now there is no option of quarantining the GPU to its own area.</a:t>
            </a:r>
          </a:p>
        </p:txBody>
      </p:sp>
      <p:sp>
        <p:nvSpPr>
          <p:cNvPr id="4" name="Slide Number Placeholder 3"/>
          <p:cNvSpPr>
            <a:spLocks noGrp="1"/>
          </p:cNvSpPr>
          <p:nvPr>
            <p:ph type="sldNum" sz="quarter" idx="10"/>
          </p:nvPr>
        </p:nvSpPr>
        <p:spPr/>
        <p:txBody>
          <a:bodyPr/>
          <a:lstStyle/>
          <a:p>
            <a:fld id="{8BA538DF-8137-40F1-92D6-A298F2A5FAC5}" type="slidenum">
              <a:rPr lang="en-US" smtClean="0"/>
              <a:pPr/>
              <a:t>6</a:t>
            </a:fld>
            <a:endParaRPr lang="en-US"/>
          </a:p>
        </p:txBody>
      </p:sp>
    </p:spTree>
    <p:extLst>
      <p:ext uri="{BB962C8B-B14F-4D97-AF65-F5344CB8AC3E}">
        <p14:creationId xmlns:p14="http://schemas.microsoft.com/office/powerpoint/2010/main" val="10735104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18322" indent="-118322"/>
            <a:endParaRPr lang="en-US" dirty="0"/>
          </a:p>
          <a:p>
            <a:pPr marL="0" indent="0">
              <a:buNone/>
            </a:pPr>
            <a:r>
              <a:rPr lang="en-US" dirty="0"/>
              <a:t>But even if you had quarantined the GPU to its own data space, it would still be perfectly capable of sabotaging its own execution with a buffer overflow.</a:t>
            </a:r>
          </a:p>
          <a:p>
            <a:pPr marL="0" indent="0">
              <a:buNone/>
            </a:pPr>
            <a:r>
              <a:rPr lang="en-US" dirty="0"/>
              <a:t>The two papers listed here explore remote code execution through address rewriting using GPU based buffer overflows. </a:t>
            </a:r>
          </a:p>
        </p:txBody>
      </p:sp>
      <p:sp>
        <p:nvSpPr>
          <p:cNvPr id="4" name="Slide Number Placeholder 3"/>
          <p:cNvSpPr>
            <a:spLocks noGrp="1"/>
          </p:cNvSpPr>
          <p:nvPr>
            <p:ph type="sldNum" sz="quarter" idx="10"/>
          </p:nvPr>
        </p:nvSpPr>
        <p:spPr/>
        <p:txBody>
          <a:bodyPr/>
          <a:lstStyle/>
          <a:p>
            <a:fld id="{8BA538DF-8137-40F1-92D6-A298F2A5FAC5}" type="slidenum">
              <a:rPr lang="en-US" smtClean="0"/>
              <a:pPr/>
              <a:t>7</a:t>
            </a:fld>
            <a:endParaRPr lang="en-US"/>
          </a:p>
        </p:txBody>
      </p:sp>
    </p:spTree>
    <p:extLst>
      <p:ext uri="{BB962C8B-B14F-4D97-AF65-F5344CB8AC3E}">
        <p14:creationId xmlns:p14="http://schemas.microsoft.com/office/powerpoint/2010/main" val="13268598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18322" indent="-118322"/>
            <a:endParaRPr lang="en-US" dirty="0"/>
          </a:p>
          <a:p>
            <a:pPr marL="0" indent="0">
              <a:buNone/>
            </a:pPr>
            <a:r>
              <a:rPr lang="en-US" dirty="0"/>
              <a:t>With this in mind we wanted a high performance debugging tool, that would help us catch these kinds of errors while minimizing our time searching for them.</a:t>
            </a:r>
          </a:p>
          <a:p>
            <a:pPr marL="0" indent="0">
              <a:buNone/>
            </a:pPr>
            <a:r>
              <a:rPr lang="en-US" dirty="0"/>
              <a:t>Up to today we have equipped </a:t>
            </a:r>
            <a:r>
              <a:rPr lang="en-US" dirty="0" err="1"/>
              <a:t>clARMOR</a:t>
            </a:r>
            <a:r>
              <a:rPr lang="en-US" dirty="0"/>
              <a:t> with detection strategies for buffer, sub buffer, </a:t>
            </a:r>
            <a:r>
              <a:rPr lang="en-US" dirty="0" err="1"/>
              <a:t>svm</a:t>
            </a:r>
            <a:r>
              <a:rPr lang="en-US" dirty="0"/>
              <a:t>, and image overflows. </a:t>
            </a:r>
          </a:p>
          <a:p>
            <a:pPr marL="0" indent="0">
              <a:buNone/>
            </a:pPr>
            <a:r>
              <a:rPr lang="en-US" dirty="0"/>
              <a:t>We can also detect underflows for buffer, sub buffer, and </a:t>
            </a:r>
            <a:r>
              <a:rPr lang="en-US" dirty="0" err="1"/>
              <a:t>svm</a:t>
            </a:r>
            <a:r>
              <a:rPr lang="en-US" dirty="0"/>
              <a:t>.</a:t>
            </a:r>
          </a:p>
          <a:p>
            <a:pPr marL="0" indent="0">
              <a:buNone/>
            </a:pPr>
            <a:r>
              <a:rPr lang="en-US" dirty="0"/>
              <a:t>We’ve confirmed it to work across a number of different architectures for various vendors.</a:t>
            </a:r>
          </a:p>
          <a:p>
            <a:pPr marL="0" indent="0">
              <a:buNone/>
            </a:pPr>
            <a:r>
              <a:rPr lang="en-US" dirty="0"/>
              <a:t>And we’ve managed to keep the runtime overhead below 10% on average.</a:t>
            </a:r>
          </a:p>
        </p:txBody>
      </p:sp>
      <p:sp>
        <p:nvSpPr>
          <p:cNvPr id="4" name="Slide Number Placeholder 3"/>
          <p:cNvSpPr>
            <a:spLocks noGrp="1"/>
          </p:cNvSpPr>
          <p:nvPr>
            <p:ph type="sldNum" sz="quarter" idx="10"/>
          </p:nvPr>
        </p:nvSpPr>
        <p:spPr/>
        <p:txBody>
          <a:bodyPr/>
          <a:lstStyle/>
          <a:p>
            <a:fld id="{8BA538DF-8137-40F1-92D6-A298F2A5FAC5}" type="slidenum">
              <a:rPr lang="en-US" smtClean="0"/>
              <a:pPr/>
              <a:t>8</a:t>
            </a:fld>
            <a:endParaRPr lang="en-US"/>
          </a:p>
        </p:txBody>
      </p:sp>
    </p:spTree>
    <p:extLst>
      <p:ext uri="{BB962C8B-B14F-4D97-AF65-F5344CB8AC3E}">
        <p14:creationId xmlns:p14="http://schemas.microsoft.com/office/powerpoint/2010/main" val="22673756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18322" indent="-118322"/>
            <a:endParaRPr lang="en-US" dirty="0"/>
          </a:p>
          <a:p>
            <a:pPr marL="0" indent="0">
              <a:buNone/>
            </a:pPr>
            <a:r>
              <a:rPr lang="en-US" baseline="0" dirty="0"/>
              <a:t>So first lets talk about our detection strategy.</a:t>
            </a:r>
          </a:p>
        </p:txBody>
      </p:sp>
      <p:sp>
        <p:nvSpPr>
          <p:cNvPr id="4" name="Slide Number Placeholder 3"/>
          <p:cNvSpPr>
            <a:spLocks noGrp="1"/>
          </p:cNvSpPr>
          <p:nvPr>
            <p:ph type="sldNum" sz="quarter" idx="10"/>
          </p:nvPr>
        </p:nvSpPr>
        <p:spPr/>
        <p:txBody>
          <a:bodyPr/>
          <a:lstStyle/>
          <a:p>
            <a:fld id="{8BA538DF-8137-40F1-92D6-A298F2A5FAC5}" type="slidenum">
              <a:rPr lang="en-US" smtClean="0"/>
              <a:pPr/>
              <a:t>9</a:t>
            </a:fld>
            <a:endParaRPr lang="en-US"/>
          </a:p>
        </p:txBody>
      </p:sp>
    </p:spTree>
    <p:extLst>
      <p:ext uri="{BB962C8B-B14F-4D97-AF65-F5344CB8AC3E}">
        <p14:creationId xmlns:p14="http://schemas.microsoft.com/office/powerpoint/2010/main" val="81442798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Cover Image 1">
    <p:bg>
      <p:bgRef idx="1001">
        <a:schemeClr val="bg1"/>
      </p:bgRef>
    </p:bg>
    <p:spTree>
      <p:nvGrpSpPr>
        <p:cNvPr id="1" name=""/>
        <p:cNvGrpSpPr/>
        <p:nvPr/>
      </p:nvGrpSpPr>
      <p:grpSpPr>
        <a:xfrm>
          <a:off x="0" y="0"/>
          <a:ext cx="0" cy="0"/>
          <a:chOff x="0" y="0"/>
          <a:chExt cx="0" cy="0"/>
        </a:xfrm>
      </p:grpSpPr>
      <p:sp>
        <p:nvSpPr>
          <p:cNvPr id="4" name="Right Triangle 3"/>
          <p:cNvSpPr/>
          <p:nvPr userDrawn="1"/>
        </p:nvSpPr>
        <p:spPr>
          <a:xfrm flipH="1">
            <a:off x="11591131" y="5424488"/>
            <a:ext cx="204787" cy="204787"/>
          </a:xfrm>
          <a:prstGeom prst="rtTriangle">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0000"/>
              </a:solidFill>
            </a:endParaRPr>
          </a:p>
        </p:txBody>
      </p:sp>
      <p:sp>
        <p:nvSpPr>
          <p:cNvPr id="2" name="Title 1"/>
          <p:cNvSpPr>
            <a:spLocks noGrp="1"/>
          </p:cNvSpPr>
          <p:nvPr>
            <p:ph type="ctrTitle"/>
          </p:nvPr>
        </p:nvSpPr>
        <p:spPr>
          <a:xfrm>
            <a:off x="6610085" y="4870941"/>
            <a:ext cx="4830147" cy="822960"/>
          </a:xfrm>
        </p:spPr>
        <p:txBody>
          <a:bodyPr tIns="0" bIns="0" anchor="b"/>
          <a:lstStyle>
            <a:lvl1pPr algn="r">
              <a:defRPr b="1" cap="all" baseline="0">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6334008" y="5762394"/>
            <a:ext cx="5106225" cy="640080"/>
          </a:xfrm>
        </p:spPr>
        <p:txBody>
          <a:bodyPr tIns="0" bIns="0">
            <a:noAutofit/>
          </a:bodyPr>
          <a:lstStyle>
            <a:lvl1pPr marL="0" indent="0" algn="r">
              <a:spcBef>
                <a:spcPts val="0"/>
              </a:spcBef>
              <a:spcAft>
                <a:spcPts val="0"/>
              </a:spcAft>
              <a:buNone/>
              <a:defRPr sz="1800" cap="all"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5" name="Parallelogram 14"/>
          <p:cNvSpPr/>
          <p:nvPr userDrawn="1"/>
        </p:nvSpPr>
        <p:spPr>
          <a:xfrm>
            <a:off x="-1571349" y="3569368"/>
            <a:ext cx="9857551" cy="3288632"/>
          </a:xfrm>
          <a:prstGeom prst="parallelogram">
            <a:avLst>
              <a:gd name="adj" fmla="val 99186"/>
            </a:avLst>
          </a:prstGeom>
          <a:solidFill>
            <a:srgbClr val="00AA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16" name="Parallelogram 15"/>
          <p:cNvSpPr/>
          <p:nvPr userDrawn="1"/>
        </p:nvSpPr>
        <p:spPr>
          <a:xfrm>
            <a:off x="7318350" y="2950741"/>
            <a:ext cx="967852" cy="430477"/>
          </a:xfrm>
          <a:prstGeom prst="parallelogram">
            <a:avLst>
              <a:gd name="adj" fmla="val 97752"/>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pic>
        <p:nvPicPr>
          <p:cNvPr id="8" name="Picture 7"/>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9677371" y="269825"/>
            <a:ext cx="2256775" cy="8824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4023856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05625" y="278130"/>
            <a:ext cx="10424160" cy="474345"/>
          </a:xfrm>
        </p:spPr>
        <p:txBody>
          <a:bodyPr/>
          <a:lstStyle/>
          <a:p>
            <a:r>
              <a:rPr lang="en-US"/>
              <a:t>Click to edit Master title style</a:t>
            </a:r>
            <a:endParaRPr lang="en-US" dirty="0"/>
          </a:p>
        </p:txBody>
      </p:sp>
      <p:sp>
        <p:nvSpPr>
          <p:cNvPr id="3" name="Content Placeholder 2"/>
          <p:cNvSpPr>
            <a:spLocks noGrp="1"/>
          </p:cNvSpPr>
          <p:nvPr>
            <p:ph idx="1"/>
          </p:nvPr>
        </p:nvSpPr>
        <p:spPr>
          <a:xfrm>
            <a:off x="313245" y="1777919"/>
            <a:ext cx="5303520" cy="4572000"/>
          </a:xfrm>
        </p:spPr>
        <p:txBody>
          <a:bodyPr/>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stStyle>
          <a:p>
            <a:pPr lvl="0"/>
            <a:r>
              <a:rPr lang="en-US"/>
              <a:t>Click to edit Master text styles</a:t>
            </a:r>
          </a:p>
          <a:p>
            <a:pPr lvl="1"/>
            <a:r>
              <a:rPr lang="en-US"/>
              <a:t>Second level</a:t>
            </a:r>
          </a:p>
          <a:p>
            <a:pPr lvl="2"/>
            <a:r>
              <a:rPr lang="en-US"/>
              <a:t>Third level</a:t>
            </a:r>
          </a:p>
        </p:txBody>
      </p:sp>
      <p:sp>
        <p:nvSpPr>
          <p:cNvPr id="4" name="Text Placeholder 8"/>
          <p:cNvSpPr>
            <a:spLocks noGrp="1"/>
          </p:cNvSpPr>
          <p:nvPr>
            <p:ph type="body" sz="quarter" idx="10"/>
          </p:nvPr>
        </p:nvSpPr>
        <p:spPr>
          <a:xfrm>
            <a:off x="313245" y="752474"/>
            <a:ext cx="10424160" cy="285750"/>
          </a:xfrm>
        </p:spPr>
        <p:txBody>
          <a:bodyPr tIns="0" bIns="0">
            <a:noAutofit/>
          </a:bodyPr>
          <a:lstStyle>
            <a:lvl1pPr marL="0" indent="0" algn="l" defTabSz="914400" rtl="0" eaLnBrk="1" latinLnBrk="0" hangingPunct="1">
              <a:spcBef>
                <a:spcPct val="0"/>
              </a:spcBef>
              <a:buNone/>
              <a:defRPr lang="en-US" sz="1800" strike="noStrike" kern="1200" cap="all" baseline="0" dirty="0" smtClean="0">
                <a:solidFill>
                  <a:schemeClr val="tx1"/>
                </a:solidFill>
                <a:latin typeface="Calibri" pitchFamily="34" charset="0"/>
                <a:ea typeface="+mj-ea"/>
                <a:cs typeface="+mj-cs"/>
              </a:defRPr>
            </a:lvl1pPr>
            <a:lvl2pPr marL="367665" indent="0" algn="l" defTabSz="914400" rtl="0" eaLnBrk="1" latinLnBrk="0" hangingPunct="1">
              <a:spcBef>
                <a:spcPct val="0"/>
              </a:spcBef>
              <a:buNone/>
              <a:defRPr lang="en-US" sz="2400" strike="noStrike" kern="1200" cap="all" baseline="0" dirty="0" smtClean="0">
                <a:solidFill>
                  <a:schemeClr val="tx1"/>
                </a:solidFill>
                <a:latin typeface="Calibri" pitchFamily="34" charset="0"/>
                <a:ea typeface="+mj-ea"/>
                <a:cs typeface="+mj-cs"/>
              </a:defRPr>
            </a:lvl2pPr>
            <a:lvl3pPr marL="746125" indent="0" algn="l" defTabSz="914400" rtl="0" eaLnBrk="1" latinLnBrk="0" hangingPunct="1">
              <a:spcBef>
                <a:spcPct val="0"/>
              </a:spcBef>
              <a:buNone/>
              <a:defRPr lang="en-US" sz="2400" strike="noStrike" kern="1200" cap="all" baseline="0" dirty="0" smtClean="0">
                <a:solidFill>
                  <a:schemeClr val="tx1"/>
                </a:solidFill>
                <a:latin typeface="Calibri" pitchFamily="34" charset="0"/>
                <a:ea typeface="+mj-ea"/>
                <a:cs typeface="+mj-cs"/>
              </a:defRPr>
            </a:lvl3pPr>
            <a:lvl4pPr marL="1188720" indent="0" algn="l" defTabSz="914400" rtl="0" eaLnBrk="1" latinLnBrk="0" hangingPunct="1">
              <a:spcBef>
                <a:spcPct val="0"/>
              </a:spcBef>
              <a:buNone/>
              <a:defRPr lang="en-US" sz="2400" strike="noStrike" kern="1200" cap="all" baseline="0" dirty="0" smtClean="0">
                <a:solidFill>
                  <a:schemeClr val="tx1"/>
                </a:solidFill>
                <a:latin typeface="Calibri" pitchFamily="34" charset="0"/>
                <a:ea typeface="+mj-ea"/>
                <a:cs typeface="+mj-cs"/>
              </a:defRPr>
            </a:lvl4pPr>
            <a:lvl5pPr marL="1481328" indent="0" algn="l" defTabSz="914400" rtl="0" eaLnBrk="1" latinLnBrk="0" hangingPunct="1">
              <a:spcBef>
                <a:spcPct val="0"/>
              </a:spcBef>
              <a:buNone/>
              <a:defRPr lang="en-US" sz="2400" strike="noStrike" kern="1200" cap="all" baseline="0" dirty="0">
                <a:solidFill>
                  <a:schemeClr val="tx1"/>
                </a:solidFill>
                <a:latin typeface="Calibri" pitchFamily="34" charset="0"/>
                <a:ea typeface="+mj-ea"/>
                <a:cs typeface="+mj-cs"/>
              </a:defRPr>
            </a:lvl5pPr>
          </a:lstStyle>
          <a:p>
            <a:pPr lvl="0"/>
            <a:r>
              <a:rPr lang="en-US"/>
              <a:t>Click to edit Master text styles</a:t>
            </a:r>
          </a:p>
        </p:txBody>
      </p:sp>
      <p:sp>
        <p:nvSpPr>
          <p:cNvPr id="5" name="Content Placeholder 5"/>
          <p:cNvSpPr>
            <a:spLocks noGrp="1"/>
          </p:cNvSpPr>
          <p:nvPr>
            <p:ph sz="quarter" idx="11"/>
          </p:nvPr>
        </p:nvSpPr>
        <p:spPr>
          <a:xfrm>
            <a:off x="6307138" y="1777919"/>
            <a:ext cx="5303520" cy="4572000"/>
          </a:xfrm>
        </p:spPr>
        <p:txBody>
          <a:bodyPr/>
          <a:lstStyle/>
          <a:p>
            <a:pPr lvl="0"/>
            <a:r>
              <a:rPr lang="en-US"/>
              <a:t>Click to edit Master text styles</a:t>
            </a:r>
          </a:p>
          <a:p>
            <a:pPr lvl="1"/>
            <a:r>
              <a:rPr lang="en-US"/>
              <a:t>Second level</a:t>
            </a:r>
          </a:p>
          <a:p>
            <a:pPr lvl="2"/>
            <a:r>
              <a:rPr lang="en-US"/>
              <a:t>Third level</a:t>
            </a:r>
          </a:p>
        </p:txBody>
      </p:sp>
      <p:sp>
        <p:nvSpPr>
          <p:cNvPr id="6" name="Text Placeholder 2"/>
          <p:cNvSpPr>
            <a:spLocks noGrp="1"/>
          </p:cNvSpPr>
          <p:nvPr>
            <p:ph type="body" idx="12"/>
          </p:nvPr>
        </p:nvSpPr>
        <p:spPr>
          <a:xfrm>
            <a:off x="313245" y="1287463"/>
            <a:ext cx="5303520" cy="479092"/>
          </a:xfrm>
        </p:spPr>
        <p:txBody>
          <a:bodyPr anchor="b">
            <a:noAutofit/>
          </a:bodyPr>
          <a:lstStyle>
            <a:lvl1pPr marL="0" indent="0">
              <a:buNone/>
              <a:defRPr sz="20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Text Placeholder 4"/>
          <p:cNvSpPr>
            <a:spLocks noGrp="1"/>
          </p:cNvSpPr>
          <p:nvPr>
            <p:ph type="body" sz="quarter" idx="3"/>
          </p:nvPr>
        </p:nvSpPr>
        <p:spPr>
          <a:xfrm>
            <a:off x="6307138" y="1287463"/>
            <a:ext cx="5303520" cy="479092"/>
          </a:xfrm>
        </p:spPr>
        <p:txBody>
          <a:bodyPr anchor="b">
            <a:noAutofit/>
          </a:bodyPr>
          <a:lstStyle>
            <a:lvl1pPr marL="0" indent="0">
              <a:buNone/>
              <a:defRPr sz="20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Tree>
    <p:extLst>
      <p:ext uri="{BB962C8B-B14F-4D97-AF65-F5344CB8AC3E}">
        <p14:creationId xmlns:p14="http://schemas.microsoft.com/office/powerpoint/2010/main" val="274943031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5625" y="278130"/>
            <a:ext cx="10424160" cy="474345"/>
          </a:xfrm>
        </p:spPr>
        <p:txBody>
          <a:bodyPr/>
          <a:lstStyle/>
          <a:p>
            <a:r>
              <a:rPr lang="en-US"/>
              <a:t>Click to edit Master title style</a:t>
            </a:r>
          </a:p>
        </p:txBody>
      </p:sp>
      <p:sp>
        <p:nvSpPr>
          <p:cNvPr id="3" name="Content Placeholder 2"/>
          <p:cNvSpPr>
            <a:spLocks noGrp="1"/>
          </p:cNvSpPr>
          <p:nvPr>
            <p:ph idx="1"/>
          </p:nvPr>
        </p:nvSpPr>
        <p:spPr>
          <a:xfrm>
            <a:off x="4493172" y="1381123"/>
            <a:ext cx="7132320" cy="5029200"/>
          </a:xfrm>
        </p:spPr>
        <p:txBody>
          <a:bodyPr/>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stStyle>
          <a:p>
            <a:pPr lvl="0"/>
            <a:r>
              <a:rPr lang="en-US"/>
              <a:t>Click to edit Master text styles</a:t>
            </a:r>
          </a:p>
          <a:p>
            <a:pPr lvl="1"/>
            <a:r>
              <a:rPr lang="en-US"/>
              <a:t>Second level</a:t>
            </a:r>
          </a:p>
          <a:p>
            <a:pPr lvl="2"/>
            <a:r>
              <a:rPr lang="en-US"/>
              <a:t>Third level</a:t>
            </a:r>
          </a:p>
        </p:txBody>
      </p:sp>
      <p:sp>
        <p:nvSpPr>
          <p:cNvPr id="4" name="Text Placeholder 8"/>
          <p:cNvSpPr>
            <a:spLocks noGrp="1"/>
          </p:cNvSpPr>
          <p:nvPr>
            <p:ph type="body" sz="quarter" idx="10"/>
          </p:nvPr>
        </p:nvSpPr>
        <p:spPr>
          <a:xfrm>
            <a:off x="313245" y="752474"/>
            <a:ext cx="10424160" cy="285750"/>
          </a:xfrm>
        </p:spPr>
        <p:txBody>
          <a:bodyPr tIns="0" bIns="0">
            <a:noAutofit/>
          </a:bodyPr>
          <a:lstStyle>
            <a:lvl1pPr marL="0" indent="0" algn="l" defTabSz="914400" rtl="0" eaLnBrk="1" latinLnBrk="0" hangingPunct="1">
              <a:spcBef>
                <a:spcPct val="0"/>
              </a:spcBef>
              <a:buNone/>
              <a:defRPr lang="en-US" sz="1800" strike="noStrike" kern="1200" cap="all" baseline="0" dirty="0" smtClean="0">
                <a:solidFill>
                  <a:schemeClr val="tx1"/>
                </a:solidFill>
                <a:latin typeface="Calibri" pitchFamily="34" charset="0"/>
                <a:ea typeface="+mj-ea"/>
                <a:cs typeface="+mj-cs"/>
              </a:defRPr>
            </a:lvl1pPr>
            <a:lvl2pPr marL="367665" indent="0" algn="l" defTabSz="914400" rtl="0" eaLnBrk="1" latinLnBrk="0" hangingPunct="1">
              <a:spcBef>
                <a:spcPct val="0"/>
              </a:spcBef>
              <a:buNone/>
              <a:defRPr lang="en-US" sz="2400" strike="noStrike" kern="1200" cap="all" baseline="0" dirty="0" smtClean="0">
                <a:solidFill>
                  <a:schemeClr val="tx1"/>
                </a:solidFill>
                <a:latin typeface="Calibri" pitchFamily="34" charset="0"/>
                <a:ea typeface="+mj-ea"/>
                <a:cs typeface="+mj-cs"/>
              </a:defRPr>
            </a:lvl2pPr>
            <a:lvl3pPr marL="746125" indent="0" algn="l" defTabSz="914400" rtl="0" eaLnBrk="1" latinLnBrk="0" hangingPunct="1">
              <a:spcBef>
                <a:spcPct val="0"/>
              </a:spcBef>
              <a:buNone/>
              <a:defRPr lang="en-US" sz="2400" strike="noStrike" kern="1200" cap="all" baseline="0" dirty="0" smtClean="0">
                <a:solidFill>
                  <a:schemeClr val="tx1"/>
                </a:solidFill>
                <a:latin typeface="Calibri" pitchFamily="34" charset="0"/>
                <a:ea typeface="+mj-ea"/>
                <a:cs typeface="+mj-cs"/>
              </a:defRPr>
            </a:lvl3pPr>
            <a:lvl4pPr marL="1188720" indent="0" algn="l" defTabSz="914400" rtl="0" eaLnBrk="1" latinLnBrk="0" hangingPunct="1">
              <a:spcBef>
                <a:spcPct val="0"/>
              </a:spcBef>
              <a:buNone/>
              <a:defRPr lang="en-US" sz="2400" strike="noStrike" kern="1200" cap="all" baseline="0" dirty="0" smtClean="0">
                <a:solidFill>
                  <a:schemeClr val="tx1"/>
                </a:solidFill>
                <a:latin typeface="Calibri" pitchFamily="34" charset="0"/>
                <a:ea typeface="+mj-ea"/>
                <a:cs typeface="+mj-cs"/>
              </a:defRPr>
            </a:lvl4pPr>
            <a:lvl5pPr marL="1481328" indent="0" algn="l" defTabSz="914400" rtl="0" eaLnBrk="1" latinLnBrk="0" hangingPunct="1">
              <a:spcBef>
                <a:spcPct val="0"/>
              </a:spcBef>
              <a:buNone/>
              <a:defRPr lang="en-US" sz="2400" strike="noStrike" kern="1200" cap="all" baseline="0" dirty="0">
                <a:solidFill>
                  <a:schemeClr val="tx1"/>
                </a:solidFill>
                <a:latin typeface="Calibri" pitchFamily="34" charset="0"/>
                <a:ea typeface="+mj-ea"/>
                <a:cs typeface="+mj-cs"/>
              </a:defRPr>
            </a:lvl5pPr>
          </a:lstStyle>
          <a:p>
            <a:pPr lvl="0"/>
            <a:r>
              <a:rPr lang="en-US"/>
              <a:t>Click to edit Master text styles</a:t>
            </a:r>
          </a:p>
        </p:txBody>
      </p:sp>
      <p:sp>
        <p:nvSpPr>
          <p:cNvPr id="5" name="Text Placeholder 3"/>
          <p:cNvSpPr>
            <a:spLocks noGrp="1"/>
          </p:cNvSpPr>
          <p:nvPr>
            <p:ph type="body" sz="half" idx="2"/>
          </p:nvPr>
        </p:nvSpPr>
        <p:spPr>
          <a:xfrm>
            <a:off x="313245" y="1381123"/>
            <a:ext cx="4010039" cy="5029200"/>
          </a:xfrm>
        </p:spPr>
        <p:txBody>
          <a:bodyPr>
            <a:normAutofit/>
          </a:bodyPr>
          <a:lstStyle>
            <a:lvl1pPr marL="0" indent="0">
              <a:buNone/>
              <a:defRPr sz="20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94292251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AMD logo">
    <p:spTree>
      <p:nvGrpSpPr>
        <p:cNvPr id="1" name=""/>
        <p:cNvGrpSpPr/>
        <p:nvPr/>
      </p:nvGrpSpPr>
      <p:grpSpPr>
        <a:xfrm>
          <a:off x="0" y="0"/>
          <a:ext cx="0" cy="0"/>
          <a:chOff x="0" y="0"/>
          <a:chExt cx="0" cy="0"/>
        </a:xfrm>
      </p:grpSpPr>
      <p:pic>
        <p:nvPicPr>
          <p:cNvPr id="3" name="Picture 2" descr="AMD_P_Blk.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24921" y="1656286"/>
            <a:ext cx="9145334" cy="3523203"/>
          </a:xfrm>
          <a:prstGeom prst="rect">
            <a:avLst/>
          </a:prstGeom>
        </p:spPr>
      </p:pic>
    </p:spTree>
    <p:extLst>
      <p:ext uri="{BB962C8B-B14F-4D97-AF65-F5344CB8AC3E}">
        <p14:creationId xmlns:p14="http://schemas.microsoft.com/office/powerpoint/2010/main" val="19517377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over Image 1.1">
    <p:spTree>
      <p:nvGrpSpPr>
        <p:cNvPr id="1" name=""/>
        <p:cNvGrpSpPr/>
        <p:nvPr/>
      </p:nvGrpSpPr>
      <p:grpSpPr>
        <a:xfrm>
          <a:off x="0" y="0"/>
          <a:ext cx="0" cy="0"/>
          <a:chOff x="0" y="0"/>
          <a:chExt cx="0" cy="0"/>
        </a:xfrm>
      </p:grpSpPr>
      <p:sp>
        <p:nvSpPr>
          <p:cNvPr id="2" name="Title 1"/>
          <p:cNvSpPr>
            <a:spLocks noGrp="1"/>
          </p:cNvSpPr>
          <p:nvPr>
            <p:ph type="ctrTitle"/>
          </p:nvPr>
        </p:nvSpPr>
        <p:spPr>
          <a:xfrm>
            <a:off x="6610085" y="4870941"/>
            <a:ext cx="4830147" cy="822960"/>
          </a:xfrm>
        </p:spPr>
        <p:txBody>
          <a:bodyPr tIns="0" bIns="0" anchor="b"/>
          <a:lstStyle>
            <a:lvl1pPr algn="r">
              <a:defRPr b="1" cap="all" baseline="0">
                <a:solidFill>
                  <a:schemeClr val="tx1"/>
                </a:solidFill>
              </a:defRPr>
            </a:lvl1pPr>
          </a:lstStyle>
          <a:p>
            <a:r>
              <a:rPr lang="en-US"/>
              <a:t>Click to edit Master title style</a:t>
            </a:r>
            <a:endParaRPr lang="en-US" dirty="0"/>
          </a:p>
        </p:txBody>
      </p:sp>
      <p:sp>
        <p:nvSpPr>
          <p:cNvPr id="15" name="Parallelogram 14"/>
          <p:cNvSpPr/>
          <p:nvPr userDrawn="1"/>
        </p:nvSpPr>
        <p:spPr>
          <a:xfrm>
            <a:off x="-1571349" y="3569368"/>
            <a:ext cx="9857551" cy="3288632"/>
          </a:xfrm>
          <a:prstGeom prst="parallelogram">
            <a:avLst>
              <a:gd name="adj" fmla="val 99186"/>
            </a:avLst>
          </a:prstGeom>
          <a:solidFill>
            <a:srgbClr val="00AA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16" name="Parallelogram 15"/>
          <p:cNvSpPr/>
          <p:nvPr userDrawn="1"/>
        </p:nvSpPr>
        <p:spPr>
          <a:xfrm>
            <a:off x="7318350" y="2950741"/>
            <a:ext cx="967852" cy="430477"/>
          </a:xfrm>
          <a:prstGeom prst="parallelogram">
            <a:avLst>
              <a:gd name="adj" fmla="val 97752"/>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8" name="Subtitle 2"/>
          <p:cNvSpPr>
            <a:spLocks noGrp="1"/>
          </p:cNvSpPr>
          <p:nvPr>
            <p:ph type="subTitle" idx="1"/>
          </p:nvPr>
        </p:nvSpPr>
        <p:spPr>
          <a:xfrm>
            <a:off x="6334008" y="5762394"/>
            <a:ext cx="5106225" cy="640080"/>
          </a:xfrm>
        </p:spPr>
        <p:txBody>
          <a:bodyPr tIns="0" bIns="0">
            <a:noAutofit/>
          </a:bodyPr>
          <a:lstStyle>
            <a:lvl1pPr marL="0" indent="0" algn="r">
              <a:spcBef>
                <a:spcPts val="0"/>
              </a:spcBef>
              <a:spcAft>
                <a:spcPts val="0"/>
              </a:spcAft>
              <a:buNone/>
              <a:defRPr sz="1800" cap="all"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9" name="Right Triangle 8"/>
          <p:cNvSpPr/>
          <p:nvPr userDrawn="1"/>
        </p:nvSpPr>
        <p:spPr>
          <a:xfrm flipH="1">
            <a:off x="11591131" y="5424488"/>
            <a:ext cx="204787" cy="204787"/>
          </a:xfrm>
          <a:prstGeom prst="rtTriangle">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0000"/>
              </a:solidFill>
            </a:endParaRPr>
          </a:p>
        </p:txBody>
      </p:sp>
      <p:pic>
        <p:nvPicPr>
          <p:cNvPr id="12" name="Picture 11"/>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9677371" y="269825"/>
            <a:ext cx="2256775" cy="8824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126592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Divider Slide 2">
    <p:spTree>
      <p:nvGrpSpPr>
        <p:cNvPr id="1" name=""/>
        <p:cNvGrpSpPr/>
        <p:nvPr/>
      </p:nvGrpSpPr>
      <p:grpSpPr>
        <a:xfrm>
          <a:off x="0" y="0"/>
          <a:ext cx="0" cy="0"/>
          <a:chOff x="0" y="0"/>
          <a:chExt cx="0" cy="0"/>
        </a:xfrm>
      </p:grpSpPr>
      <p:sp>
        <p:nvSpPr>
          <p:cNvPr id="10" name="Parallelogram 9"/>
          <p:cNvSpPr/>
          <p:nvPr userDrawn="1"/>
        </p:nvSpPr>
        <p:spPr>
          <a:xfrm flipH="1">
            <a:off x="698187" y="921926"/>
            <a:ext cx="8133307" cy="3365286"/>
          </a:xfrm>
          <a:prstGeom prst="parallelogram">
            <a:avLst>
              <a:gd name="adj" fmla="val 99186"/>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2800" dirty="0">
              <a:solidFill>
                <a:schemeClr val="bg1"/>
              </a:solidFill>
              <a:latin typeface="+mj-lt"/>
            </a:endParaRPr>
          </a:p>
        </p:txBody>
      </p:sp>
      <p:sp>
        <p:nvSpPr>
          <p:cNvPr id="11" name="Parallelogram 10"/>
          <p:cNvSpPr/>
          <p:nvPr userDrawn="1"/>
        </p:nvSpPr>
        <p:spPr>
          <a:xfrm>
            <a:off x="1479265" y="2963336"/>
            <a:ext cx="9825037" cy="3894667"/>
          </a:xfrm>
          <a:prstGeom prst="parallelogram">
            <a:avLst>
              <a:gd name="adj" fmla="val 99186"/>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2800" dirty="0">
              <a:solidFill>
                <a:schemeClr val="bg1"/>
              </a:solidFill>
              <a:latin typeface="+mj-lt"/>
            </a:endParaRPr>
          </a:p>
        </p:txBody>
      </p:sp>
      <p:sp>
        <p:nvSpPr>
          <p:cNvPr id="12" name="Parallelogram 11"/>
          <p:cNvSpPr/>
          <p:nvPr userDrawn="1"/>
        </p:nvSpPr>
        <p:spPr>
          <a:xfrm flipH="1">
            <a:off x="1229399" y="3482791"/>
            <a:ext cx="2011416" cy="804421"/>
          </a:xfrm>
          <a:prstGeom prst="parallelogram">
            <a:avLst>
              <a:gd name="adj" fmla="val 99186"/>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bg1"/>
              </a:solidFill>
            </a:endParaRPr>
          </a:p>
        </p:txBody>
      </p:sp>
      <p:sp>
        <p:nvSpPr>
          <p:cNvPr id="13" name="Parallelogram 12"/>
          <p:cNvSpPr/>
          <p:nvPr userDrawn="1"/>
        </p:nvSpPr>
        <p:spPr>
          <a:xfrm flipH="1">
            <a:off x="698187" y="921926"/>
            <a:ext cx="8133307" cy="3365286"/>
          </a:xfrm>
          <a:prstGeom prst="parallelogram">
            <a:avLst>
              <a:gd name="adj" fmla="val 99186"/>
            </a:avLst>
          </a:prstGeom>
          <a:solidFill>
            <a:schemeClr val="accent1">
              <a:alpha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2800" dirty="0">
              <a:solidFill>
                <a:schemeClr val="bg1"/>
              </a:solidFill>
              <a:latin typeface="+mj-lt"/>
            </a:endParaRPr>
          </a:p>
        </p:txBody>
      </p:sp>
      <p:sp>
        <p:nvSpPr>
          <p:cNvPr id="14" name="Parallelogram 13"/>
          <p:cNvSpPr/>
          <p:nvPr userDrawn="1"/>
        </p:nvSpPr>
        <p:spPr>
          <a:xfrm>
            <a:off x="2709603" y="-9407"/>
            <a:ext cx="5208507" cy="750832"/>
          </a:xfrm>
          <a:prstGeom prst="parallelogram">
            <a:avLst>
              <a:gd name="adj" fmla="val 99186"/>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2800" dirty="0">
              <a:solidFill>
                <a:schemeClr val="bg1"/>
              </a:solidFill>
              <a:latin typeface="+mj-lt"/>
            </a:endParaRPr>
          </a:p>
        </p:txBody>
      </p:sp>
      <p:sp>
        <p:nvSpPr>
          <p:cNvPr id="7" name="Right Triangle 6"/>
          <p:cNvSpPr/>
          <p:nvPr userDrawn="1"/>
        </p:nvSpPr>
        <p:spPr>
          <a:xfrm flipH="1">
            <a:off x="8270164" y="5237101"/>
            <a:ext cx="193959" cy="204787"/>
          </a:xfrm>
          <a:prstGeom prst="rtTriangle">
            <a:avLst/>
          </a:pr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17" name="Title 1"/>
          <p:cNvSpPr>
            <a:spLocks noGrp="1"/>
          </p:cNvSpPr>
          <p:nvPr>
            <p:ph type="ctrTitle"/>
          </p:nvPr>
        </p:nvSpPr>
        <p:spPr>
          <a:xfrm>
            <a:off x="3495911" y="3717915"/>
            <a:ext cx="4662274" cy="1841409"/>
          </a:xfrm>
        </p:spPr>
        <p:txBody>
          <a:bodyPr tIns="0" bIns="0" anchor="b"/>
          <a:lstStyle>
            <a:lvl1pPr algn="r">
              <a:defRPr sz="5000" b="0" cap="none" baseline="0">
                <a:solidFill>
                  <a:srgbClr val="FFFFFF"/>
                </a:solidFill>
              </a:defRPr>
            </a:lvl1pPr>
          </a:lstStyle>
          <a:p>
            <a:r>
              <a:rPr lang="en-US"/>
              <a:t>Click to edit Master title style</a:t>
            </a:r>
            <a:endParaRPr lang="en-US" dirty="0"/>
          </a:p>
        </p:txBody>
      </p:sp>
      <p:pic>
        <p:nvPicPr>
          <p:cNvPr id="15" name="Picture 14" descr="AMD_E_Blk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91420" y="438274"/>
            <a:ext cx="1023568" cy="245607"/>
          </a:xfrm>
          <a:prstGeom prst="rect">
            <a:avLst/>
          </a:prstGeom>
        </p:spPr>
      </p:pic>
    </p:spTree>
    <p:extLst>
      <p:ext uri="{BB962C8B-B14F-4D97-AF65-F5344CB8AC3E}">
        <p14:creationId xmlns:p14="http://schemas.microsoft.com/office/powerpoint/2010/main" val="83037264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Divider Slide 3">
    <p:spTree>
      <p:nvGrpSpPr>
        <p:cNvPr id="1" name=""/>
        <p:cNvGrpSpPr/>
        <p:nvPr/>
      </p:nvGrpSpPr>
      <p:grpSpPr>
        <a:xfrm>
          <a:off x="0" y="0"/>
          <a:ext cx="0" cy="0"/>
          <a:chOff x="0" y="0"/>
          <a:chExt cx="0" cy="0"/>
        </a:xfrm>
      </p:grpSpPr>
      <p:sp>
        <p:nvSpPr>
          <p:cNvPr id="43" name="Rectangle 42"/>
          <p:cNvSpPr/>
          <p:nvPr userDrawn="1"/>
        </p:nvSpPr>
        <p:spPr>
          <a:xfrm>
            <a:off x="0" y="0"/>
            <a:ext cx="12188825" cy="6858000"/>
          </a:xfrm>
          <a:prstGeom prst="rect">
            <a:avLst/>
          </a:prstGeom>
          <a:solidFill>
            <a:schemeClr val="accent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 name="Parallelogram 43"/>
          <p:cNvSpPr/>
          <p:nvPr userDrawn="1"/>
        </p:nvSpPr>
        <p:spPr>
          <a:xfrm flipH="1">
            <a:off x="4982995" y="2552321"/>
            <a:ext cx="714225" cy="264077"/>
          </a:xfrm>
          <a:prstGeom prst="parallelogram">
            <a:avLst>
              <a:gd name="adj" fmla="val 99186"/>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u="sng" dirty="0">
              <a:solidFill>
                <a:schemeClr val="bg1"/>
              </a:solidFill>
            </a:endParaRPr>
          </a:p>
        </p:txBody>
      </p:sp>
      <p:sp>
        <p:nvSpPr>
          <p:cNvPr id="45" name="Parallelogram 44"/>
          <p:cNvSpPr/>
          <p:nvPr userDrawn="1"/>
        </p:nvSpPr>
        <p:spPr>
          <a:xfrm flipH="1">
            <a:off x="7455626" y="-25920"/>
            <a:ext cx="1794450" cy="202750"/>
          </a:xfrm>
          <a:prstGeom prst="parallelogram">
            <a:avLst>
              <a:gd name="adj" fmla="val 99186"/>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bg1"/>
              </a:solidFill>
            </a:endParaRPr>
          </a:p>
        </p:txBody>
      </p:sp>
      <p:sp>
        <p:nvSpPr>
          <p:cNvPr id="46" name="Parallelogram 45"/>
          <p:cNvSpPr/>
          <p:nvPr userDrawn="1"/>
        </p:nvSpPr>
        <p:spPr>
          <a:xfrm flipH="1">
            <a:off x="9111149" y="6235127"/>
            <a:ext cx="1589612" cy="656639"/>
          </a:xfrm>
          <a:prstGeom prst="parallelogram">
            <a:avLst>
              <a:gd name="adj" fmla="val 99186"/>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bg1"/>
              </a:solidFill>
            </a:endParaRPr>
          </a:p>
        </p:txBody>
      </p:sp>
      <p:sp>
        <p:nvSpPr>
          <p:cNvPr id="47" name="Parallelogram 46"/>
          <p:cNvSpPr/>
          <p:nvPr userDrawn="1"/>
        </p:nvSpPr>
        <p:spPr>
          <a:xfrm flipH="1">
            <a:off x="7184211" y="1419260"/>
            <a:ext cx="714905" cy="276480"/>
          </a:xfrm>
          <a:prstGeom prst="parallelogram">
            <a:avLst>
              <a:gd name="adj" fmla="val 99186"/>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bg1"/>
              </a:solidFill>
            </a:endParaRPr>
          </a:p>
        </p:txBody>
      </p:sp>
      <p:sp>
        <p:nvSpPr>
          <p:cNvPr id="48" name="Parallelogram 47"/>
          <p:cNvSpPr/>
          <p:nvPr userDrawn="1"/>
        </p:nvSpPr>
        <p:spPr>
          <a:xfrm flipH="1">
            <a:off x="6470446" y="3232979"/>
            <a:ext cx="2177079" cy="784857"/>
          </a:xfrm>
          <a:prstGeom prst="parallelogram">
            <a:avLst>
              <a:gd name="adj" fmla="val 99186"/>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bg1"/>
              </a:solidFill>
            </a:endParaRPr>
          </a:p>
        </p:txBody>
      </p:sp>
      <p:sp>
        <p:nvSpPr>
          <p:cNvPr id="49" name="Parallelogram 48"/>
          <p:cNvSpPr/>
          <p:nvPr userDrawn="1"/>
        </p:nvSpPr>
        <p:spPr>
          <a:xfrm flipH="1">
            <a:off x="5674028" y="1508942"/>
            <a:ext cx="1494579" cy="588635"/>
          </a:xfrm>
          <a:prstGeom prst="parallelogram">
            <a:avLst>
              <a:gd name="adj" fmla="val 99186"/>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bg1"/>
              </a:solidFill>
            </a:endParaRPr>
          </a:p>
        </p:txBody>
      </p:sp>
      <p:sp>
        <p:nvSpPr>
          <p:cNvPr id="50" name="Parallelogram 49"/>
          <p:cNvSpPr/>
          <p:nvPr userDrawn="1"/>
        </p:nvSpPr>
        <p:spPr>
          <a:xfrm flipH="1">
            <a:off x="3133273" y="2982694"/>
            <a:ext cx="1261321" cy="505058"/>
          </a:xfrm>
          <a:prstGeom prst="parallelogram">
            <a:avLst>
              <a:gd name="adj" fmla="val 99186"/>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bg1"/>
              </a:solidFill>
            </a:endParaRPr>
          </a:p>
        </p:txBody>
      </p:sp>
      <p:sp>
        <p:nvSpPr>
          <p:cNvPr id="51" name="Parallelogram 50"/>
          <p:cNvSpPr/>
          <p:nvPr userDrawn="1"/>
        </p:nvSpPr>
        <p:spPr>
          <a:xfrm flipH="1">
            <a:off x="2436253" y="-25920"/>
            <a:ext cx="2617674" cy="734400"/>
          </a:xfrm>
          <a:prstGeom prst="parallelogram">
            <a:avLst>
              <a:gd name="adj" fmla="val 99186"/>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bg1"/>
              </a:solidFill>
            </a:endParaRPr>
          </a:p>
        </p:txBody>
      </p:sp>
      <p:sp>
        <p:nvSpPr>
          <p:cNvPr id="52" name="Parallelogram 51"/>
          <p:cNvSpPr/>
          <p:nvPr userDrawn="1"/>
        </p:nvSpPr>
        <p:spPr>
          <a:xfrm flipH="1">
            <a:off x="1665127" y="3587091"/>
            <a:ext cx="727841" cy="276480"/>
          </a:xfrm>
          <a:prstGeom prst="parallelogram">
            <a:avLst>
              <a:gd name="adj" fmla="val 99186"/>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bg1"/>
              </a:solidFill>
            </a:endParaRPr>
          </a:p>
        </p:txBody>
      </p:sp>
      <p:sp>
        <p:nvSpPr>
          <p:cNvPr id="53" name="Parallelogram 52"/>
          <p:cNvSpPr/>
          <p:nvPr userDrawn="1"/>
        </p:nvSpPr>
        <p:spPr>
          <a:xfrm flipH="1">
            <a:off x="10896707" y="2147718"/>
            <a:ext cx="451562" cy="198879"/>
          </a:xfrm>
          <a:prstGeom prst="parallelogram">
            <a:avLst>
              <a:gd name="adj" fmla="val 99186"/>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bg1"/>
              </a:solidFill>
            </a:endParaRPr>
          </a:p>
        </p:txBody>
      </p:sp>
      <p:sp>
        <p:nvSpPr>
          <p:cNvPr id="54" name="Parallelogram 53"/>
          <p:cNvSpPr/>
          <p:nvPr userDrawn="1"/>
        </p:nvSpPr>
        <p:spPr>
          <a:xfrm flipH="1">
            <a:off x="8714765" y="3232979"/>
            <a:ext cx="727841" cy="276480"/>
          </a:xfrm>
          <a:prstGeom prst="parallelogram">
            <a:avLst>
              <a:gd name="adj" fmla="val 99186"/>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bg1"/>
              </a:solidFill>
            </a:endParaRPr>
          </a:p>
        </p:txBody>
      </p:sp>
      <p:sp>
        <p:nvSpPr>
          <p:cNvPr id="55" name="Parallelogram 54"/>
          <p:cNvSpPr/>
          <p:nvPr userDrawn="1"/>
        </p:nvSpPr>
        <p:spPr>
          <a:xfrm flipH="1">
            <a:off x="10039335" y="1557500"/>
            <a:ext cx="921563" cy="375014"/>
          </a:xfrm>
          <a:prstGeom prst="parallelogram">
            <a:avLst>
              <a:gd name="adj" fmla="val 99186"/>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bg1"/>
              </a:solidFill>
            </a:endParaRPr>
          </a:p>
        </p:txBody>
      </p:sp>
      <p:sp>
        <p:nvSpPr>
          <p:cNvPr id="56" name="Parallelogram 55"/>
          <p:cNvSpPr/>
          <p:nvPr userDrawn="1"/>
        </p:nvSpPr>
        <p:spPr>
          <a:xfrm flipH="1">
            <a:off x="5185075" y="566764"/>
            <a:ext cx="714905" cy="276480"/>
          </a:xfrm>
          <a:prstGeom prst="parallelogram">
            <a:avLst>
              <a:gd name="adj" fmla="val 99186"/>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bg1"/>
              </a:solidFill>
            </a:endParaRPr>
          </a:p>
        </p:txBody>
      </p:sp>
      <p:sp>
        <p:nvSpPr>
          <p:cNvPr id="57" name="Parallelogram 56"/>
          <p:cNvSpPr/>
          <p:nvPr userDrawn="1"/>
        </p:nvSpPr>
        <p:spPr>
          <a:xfrm flipH="1">
            <a:off x="2691446" y="741876"/>
            <a:ext cx="527407" cy="244667"/>
          </a:xfrm>
          <a:prstGeom prst="parallelogram">
            <a:avLst>
              <a:gd name="adj" fmla="val 99186"/>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bg1"/>
              </a:solidFill>
            </a:endParaRPr>
          </a:p>
        </p:txBody>
      </p:sp>
      <p:sp>
        <p:nvSpPr>
          <p:cNvPr id="58" name="Parallelogram 57"/>
          <p:cNvSpPr/>
          <p:nvPr userDrawn="1"/>
        </p:nvSpPr>
        <p:spPr>
          <a:xfrm flipH="1">
            <a:off x="3958681" y="1251585"/>
            <a:ext cx="549250" cy="233439"/>
          </a:xfrm>
          <a:prstGeom prst="parallelogram">
            <a:avLst>
              <a:gd name="adj" fmla="val 99186"/>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bg1"/>
              </a:solidFill>
            </a:endParaRPr>
          </a:p>
        </p:txBody>
      </p:sp>
      <p:sp>
        <p:nvSpPr>
          <p:cNvPr id="59" name="Parallelogram 58"/>
          <p:cNvSpPr/>
          <p:nvPr userDrawn="1"/>
        </p:nvSpPr>
        <p:spPr>
          <a:xfrm flipH="1">
            <a:off x="8154293" y="1993897"/>
            <a:ext cx="478248" cy="207360"/>
          </a:xfrm>
          <a:prstGeom prst="parallelogram">
            <a:avLst>
              <a:gd name="adj" fmla="val 99186"/>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bg1"/>
              </a:solidFill>
            </a:endParaRPr>
          </a:p>
        </p:txBody>
      </p:sp>
      <p:sp>
        <p:nvSpPr>
          <p:cNvPr id="60" name="Parallelogram 59"/>
          <p:cNvSpPr/>
          <p:nvPr userDrawn="1"/>
        </p:nvSpPr>
        <p:spPr>
          <a:xfrm flipH="1">
            <a:off x="11547778" y="5174530"/>
            <a:ext cx="478248" cy="207360"/>
          </a:xfrm>
          <a:prstGeom prst="parallelogram">
            <a:avLst>
              <a:gd name="adj" fmla="val 99186"/>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bg1"/>
              </a:solidFill>
            </a:endParaRPr>
          </a:p>
        </p:txBody>
      </p:sp>
      <p:sp>
        <p:nvSpPr>
          <p:cNvPr id="61" name="Parallelogram 60"/>
          <p:cNvSpPr/>
          <p:nvPr userDrawn="1"/>
        </p:nvSpPr>
        <p:spPr>
          <a:xfrm flipH="1">
            <a:off x="6502332" y="284607"/>
            <a:ext cx="714225" cy="264077"/>
          </a:xfrm>
          <a:prstGeom prst="parallelogram">
            <a:avLst>
              <a:gd name="adj" fmla="val 99186"/>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bg1"/>
              </a:solidFill>
            </a:endParaRPr>
          </a:p>
        </p:txBody>
      </p:sp>
      <p:sp>
        <p:nvSpPr>
          <p:cNvPr id="62" name="Parallelogram 61"/>
          <p:cNvSpPr/>
          <p:nvPr userDrawn="1"/>
        </p:nvSpPr>
        <p:spPr>
          <a:xfrm flipH="1">
            <a:off x="9601807" y="3538902"/>
            <a:ext cx="3124632" cy="1190020"/>
          </a:xfrm>
          <a:prstGeom prst="parallelogram">
            <a:avLst>
              <a:gd name="adj" fmla="val 99186"/>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bg1"/>
              </a:solidFill>
            </a:endParaRPr>
          </a:p>
        </p:txBody>
      </p:sp>
      <p:sp>
        <p:nvSpPr>
          <p:cNvPr id="63" name="Parallelogram 62"/>
          <p:cNvSpPr/>
          <p:nvPr userDrawn="1"/>
        </p:nvSpPr>
        <p:spPr>
          <a:xfrm flipH="1">
            <a:off x="9905955" y="2577674"/>
            <a:ext cx="1258168" cy="549197"/>
          </a:xfrm>
          <a:prstGeom prst="parallelogram">
            <a:avLst>
              <a:gd name="adj" fmla="val 99186"/>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bg1"/>
              </a:solidFill>
            </a:endParaRPr>
          </a:p>
        </p:txBody>
      </p:sp>
      <p:sp>
        <p:nvSpPr>
          <p:cNvPr id="64" name="Parallelogram 63"/>
          <p:cNvSpPr/>
          <p:nvPr userDrawn="1"/>
        </p:nvSpPr>
        <p:spPr>
          <a:xfrm flipH="1">
            <a:off x="933034" y="3966060"/>
            <a:ext cx="1503219" cy="636721"/>
          </a:xfrm>
          <a:prstGeom prst="parallelogram">
            <a:avLst>
              <a:gd name="adj" fmla="val 99186"/>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bg1"/>
              </a:solidFill>
            </a:endParaRPr>
          </a:p>
        </p:txBody>
      </p:sp>
      <p:sp>
        <p:nvSpPr>
          <p:cNvPr id="65" name="Parallelogram 64"/>
          <p:cNvSpPr/>
          <p:nvPr userDrawn="1"/>
        </p:nvSpPr>
        <p:spPr>
          <a:xfrm flipH="1">
            <a:off x="10456945" y="5721890"/>
            <a:ext cx="801897" cy="270093"/>
          </a:xfrm>
          <a:prstGeom prst="parallelogram">
            <a:avLst>
              <a:gd name="adj" fmla="val 99186"/>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u="sng" dirty="0">
              <a:solidFill>
                <a:schemeClr val="bg1"/>
              </a:solidFill>
            </a:endParaRPr>
          </a:p>
        </p:txBody>
      </p:sp>
      <p:sp>
        <p:nvSpPr>
          <p:cNvPr id="66" name="Parallelogram 65"/>
          <p:cNvSpPr/>
          <p:nvPr userDrawn="1"/>
        </p:nvSpPr>
        <p:spPr>
          <a:xfrm flipH="1">
            <a:off x="6988520" y="4521562"/>
            <a:ext cx="478248" cy="207360"/>
          </a:xfrm>
          <a:prstGeom prst="parallelogram">
            <a:avLst>
              <a:gd name="adj" fmla="val 99186"/>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bg1"/>
              </a:solidFill>
            </a:endParaRPr>
          </a:p>
        </p:txBody>
      </p:sp>
      <p:sp>
        <p:nvSpPr>
          <p:cNvPr id="67" name="Parallelogram 66"/>
          <p:cNvSpPr/>
          <p:nvPr userDrawn="1"/>
        </p:nvSpPr>
        <p:spPr>
          <a:xfrm flipH="1">
            <a:off x="8525589" y="5272670"/>
            <a:ext cx="537795" cy="264077"/>
          </a:xfrm>
          <a:prstGeom prst="parallelogram">
            <a:avLst>
              <a:gd name="adj" fmla="val 99186"/>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bg1"/>
              </a:solidFill>
            </a:endParaRPr>
          </a:p>
        </p:txBody>
      </p:sp>
      <p:sp>
        <p:nvSpPr>
          <p:cNvPr id="68" name="Parallelogram 67"/>
          <p:cNvSpPr/>
          <p:nvPr userDrawn="1"/>
        </p:nvSpPr>
        <p:spPr>
          <a:xfrm flipH="1">
            <a:off x="9250076" y="2579023"/>
            <a:ext cx="714905" cy="276480"/>
          </a:xfrm>
          <a:prstGeom prst="parallelogram">
            <a:avLst>
              <a:gd name="adj" fmla="val 99186"/>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bg1"/>
              </a:solidFill>
            </a:endParaRPr>
          </a:p>
        </p:txBody>
      </p:sp>
      <p:sp>
        <p:nvSpPr>
          <p:cNvPr id="69" name="Parallelogram 68"/>
          <p:cNvSpPr/>
          <p:nvPr userDrawn="1"/>
        </p:nvSpPr>
        <p:spPr>
          <a:xfrm flipH="1">
            <a:off x="8236517" y="6156400"/>
            <a:ext cx="478248" cy="207360"/>
          </a:xfrm>
          <a:prstGeom prst="parallelogram">
            <a:avLst>
              <a:gd name="adj" fmla="val 99186"/>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bg1"/>
              </a:solidFill>
            </a:endParaRPr>
          </a:p>
        </p:txBody>
      </p:sp>
      <p:sp>
        <p:nvSpPr>
          <p:cNvPr id="70" name="Parallelogram 69"/>
          <p:cNvSpPr/>
          <p:nvPr userDrawn="1"/>
        </p:nvSpPr>
        <p:spPr>
          <a:xfrm flipH="1">
            <a:off x="4378273" y="3725331"/>
            <a:ext cx="888471" cy="313939"/>
          </a:xfrm>
          <a:prstGeom prst="parallelogram">
            <a:avLst>
              <a:gd name="adj" fmla="val 99186"/>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bg1"/>
              </a:solidFill>
            </a:endParaRPr>
          </a:p>
        </p:txBody>
      </p:sp>
      <p:sp>
        <p:nvSpPr>
          <p:cNvPr id="71" name="Parallelogram 70"/>
          <p:cNvSpPr/>
          <p:nvPr userDrawn="1"/>
        </p:nvSpPr>
        <p:spPr>
          <a:xfrm flipH="1">
            <a:off x="8222013" y="986543"/>
            <a:ext cx="1503219" cy="636721"/>
          </a:xfrm>
          <a:prstGeom prst="parallelogram">
            <a:avLst>
              <a:gd name="adj" fmla="val 99186"/>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bg1"/>
              </a:solidFill>
            </a:endParaRPr>
          </a:p>
        </p:txBody>
      </p:sp>
      <p:sp>
        <p:nvSpPr>
          <p:cNvPr id="72" name="Parallelogram 71"/>
          <p:cNvSpPr/>
          <p:nvPr userDrawn="1"/>
        </p:nvSpPr>
        <p:spPr>
          <a:xfrm flipH="1">
            <a:off x="6640910" y="5065251"/>
            <a:ext cx="1589612" cy="656639"/>
          </a:xfrm>
          <a:prstGeom prst="parallelogram">
            <a:avLst>
              <a:gd name="adj" fmla="val 99186"/>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bg1"/>
              </a:solidFill>
            </a:endParaRPr>
          </a:p>
        </p:txBody>
      </p:sp>
      <p:sp>
        <p:nvSpPr>
          <p:cNvPr id="73" name="Parallelogram 72"/>
          <p:cNvSpPr/>
          <p:nvPr userDrawn="1"/>
        </p:nvSpPr>
        <p:spPr>
          <a:xfrm flipH="1">
            <a:off x="11348269" y="1142780"/>
            <a:ext cx="714905" cy="276480"/>
          </a:xfrm>
          <a:prstGeom prst="parallelogram">
            <a:avLst>
              <a:gd name="adj" fmla="val 99186"/>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bg1"/>
              </a:solidFill>
            </a:endParaRPr>
          </a:p>
        </p:txBody>
      </p:sp>
      <p:sp>
        <p:nvSpPr>
          <p:cNvPr id="7" name="Right Triangle 6"/>
          <p:cNvSpPr/>
          <p:nvPr userDrawn="1"/>
        </p:nvSpPr>
        <p:spPr>
          <a:xfrm flipH="1">
            <a:off x="6276487" y="6058796"/>
            <a:ext cx="193959" cy="204787"/>
          </a:xfrm>
          <a:prstGeom prst="rtTriangle">
            <a:avLst/>
          </a:pr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17" name="Title 1"/>
          <p:cNvSpPr>
            <a:spLocks noGrp="1"/>
          </p:cNvSpPr>
          <p:nvPr>
            <p:ph type="ctrTitle"/>
          </p:nvPr>
        </p:nvSpPr>
        <p:spPr>
          <a:xfrm>
            <a:off x="638922" y="4539610"/>
            <a:ext cx="5525586" cy="1841409"/>
          </a:xfrm>
        </p:spPr>
        <p:txBody>
          <a:bodyPr tIns="0" bIns="0" anchor="b"/>
          <a:lstStyle>
            <a:lvl1pPr algn="r">
              <a:defRPr sz="5000" b="0" cap="none" baseline="0">
                <a:solidFill>
                  <a:srgbClr val="FFFFFF"/>
                </a:solidFill>
              </a:defRPr>
            </a:lvl1pPr>
          </a:lstStyle>
          <a:p>
            <a:r>
              <a:rPr lang="en-US"/>
              <a:t>Click to edit Master title style</a:t>
            </a:r>
            <a:endParaRPr lang="en-US"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96327" y="325875"/>
            <a:ext cx="1201998" cy="469703"/>
          </a:xfrm>
          <a:prstGeom prst="rect">
            <a:avLst/>
          </a:prstGeom>
        </p:spPr>
      </p:pic>
    </p:spTree>
    <p:extLst>
      <p:ext uri="{BB962C8B-B14F-4D97-AF65-F5344CB8AC3E}">
        <p14:creationId xmlns:p14="http://schemas.microsoft.com/office/powerpoint/2010/main" val="287876555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Divider Slide 4">
    <p:spTree>
      <p:nvGrpSpPr>
        <p:cNvPr id="1" name=""/>
        <p:cNvGrpSpPr/>
        <p:nvPr/>
      </p:nvGrpSpPr>
      <p:grpSpPr>
        <a:xfrm>
          <a:off x="0" y="0"/>
          <a:ext cx="0" cy="0"/>
          <a:chOff x="0" y="0"/>
          <a:chExt cx="0" cy="0"/>
        </a:xfrm>
      </p:grpSpPr>
      <p:sp>
        <p:nvSpPr>
          <p:cNvPr id="43" name="Rectangle 42"/>
          <p:cNvSpPr/>
          <p:nvPr userDrawn="1"/>
        </p:nvSpPr>
        <p:spPr>
          <a:xfrm>
            <a:off x="0" y="0"/>
            <a:ext cx="12188825" cy="6858000"/>
          </a:xfrm>
          <a:prstGeom prst="rect">
            <a:avLst/>
          </a:prstGeom>
          <a:solidFill>
            <a:schemeClr val="accent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 name="Parallelogram 43"/>
          <p:cNvSpPr/>
          <p:nvPr userDrawn="1"/>
        </p:nvSpPr>
        <p:spPr>
          <a:xfrm flipH="1">
            <a:off x="4982995" y="2552321"/>
            <a:ext cx="714225" cy="264077"/>
          </a:xfrm>
          <a:prstGeom prst="parallelogram">
            <a:avLst>
              <a:gd name="adj" fmla="val 99186"/>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u="sng" dirty="0">
              <a:solidFill>
                <a:schemeClr val="bg1"/>
              </a:solidFill>
            </a:endParaRPr>
          </a:p>
        </p:txBody>
      </p:sp>
      <p:sp>
        <p:nvSpPr>
          <p:cNvPr id="45" name="Parallelogram 44"/>
          <p:cNvSpPr/>
          <p:nvPr userDrawn="1"/>
        </p:nvSpPr>
        <p:spPr>
          <a:xfrm flipH="1">
            <a:off x="7455626" y="-25920"/>
            <a:ext cx="1794450" cy="202750"/>
          </a:xfrm>
          <a:prstGeom prst="parallelogram">
            <a:avLst>
              <a:gd name="adj" fmla="val 99186"/>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bg1"/>
              </a:solidFill>
            </a:endParaRPr>
          </a:p>
        </p:txBody>
      </p:sp>
      <p:sp>
        <p:nvSpPr>
          <p:cNvPr id="46" name="Parallelogram 45"/>
          <p:cNvSpPr/>
          <p:nvPr userDrawn="1"/>
        </p:nvSpPr>
        <p:spPr>
          <a:xfrm flipH="1">
            <a:off x="9111149" y="6235127"/>
            <a:ext cx="1589612" cy="656639"/>
          </a:xfrm>
          <a:prstGeom prst="parallelogram">
            <a:avLst>
              <a:gd name="adj" fmla="val 99186"/>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bg1"/>
              </a:solidFill>
            </a:endParaRPr>
          </a:p>
        </p:txBody>
      </p:sp>
      <p:sp>
        <p:nvSpPr>
          <p:cNvPr id="47" name="Parallelogram 46"/>
          <p:cNvSpPr/>
          <p:nvPr userDrawn="1"/>
        </p:nvSpPr>
        <p:spPr>
          <a:xfrm flipH="1">
            <a:off x="7184211" y="1419260"/>
            <a:ext cx="714905" cy="276480"/>
          </a:xfrm>
          <a:prstGeom prst="parallelogram">
            <a:avLst>
              <a:gd name="adj" fmla="val 99186"/>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bg1"/>
              </a:solidFill>
            </a:endParaRPr>
          </a:p>
        </p:txBody>
      </p:sp>
      <p:sp>
        <p:nvSpPr>
          <p:cNvPr id="48" name="Parallelogram 47"/>
          <p:cNvSpPr/>
          <p:nvPr userDrawn="1"/>
        </p:nvSpPr>
        <p:spPr>
          <a:xfrm flipH="1">
            <a:off x="6470446" y="3232979"/>
            <a:ext cx="2177079" cy="784857"/>
          </a:xfrm>
          <a:prstGeom prst="parallelogram">
            <a:avLst>
              <a:gd name="adj" fmla="val 99186"/>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bg1"/>
              </a:solidFill>
            </a:endParaRPr>
          </a:p>
        </p:txBody>
      </p:sp>
      <p:sp>
        <p:nvSpPr>
          <p:cNvPr id="49" name="Parallelogram 48"/>
          <p:cNvSpPr/>
          <p:nvPr userDrawn="1"/>
        </p:nvSpPr>
        <p:spPr>
          <a:xfrm flipH="1">
            <a:off x="5674028" y="1508942"/>
            <a:ext cx="1494579" cy="588635"/>
          </a:xfrm>
          <a:prstGeom prst="parallelogram">
            <a:avLst>
              <a:gd name="adj" fmla="val 99186"/>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bg1"/>
              </a:solidFill>
            </a:endParaRPr>
          </a:p>
        </p:txBody>
      </p:sp>
      <p:sp>
        <p:nvSpPr>
          <p:cNvPr id="50" name="Parallelogram 49"/>
          <p:cNvSpPr/>
          <p:nvPr userDrawn="1"/>
        </p:nvSpPr>
        <p:spPr>
          <a:xfrm flipH="1">
            <a:off x="3133273" y="2982694"/>
            <a:ext cx="1261321" cy="505058"/>
          </a:xfrm>
          <a:prstGeom prst="parallelogram">
            <a:avLst>
              <a:gd name="adj" fmla="val 99186"/>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bg1"/>
              </a:solidFill>
            </a:endParaRPr>
          </a:p>
        </p:txBody>
      </p:sp>
      <p:sp>
        <p:nvSpPr>
          <p:cNvPr id="51" name="Parallelogram 50"/>
          <p:cNvSpPr/>
          <p:nvPr userDrawn="1"/>
        </p:nvSpPr>
        <p:spPr>
          <a:xfrm flipH="1">
            <a:off x="2436253" y="-25920"/>
            <a:ext cx="2617674" cy="734400"/>
          </a:xfrm>
          <a:prstGeom prst="parallelogram">
            <a:avLst>
              <a:gd name="adj" fmla="val 99186"/>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bg1"/>
              </a:solidFill>
            </a:endParaRPr>
          </a:p>
        </p:txBody>
      </p:sp>
      <p:sp>
        <p:nvSpPr>
          <p:cNvPr id="52" name="Parallelogram 51"/>
          <p:cNvSpPr/>
          <p:nvPr userDrawn="1"/>
        </p:nvSpPr>
        <p:spPr>
          <a:xfrm flipH="1">
            <a:off x="1665127" y="3587091"/>
            <a:ext cx="727841" cy="276480"/>
          </a:xfrm>
          <a:prstGeom prst="parallelogram">
            <a:avLst>
              <a:gd name="adj" fmla="val 99186"/>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bg1"/>
              </a:solidFill>
            </a:endParaRPr>
          </a:p>
        </p:txBody>
      </p:sp>
      <p:sp>
        <p:nvSpPr>
          <p:cNvPr id="53" name="Parallelogram 52"/>
          <p:cNvSpPr/>
          <p:nvPr userDrawn="1"/>
        </p:nvSpPr>
        <p:spPr>
          <a:xfrm flipH="1">
            <a:off x="10896707" y="2147718"/>
            <a:ext cx="451562" cy="198879"/>
          </a:xfrm>
          <a:prstGeom prst="parallelogram">
            <a:avLst>
              <a:gd name="adj" fmla="val 99186"/>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bg1"/>
              </a:solidFill>
            </a:endParaRPr>
          </a:p>
        </p:txBody>
      </p:sp>
      <p:sp>
        <p:nvSpPr>
          <p:cNvPr id="54" name="Parallelogram 53"/>
          <p:cNvSpPr/>
          <p:nvPr userDrawn="1"/>
        </p:nvSpPr>
        <p:spPr>
          <a:xfrm flipH="1">
            <a:off x="8714765" y="3232979"/>
            <a:ext cx="727841" cy="276480"/>
          </a:xfrm>
          <a:prstGeom prst="parallelogram">
            <a:avLst>
              <a:gd name="adj" fmla="val 99186"/>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bg1"/>
              </a:solidFill>
            </a:endParaRPr>
          </a:p>
        </p:txBody>
      </p:sp>
      <p:sp>
        <p:nvSpPr>
          <p:cNvPr id="55" name="Parallelogram 54"/>
          <p:cNvSpPr/>
          <p:nvPr userDrawn="1"/>
        </p:nvSpPr>
        <p:spPr>
          <a:xfrm flipH="1">
            <a:off x="10039335" y="1557500"/>
            <a:ext cx="921563" cy="375014"/>
          </a:xfrm>
          <a:prstGeom prst="parallelogram">
            <a:avLst>
              <a:gd name="adj" fmla="val 99186"/>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bg1"/>
              </a:solidFill>
            </a:endParaRPr>
          </a:p>
        </p:txBody>
      </p:sp>
      <p:sp>
        <p:nvSpPr>
          <p:cNvPr id="56" name="Parallelogram 55"/>
          <p:cNvSpPr/>
          <p:nvPr userDrawn="1"/>
        </p:nvSpPr>
        <p:spPr>
          <a:xfrm flipH="1">
            <a:off x="5185075" y="566764"/>
            <a:ext cx="714905" cy="276480"/>
          </a:xfrm>
          <a:prstGeom prst="parallelogram">
            <a:avLst>
              <a:gd name="adj" fmla="val 99186"/>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bg1"/>
              </a:solidFill>
            </a:endParaRPr>
          </a:p>
        </p:txBody>
      </p:sp>
      <p:sp>
        <p:nvSpPr>
          <p:cNvPr id="57" name="Parallelogram 56"/>
          <p:cNvSpPr/>
          <p:nvPr userDrawn="1"/>
        </p:nvSpPr>
        <p:spPr>
          <a:xfrm flipH="1">
            <a:off x="2691446" y="741876"/>
            <a:ext cx="527407" cy="244667"/>
          </a:xfrm>
          <a:prstGeom prst="parallelogram">
            <a:avLst>
              <a:gd name="adj" fmla="val 99186"/>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bg1"/>
              </a:solidFill>
            </a:endParaRPr>
          </a:p>
        </p:txBody>
      </p:sp>
      <p:sp>
        <p:nvSpPr>
          <p:cNvPr id="58" name="Parallelogram 57"/>
          <p:cNvSpPr/>
          <p:nvPr userDrawn="1"/>
        </p:nvSpPr>
        <p:spPr>
          <a:xfrm flipH="1">
            <a:off x="3958681" y="1251585"/>
            <a:ext cx="549250" cy="233439"/>
          </a:xfrm>
          <a:prstGeom prst="parallelogram">
            <a:avLst>
              <a:gd name="adj" fmla="val 99186"/>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bg1"/>
              </a:solidFill>
            </a:endParaRPr>
          </a:p>
        </p:txBody>
      </p:sp>
      <p:sp>
        <p:nvSpPr>
          <p:cNvPr id="59" name="Parallelogram 58"/>
          <p:cNvSpPr/>
          <p:nvPr userDrawn="1"/>
        </p:nvSpPr>
        <p:spPr>
          <a:xfrm flipH="1">
            <a:off x="8154293" y="1993897"/>
            <a:ext cx="478248" cy="207360"/>
          </a:xfrm>
          <a:prstGeom prst="parallelogram">
            <a:avLst>
              <a:gd name="adj" fmla="val 99186"/>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bg1"/>
              </a:solidFill>
            </a:endParaRPr>
          </a:p>
        </p:txBody>
      </p:sp>
      <p:sp>
        <p:nvSpPr>
          <p:cNvPr id="60" name="Parallelogram 59"/>
          <p:cNvSpPr/>
          <p:nvPr userDrawn="1"/>
        </p:nvSpPr>
        <p:spPr>
          <a:xfrm flipH="1">
            <a:off x="11547778" y="5174530"/>
            <a:ext cx="478248" cy="207360"/>
          </a:xfrm>
          <a:prstGeom prst="parallelogram">
            <a:avLst>
              <a:gd name="adj" fmla="val 99186"/>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bg1"/>
              </a:solidFill>
            </a:endParaRPr>
          </a:p>
        </p:txBody>
      </p:sp>
      <p:sp>
        <p:nvSpPr>
          <p:cNvPr id="61" name="Parallelogram 60"/>
          <p:cNvSpPr/>
          <p:nvPr userDrawn="1"/>
        </p:nvSpPr>
        <p:spPr>
          <a:xfrm flipH="1">
            <a:off x="6502332" y="284607"/>
            <a:ext cx="714225" cy="264077"/>
          </a:xfrm>
          <a:prstGeom prst="parallelogram">
            <a:avLst>
              <a:gd name="adj" fmla="val 99186"/>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bg1"/>
              </a:solidFill>
            </a:endParaRPr>
          </a:p>
        </p:txBody>
      </p:sp>
      <p:sp>
        <p:nvSpPr>
          <p:cNvPr id="62" name="Parallelogram 61"/>
          <p:cNvSpPr/>
          <p:nvPr userDrawn="1"/>
        </p:nvSpPr>
        <p:spPr>
          <a:xfrm flipH="1">
            <a:off x="9601807" y="3538902"/>
            <a:ext cx="3124632" cy="1190020"/>
          </a:xfrm>
          <a:prstGeom prst="parallelogram">
            <a:avLst>
              <a:gd name="adj" fmla="val 99186"/>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bg1"/>
              </a:solidFill>
            </a:endParaRPr>
          </a:p>
        </p:txBody>
      </p:sp>
      <p:sp>
        <p:nvSpPr>
          <p:cNvPr id="63" name="Parallelogram 62"/>
          <p:cNvSpPr/>
          <p:nvPr userDrawn="1"/>
        </p:nvSpPr>
        <p:spPr>
          <a:xfrm flipH="1">
            <a:off x="9905955" y="2577674"/>
            <a:ext cx="1258168" cy="549197"/>
          </a:xfrm>
          <a:prstGeom prst="parallelogram">
            <a:avLst>
              <a:gd name="adj" fmla="val 99186"/>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bg1"/>
              </a:solidFill>
            </a:endParaRPr>
          </a:p>
        </p:txBody>
      </p:sp>
      <p:sp>
        <p:nvSpPr>
          <p:cNvPr id="64" name="Parallelogram 63"/>
          <p:cNvSpPr/>
          <p:nvPr userDrawn="1"/>
        </p:nvSpPr>
        <p:spPr>
          <a:xfrm flipH="1">
            <a:off x="933034" y="3966060"/>
            <a:ext cx="1503219" cy="636721"/>
          </a:xfrm>
          <a:prstGeom prst="parallelogram">
            <a:avLst>
              <a:gd name="adj" fmla="val 99186"/>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bg1"/>
              </a:solidFill>
            </a:endParaRPr>
          </a:p>
        </p:txBody>
      </p:sp>
      <p:sp>
        <p:nvSpPr>
          <p:cNvPr id="65" name="Parallelogram 64"/>
          <p:cNvSpPr/>
          <p:nvPr userDrawn="1"/>
        </p:nvSpPr>
        <p:spPr>
          <a:xfrm flipH="1">
            <a:off x="10456945" y="5721890"/>
            <a:ext cx="801897" cy="270093"/>
          </a:xfrm>
          <a:prstGeom prst="parallelogram">
            <a:avLst>
              <a:gd name="adj" fmla="val 99186"/>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u="sng" dirty="0">
              <a:solidFill>
                <a:schemeClr val="bg1"/>
              </a:solidFill>
            </a:endParaRPr>
          </a:p>
        </p:txBody>
      </p:sp>
      <p:sp>
        <p:nvSpPr>
          <p:cNvPr id="66" name="Parallelogram 65"/>
          <p:cNvSpPr/>
          <p:nvPr userDrawn="1"/>
        </p:nvSpPr>
        <p:spPr>
          <a:xfrm flipH="1">
            <a:off x="6988520" y="4521562"/>
            <a:ext cx="478248" cy="207360"/>
          </a:xfrm>
          <a:prstGeom prst="parallelogram">
            <a:avLst>
              <a:gd name="adj" fmla="val 99186"/>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bg1"/>
              </a:solidFill>
            </a:endParaRPr>
          </a:p>
        </p:txBody>
      </p:sp>
      <p:sp>
        <p:nvSpPr>
          <p:cNvPr id="67" name="Parallelogram 66"/>
          <p:cNvSpPr/>
          <p:nvPr userDrawn="1"/>
        </p:nvSpPr>
        <p:spPr>
          <a:xfrm flipH="1">
            <a:off x="8525589" y="5272670"/>
            <a:ext cx="537795" cy="264077"/>
          </a:xfrm>
          <a:prstGeom prst="parallelogram">
            <a:avLst>
              <a:gd name="adj" fmla="val 99186"/>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bg1"/>
              </a:solidFill>
            </a:endParaRPr>
          </a:p>
        </p:txBody>
      </p:sp>
      <p:sp>
        <p:nvSpPr>
          <p:cNvPr id="68" name="Parallelogram 67"/>
          <p:cNvSpPr/>
          <p:nvPr userDrawn="1"/>
        </p:nvSpPr>
        <p:spPr>
          <a:xfrm flipH="1">
            <a:off x="9250076" y="2579023"/>
            <a:ext cx="714905" cy="276480"/>
          </a:xfrm>
          <a:prstGeom prst="parallelogram">
            <a:avLst>
              <a:gd name="adj" fmla="val 99186"/>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bg1"/>
              </a:solidFill>
            </a:endParaRPr>
          </a:p>
        </p:txBody>
      </p:sp>
      <p:sp>
        <p:nvSpPr>
          <p:cNvPr id="69" name="Parallelogram 68"/>
          <p:cNvSpPr/>
          <p:nvPr userDrawn="1"/>
        </p:nvSpPr>
        <p:spPr>
          <a:xfrm flipH="1">
            <a:off x="8236517" y="6156400"/>
            <a:ext cx="478248" cy="207360"/>
          </a:xfrm>
          <a:prstGeom prst="parallelogram">
            <a:avLst>
              <a:gd name="adj" fmla="val 99186"/>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bg1"/>
              </a:solidFill>
            </a:endParaRPr>
          </a:p>
        </p:txBody>
      </p:sp>
      <p:sp>
        <p:nvSpPr>
          <p:cNvPr id="70" name="Parallelogram 69"/>
          <p:cNvSpPr/>
          <p:nvPr userDrawn="1"/>
        </p:nvSpPr>
        <p:spPr>
          <a:xfrm flipH="1">
            <a:off x="4378273" y="3725331"/>
            <a:ext cx="888471" cy="313939"/>
          </a:xfrm>
          <a:prstGeom prst="parallelogram">
            <a:avLst>
              <a:gd name="adj" fmla="val 99186"/>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bg1"/>
              </a:solidFill>
            </a:endParaRPr>
          </a:p>
        </p:txBody>
      </p:sp>
      <p:sp>
        <p:nvSpPr>
          <p:cNvPr id="71" name="Parallelogram 70"/>
          <p:cNvSpPr/>
          <p:nvPr userDrawn="1"/>
        </p:nvSpPr>
        <p:spPr>
          <a:xfrm flipH="1">
            <a:off x="8222013" y="986543"/>
            <a:ext cx="1503219" cy="636721"/>
          </a:xfrm>
          <a:prstGeom prst="parallelogram">
            <a:avLst>
              <a:gd name="adj" fmla="val 99186"/>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bg1"/>
              </a:solidFill>
            </a:endParaRPr>
          </a:p>
        </p:txBody>
      </p:sp>
      <p:sp>
        <p:nvSpPr>
          <p:cNvPr id="72" name="Parallelogram 71"/>
          <p:cNvSpPr/>
          <p:nvPr userDrawn="1"/>
        </p:nvSpPr>
        <p:spPr>
          <a:xfrm flipH="1">
            <a:off x="6640910" y="5065251"/>
            <a:ext cx="1589612" cy="656639"/>
          </a:xfrm>
          <a:prstGeom prst="parallelogram">
            <a:avLst>
              <a:gd name="adj" fmla="val 99186"/>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bg1"/>
              </a:solidFill>
            </a:endParaRPr>
          </a:p>
        </p:txBody>
      </p:sp>
      <p:sp>
        <p:nvSpPr>
          <p:cNvPr id="73" name="Parallelogram 72"/>
          <p:cNvSpPr/>
          <p:nvPr userDrawn="1"/>
        </p:nvSpPr>
        <p:spPr>
          <a:xfrm flipH="1">
            <a:off x="11348269" y="1142780"/>
            <a:ext cx="714905" cy="276480"/>
          </a:xfrm>
          <a:prstGeom prst="parallelogram">
            <a:avLst>
              <a:gd name="adj" fmla="val 99186"/>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bg1"/>
              </a:solidFill>
            </a:endParaRPr>
          </a:p>
        </p:txBody>
      </p:sp>
      <p:sp>
        <p:nvSpPr>
          <p:cNvPr id="7" name="Right Triangle 6"/>
          <p:cNvSpPr/>
          <p:nvPr userDrawn="1"/>
        </p:nvSpPr>
        <p:spPr>
          <a:xfrm flipH="1">
            <a:off x="6276487" y="6058796"/>
            <a:ext cx="193959" cy="204787"/>
          </a:xfrm>
          <a:prstGeom prst="rtTriangle">
            <a:avLst/>
          </a:pr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17" name="Title 1"/>
          <p:cNvSpPr>
            <a:spLocks noGrp="1"/>
          </p:cNvSpPr>
          <p:nvPr>
            <p:ph type="ctrTitle"/>
          </p:nvPr>
        </p:nvSpPr>
        <p:spPr>
          <a:xfrm>
            <a:off x="638922" y="4539610"/>
            <a:ext cx="5525586" cy="1841409"/>
          </a:xfrm>
        </p:spPr>
        <p:txBody>
          <a:bodyPr tIns="0" bIns="0" anchor="b"/>
          <a:lstStyle>
            <a:lvl1pPr algn="r">
              <a:defRPr sz="5000" b="0" cap="none" baseline="0">
                <a:solidFill>
                  <a:srgbClr val="FFFFFF"/>
                </a:solidFill>
              </a:defRPr>
            </a:lvl1pPr>
          </a:lstStyle>
          <a:p>
            <a:r>
              <a:rPr lang="en-US"/>
              <a:t>Click to edit Master title style</a:t>
            </a:r>
            <a:endParaRPr lang="en-US"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96327" y="325875"/>
            <a:ext cx="1201998" cy="469703"/>
          </a:xfrm>
          <a:prstGeom prst="rect">
            <a:avLst/>
          </a:prstGeom>
        </p:spPr>
      </p:pic>
    </p:spTree>
    <p:extLst>
      <p:ext uri="{BB962C8B-B14F-4D97-AF65-F5344CB8AC3E}">
        <p14:creationId xmlns:p14="http://schemas.microsoft.com/office/powerpoint/2010/main" val="56830140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13245" y="1381123"/>
            <a:ext cx="11338560" cy="4937760"/>
          </a:xfrm>
        </p:spPr>
        <p:txBody>
          <a:bodyPr/>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stStyle>
          <a:p>
            <a:pPr lvl="0"/>
            <a:r>
              <a:rPr lang="en-US"/>
              <a:t>Click to edit Master text styles</a:t>
            </a:r>
          </a:p>
          <a:p>
            <a:pPr lvl="1"/>
            <a:r>
              <a:rPr lang="en-US"/>
              <a:t>Second level</a:t>
            </a:r>
          </a:p>
          <a:p>
            <a:pPr lvl="2"/>
            <a:r>
              <a:rPr lang="en-US"/>
              <a:t>Third level</a:t>
            </a:r>
          </a:p>
        </p:txBody>
      </p:sp>
      <p:sp>
        <p:nvSpPr>
          <p:cNvPr id="4" name="Text Placeholder 8"/>
          <p:cNvSpPr>
            <a:spLocks noGrp="1"/>
          </p:cNvSpPr>
          <p:nvPr>
            <p:ph type="body" sz="quarter" idx="10"/>
          </p:nvPr>
        </p:nvSpPr>
        <p:spPr>
          <a:xfrm>
            <a:off x="313245" y="752474"/>
            <a:ext cx="10424160" cy="285750"/>
          </a:xfrm>
        </p:spPr>
        <p:txBody>
          <a:bodyPr tIns="0" bIns="0">
            <a:noAutofit/>
          </a:bodyPr>
          <a:lstStyle>
            <a:lvl1pPr marL="0" indent="0" algn="l" defTabSz="914400" rtl="0" eaLnBrk="1" latinLnBrk="0" hangingPunct="1">
              <a:spcBef>
                <a:spcPct val="0"/>
              </a:spcBef>
              <a:buNone/>
              <a:defRPr lang="en-US" sz="1800" strike="noStrike" kern="1200" cap="all" baseline="0" dirty="0" smtClean="0">
                <a:solidFill>
                  <a:schemeClr val="tx1"/>
                </a:solidFill>
                <a:latin typeface="Calibri" pitchFamily="34" charset="0"/>
                <a:ea typeface="+mj-ea"/>
                <a:cs typeface="+mj-cs"/>
              </a:defRPr>
            </a:lvl1pPr>
            <a:lvl2pPr marL="367665" indent="0" algn="l" defTabSz="914400" rtl="0" eaLnBrk="1" latinLnBrk="0" hangingPunct="1">
              <a:spcBef>
                <a:spcPct val="0"/>
              </a:spcBef>
              <a:buNone/>
              <a:defRPr lang="en-US" sz="2400" strike="noStrike" kern="1200" cap="all" baseline="0" dirty="0" smtClean="0">
                <a:solidFill>
                  <a:schemeClr val="tx1"/>
                </a:solidFill>
                <a:latin typeface="Calibri" pitchFamily="34" charset="0"/>
                <a:ea typeface="+mj-ea"/>
                <a:cs typeface="+mj-cs"/>
              </a:defRPr>
            </a:lvl2pPr>
            <a:lvl3pPr marL="746125" indent="0" algn="l" defTabSz="914400" rtl="0" eaLnBrk="1" latinLnBrk="0" hangingPunct="1">
              <a:spcBef>
                <a:spcPct val="0"/>
              </a:spcBef>
              <a:buNone/>
              <a:defRPr lang="en-US" sz="2400" strike="noStrike" kern="1200" cap="all" baseline="0" dirty="0" smtClean="0">
                <a:solidFill>
                  <a:schemeClr val="tx1"/>
                </a:solidFill>
                <a:latin typeface="Calibri" pitchFamily="34" charset="0"/>
                <a:ea typeface="+mj-ea"/>
                <a:cs typeface="+mj-cs"/>
              </a:defRPr>
            </a:lvl3pPr>
            <a:lvl4pPr marL="1188720" indent="0" algn="l" defTabSz="914400" rtl="0" eaLnBrk="1" latinLnBrk="0" hangingPunct="1">
              <a:spcBef>
                <a:spcPct val="0"/>
              </a:spcBef>
              <a:buNone/>
              <a:defRPr lang="en-US" sz="2400" strike="noStrike" kern="1200" cap="all" baseline="0" dirty="0" smtClean="0">
                <a:solidFill>
                  <a:schemeClr val="tx1"/>
                </a:solidFill>
                <a:latin typeface="Calibri" pitchFamily="34" charset="0"/>
                <a:ea typeface="+mj-ea"/>
                <a:cs typeface="+mj-cs"/>
              </a:defRPr>
            </a:lvl4pPr>
            <a:lvl5pPr marL="1481328" indent="0" algn="l" defTabSz="914400" rtl="0" eaLnBrk="1" latinLnBrk="0" hangingPunct="1">
              <a:spcBef>
                <a:spcPct val="0"/>
              </a:spcBef>
              <a:buNone/>
              <a:defRPr lang="en-US" sz="2400" strike="noStrike" kern="1200" cap="all" baseline="0" dirty="0">
                <a:solidFill>
                  <a:schemeClr val="tx1"/>
                </a:solidFill>
                <a:latin typeface="Calibri" pitchFamily="34" charset="0"/>
                <a:ea typeface="+mj-ea"/>
                <a:cs typeface="+mj-cs"/>
              </a:defRPr>
            </a:lvl5pPr>
          </a:lstStyle>
          <a:p>
            <a:pPr lvl="0"/>
            <a:r>
              <a:rPr lang="en-US"/>
              <a:t>Click to edit Master text styles</a:t>
            </a:r>
          </a:p>
        </p:txBody>
      </p:sp>
      <p:sp>
        <p:nvSpPr>
          <p:cNvPr id="5" name="TextBox 4"/>
          <p:cNvSpPr txBox="1"/>
          <p:nvPr userDrawn="1"/>
        </p:nvSpPr>
        <p:spPr>
          <a:xfrm>
            <a:off x="11755412" y="518058"/>
            <a:ext cx="306958" cy="369332"/>
          </a:xfrm>
          <a:prstGeom prst="rect">
            <a:avLst/>
          </a:prstGeom>
          <a:noFill/>
        </p:spPr>
        <p:txBody>
          <a:bodyPr wrap="none" rtlCol="0">
            <a:spAutoFit/>
          </a:bodyPr>
          <a:lstStyle/>
          <a:p>
            <a:pPr marL="174625" indent="-174625">
              <a:spcAft>
                <a:spcPts val="600"/>
              </a:spcAft>
              <a:buClr>
                <a:schemeClr val="bg2"/>
              </a:buClr>
              <a:buFont typeface="Wingdings 3" pitchFamily="18" charset="2"/>
              <a:buChar char="}"/>
            </a:pPr>
            <a:endParaRPr lang="en-US" dirty="0"/>
          </a:p>
        </p:txBody>
      </p:sp>
      <p:sp>
        <p:nvSpPr>
          <p:cNvPr id="6" name="Title 5">
            <a:extLst>
              <a:ext uri="{FF2B5EF4-FFF2-40B4-BE49-F238E27FC236}">
                <a16:creationId xmlns:a16="http://schemas.microsoft.com/office/drawing/2014/main" id="{2D25729B-ACEF-404E-B3BE-0914348850C8}"/>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77500000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05625" y="278130"/>
            <a:ext cx="10424160" cy="474345"/>
          </a:xfrm>
        </p:spPr>
        <p:txBody>
          <a:bodyPr/>
          <a:lstStyle>
            <a:lvl1pPr>
              <a:defRPr baseline="0">
                <a:solidFill>
                  <a:schemeClr val="tx1"/>
                </a:solidFill>
              </a:defRPr>
            </a:lvl1pPr>
          </a:lstStyle>
          <a:p>
            <a:r>
              <a:rPr lang="en-US"/>
              <a:t>Click to edit Master title style</a:t>
            </a:r>
            <a:endParaRPr lang="en-US" dirty="0"/>
          </a:p>
        </p:txBody>
      </p:sp>
      <p:sp>
        <p:nvSpPr>
          <p:cNvPr id="5" name="Text Placeholder 8"/>
          <p:cNvSpPr>
            <a:spLocks noGrp="1"/>
          </p:cNvSpPr>
          <p:nvPr>
            <p:ph type="body" sz="quarter" idx="10"/>
          </p:nvPr>
        </p:nvSpPr>
        <p:spPr>
          <a:xfrm>
            <a:off x="313245" y="752474"/>
            <a:ext cx="10424160" cy="285750"/>
          </a:xfrm>
        </p:spPr>
        <p:txBody>
          <a:bodyPr tIns="0" bIns="0">
            <a:noAutofit/>
          </a:bodyPr>
          <a:lstStyle>
            <a:lvl1pPr marL="0" indent="0" algn="l" defTabSz="914400" rtl="0" eaLnBrk="1" latinLnBrk="0" hangingPunct="1">
              <a:spcBef>
                <a:spcPct val="0"/>
              </a:spcBef>
              <a:buNone/>
              <a:defRPr lang="en-US" sz="1800" strike="noStrike" kern="1200" cap="all" baseline="0" dirty="0" smtClean="0">
                <a:solidFill>
                  <a:schemeClr val="tx1"/>
                </a:solidFill>
                <a:latin typeface="Calibri" pitchFamily="34" charset="0"/>
                <a:ea typeface="+mj-ea"/>
                <a:cs typeface="+mj-cs"/>
              </a:defRPr>
            </a:lvl1pPr>
            <a:lvl2pPr marL="367665" indent="0" algn="l" defTabSz="914400" rtl="0" eaLnBrk="1" latinLnBrk="0" hangingPunct="1">
              <a:spcBef>
                <a:spcPct val="0"/>
              </a:spcBef>
              <a:buNone/>
              <a:defRPr lang="en-US" sz="2400" strike="noStrike" kern="1200" cap="all" baseline="0" dirty="0" smtClean="0">
                <a:solidFill>
                  <a:schemeClr val="tx1"/>
                </a:solidFill>
                <a:latin typeface="Calibri" pitchFamily="34" charset="0"/>
                <a:ea typeface="+mj-ea"/>
                <a:cs typeface="+mj-cs"/>
              </a:defRPr>
            </a:lvl2pPr>
            <a:lvl3pPr marL="746125" indent="0" algn="l" defTabSz="914400" rtl="0" eaLnBrk="1" latinLnBrk="0" hangingPunct="1">
              <a:spcBef>
                <a:spcPct val="0"/>
              </a:spcBef>
              <a:buNone/>
              <a:defRPr lang="en-US" sz="2400" strike="noStrike" kern="1200" cap="all" baseline="0" dirty="0" smtClean="0">
                <a:solidFill>
                  <a:schemeClr val="tx1"/>
                </a:solidFill>
                <a:latin typeface="Calibri" pitchFamily="34" charset="0"/>
                <a:ea typeface="+mj-ea"/>
                <a:cs typeface="+mj-cs"/>
              </a:defRPr>
            </a:lvl3pPr>
            <a:lvl4pPr marL="1188720" indent="0" algn="l" defTabSz="914400" rtl="0" eaLnBrk="1" latinLnBrk="0" hangingPunct="1">
              <a:spcBef>
                <a:spcPct val="0"/>
              </a:spcBef>
              <a:buNone/>
              <a:defRPr lang="en-US" sz="2400" strike="noStrike" kern="1200" cap="all" baseline="0" dirty="0" smtClean="0">
                <a:solidFill>
                  <a:schemeClr val="tx1"/>
                </a:solidFill>
                <a:latin typeface="Calibri" pitchFamily="34" charset="0"/>
                <a:ea typeface="+mj-ea"/>
                <a:cs typeface="+mj-cs"/>
              </a:defRPr>
            </a:lvl4pPr>
            <a:lvl5pPr marL="1481328" indent="0" algn="l" defTabSz="914400" rtl="0" eaLnBrk="1" latinLnBrk="0" hangingPunct="1">
              <a:spcBef>
                <a:spcPct val="0"/>
              </a:spcBef>
              <a:buNone/>
              <a:defRPr lang="en-US" sz="2400" strike="noStrike" kern="1200" cap="all" baseline="0" dirty="0">
                <a:solidFill>
                  <a:schemeClr val="tx1"/>
                </a:solidFill>
                <a:latin typeface="Calibri" pitchFamily="34" charset="0"/>
                <a:ea typeface="+mj-ea"/>
                <a:cs typeface="+mj-cs"/>
              </a:defRPr>
            </a:lvl5pPr>
          </a:lstStyle>
          <a:p>
            <a:pPr lvl="0"/>
            <a:r>
              <a:rPr lang="en-US"/>
              <a:t>Click to edit Master text styles</a:t>
            </a:r>
          </a:p>
        </p:txBody>
      </p:sp>
    </p:spTree>
    <p:extLst>
      <p:ext uri="{BB962C8B-B14F-4D97-AF65-F5344CB8AC3E}">
        <p14:creationId xmlns:p14="http://schemas.microsoft.com/office/powerpoint/2010/main" val="265927049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564261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05625" y="278130"/>
            <a:ext cx="10424160" cy="474345"/>
          </a:xfrm>
        </p:spPr>
        <p:txBody>
          <a:bodyPr/>
          <a:lstStyle/>
          <a:p>
            <a:r>
              <a:rPr lang="en-US"/>
              <a:t>Click to edit Master title style</a:t>
            </a:r>
            <a:endParaRPr lang="en-US" dirty="0"/>
          </a:p>
        </p:txBody>
      </p:sp>
      <p:sp>
        <p:nvSpPr>
          <p:cNvPr id="3" name="Content Placeholder 2"/>
          <p:cNvSpPr>
            <a:spLocks noGrp="1"/>
          </p:cNvSpPr>
          <p:nvPr>
            <p:ph idx="1"/>
          </p:nvPr>
        </p:nvSpPr>
        <p:spPr>
          <a:xfrm>
            <a:off x="313245" y="1381123"/>
            <a:ext cx="5303520" cy="5029200"/>
          </a:xfrm>
        </p:spPr>
        <p:txBody>
          <a:bodyPr/>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stStyle>
          <a:p>
            <a:pPr lvl="0"/>
            <a:r>
              <a:rPr lang="en-US"/>
              <a:t>Click to edit Master text styles</a:t>
            </a:r>
          </a:p>
          <a:p>
            <a:pPr lvl="1"/>
            <a:r>
              <a:rPr lang="en-US"/>
              <a:t>Second level</a:t>
            </a:r>
          </a:p>
          <a:p>
            <a:pPr lvl="2"/>
            <a:r>
              <a:rPr lang="en-US"/>
              <a:t>Third level</a:t>
            </a:r>
          </a:p>
        </p:txBody>
      </p:sp>
      <p:sp>
        <p:nvSpPr>
          <p:cNvPr id="4" name="Text Placeholder 8"/>
          <p:cNvSpPr>
            <a:spLocks noGrp="1"/>
          </p:cNvSpPr>
          <p:nvPr>
            <p:ph type="body" sz="quarter" idx="10"/>
          </p:nvPr>
        </p:nvSpPr>
        <p:spPr>
          <a:xfrm>
            <a:off x="313245" y="752474"/>
            <a:ext cx="10424160" cy="285750"/>
          </a:xfrm>
        </p:spPr>
        <p:txBody>
          <a:bodyPr tIns="0" bIns="0">
            <a:noAutofit/>
          </a:bodyPr>
          <a:lstStyle>
            <a:lvl1pPr marL="0" indent="0" algn="l" defTabSz="914400" rtl="0" eaLnBrk="1" latinLnBrk="0" hangingPunct="1">
              <a:spcBef>
                <a:spcPct val="0"/>
              </a:spcBef>
              <a:buNone/>
              <a:defRPr lang="en-US" sz="1800" strike="noStrike" kern="1200" cap="all" baseline="0" dirty="0" smtClean="0">
                <a:solidFill>
                  <a:schemeClr val="tx1"/>
                </a:solidFill>
                <a:latin typeface="Calibri" pitchFamily="34" charset="0"/>
                <a:ea typeface="+mj-ea"/>
                <a:cs typeface="+mj-cs"/>
              </a:defRPr>
            </a:lvl1pPr>
            <a:lvl2pPr marL="367665" indent="0" algn="l" defTabSz="914400" rtl="0" eaLnBrk="1" latinLnBrk="0" hangingPunct="1">
              <a:spcBef>
                <a:spcPct val="0"/>
              </a:spcBef>
              <a:buNone/>
              <a:defRPr lang="en-US" sz="2400" strike="noStrike" kern="1200" cap="all" baseline="0" dirty="0" smtClean="0">
                <a:solidFill>
                  <a:schemeClr val="tx1"/>
                </a:solidFill>
                <a:latin typeface="Calibri" pitchFamily="34" charset="0"/>
                <a:ea typeface="+mj-ea"/>
                <a:cs typeface="+mj-cs"/>
              </a:defRPr>
            </a:lvl2pPr>
            <a:lvl3pPr marL="746125" indent="0" algn="l" defTabSz="914400" rtl="0" eaLnBrk="1" latinLnBrk="0" hangingPunct="1">
              <a:spcBef>
                <a:spcPct val="0"/>
              </a:spcBef>
              <a:buNone/>
              <a:defRPr lang="en-US" sz="2400" strike="noStrike" kern="1200" cap="all" baseline="0" dirty="0" smtClean="0">
                <a:solidFill>
                  <a:schemeClr val="tx1"/>
                </a:solidFill>
                <a:latin typeface="Calibri" pitchFamily="34" charset="0"/>
                <a:ea typeface="+mj-ea"/>
                <a:cs typeface="+mj-cs"/>
              </a:defRPr>
            </a:lvl3pPr>
            <a:lvl4pPr marL="1188720" indent="0" algn="l" defTabSz="914400" rtl="0" eaLnBrk="1" latinLnBrk="0" hangingPunct="1">
              <a:spcBef>
                <a:spcPct val="0"/>
              </a:spcBef>
              <a:buNone/>
              <a:defRPr lang="en-US" sz="2400" strike="noStrike" kern="1200" cap="all" baseline="0" dirty="0" smtClean="0">
                <a:solidFill>
                  <a:schemeClr val="tx1"/>
                </a:solidFill>
                <a:latin typeface="Calibri" pitchFamily="34" charset="0"/>
                <a:ea typeface="+mj-ea"/>
                <a:cs typeface="+mj-cs"/>
              </a:defRPr>
            </a:lvl4pPr>
            <a:lvl5pPr marL="1481328" indent="0" algn="l" defTabSz="914400" rtl="0" eaLnBrk="1" latinLnBrk="0" hangingPunct="1">
              <a:spcBef>
                <a:spcPct val="0"/>
              </a:spcBef>
              <a:buNone/>
              <a:defRPr lang="en-US" sz="2400" strike="noStrike" kern="1200" cap="all" baseline="0" dirty="0">
                <a:solidFill>
                  <a:schemeClr val="tx1"/>
                </a:solidFill>
                <a:latin typeface="Calibri" pitchFamily="34" charset="0"/>
                <a:ea typeface="+mj-ea"/>
                <a:cs typeface="+mj-cs"/>
              </a:defRPr>
            </a:lvl5pPr>
          </a:lstStyle>
          <a:p>
            <a:pPr lvl="0"/>
            <a:r>
              <a:rPr lang="en-US"/>
              <a:t>Click to edit Master text styles</a:t>
            </a:r>
          </a:p>
        </p:txBody>
      </p:sp>
      <p:sp>
        <p:nvSpPr>
          <p:cNvPr id="5" name="Content Placeholder 5"/>
          <p:cNvSpPr>
            <a:spLocks noGrp="1"/>
          </p:cNvSpPr>
          <p:nvPr>
            <p:ph sz="quarter" idx="11"/>
          </p:nvPr>
        </p:nvSpPr>
        <p:spPr>
          <a:xfrm>
            <a:off x="6307138" y="1381123"/>
            <a:ext cx="5303520" cy="5029200"/>
          </a:xfrm>
        </p:spPr>
        <p:txBody>
          <a:body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381305372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5625" y="278130"/>
            <a:ext cx="10424160" cy="474345"/>
          </a:xfrm>
          <a:prstGeom prst="rect">
            <a:avLst/>
          </a:prstGeom>
        </p:spPr>
        <p:txBody>
          <a:bodyPr vert="horz" lIns="0" tIns="45720" rIns="0" bIns="0" rtlCol="0" anchor="b" anchorCtr="0">
            <a:noAutofit/>
          </a:bodyPr>
          <a:lstStyle/>
          <a:p>
            <a:r>
              <a:rPr lang="en-US" dirty="0"/>
              <a:t>Click to edit Master title style</a:t>
            </a:r>
          </a:p>
        </p:txBody>
      </p:sp>
      <p:sp>
        <p:nvSpPr>
          <p:cNvPr id="3" name="Text Placeholder 2"/>
          <p:cNvSpPr>
            <a:spLocks noGrp="1"/>
          </p:cNvSpPr>
          <p:nvPr>
            <p:ph type="body" idx="1"/>
          </p:nvPr>
        </p:nvSpPr>
        <p:spPr>
          <a:xfrm>
            <a:off x="313245" y="1381125"/>
            <a:ext cx="11338560" cy="4937760"/>
          </a:xfrm>
          <a:prstGeom prst="rect">
            <a:avLst/>
          </a:prstGeom>
        </p:spPr>
        <p:txBody>
          <a:bodyPr vert="horz" lIns="0" tIns="45720" rIns="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Box 7"/>
          <p:cNvSpPr txBox="1"/>
          <p:nvPr/>
        </p:nvSpPr>
        <p:spPr>
          <a:xfrm>
            <a:off x="204153" y="6561383"/>
            <a:ext cx="150682" cy="236748"/>
          </a:xfrm>
          <a:prstGeom prst="rect">
            <a:avLst/>
          </a:prstGeom>
          <a:noFill/>
        </p:spPr>
        <p:txBody>
          <a:bodyPr wrap="none" lIns="0" tIns="41029" rIns="0" bIns="41029" rtlCol="0" anchor="ctr">
            <a:spAutoFit/>
          </a:bodyPr>
          <a:lstStyle/>
          <a:p>
            <a:pPr algn="r"/>
            <a:fld id="{B50A2252-0B00-49D0-9A28-2F5CCECF09D1}" type="slidenum">
              <a:rPr lang="en-US" sz="1000" b="0" cap="all" smtClean="0">
                <a:solidFill>
                  <a:schemeClr val="tx1"/>
                </a:solidFill>
                <a:latin typeface="Calibri" pitchFamily="34" charset="0"/>
                <a:cs typeface="Arial" pitchFamily="34" charset="0"/>
              </a:rPr>
              <a:pPr algn="r"/>
              <a:t>‹#›</a:t>
            </a:fld>
            <a:endParaRPr lang="en-US" sz="1000" b="0" cap="all" dirty="0">
              <a:solidFill>
                <a:schemeClr val="tx1"/>
              </a:solidFill>
              <a:latin typeface="Calibri" pitchFamily="34" charset="0"/>
              <a:cs typeface="Arial" pitchFamily="34" charset="0"/>
            </a:endParaRPr>
          </a:p>
        </p:txBody>
      </p:sp>
      <p:sp>
        <p:nvSpPr>
          <p:cNvPr id="9" name="TextBox 8"/>
          <p:cNvSpPr txBox="1"/>
          <p:nvPr/>
        </p:nvSpPr>
        <p:spPr>
          <a:xfrm>
            <a:off x="443027" y="6561383"/>
            <a:ext cx="5031827" cy="236748"/>
          </a:xfrm>
          <a:prstGeom prst="rect">
            <a:avLst/>
          </a:prstGeom>
          <a:noFill/>
        </p:spPr>
        <p:txBody>
          <a:bodyPr wrap="none" lIns="0" tIns="41029" rIns="0" bIns="41029" rtlCol="0" anchor="ctr">
            <a:spAutoFit/>
          </a:bodyPr>
          <a:lstStyle/>
          <a:p>
            <a:pPr algn="l"/>
            <a:r>
              <a:rPr lang="en-US" sz="1000" b="0" cap="all" dirty="0">
                <a:solidFill>
                  <a:schemeClr val="tx1"/>
                </a:solidFill>
                <a:latin typeface="Calibri" pitchFamily="34" charset="0"/>
                <a:cs typeface="Arial" pitchFamily="34" charset="0"/>
              </a:rPr>
              <a:t>|  </a:t>
            </a:r>
            <a:r>
              <a:rPr lang="en-US" sz="1000" b="0" cap="none" baseline="0" dirty="0" err="1">
                <a:solidFill>
                  <a:schemeClr val="tx1"/>
                </a:solidFill>
                <a:latin typeface="Calibri" pitchFamily="34" charset="0"/>
                <a:cs typeface="Arial" pitchFamily="34" charset="0"/>
              </a:rPr>
              <a:t>clARMOR</a:t>
            </a:r>
            <a:r>
              <a:rPr lang="en-US" sz="1000" dirty="0"/>
              <a:t>: A DYNAMIC BUFFER OVERFLOW DETECTOR FOR OPENCL KERNELS </a:t>
            </a:r>
            <a:r>
              <a:rPr lang="en-US" sz="1000" b="0" cap="all" dirty="0">
                <a:solidFill>
                  <a:schemeClr val="tx1"/>
                </a:solidFill>
                <a:latin typeface="Calibri" pitchFamily="34" charset="0"/>
                <a:cs typeface="Arial" pitchFamily="34" charset="0"/>
              </a:rPr>
              <a:t>|   May 16, 2018 </a:t>
            </a:r>
          </a:p>
        </p:txBody>
      </p:sp>
      <p:pic>
        <p:nvPicPr>
          <p:cNvPr id="10" name="Picture 9" descr="AMD_E_Blk_RGB.png"/>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0891420" y="438274"/>
            <a:ext cx="1023568" cy="245607"/>
          </a:xfrm>
          <a:prstGeom prst="rect">
            <a:avLst/>
          </a:prstGeom>
        </p:spPr>
      </p:pic>
    </p:spTree>
    <p:extLst>
      <p:ext uri="{BB962C8B-B14F-4D97-AF65-F5344CB8AC3E}">
        <p14:creationId xmlns:p14="http://schemas.microsoft.com/office/powerpoint/2010/main" val="3637490096"/>
      </p:ext>
    </p:extLst>
  </p:cSld>
  <p:clrMap bg1="lt1" tx1="dk1" bg2="lt2" tx2="dk2" accent1="accent1" accent2="accent2" accent3="accent3" accent4="accent4" accent5="accent5" accent6="accent6" hlink="hlink" folHlink="folHlink"/>
  <p:sldLayoutIdLst>
    <p:sldLayoutId id="2147483686" r:id="rId1"/>
    <p:sldLayoutId id="2147483705" r:id="rId2"/>
    <p:sldLayoutId id="2147483695" r:id="rId3"/>
    <p:sldLayoutId id="2147483707" r:id="rId4"/>
    <p:sldLayoutId id="2147483708" r:id="rId5"/>
    <p:sldLayoutId id="2147483696" r:id="rId6"/>
    <p:sldLayoutId id="2147483697" r:id="rId7"/>
    <p:sldLayoutId id="2147483698" r:id="rId8"/>
    <p:sldLayoutId id="2147483702" r:id="rId9"/>
    <p:sldLayoutId id="2147483703" r:id="rId10"/>
    <p:sldLayoutId id="2147483704"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p:txStyles>
    <p:titleStyle>
      <a:lvl1pPr algn="l" defTabSz="914400" rtl="0" eaLnBrk="1" latinLnBrk="0" hangingPunct="1">
        <a:spcBef>
          <a:spcPct val="0"/>
        </a:spcBef>
        <a:buNone/>
        <a:defRPr sz="3000" strike="noStrike" kern="1200" cap="all" baseline="0">
          <a:solidFill>
            <a:schemeClr val="tx1"/>
          </a:solidFill>
          <a:latin typeface="Calibri" pitchFamily="34" charset="0"/>
          <a:ea typeface="+mj-ea"/>
          <a:cs typeface="+mj-cs"/>
        </a:defRPr>
      </a:lvl1pPr>
    </p:titleStyle>
    <p:bodyStyle>
      <a:lvl1pPr marL="342900" indent="-342900" algn="l" defTabSz="914400" rtl="0" eaLnBrk="1" latinLnBrk="0" hangingPunct="1">
        <a:spcBef>
          <a:spcPts val="800"/>
        </a:spcBef>
        <a:spcAft>
          <a:spcPts val="0"/>
        </a:spcAft>
        <a:buClr>
          <a:schemeClr val="tx1"/>
        </a:buClr>
        <a:buFont typeface="Wingdings 3" pitchFamily="18" charset="2"/>
        <a:buChar char=""/>
        <a:defRPr sz="2000" kern="1200">
          <a:solidFill>
            <a:schemeClr val="tx1"/>
          </a:solidFill>
          <a:latin typeface="Calibri" pitchFamily="34" charset="0"/>
          <a:ea typeface="+mn-ea"/>
          <a:cs typeface="+mn-cs"/>
        </a:defRPr>
      </a:lvl1pPr>
      <a:lvl2pPr marL="548640" indent="-180975" algn="l" defTabSz="914400" rtl="0" eaLnBrk="1" latinLnBrk="0" hangingPunct="1">
        <a:spcBef>
          <a:spcPts val="300"/>
        </a:spcBef>
        <a:spcAft>
          <a:spcPts val="0"/>
        </a:spcAft>
        <a:buClr>
          <a:schemeClr val="tx1"/>
        </a:buClr>
        <a:buFont typeface="Calibri" pitchFamily="34" charset="0"/>
        <a:buChar char="‒"/>
        <a:defRPr sz="1800" kern="1200">
          <a:solidFill>
            <a:schemeClr val="tx1"/>
          </a:solidFill>
          <a:latin typeface="Calibri" pitchFamily="34" charset="0"/>
          <a:ea typeface="+mn-ea"/>
          <a:cs typeface="+mn-cs"/>
        </a:defRPr>
      </a:lvl2pPr>
      <a:lvl3pPr marL="914400" indent="-168275" algn="l" defTabSz="914400" rtl="0" eaLnBrk="1" latinLnBrk="0" hangingPunct="1">
        <a:spcBef>
          <a:spcPts val="300"/>
        </a:spcBef>
        <a:spcAft>
          <a:spcPts val="0"/>
        </a:spcAft>
        <a:buClr>
          <a:schemeClr val="tx1"/>
        </a:buClr>
        <a:buFont typeface="Calibri" pitchFamily="34" charset="0"/>
        <a:buChar char="‒"/>
        <a:defRPr sz="1600" kern="1200">
          <a:solidFill>
            <a:schemeClr val="tx1"/>
          </a:solidFill>
          <a:latin typeface="Calibri" pitchFamily="34" charset="0"/>
          <a:ea typeface="+mn-ea"/>
          <a:cs typeface="+mn-cs"/>
        </a:defRPr>
      </a:lvl3pPr>
      <a:lvl4pPr marL="1371600" indent="-182880" algn="l" defTabSz="914400" rtl="0" eaLnBrk="1" latinLnBrk="0" hangingPunct="1">
        <a:spcBef>
          <a:spcPts val="300"/>
        </a:spcBef>
        <a:buClr>
          <a:schemeClr val="tx1"/>
        </a:buClr>
        <a:buFont typeface="Calibri" pitchFamily="34" charset="0"/>
        <a:buChar char="‒"/>
        <a:defRPr sz="1200" kern="1200">
          <a:solidFill>
            <a:schemeClr val="tx1"/>
          </a:solidFill>
          <a:latin typeface="Calibri" pitchFamily="34" charset="0"/>
          <a:ea typeface="+mn-ea"/>
          <a:cs typeface="+mn-cs"/>
        </a:defRPr>
      </a:lvl4pPr>
      <a:lvl5pPr marL="1645920" indent="-164592" algn="l" defTabSz="914400" rtl="0" eaLnBrk="1" latinLnBrk="0" hangingPunct="1">
        <a:spcBef>
          <a:spcPts val="300"/>
        </a:spcBef>
        <a:buClr>
          <a:schemeClr val="tx1"/>
        </a:buClr>
        <a:buFont typeface="Calibri" pitchFamily="34" charset="0"/>
        <a:buChar char="‒"/>
        <a:defRPr sz="1200" kern="1200">
          <a:solidFill>
            <a:schemeClr val="tx1"/>
          </a:solidFill>
          <a:latin typeface="Calibri"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00145643"/>
      </p:ext>
    </p:extLst>
  </p:cSld>
  <p:clrMap bg1="lt1" tx1="dk1" bg2="lt2" tx2="dk2" accent1="accent1" accent2="accent2" accent3="accent3" accent4="accent4" accent5="accent5" accent6="accent6" hlink="hlink" folHlink="folHlink"/>
  <p:sldLayoutIdLst>
    <p:sldLayoutId id="2147483710" r:id="rId1"/>
  </p:sldLayoutIdLst>
  <p:hf sldNum="0" hdr="0" ftr="0"/>
  <p:txStyles>
    <p:titleStyle>
      <a:lvl1pPr algn="l" defTabSz="914400" rtl="0" eaLnBrk="1" latinLnBrk="0" hangingPunct="1">
        <a:spcBef>
          <a:spcPct val="0"/>
        </a:spcBef>
        <a:buNone/>
        <a:defRPr sz="2600" strike="noStrike" kern="1200" cap="all" baseline="0">
          <a:solidFill>
            <a:schemeClr val="tx1"/>
          </a:solidFill>
          <a:latin typeface="Calibri" pitchFamily="34" charset="0"/>
          <a:ea typeface="+mj-ea"/>
          <a:cs typeface="+mj-cs"/>
        </a:defRPr>
      </a:lvl1pPr>
    </p:titleStyle>
    <p:bodyStyle>
      <a:lvl1pPr marL="342900" indent="-342900" algn="l" defTabSz="914400" rtl="0" eaLnBrk="1" latinLnBrk="0" hangingPunct="1">
        <a:spcBef>
          <a:spcPts val="800"/>
        </a:spcBef>
        <a:spcAft>
          <a:spcPts val="0"/>
        </a:spcAft>
        <a:buClr>
          <a:schemeClr val="tx1"/>
        </a:buClr>
        <a:buFont typeface="Wingdings 3" pitchFamily="18" charset="2"/>
        <a:buChar char=""/>
        <a:defRPr sz="2000" kern="1200">
          <a:solidFill>
            <a:schemeClr val="tx1"/>
          </a:solidFill>
          <a:latin typeface="Calibri" pitchFamily="34" charset="0"/>
          <a:ea typeface="+mn-ea"/>
          <a:cs typeface="+mn-cs"/>
        </a:defRPr>
      </a:lvl1pPr>
      <a:lvl2pPr marL="548640" indent="-180975" algn="l" defTabSz="914400" rtl="0" eaLnBrk="1" latinLnBrk="0" hangingPunct="1">
        <a:spcBef>
          <a:spcPts val="300"/>
        </a:spcBef>
        <a:spcAft>
          <a:spcPts val="0"/>
        </a:spcAft>
        <a:buClr>
          <a:schemeClr val="tx1"/>
        </a:buClr>
        <a:buFont typeface="Calibri" pitchFamily="34" charset="0"/>
        <a:buChar char="‒"/>
        <a:defRPr sz="1800" kern="1200">
          <a:solidFill>
            <a:schemeClr val="tx1"/>
          </a:solidFill>
          <a:latin typeface="Calibri" pitchFamily="34" charset="0"/>
          <a:ea typeface="+mn-ea"/>
          <a:cs typeface="+mn-cs"/>
        </a:defRPr>
      </a:lvl2pPr>
      <a:lvl3pPr marL="914400" indent="-168275" algn="l" defTabSz="914400" rtl="0" eaLnBrk="1" latinLnBrk="0" hangingPunct="1">
        <a:spcBef>
          <a:spcPts val="300"/>
        </a:spcBef>
        <a:spcAft>
          <a:spcPts val="0"/>
        </a:spcAft>
        <a:buClr>
          <a:schemeClr val="tx1"/>
        </a:buClr>
        <a:buFont typeface="Calibri" pitchFamily="34" charset="0"/>
        <a:buChar char="‒"/>
        <a:defRPr sz="1600" kern="1200">
          <a:solidFill>
            <a:schemeClr val="tx1"/>
          </a:solidFill>
          <a:latin typeface="Calibri" pitchFamily="34" charset="0"/>
          <a:ea typeface="+mn-ea"/>
          <a:cs typeface="+mn-cs"/>
        </a:defRPr>
      </a:lvl3pPr>
      <a:lvl4pPr marL="1371600" indent="-182880" algn="l" defTabSz="914400" rtl="0" eaLnBrk="1" latinLnBrk="0" hangingPunct="1">
        <a:spcBef>
          <a:spcPts val="300"/>
        </a:spcBef>
        <a:buClr>
          <a:schemeClr val="tx1"/>
        </a:buClr>
        <a:buFont typeface="Calibri" pitchFamily="34" charset="0"/>
        <a:buChar char="‒"/>
        <a:defRPr sz="1200" kern="1200">
          <a:solidFill>
            <a:schemeClr val="tx1"/>
          </a:solidFill>
          <a:latin typeface="Calibri" pitchFamily="34" charset="0"/>
          <a:ea typeface="+mn-ea"/>
          <a:cs typeface="+mn-cs"/>
        </a:defRPr>
      </a:lvl4pPr>
      <a:lvl5pPr marL="1645920" indent="-164592" algn="l" defTabSz="914400" rtl="0" eaLnBrk="1" latinLnBrk="0" hangingPunct="1">
        <a:spcBef>
          <a:spcPts val="300"/>
        </a:spcBef>
        <a:buClr>
          <a:schemeClr val="tx1"/>
        </a:buClr>
        <a:buFont typeface="Calibri" pitchFamily="34" charset="0"/>
        <a:buChar char="‒"/>
        <a:defRPr sz="1200" kern="1200">
          <a:solidFill>
            <a:schemeClr val="tx1"/>
          </a:solidFill>
          <a:latin typeface="Calibri"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0.xml"/><Relationship Id="rId1" Type="http://schemas.openxmlformats.org/officeDocument/2006/relationships/slideLayout" Target="../slideLayouts/slideLayout6.xml"/><Relationship Id="rId4" Type="http://schemas.openxmlformats.org/officeDocument/2006/relationships/image" Target="../media/image6.jpe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hyperlink" Target="https://github.com/ROCm-Developer-Tools/clARMOR" TargetMode="External"/><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6.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8.xml"/><Relationship Id="rId1" Type="http://schemas.openxmlformats.org/officeDocument/2006/relationships/slideLayout" Target="../slideLayouts/slideLayout6.xml"/><Relationship Id="rId5" Type="http://schemas.openxmlformats.org/officeDocument/2006/relationships/image" Target="../media/image20.png"/><Relationship Id="rId4" Type="http://schemas.openxmlformats.org/officeDocument/2006/relationships/image" Target="../media/image19.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ctrTitle"/>
          </p:nvPr>
        </p:nvSpPr>
        <p:spPr>
          <a:xfrm>
            <a:off x="6633029" y="4870941"/>
            <a:ext cx="4807203" cy="822960"/>
          </a:xfrm>
        </p:spPr>
        <p:txBody>
          <a:bodyPr/>
          <a:lstStyle/>
          <a:p>
            <a:r>
              <a:rPr lang="en-US" sz="2800" cap="none" dirty="0" err="1"/>
              <a:t>clARMOR</a:t>
            </a:r>
            <a:r>
              <a:rPr lang="en-US" sz="2800" dirty="0"/>
              <a:t>: a dynamic buffer overflow detector for OpenCL kernels</a:t>
            </a:r>
          </a:p>
        </p:txBody>
      </p:sp>
      <p:sp>
        <p:nvSpPr>
          <p:cNvPr id="10" name="Subtitle 9"/>
          <p:cNvSpPr>
            <a:spLocks noGrp="1"/>
          </p:cNvSpPr>
          <p:nvPr>
            <p:ph type="subTitle" idx="1"/>
          </p:nvPr>
        </p:nvSpPr>
        <p:spPr/>
        <p:txBody>
          <a:bodyPr/>
          <a:lstStyle/>
          <a:p>
            <a:r>
              <a:rPr lang="en-US" dirty="0"/>
              <a:t>Chris </a:t>
            </a:r>
            <a:r>
              <a:rPr lang="en-US" dirty="0" err="1"/>
              <a:t>Erb</a:t>
            </a:r>
            <a:r>
              <a:rPr lang="en-US" dirty="0"/>
              <a:t>, Joe Greathouse, </a:t>
            </a:r>
          </a:p>
          <a:p>
            <a:r>
              <a:rPr lang="en-US" dirty="0"/>
              <a:t>May 16, 2018</a:t>
            </a:r>
          </a:p>
        </p:txBody>
      </p:sp>
    </p:spTree>
    <p:extLst>
      <p:ext uri="{BB962C8B-B14F-4D97-AF65-F5344CB8AC3E}">
        <p14:creationId xmlns:p14="http://schemas.microsoft.com/office/powerpoint/2010/main" val="54633551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ile:The illustrated book of canaries and cage-birds, British and foreign (1878) (14748666991).jpg"/>
          <p:cNvPicPr>
            <a:picLocks noChangeAspect="1" noChangeArrowheads="1"/>
          </p:cNvPicPr>
          <p:nvPr/>
        </p:nvPicPr>
        <p:blipFill rotWithShape="1">
          <a:blip r:embed="rId3">
            <a:extLst>
              <a:ext uri="{28A0092B-C50C-407E-A947-70E740481C1C}">
                <a14:useLocalDpi xmlns:a14="http://schemas.microsoft.com/office/drawing/2010/main" val="0"/>
              </a:ext>
            </a:extLst>
          </a:blip>
          <a:srcRect r="50219"/>
          <a:stretch/>
        </p:blipFill>
        <p:spPr bwMode="auto">
          <a:xfrm>
            <a:off x="10103612" y="1420417"/>
            <a:ext cx="1760734" cy="4220365"/>
          </a:xfrm>
          <a:prstGeom prst="rect">
            <a:avLst/>
          </a:prstGeom>
          <a:noFill/>
          <a:extLst>
            <a:ext uri="{909E8E84-426E-40DD-AFC4-6F175D3DCCD1}">
              <a14:hiddenFill xmlns:a14="http://schemas.microsoft.com/office/drawing/2010/main">
                <a:solidFill>
                  <a:srgbClr val="FFFFFF"/>
                </a:solidFill>
              </a14:hiddenFill>
            </a:ext>
          </a:extLst>
        </p:spPr>
      </p:pic>
      <p:sp>
        <p:nvSpPr>
          <p:cNvPr id="26" name="Rectangle 25"/>
          <p:cNvSpPr/>
          <p:nvPr/>
        </p:nvSpPr>
        <p:spPr>
          <a:xfrm>
            <a:off x="4206240" y="3886200"/>
            <a:ext cx="5760720" cy="457200"/>
          </a:xfrm>
          <a:prstGeom prst="rect">
            <a:avLst/>
          </a:prstGeom>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solidFill>
                <a:schemeClr val="bg1"/>
              </a:solidFill>
            </a:endParaRPr>
          </a:p>
        </p:txBody>
      </p:sp>
      <p:sp>
        <p:nvSpPr>
          <p:cNvPr id="3" name="Content Placeholder 2"/>
          <p:cNvSpPr>
            <a:spLocks noGrp="1"/>
          </p:cNvSpPr>
          <p:nvPr>
            <p:ph idx="1"/>
          </p:nvPr>
        </p:nvSpPr>
        <p:spPr/>
        <p:txBody>
          <a:bodyPr/>
          <a:lstStyle/>
          <a:p>
            <a:r>
              <a:rPr lang="en-US" sz="2800" dirty="0"/>
              <a:t>Inserting known values around a protected region.</a:t>
            </a:r>
          </a:p>
          <a:p>
            <a:endParaRPr lang="en-US" sz="2800" dirty="0"/>
          </a:p>
          <a:p>
            <a:r>
              <a:rPr lang="en-US" sz="2800" dirty="0" err="1"/>
              <a:t>buf</a:t>
            </a:r>
            <a:r>
              <a:rPr lang="en-US" sz="2800" dirty="0"/>
              <a:t>[n+1]</a:t>
            </a:r>
          </a:p>
          <a:p>
            <a:r>
              <a:rPr lang="en-US" sz="2800" dirty="0" err="1"/>
              <a:t>memcpy</a:t>
            </a:r>
            <a:r>
              <a:rPr lang="en-US" sz="2800" dirty="0"/>
              <a:t>(</a:t>
            </a:r>
            <a:r>
              <a:rPr lang="en-US" sz="2800" dirty="0" err="1"/>
              <a:t>buf</a:t>
            </a:r>
            <a:r>
              <a:rPr lang="en-US" sz="2800" dirty="0"/>
              <a:t>, </a:t>
            </a:r>
            <a:r>
              <a:rPr lang="en-US" sz="2800" dirty="0" err="1"/>
              <a:t>src</a:t>
            </a:r>
            <a:r>
              <a:rPr lang="en-US" sz="2800" dirty="0"/>
              <a:t>, n+1)</a:t>
            </a:r>
          </a:p>
          <a:p>
            <a:endParaRPr lang="en-US" sz="2800" dirty="0"/>
          </a:p>
          <a:p>
            <a:endParaRPr lang="en-US" sz="2800" dirty="0"/>
          </a:p>
          <a:p>
            <a:endParaRPr lang="en-US" sz="2800" dirty="0"/>
          </a:p>
        </p:txBody>
      </p:sp>
      <p:sp>
        <p:nvSpPr>
          <p:cNvPr id="22" name="Rectangle 21"/>
          <p:cNvSpPr/>
          <p:nvPr/>
        </p:nvSpPr>
        <p:spPr>
          <a:xfrm>
            <a:off x="6675120" y="3886200"/>
            <a:ext cx="3291840" cy="457200"/>
          </a:xfrm>
          <a:prstGeom prst="rect">
            <a:avLst/>
          </a:prstGeom>
          <a:noFill/>
          <a:ln/>
        </p:spPr>
        <p:style>
          <a:lnRef idx="2">
            <a:schemeClr val="dk1"/>
          </a:lnRef>
          <a:fillRef idx="1">
            <a:schemeClr val="lt1"/>
          </a:fillRef>
          <a:effectRef idx="0">
            <a:schemeClr val="dk1"/>
          </a:effectRef>
          <a:fontRef idx="minor">
            <a:schemeClr val="dk1"/>
          </a:fontRef>
        </p:style>
        <p:txBody>
          <a:bodyPr rtlCol="0" anchor="ctr"/>
          <a:lstStyle/>
          <a:p>
            <a:pPr algn="ctr"/>
            <a:r>
              <a:rPr lang="en-US" dirty="0">
                <a:solidFill>
                  <a:schemeClr val="tx1"/>
                </a:solidFill>
              </a:rPr>
              <a:t>adjacent data</a:t>
            </a:r>
          </a:p>
        </p:txBody>
      </p:sp>
      <p:sp>
        <p:nvSpPr>
          <p:cNvPr id="36" name="Rectangle 35"/>
          <p:cNvSpPr/>
          <p:nvPr/>
        </p:nvSpPr>
        <p:spPr>
          <a:xfrm>
            <a:off x="5029200" y="3886200"/>
            <a:ext cx="1645920" cy="457200"/>
          </a:xfrm>
          <a:prstGeom prst="rect">
            <a:avLst/>
          </a:prstGeom>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dirty="0">
                <a:solidFill>
                  <a:schemeClr val="tx1"/>
                </a:solidFill>
              </a:rPr>
              <a:t>canary</a:t>
            </a:r>
          </a:p>
        </p:txBody>
      </p:sp>
      <p:sp>
        <p:nvSpPr>
          <p:cNvPr id="2" name="Title 1"/>
          <p:cNvSpPr>
            <a:spLocks noGrp="1"/>
          </p:cNvSpPr>
          <p:nvPr>
            <p:ph type="title"/>
          </p:nvPr>
        </p:nvSpPr>
        <p:spPr>
          <a:xfrm>
            <a:off x="305625" y="278130"/>
            <a:ext cx="10424160" cy="474345"/>
          </a:xfrm>
        </p:spPr>
        <p:txBody>
          <a:bodyPr/>
          <a:lstStyle/>
          <a:p>
            <a:r>
              <a:rPr lang="en-US" dirty="0"/>
              <a:t>Buffer overflow Detection Methodology</a:t>
            </a:r>
          </a:p>
        </p:txBody>
      </p:sp>
      <p:sp>
        <p:nvSpPr>
          <p:cNvPr id="4" name="Text Placeholder 3"/>
          <p:cNvSpPr>
            <a:spLocks noGrp="1"/>
          </p:cNvSpPr>
          <p:nvPr>
            <p:ph type="body" sz="quarter" idx="10"/>
          </p:nvPr>
        </p:nvSpPr>
        <p:spPr/>
        <p:txBody>
          <a:bodyPr/>
          <a:lstStyle/>
          <a:p>
            <a:r>
              <a:rPr lang="en-US" dirty="0"/>
              <a:t>Canary-Based Detection</a:t>
            </a:r>
          </a:p>
        </p:txBody>
      </p:sp>
      <p:sp>
        <p:nvSpPr>
          <p:cNvPr id="24" name="Rectangle 23"/>
          <p:cNvSpPr/>
          <p:nvPr/>
        </p:nvSpPr>
        <p:spPr>
          <a:xfrm>
            <a:off x="1353312" y="3886200"/>
            <a:ext cx="2468880" cy="457200"/>
          </a:xfrm>
          <a:prstGeom prst="rect">
            <a:avLst/>
          </a:prstGeom>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solidFill>
                <a:schemeClr val="bg1"/>
              </a:solidFill>
            </a:endParaRPr>
          </a:p>
        </p:txBody>
      </p:sp>
      <p:sp>
        <p:nvSpPr>
          <p:cNvPr id="25" name="Rectangle 24"/>
          <p:cNvSpPr/>
          <p:nvPr/>
        </p:nvSpPr>
        <p:spPr>
          <a:xfrm>
            <a:off x="1353312" y="3886200"/>
            <a:ext cx="822960" cy="457200"/>
          </a:xfrm>
          <a:prstGeom prst="rect">
            <a:avLst/>
          </a:prstGeom>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dirty="0" err="1">
                <a:solidFill>
                  <a:schemeClr val="tx1"/>
                </a:solidFill>
              </a:rPr>
              <a:t>src</a:t>
            </a:r>
            <a:r>
              <a:rPr lang="en-US" dirty="0">
                <a:solidFill>
                  <a:schemeClr val="tx1"/>
                </a:solidFill>
              </a:rPr>
              <a:t>[0]</a:t>
            </a:r>
          </a:p>
        </p:txBody>
      </p:sp>
      <p:sp>
        <p:nvSpPr>
          <p:cNvPr id="27" name="Rectangle 26"/>
          <p:cNvSpPr/>
          <p:nvPr/>
        </p:nvSpPr>
        <p:spPr>
          <a:xfrm>
            <a:off x="4206240" y="3886200"/>
            <a:ext cx="822960" cy="457200"/>
          </a:xfrm>
          <a:prstGeom prst="rect">
            <a:avLst/>
          </a:prstGeom>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dirty="0" err="1">
                <a:solidFill>
                  <a:schemeClr val="tx1"/>
                </a:solidFill>
              </a:rPr>
              <a:t>src</a:t>
            </a:r>
            <a:r>
              <a:rPr lang="en-US" dirty="0">
                <a:solidFill>
                  <a:schemeClr val="tx1"/>
                </a:solidFill>
              </a:rPr>
              <a:t>[n]</a:t>
            </a:r>
          </a:p>
        </p:txBody>
      </p:sp>
      <p:sp>
        <p:nvSpPr>
          <p:cNvPr id="28" name="TextBox 27"/>
          <p:cNvSpPr txBox="1"/>
          <p:nvPr/>
        </p:nvSpPr>
        <p:spPr>
          <a:xfrm>
            <a:off x="1351212" y="4355246"/>
            <a:ext cx="822959" cy="369332"/>
          </a:xfrm>
          <a:prstGeom prst="rect">
            <a:avLst/>
          </a:prstGeom>
          <a:noFill/>
        </p:spPr>
        <p:txBody>
          <a:bodyPr wrap="square" rtlCol="0">
            <a:spAutoFit/>
          </a:bodyPr>
          <a:lstStyle/>
          <a:p>
            <a:pPr algn="ctr">
              <a:spcAft>
                <a:spcPts val="600"/>
              </a:spcAft>
              <a:buClr>
                <a:schemeClr val="bg2"/>
              </a:buClr>
            </a:pPr>
            <a:r>
              <a:rPr lang="en-US" dirty="0" err="1"/>
              <a:t>buf</a:t>
            </a:r>
            <a:endParaRPr lang="en-US" dirty="0"/>
          </a:p>
        </p:txBody>
      </p:sp>
      <p:sp>
        <p:nvSpPr>
          <p:cNvPr id="29" name="TextBox 28"/>
          <p:cNvSpPr txBox="1"/>
          <p:nvPr/>
        </p:nvSpPr>
        <p:spPr>
          <a:xfrm>
            <a:off x="2181811" y="4354780"/>
            <a:ext cx="815321" cy="369332"/>
          </a:xfrm>
          <a:prstGeom prst="rect">
            <a:avLst/>
          </a:prstGeom>
          <a:noFill/>
        </p:spPr>
        <p:txBody>
          <a:bodyPr wrap="square" rtlCol="0">
            <a:spAutoFit/>
          </a:bodyPr>
          <a:lstStyle/>
          <a:p>
            <a:pPr algn="ctr">
              <a:spcAft>
                <a:spcPts val="600"/>
              </a:spcAft>
              <a:buClr>
                <a:schemeClr val="bg2"/>
              </a:buClr>
            </a:pPr>
            <a:r>
              <a:rPr lang="en-US" dirty="0"/>
              <a:t>buf+1</a:t>
            </a:r>
          </a:p>
        </p:txBody>
      </p:sp>
      <p:sp>
        <p:nvSpPr>
          <p:cNvPr id="30" name="TextBox 29"/>
          <p:cNvSpPr txBox="1"/>
          <p:nvPr/>
        </p:nvSpPr>
        <p:spPr>
          <a:xfrm>
            <a:off x="3004772" y="4353002"/>
            <a:ext cx="815321" cy="369332"/>
          </a:xfrm>
          <a:prstGeom prst="rect">
            <a:avLst/>
          </a:prstGeom>
          <a:noFill/>
        </p:spPr>
        <p:txBody>
          <a:bodyPr wrap="square" rtlCol="0">
            <a:spAutoFit/>
          </a:bodyPr>
          <a:lstStyle/>
          <a:p>
            <a:pPr algn="ctr">
              <a:spcAft>
                <a:spcPts val="600"/>
              </a:spcAft>
              <a:buClr>
                <a:schemeClr val="bg2"/>
              </a:buClr>
            </a:pPr>
            <a:r>
              <a:rPr lang="en-US" dirty="0"/>
              <a:t>buf+2</a:t>
            </a:r>
          </a:p>
        </p:txBody>
      </p:sp>
      <p:sp>
        <p:nvSpPr>
          <p:cNvPr id="31" name="TextBox 30"/>
          <p:cNvSpPr txBox="1"/>
          <p:nvPr/>
        </p:nvSpPr>
        <p:spPr>
          <a:xfrm>
            <a:off x="4214722" y="4342761"/>
            <a:ext cx="814692" cy="369332"/>
          </a:xfrm>
          <a:prstGeom prst="rect">
            <a:avLst/>
          </a:prstGeom>
          <a:noFill/>
        </p:spPr>
        <p:txBody>
          <a:bodyPr wrap="square" rtlCol="0">
            <a:spAutoFit/>
          </a:bodyPr>
          <a:lstStyle/>
          <a:p>
            <a:pPr algn="ctr">
              <a:spcAft>
                <a:spcPts val="600"/>
              </a:spcAft>
              <a:buClr>
                <a:schemeClr val="bg2"/>
              </a:buClr>
            </a:pPr>
            <a:r>
              <a:rPr lang="en-US" dirty="0" err="1"/>
              <a:t>buf+n</a:t>
            </a:r>
            <a:endParaRPr lang="en-US" dirty="0"/>
          </a:p>
        </p:txBody>
      </p:sp>
      <p:sp>
        <p:nvSpPr>
          <p:cNvPr id="32" name="TextBox 31"/>
          <p:cNvSpPr txBox="1"/>
          <p:nvPr/>
        </p:nvSpPr>
        <p:spPr>
          <a:xfrm>
            <a:off x="3840480" y="3893581"/>
            <a:ext cx="345224" cy="461665"/>
          </a:xfrm>
          <a:prstGeom prst="rect">
            <a:avLst/>
          </a:prstGeom>
          <a:noFill/>
        </p:spPr>
        <p:txBody>
          <a:bodyPr wrap="square" rtlCol="0">
            <a:spAutoFit/>
          </a:bodyPr>
          <a:lstStyle/>
          <a:p>
            <a:pPr algn="ctr">
              <a:spcAft>
                <a:spcPts val="600"/>
              </a:spcAft>
              <a:buClr>
                <a:schemeClr val="bg2"/>
              </a:buClr>
            </a:pPr>
            <a:r>
              <a:rPr lang="en-US" sz="2400" dirty="0"/>
              <a:t>…</a:t>
            </a:r>
          </a:p>
        </p:txBody>
      </p:sp>
      <p:sp>
        <p:nvSpPr>
          <p:cNvPr id="33" name="TextBox 32"/>
          <p:cNvSpPr txBox="1"/>
          <p:nvPr/>
        </p:nvSpPr>
        <p:spPr>
          <a:xfrm>
            <a:off x="3840480" y="4248614"/>
            <a:ext cx="345224" cy="461665"/>
          </a:xfrm>
          <a:prstGeom prst="rect">
            <a:avLst/>
          </a:prstGeom>
          <a:noFill/>
        </p:spPr>
        <p:txBody>
          <a:bodyPr wrap="square" rtlCol="0">
            <a:spAutoFit/>
          </a:bodyPr>
          <a:lstStyle/>
          <a:p>
            <a:pPr algn="ctr">
              <a:spcAft>
                <a:spcPts val="600"/>
              </a:spcAft>
              <a:buClr>
                <a:schemeClr val="bg2"/>
              </a:buClr>
            </a:pPr>
            <a:r>
              <a:rPr lang="en-US" sz="2400" dirty="0"/>
              <a:t>…</a:t>
            </a:r>
          </a:p>
        </p:txBody>
      </p:sp>
      <p:sp>
        <p:nvSpPr>
          <p:cNvPr id="34" name="Rectangle 33"/>
          <p:cNvSpPr/>
          <p:nvPr/>
        </p:nvSpPr>
        <p:spPr>
          <a:xfrm>
            <a:off x="2176272" y="3886200"/>
            <a:ext cx="822960" cy="457200"/>
          </a:xfrm>
          <a:prstGeom prst="rect">
            <a:avLst/>
          </a:prstGeom>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dirty="0" err="1">
                <a:solidFill>
                  <a:schemeClr val="tx1"/>
                </a:solidFill>
              </a:rPr>
              <a:t>src</a:t>
            </a:r>
            <a:r>
              <a:rPr lang="en-US" dirty="0">
                <a:solidFill>
                  <a:schemeClr val="tx1"/>
                </a:solidFill>
              </a:rPr>
              <a:t>[1]</a:t>
            </a:r>
          </a:p>
        </p:txBody>
      </p:sp>
      <p:sp>
        <p:nvSpPr>
          <p:cNvPr id="35" name="Rectangle 34"/>
          <p:cNvSpPr/>
          <p:nvPr/>
        </p:nvSpPr>
        <p:spPr>
          <a:xfrm>
            <a:off x="2999232" y="3886200"/>
            <a:ext cx="822960" cy="457200"/>
          </a:xfrm>
          <a:prstGeom prst="rect">
            <a:avLst/>
          </a:prstGeom>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dirty="0" err="1">
                <a:solidFill>
                  <a:schemeClr val="tx1"/>
                </a:solidFill>
              </a:rPr>
              <a:t>src</a:t>
            </a:r>
            <a:r>
              <a:rPr lang="en-US" dirty="0">
                <a:solidFill>
                  <a:schemeClr val="tx1"/>
                </a:solidFill>
              </a:rPr>
              <a:t>[2]</a:t>
            </a:r>
          </a:p>
        </p:txBody>
      </p:sp>
      <p:sp>
        <p:nvSpPr>
          <p:cNvPr id="5" name="TextBox 4"/>
          <p:cNvSpPr txBox="1"/>
          <p:nvPr/>
        </p:nvSpPr>
        <p:spPr>
          <a:xfrm>
            <a:off x="5451049" y="4707099"/>
            <a:ext cx="797306" cy="400110"/>
          </a:xfrm>
          <a:prstGeom prst="rect">
            <a:avLst/>
          </a:prstGeom>
          <a:noFill/>
        </p:spPr>
        <p:txBody>
          <a:bodyPr wrap="square" rtlCol="0">
            <a:spAutoFit/>
          </a:bodyPr>
          <a:lstStyle/>
          <a:p>
            <a:pPr>
              <a:spcAft>
                <a:spcPts val="600"/>
              </a:spcAft>
              <a:buClr>
                <a:schemeClr val="bg2"/>
              </a:buClr>
            </a:pPr>
            <a:r>
              <a:rPr lang="en-US" sz="2000" dirty="0"/>
              <a:t>verify</a:t>
            </a:r>
          </a:p>
        </p:txBody>
      </p:sp>
      <p:grpSp>
        <p:nvGrpSpPr>
          <p:cNvPr id="14" name="Group 13"/>
          <p:cNvGrpSpPr/>
          <p:nvPr/>
        </p:nvGrpSpPr>
        <p:grpSpPr>
          <a:xfrm>
            <a:off x="5412949" y="3683990"/>
            <a:ext cx="850903" cy="685800"/>
            <a:chOff x="8420097" y="2959100"/>
            <a:chExt cx="850903" cy="685800"/>
          </a:xfrm>
        </p:grpSpPr>
        <p:sp>
          <p:nvSpPr>
            <p:cNvPr id="12" name="Parallelogram 11"/>
            <p:cNvSpPr/>
            <p:nvPr/>
          </p:nvSpPr>
          <p:spPr>
            <a:xfrm>
              <a:off x="8724900" y="2959100"/>
              <a:ext cx="546100" cy="685800"/>
            </a:xfrm>
            <a:prstGeom prst="parallelogram">
              <a:avLst>
                <a:gd name="adj" fmla="val 69185"/>
              </a:avLst>
            </a:prstGeom>
            <a:solidFill>
              <a:schemeClr val="accent3">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9" name="Parallelogram 38"/>
            <p:cNvSpPr/>
            <p:nvPr/>
          </p:nvSpPr>
          <p:spPr>
            <a:xfrm flipH="1">
              <a:off x="8420097" y="3257460"/>
              <a:ext cx="462027" cy="387440"/>
            </a:xfrm>
            <a:prstGeom prst="parallelogram">
              <a:avLst>
                <a:gd name="adj" fmla="val 77417"/>
              </a:avLst>
            </a:prstGeom>
            <a:solidFill>
              <a:schemeClr val="accent3">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6" name="Double Bracket 5"/>
          <p:cNvSpPr/>
          <p:nvPr/>
        </p:nvSpPr>
        <p:spPr>
          <a:xfrm>
            <a:off x="5029412" y="3528550"/>
            <a:ext cx="1645920" cy="1178549"/>
          </a:xfrm>
          <a:prstGeom prst="bracketPair">
            <a:avLst/>
          </a:prstGeom>
          <a:ln w="38100">
            <a:solidFill>
              <a:schemeClr val="accent3">
                <a:alpha val="7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0610443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25">
                                            <p:bg/>
                                          </p:spTgt>
                                        </p:tgtEl>
                                        <p:attrNameLst>
                                          <p:attrName>style.visibility</p:attrName>
                                        </p:attrNameLst>
                                      </p:cBhvr>
                                      <p:to>
                                        <p:strVal val="visible"/>
                                      </p:to>
                                    </p:set>
                                    <p:animEffect transition="in" filter="fade">
                                      <p:cBhvr>
                                        <p:cTn id="23" dur="500"/>
                                        <p:tgtEl>
                                          <p:spTgt spid="25">
                                            <p:bg/>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4">
                                            <p:bg/>
                                          </p:spTgt>
                                        </p:tgtEl>
                                        <p:attrNameLst>
                                          <p:attrName>style.visibility</p:attrName>
                                        </p:attrNameLst>
                                      </p:cBhvr>
                                      <p:to>
                                        <p:strVal val="visible"/>
                                      </p:to>
                                    </p:set>
                                    <p:animEffect transition="in" filter="fade">
                                      <p:cBhvr>
                                        <p:cTn id="26" dur="500"/>
                                        <p:tgtEl>
                                          <p:spTgt spid="34">
                                            <p:bg/>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35">
                                            <p:bg/>
                                          </p:spTgt>
                                        </p:tgtEl>
                                        <p:attrNameLst>
                                          <p:attrName>style.visibility</p:attrName>
                                        </p:attrNameLst>
                                      </p:cBhvr>
                                      <p:to>
                                        <p:strVal val="visible"/>
                                      </p:to>
                                    </p:set>
                                    <p:animEffect transition="in" filter="fade">
                                      <p:cBhvr>
                                        <p:cTn id="29" dur="500"/>
                                        <p:tgtEl>
                                          <p:spTgt spid="35">
                                            <p:bg/>
                                          </p:spTgt>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27">
                                            <p:bg/>
                                          </p:spTgt>
                                        </p:tgtEl>
                                        <p:attrNameLst>
                                          <p:attrName>style.visibility</p:attrName>
                                        </p:attrNameLst>
                                      </p:cBhvr>
                                      <p:to>
                                        <p:strVal val="visible"/>
                                      </p:to>
                                    </p:set>
                                    <p:animEffect transition="in" filter="fade">
                                      <p:cBhvr>
                                        <p:cTn id="32" dur="500"/>
                                        <p:tgtEl>
                                          <p:spTgt spid="27">
                                            <p:bg/>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fade">
                                      <p:cBhvr>
                                        <p:cTn id="35" dur="500"/>
                                        <p:tgtEl>
                                          <p:spTgt spid="26"/>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fade">
                                      <p:cBhvr>
                                        <p:cTn id="38" dur="500"/>
                                        <p:tgtEl>
                                          <p:spTgt spid="22"/>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fade">
                                      <p:cBhvr>
                                        <p:cTn id="41" dur="500"/>
                                        <p:tgtEl>
                                          <p:spTgt spid="36"/>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24"/>
                                        </p:tgtEl>
                                        <p:attrNameLst>
                                          <p:attrName>style.visibility</p:attrName>
                                        </p:attrNameLst>
                                      </p:cBhvr>
                                      <p:to>
                                        <p:strVal val="visible"/>
                                      </p:to>
                                    </p:set>
                                    <p:animEffect transition="in" filter="fade">
                                      <p:cBhvr>
                                        <p:cTn id="44" dur="500"/>
                                        <p:tgtEl>
                                          <p:spTgt spid="24"/>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500"/>
                                        <p:tgtEl>
                                          <p:spTgt spid="28"/>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29"/>
                                        </p:tgtEl>
                                        <p:attrNameLst>
                                          <p:attrName>style.visibility</p:attrName>
                                        </p:attrNameLst>
                                      </p:cBhvr>
                                      <p:to>
                                        <p:strVal val="visible"/>
                                      </p:to>
                                    </p:set>
                                    <p:animEffect transition="in" filter="fade">
                                      <p:cBhvr>
                                        <p:cTn id="50" dur="500"/>
                                        <p:tgtEl>
                                          <p:spTgt spid="29"/>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30"/>
                                        </p:tgtEl>
                                        <p:attrNameLst>
                                          <p:attrName>style.visibility</p:attrName>
                                        </p:attrNameLst>
                                      </p:cBhvr>
                                      <p:to>
                                        <p:strVal val="visible"/>
                                      </p:to>
                                    </p:set>
                                    <p:animEffect transition="in" filter="fade">
                                      <p:cBhvr>
                                        <p:cTn id="53" dur="500"/>
                                        <p:tgtEl>
                                          <p:spTgt spid="30"/>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31"/>
                                        </p:tgtEl>
                                        <p:attrNameLst>
                                          <p:attrName>style.visibility</p:attrName>
                                        </p:attrNameLst>
                                      </p:cBhvr>
                                      <p:to>
                                        <p:strVal val="visible"/>
                                      </p:to>
                                    </p:set>
                                    <p:animEffect transition="in" filter="fade">
                                      <p:cBhvr>
                                        <p:cTn id="56" dur="500"/>
                                        <p:tgtEl>
                                          <p:spTgt spid="31"/>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32"/>
                                        </p:tgtEl>
                                        <p:attrNameLst>
                                          <p:attrName>style.visibility</p:attrName>
                                        </p:attrNameLst>
                                      </p:cBhvr>
                                      <p:to>
                                        <p:strVal val="visible"/>
                                      </p:to>
                                    </p:set>
                                    <p:animEffect transition="in" filter="fade">
                                      <p:cBhvr>
                                        <p:cTn id="59" dur="500"/>
                                        <p:tgtEl>
                                          <p:spTgt spid="32"/>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33"/>
                                        </p:tgtEl>
                                        <p:attrNameLst>
                                          <p:attrName>style.visibility</p:attrName>
                                        </p:attrNameLst>
                                      </p:cBhvr>
                                      <p:to>
                                        <p:strVal val="visible"/>
                                      </p:to>
                                    </p:set>
                                    <p:animEffect transition="in" filter="fade">
                                      <p:cBhvr>
                                        <p:cTn id="62" dur="500"/>
                                        <p:tgtEl>
                                          <p:spTgt spid="33"/>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nodeType="clickEffect">
                                  <p:stCondLst>
                                    <p:cond delay="0"/>
                                  </p:stCondLst>
                                  <p:childTnLst>
                                    <p:set>
                                      <p:cBhvr>
                                        <p:cTn id="66" dur="1" fill="hold">
                                          <p:stCondLst>
                                            <p:cond delay="0"/>
                                          </p:stCondLst>
                                        </p:cTn>
                                        <p:tgtEl>
                                          <p:spTgt spid="25">
                                            <p:txEl>
                                              <p:pRg st="0" end="0"/>
                                            </p:txEl>
                                          </p:spTgt>
                                        </p:tgtEl>
                                        <p:attrNameLst>
                                          <p:attrName>style.visibility</p:attrName>
                                        </p:attrNameLst>
                                      </p:cBhvr>
                                      <p:to>
                                        <p:strVal val="visible"/>
                                      </p:to>
                                    </p:set>
                                    <p:animEffect transition="in" filter="wipe(left)">
                                      <p:cBhvr>
                                        <p:cTn id="67" dur="500"/>
                                        <p:tgtEl>
                                          <p:spTgt spid="25">
                                            <p:txEl>
                                              <p:pRg st="0" end="0"/>
                                            </p:txEl>
                                          </p:spTgt>
                                        </p:tgtEl>
                                      </p:cBhvr>
                                    </p:animEffect>
                                  </p:childTnLst>
                                </p:cTn>
                              </p:par>
                              <p:par>
                                <p:cTn id="68" presetID="1" presetClass="emph" presetSubtype="2" fill="hold" nodeType="withEffect">
                                  <p:stCondLst>
                                    <p:cond delay="0"/>
                                  </p:stCondLst>
                                  <p:childTnLst>
                                    <p:animClr clrSpc="rgb" dir="cw">
                                      <p:cBhvr>
                                        <p:cTn id="69" dur="500" fill="hold"/>
                                        <p:tgtEl>
                                          <p:spTgt spid="25"/>
                                        </p:tgtEl>
                                        <p:attrNameLst>
                                          <p:attrName>fillcolor</p:attrName>
                                        </p:attrNameLst>
                                      </p:cBhvr>
                                      <p:to>
                                        <a:schemeClr val="folHlink"/>
                                      </p:to>
                                    </p:animClr>
                                    <p:set>
                                      <p:cBhvr>
                                        <p:cTn id="70" dur="500" fill="hold"/>
                                        <p:tgtEl>
                                          <p:spTgt spid="25"/>
                                        </p:tgtEl>
                                        <p:attrNameLst>
                                          <p:attrName>fill.type</p:attrName>
                                        </p:attrNameLst>
                                      </p:cBhvr>
                                      <p:to>
                                        <p:strVal val="solid"/>
                                      </p:to>
                                    </p:set>
                                    <p:set>
                                      <p:cBhvr>
                                        <p:cTn id="71" dur="500" fill="hold"/>
                                        <p:tgtEl>
                                          <p:spTgt spid="25"/>
                                        </p:tgtEl>
                                        <p:attrNameLst>
                                          <p:attrName>fill.on</p:attrName>
                                        </p:attrNameLst>
                                      </p:cBhvr>
                                      <p:to>
                                        <p:strVal val="true"/>
                                      </p:to>
                                    </p:set>
                                  </p:childTnLst>
                                </p:cTn>
                              </p:par>
                            </p:childTnLst>
                          </p:cTn>
                        </p:par>
                        <p:par>
                          <p:cTn id="72" fill="hold">
                            <p:stCondLst>
                              <p:cond delay="500"/>
                            </p:stCondLst>
                            <p:childTnLst>
                              <p:par>
                                <p:cTn id="73" presetID="22" presetClass="entr" presetSubtype="8" fill="hold" nodeType="afterEffect">
                                  <p:stCondLst>
                                    <p:cond delay="0"/>
                                  </p:stCondLst>
                                  <p:childTnLst>
                                    <p:set>
                                      <p:cBhvr>
                                        <p:cTn id="74" dur="1" fill="hold">
                                          <p:stCondLst>
                                            <p:cond delay="0"/>
                                          </p:stCondLst>
                                        </p:cTn>
                                        <p:tgtEl>
                                          <p:spTgt spid="34">
                                            <p:txEl>
                                              <p:pRg st="0" end="0"/>
                                            </p:txEl>
                                          </p:spTgt>
                                        </p:tgtEl>
                                        <p:attrNameLst>
                                          <p:attrName>style.visibility</p:attrName>
                                        </p:attrNameLst>
                                      </p:cBhvr>
                                      <p:to>
                                        <p:strVal val="visible"/>
                                      </p:to>
                                    </p:set>
                                    <p:animEffect transition="in" filter="wipe(left)">
                                      <p:cBhvr>
                                        <p:cTn id="75" dur="500"/>
                                        <p:tgtEl>
                                          <p:spTgt spid="34">
                                            <p:txEl>
                                              <p:pRg st="0" end="0"/>
                                            </p:txEl>
                                          </p:spTgt>
                                        </p:tgtEl>
                                      </p:cBhvr>
                                    </p:animEffect>
                                  </p:childTnLst>
                                </p:cTn>
                              </p:par>
                              <p:par>
                                <p:cTn id="76" presetID="1" presetClass="emph" presetSubtype="2" fill="hold" nodeType="withEffect">
                                  <p:stCondLst>
                                    <p:cond delay="0"/>
                                  </p:stCondLst>
                                  <p:childTnLst>
                                    <p:animClr clrSpc="rgb" dir="cw">
                                      <p:cBhvr>
                                        <p:cTn id="77" dur="500" fill="hold"/>
                                        <p:tgtEl>
                                          <p:spTgt spid="34"/>
                                        </p:tgtEl>
                                        <p:attrNameLst>
                                          <p:attrName>fillcolor</p:attrName>
                                        </p:attrNameLst>
                                      </p:cBhvr>
                                      <p:to>
                                        <a:schemeClr val="folHlink"/>
                                      </p:to>
                                    </p:animClr>
                                    <p:set>
                                      <p:cBhvr>
                                        <p:cTn id="78" dur="500" fill="hold"/>
                                        <p:tgtEl>
                                          <p:spTgt spid="34"/>
                                        </p:tgtEl>
                                        <p:attrNameLst>
                                          <p:attrName>fill.type</p:attrName>
                                        </p:attrNameLst>
                                      </p:cBhvr>
                                      <p:to>
                                        <p:strVal val="solid"/>
                                      </p:to>
                                    </p:set>
                                    <p:set>
                                      <p:cBhvr>
                                        <p:cTn id="79" dur="500" fill="hold"/>
                                        <p:tgtEl>
                                          <p:spTgt spid="34"/>
                                        </p:tgtEl>
                                        <p:attrNameLst>
                                          <p:attrName>fill.on</p:attrName>
                                        </p:attrNameLst>
                                      </p:cBhvr>
                                      <p:to>
                                        <p:strVal val="true"/>
                                      </p:to>
                                    </p:set>
                                  </p:childTnLst>
                                </p:cTn>
                              </p:par>
                            </p:childTnLst>
                          </p:cTn>
                        </p:par>
                        <p:par>
                          <p:cTn id="80" fill="hold">
                            <p:stCondLst>
                              <p:cond delay="1000"/>
                            </p:stCondLst>
                            <p:childTnLst>
                              <p:par>
                                <p:cTn id="81" presetID="22" presetClass="entr" presetSubtype="8" fill="hold" nodeType="afterEffect">
                                  <p:stCondLst>
                                    <p:cond delay="0"/>
                                  </p:stCondLst>
                                  <p:childTnLst>
                                    <p:set>
                                      <p:cBhvr>
                                        <p:cTn id="82" dur="1" fill="hold">
                                          <p:stCondLst>
                                            <p:cond delay="0"/>
                                          </p:stCondLst>
                                        </p:cTn>
                                        <p:tgtEl>
                                          <p:spTgt spid="35">
                                            <p:txEl>
                                              <p:pRg st="0" end="0"/>
                                            </p:txEl>
                                          </p:spTgt>
                                        </p:tgtEl>
                                        <p:attrNameLst>
                                          <p:attrName>style.visibility</p:attrName>
                                        </p:attrNameLst>
                                      </p:cBhvr>
                                      <p:to>
                                        <p:strVal val="visible"/>
                                      </p:to>
                                    </p:set>
                                    <p:animEffect transition="in" filter="wipe(left)">
                                      <p:cBhvr>
                                        <p:cTn id="83" dur="500"/>
                                        <p:tgtEl>
                                          <p:spTgt spid="35">
                                            <p:txEl>
                                              <p:pRg st="0" end="0"/>
                                            </p:txEl>
                                          </p:spTgt>
                                        </p:tgtEl>
                                      </p:cBhvr>
                                    </p:animEffect>
                                  </p:childTnLst>
                                </p:cTn>
                              </p:par>
                              <p:par>
                                <p:cTn id="84" presetID="1" presetClass="emph" presetSubtype="2" fill="hold" nodeType="withEffect">
                                  <p:stCondLst>
                                    <p:cond delay="0"/>
                                  </p:stCondLst>
                                  <p:childTnLst>
                                    <p:animClr clrSpc="rgb" dir="cw">
                                      <p:cBhvr>
                                        <p:cTn id="85" dur="500" fill="hold"/>
                                        <p:tgtEl>
                                          <p:spTgt spid="35"/>
                                        </p:tgtEl>
                                        <p:attrNameLst>
                                          <p:attrName>fillcolor</p:attrName>
                                        </p:attrNameLst>
                                      </p:cBhvr>
                                      <p:to>
                                        <a:schemeClr val="folHlink"/>
                                      </p:to>
                                    </p:animClr>
                                    <p:set>
                                      <p:cBhvr>
                                        <p:cTn id="86" dur="500" fill="hold"/>
                                        <p:tgtEl>
                                          <p:spTgt spid="35"/>
                                        </p:tgtEl>
                                        <p:attrNameLst>
                                          <p:attrName>fill.type</p:attrName>
                                        </p:attrNameLst>
                                      </p:cBhvr>
                                      <p:to>
                                        <p:strVal val="solid"/>
                                      </p:to>
                                    </p:set>
                                    <p:set>
                                      <p:cBhvr>
                                        <p:cTn id="87" dur="500" fill="hold"/>
                                        <p:tgtEl>
                                          <p:spTgt spid="35"/>
                                        </p:tgtEl>
                                        <p:attrNameLst>
                                          <p:attrName>fill.on</p:attrName>
                                        </p:attrNameLst>
                                      </p:cBhvr>
                                      <p:to>
                                        <p:strVal val="true"/>
                                      </p:to>
                                    </p:set>
                                  </p:childTnLst>
                                </p:cTn>
                              </p:par>
                            </p:childTnLst>
                          </p:cTn>
                        </p:par>
                        <p:par>
                          <p:cTn id="88" fill="hold">
                            <p:stCondLst>
                              <p:cond delay="1500"/>
                            </p:stCondLst>
                            <p:childTnLst>
                              <p:par>
                                <p:cTn id="89" presetID="22" presetClass="entr" presetSubtype="8" fill="hold" nodeType="afterEffect">
                                  <p:stCondLst>
                                    <p:cond delay="0"/>
                                  </p:stCondLst>
                                  <p:childTnLst>
                                    <p:set>
                                      <p:cBhvr>
                                        <p:cTn id="90" dur="1" fill="hold">
                                          <p:stCondLst>
                                            <p:cond delay="0"/>
                                          </p:stCondLst>
                                        </p:cTn>
                                        <p:tgtEl>
                                          <p:spTgt spid="27">
                                            <p:txEl>
                                              <p:pRg st="0" end="0"/>
                                            </p:txEl>
                                          </p:spTgt>
                                        </p:tgtEl>
                                        <p:attrNameLst>
                                          <p:attrName>style.visibility</p:attrName>
                                        </p:attrNameLst>
                                      </p:cBhvr>
                                      <p:to>
                                        <p:strVal val="visible"/>
                                      </p:to>
                                    </p:set>
                                    <p:animEffect transition="in" filter="wipe(left)">
                                      <p:cBhvr>
                                        <p:cTn id="91" dur="500"/>
                                        <p:tgtEl>
                                          <p:spTgt spid="27">
                                            <p:txEl>
                                              <p:pRg st="0" end="0"/>
                                            </p:txEl>
                                          </p:spTgt>
                                        </p:tgtEl>
                                      </p:cBhvr>
                                    </p:animEffect>
                                  </p:childTnLst>
                                </p:cTn>
                              </p:par>
                              <p:par>
                                <p:cTn id="92" presetID="1" presetClass="emph" presetSubtype="2" fill="hold" nodeType="withEffect">
                                  <p:stCondLst>
                                    <p:cond delay="0"/>
                                  </p:stCondLst>
                                  <p:childTnLst>
                                    <p:animClr clrSpc="rgb" dir="cw">
                                      <p:cBhvr>
                                        <p:cTn id="93" dur="500" fill="hold"/>
                                        <p:tgtEl>
                                          <p:spTgt spid="27"/>
                                        </p:tgtEl>
                                        <p:attrNameLst>
                                          <p:attrName>fillcolor</p:attrName>
                                        </p:attrNameLst>
                                      </p:cBhvr>
                                      <p:to>
                                        <a:schemeClr val="folHlink"/>
                                      </p:to>
                                    </p:animClr>
                                    <p:set>
                                      <p:cBhvr>
                                        <p:cTn id="94" dur="500" fill="hold"/>
                                        <p:tgtEl>
                                          <p:spTgt spid="27"/>
                                        </p:tgtEl>
                                        <p:attrNameLst>
                                          <p:attrName>fill.type</p:attrName>
                                        </p:attrNameLst>
                                      </p:cBhvr>
                                      <p:to>
                                        <p:strVal val="solid"/>
                                      </p:to>
                                    </p:set>
                                    <p:set>
                                      <p:cBhvr>
                                        <p:cTn id="95" dur="500" fill="hold"/>
                                        <p:tgtEl>
                                          <p:spTgt spid="27"/>
                                        </p:tgtEl>
                                        <p:attrNameLst>
                                          <p:attrName>fill.on</p:attrName>
                                        </p:attrNameLst>
                                      </p:cBhvr>
                                      <p:to>
                                        <p:strVal val="true"/>
                                      </p:to>
                                    </p:set>
                                  </p:childTnLst>
                                </p:cTn>
                              </p:par>
                            </p:childTnLst>
                          </p:cTn>
                        </p:par>
                      </p:childTnLst>
                    </p:cTn>
                  </p:par>
                  <p:par>
                    <p:cTn id="96" fill="hold">
                      <p:stCondLst>
                        <p:cond delay="indefinite"/>
                      </p:stCondLst>
                      <p:childTnLst>
                        <p:par>
                          <p:cTn id="97" fill="hold">
                            <p:stCondLst>
                              <p:cond delay="0"/>
                            </p:stCondLst>
                            <p:childTnLst>
                              <p:par>
                                <p:cTn id="98" presetID="22" presetClass="entr" presetSubtype="1" fill="hold" grpId="0" nodeType="clickEffect">
                                  <p:stCondLst>
                                    <p:cond delay="0"/>
                                  </p:stCondLst>
                                  <p:childTnLst>
                                    <p:set>
                                      <p:cBhvr>
                                        <p:cTn id="99" dur="1" fill="hold">
                                          <p:stCondLst>
                                            <p:cond delay="0"/>
                                          </p:stCondLst>
                                        </p:cTn>
                                        <p:tgtEl>
                                          <p:spTgt spid="6"/>
                                        </p:tgtEl>
                                        <p:attrNameLst>
                                          <p:attrName>style.visibility</p:attrName>
                                        </p:attrNameLst>
                                      </p:cBhvr>
                                      <p:to>
                                        <p:strVal val="visible"/>
                                      </p:to>
                                    </p:set>
                                    <p:animEffect transition="in" filter="wipe(up)">
                                      <p:cBhvr>
                                        <p:cTn id="100" dur="500"/>
                                        <p:tgtEl>
                                          <p:spTgt spid="6"/>
                                        </p:tgtEl>
                                      </p:cBhvr>
                                    </p:animEffect>
                                  </p:childTnLst>
                                </p:cTn>
                              </p:par>
                              <p:par>
                                <p:cTn id="101" presetID="22" presetClass="entr" presetSubtype="4" fill="hold" grpId="0" nodeType="withEffect">
                                  <p:stCondLst>
                                    <p:cond delay="0"/>
                                  </p:stCondLst>
                                  <p:childTnLst>
                                    <p:set>
                                      <p:cBhvr>
                                        <p:cTn id="102" dur="1" fill="hold">
                                          <p:stCondLst>
                                            <p:cond delay="0"/>
                                          </p:stCondLst>
                                        </p:cTn>
                                        <p:tgtEl>
                                          <p:spTgt spid="5"/>
                                        </p:tgtEl>
                                        <p:attrNameLst>
                                          <p:attrName>style.visibility</p:attrName>
                                        </p:attrNameLst>
                                      </p:cBhvr>
                                      <p:to>
                                        <p:strVal val="visible"/>
                                      </p:to>
                                    </p:set>
                                    <p:animEffect transition="in" filter="wipe(down)">
                                      <p:cBhvr>
                                        <p:cTn id="103" dur="500"/>
                                        <p:tgtEl>
                                          <p:spTgt spid="5"/>
                                        </p:tgtEl>
                                      </p:cBhvr>
                                    </p:animEffect>
                                  </p:childTnLst>
                                </p:cTn>
                              </p:par>
                            </p:childTnLst>
                          </p:cTn>
                        </p:par>
                      </p:childTnLst>
                    </p:cTn>
                  </p:par>
                  <p:par>
                    <p:cTn id="104" fill="hold">
                      <p:stCondLst>
                        <p:cond delay="indefinite"/>
                      </p:stCondLst>
                      <p:childTnLst>
                        <p:par>
                          <p:cTn id="105" fill="hold">
                            <p:stCondLst>
                              <p:cond delay="0"/>
                            </p:stCondLst>
                            <p:childTnLst>
                              <p:par>
                                <p:cTn id="106" presetID="22" presetClass="entr" presetSubtype="8" fill="hold" nodeType="clickEffect">
                                  <p:stCondLst>
                                    <p:cond delay="0"/>
                                  </p:stCondLst>
                                  <p:childTnLst>
                                    <p:set>
                                      <p:cBhvr>
                                        <p:cTn id="107" dur="1" fill="hold">
                                          <p:stCondLst>
                                            <p:cond delay="0"/>
                                          </p:stCondLst>
                                        </p:cTn>
                                        <p:tgtEl>
                                          <p:spTgt spid="14"/>
                                        </p:tgtEl>
                                        <p:attrNameLst>
                                          <p:attrName>style.visibility</p:attrName>
                                        </p:attrNameLst>
                                      </p:cBhvr>
                                      <p:to>
                                        <p:strVal val="visible"/>
                                      </p:to>
                                    </p:set>
                                    <p:animEffect transition="in" filter="wipe(left)">
                                      <p:cBhvr>
                                        <p:cTn id="10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2" grpId="0" animBg="1"/>
      <p:bldP spid="36" grpId="0" animBg="1"/>
      <p:bldP spid="24" grpId="0" animBg="1"/>
      <p:bldP spid="25" grpId="0" uiExpand="1" build="allAtOnce" animBg="1"/>
      <p:bldP spid="27" grpId="0" uiExpand="1" build="allAtOnce" animBg="1"/>
      <p:bldP spid="28" grpId="0"/>
      <p:bldP spid="29" grpId="0"/>
      <p:bldP spid="30" grpId="0"/>
      <p:bldP spid="31" grpId="0"/>
      <p:bldP spid="32" grpId="0"/>
      <p:bldP spid="33" grpId="0"/>
      <p:bldP spid="34" grpId="0" uiExpand="1" build="allAtOnce" animBg="1"/>
      <p:bldP spid="35" grpId="0" uiExpand="1" build="allAtOnce" animBg="1"/>
      <p:bldP spid="5" grpId="0"/>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sz="2800" dirty="0"/>
              <a:t>Inserting known values around a protected region.</a:t>
            </a:r>
          </a:p>
          <a:p>
            <a:endParaRPr lang="en-US" sz="2800" dirty="0"/>
          </a:p>
          <a:p>
            <a:r>
              <a:rPr lang="en-US" sz="2800" dirty="0" err="1"/>
              <a:t>buf</a:t>
            </a:r>
            <a:r>
              <a:rPr lang="en-US" sz="2800" dirty="0"/>
              <a:t>[n+1]</a:t>
            </a:r>
          </a:p>
          <a:p>
            <a:r>
              <a:rPr lang="en-US" sz="2800" dirty="0" err="1"/>
              <a:t>memcpy</a:t>
            </a:r>
            <a:r>
              <a:rPr lang="en-US" sz="2800" dirty="0"/>
              <a:t>(</a:t>
            </a:r>
            <a:r>
              <a:rPr lang="en-US" sz="2800" dirty="0" err="1"/>
              <a:t>buf</a:t>
            </a:r>
            <a:r>
              <a:rPr lang="en-US" sz="2800" dirty="0"/>
              <a:t>, </a:t>
            </a:r>
            <a:r>
              <a:rPr lang="en-US" sz="2800" dirty="0" err="1"/>
              <a:t>src</a:t>
            </a:r>
            <a:r>
              <a:rPr lang="en-US" sz="2800" dirty="0"/>
              <a:t>, n+5)</a:t>
            </a:r>
          </a:p>
          <a:p>
            <a:endParaRPr lang="en-US" sz="2800" dirty="0"/>
          </a:p>
          <a:p>
            <a:endParaRPr lang="en-US" sz="2800" dirty="0"/>
          </a:p>
          <a:p>
            <a:endParaRPr lang="en-US" sz="2800" dirty="0"/>
          </a:p>
          <a:p>
            <a:r>
              <a:rPr lang="en-US" sz="2800" dirty="0"/>
              <a:t>Absence of known canary values indicates an invalid write.</a:t>
            </a:r>
          </a:p>
          <a:p>
            <a:r>
              <a:rPr lang="en-US" sz="2800" dirty="0"/>
              <a:t>Can find underflow as well!</a:t>
            </a:r>
          </a:p>
        </p:txBody>
      </p:sp>
      <p:sp>
        <p:nvSpPr>
          <p:cNvPr id="22" name="Rectangle 21"/>
          <p:cNvSpPr/>
          <p:nvPr/>
        </p:nvSpPr>
        <p:spPr>
          <a:xfrm>
            <a:off x="6675120" y="3886200"/>
            <a:ext cx="3291840" cy="457200"/>
          </a:xfrm>
          <a:prstGeom prst="rect">
            <a:avLst/>
          </a:prstGeom>
          <a:noFill/>
          <a:ln/>
        </p:spPr>
        <p:style>
          <a:lnRef idx="2">
            <a:schemeClr val="dk1"/>
          </a:lnRef>
          <a:fillRef idx="1">
            <a:schemeClr val="lt1"/>
          </a:fillRef>
          <a:effectRef idx="0">
            <a:schemeClr val="dk1"/>
          </a:effectRef>
          <a:fontRef idx="minor">
            <a:schemeClr val="dk1"/>
          </a:fontRef>
        </p:style>
        <p:txBody>
          <a:bodyPr rtlCol="0" anchor="ctr"/>
          <a:lstStyle/>
          <a:p>
            <a:pPr algn="ctr"/>
            <a:r>
              <a:rPr lang="en-US" dirty="0">
                <a:solidFill>
                  <a:schemeClr val="tx1"/>
                </a:solidFill>
              </a:rPr>
              <a:t>adjacent data</a:t>
            </a:r>
          </a:p>
        </p:txBody>
      </p:sp>
      <p:sp>
        <p:nvSpPr>
          <p:cNvPr id="36" name="Rectangle 35"/>
          <p:cNvSpPr/>
          <p:nvPr/>
        </p:nvSpPr>
        <p:spPr>
          <a:xfrm>
            <a:off x="5029200" y="3886200"/>
            <a:ext cx="1645920" cy="457200"/>
          </a:xfrm>
          <a:prstGeom prst="rect">
            <a:avLst/>
          </a:prstGeom>
          <a:noFill/>
          <a:ln/>
        </p:spPr>
        <p:style>
          <a:lnRef idx="2">
            <a:schemeClr val="dk1"/>
          </a:lnRef>
          <a:fillRef idx="1">
            <a:schemeClr val="lt1"/>
          </a:fillRef>
          <a:effectRef idx="0">
            <a:schemeClr val="dk1"/>
          </a:effectRef>
          <a:fontRef idx="minor">
            <a:schemeClr val="dk1"/>
          </a:fontRef>
        </p:style>
        <p:txBody>
          <a:bodyPr rtlCol="0" anchor="ctr"/>
          <a:lstStyle/>
          <a:p>
            <a:pPr algn="ctr"/>
            <a:r>
              <a:rPr lang="en-US" dirty="0">
                <a:solidFill>
                  <a:schemeClr val="tx1"/>
                </a:solidFill>
              </a:rPr>
              <a:t>canary</a:t>
            </a:r>
          </a:p>
        </p:txBody>
      </p:sp>
      <p:sp>
        <p:nvSpPr>
          <p:cNvPr id="23" name="Rectangle 22"/>
          <p:cNvSpPr/>
          <p:nvPr/>
        </p:nvSpPr>
        <p:spPr>
          <a:xfrm>
            <a:off x="5029200" y="3886200"/>
            <a:ext cx="3291840" cy="457200"/>
          </a:xfrm>
          <a:prstGeom prst="rect">
            <a:avLst/>
          </a:prstGeom>
          <a:solidFill>
            <a:schemeClr val="accent2">
              <a:alpha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solidFill>
                <a:schemeClr val="tx1"/>
              </a:solidFill>
            </a:endParaRPr>
          </a:p>
        </p:txBody>
      </p:sp>
      <p:sp>
        <p:nvSpPr>
          <p:cNvPr id="2" name="Title 1"/>
          <p:cNvSpPr>
            <a:spLocks noGrp="1"/>
          </p:cNvSpPr>
          <p:nvPr>
            <p:ph type="title"/>
          </p:nvPr>
        </p:nvSpPr>
        <p:spPr>
          <a:xfrm>
            <a:off x="305625" y="278130"/>
            <a:ext cx="10424160" cy="474345"/>
          </a:xfrm>
        </p:spPr>
        <p:txBody>
          <a:bodyPr/>
          <a:lstStyle/>
          <a:p>
            <a:r>
              <a:rPr lang="en-US" dirty="0"/>
              <a:t>Buffer overflow Detection Methodology</a:t>
            </a:r>
          </a:p>
        </p:txBody>
      </p:sp>
      <p:sp>
        <p:nvSpPr>
          <p:cNvPr id="4" name="Text Placeholder 3"/>
          <p:cNvSpPr>
            <a:spLocks noGrp="1"/>
          </p:cNvSpPr>
          <p:nvPr>
            <p:ph type="body" sz="quarter" idx="10"/>
          </p:nvPr>
        </p:nvSpPr>
        <p:spPr/>
        <p:txBody>
          <a:bodyPr/>
          <a:lstStyle/>
          <a:p>
            <a:r>
              <a:rPr lang="en-US" dirty="0"/>
              <a:t>Canary-Based Detection</a:t>
            </a:r>
          </a:p>
          <a:p>
            <a:endParaRPr lang="en-US" dirty="0"/>
          </a:p>
        </p:txBody>
      </p:sp>
      <p:sp>
        <p:nvSpPr>
          <p:cNvPr id="24" name="Rectangle 23"/>
          <p:cNvSpPr/>
          <p:nvPr/>
        </p:nvSpPr>
        <p:spPr>
          <a:xfrm>
            <a:off x="1351213" y="3886200"/>
            <a:ext cx="2468880" cy="457200"/>
          </a:xfrm>
          <a:prstGeom prst="rect">
            <a:avLst/>
          </a:prstGeom>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solidFill>
                <a:schemeClr val="bg1"/>
              </a:solidFill>
            </a:endParaRPr>
          </a:p>
        </p:txBody>
      </p:sp>
      <p:sp>
        <p:nvSpPr>
          <p:cNvPr id="25" name="Rectangle 24"/>
          <p:cNvSpPr/>
          <p:nvPr/>
        </p:nvSpPr>
        <p:spPr>
          <a:xfrm>
            <a:off x="1351211" y="3886200"/>
            <a:ext cx="822960" cy="457200"/>
          </a:xfrm>
          <a:prstGeom prst="rect">
            <a:avLst/>
          </a:prstGeom>
          <a:noFill/>
          <a:ln/>
        </p:spPr>
        <p:style>
          <a:lnRef idx="2">
            <a:schemeClr val="dk1"/>
          </a:lnRef>
          <a:fillRef idx="1">
            <a:schemeClr val="lt1"/>
          </a:fillRef>
          <a:effectRef idx="0">
            <a:schemeClr val="dk1"/>
          </a:effectRef>
          <a:fontRef idx="minor">
            <a:schemeClr val="dk1"/>
          </a:fontRef>
        </p:style>
        <p:txBody>
          <a:bodyPr rtlCol="0" anchor="ctr"/>
          <a:lstStyle/>
          <a:p>
            <a:pPr algn="ctr"/>
            <a:r>
              <a:rPr lang="en-US" dirty="0" err="1">
                <a:solidFill>
                  <a:schemeClr val="tx1"/>
                </a:solidFill>
              </a:rPr>
              <a:t>src</a:t>
            </a:r>
            <a:r>
              <a:rPr lang="en-US" dirty="0">
                <a:solidFill>
                  <a:schemeClr val="tx1"/>
                </a:solidFill>
              </a:rPr>
              <a:t>[0]</a:t>
            </a:r>
          </a:p>
        </p:txBody>
      </p:sp>
      <p:sp>
        <p:nvSpPr>
          <p:cNvPr id="26" name="Rectangle 25"/>
          <p:cNvSpPr/>
          <p:nvPr/>
        </p:nvSpPr>
        <p:spPr>
          <a:xfrm>
            <a:off x="4206453" y="3886200"/>
            <a:ext cx="5760720" cy="457200"/>
          </a:xfrm>
          <a:prstGeom prst="rect">
            <a:avLst/>
          </a:prstGeom>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solidFill>
                <a:schemeClr val="bg1"/>
              </a:solidFill>
            </a:endParaRPr>
          </a:p>
        </p:txBody>
      </p:sp>
      <p:sp>
        <p:nvSpPr>
          <p:cNvPr id="27" name="Rectangle 26"/>
          <p:cNvSpPr/>
          <p:nvPr/>
        </p:nvSpPr>
        <p:spPr>
          <a:xfrm>
            <a:off x="4206240" y="3886200"/>
            <a:ext cx="822960" cy="457201"/>
          </a:xfrm>
          <a:prstGeom prst="rect">
            <a:avLst/>
          </a:prstGeom>
          <a:noFill/>
          <a:ln/>
        </p:spPr>
        <p:style>
          <a:lnRef idx="2">
            <a:schemeClr val="dk1"/>
          </a:lnRef>
          <a:fillRef idx="1">
            <a:schemeClr val="lt1"/>
          </a:fillRef>
          <a:effectRef idx="0">
            <a:schemeClr val="dk1"/>
          </a:effectRef>
          <a:fontRef idx="minor">
            <a:schemeClr val="dk1"/>
          </a:fontRef>
        </p:style>
        <p:txBody>
          <a:bodyPr rtlCol="0" anchor="ctr"/>
          <a:lstStyle/>
          <a:p>
            <a:pPr algn="ctr"/>
            <a:r>
              <a:rPr lang="en-US" dirty="0" err="1">
                <a:solidFill>
                  <a:schemeClr val="tx1"/>
                </a:solidFill>
              </a:rPr>
              <a:t>src</a:t>
            </a:r>
            <a:r>
              <a:rPr lang="en-US" dirty="0">
                <a:solidFill>
                  <a:schemeClr val="tx1"/>
                </a:solidFill>
              </a:rPr>
              <a:t>[n]</a:t>
            </a:r>
          </a:p>
        </p:txBody>
      </p:sp>
      <p:sp>
        <p:nvSpPr>
          <p:cNvPr id="28" name="TextBox 27"/>
          <p:cNvSpPr txBox="1"/>
          <p:nvPr/>
        </p:nvSpPr>
        <p:spPr>
          <a:xfrm>
            <a:off x="1351212" y="4355246"/>
            <a:ext cx="822959" cy="369332"/>
          </a:xfrm>
          <a:prstGeom prst="rect">
            <a:avLst/>
          </a:prstGeom>
          <a:noFill/>
        </p:spPr>
        <p:txBody>
          <a:bodyPr wrap="square" rtlCol="0">
            <a:spAutoFit/>
          </a:bodyPr>
          <a:lstStyle/>
          <a:p>
            <a:pPr algn="ctr">
              <a:spcAft>
                <a:spcPts val="600"/>
              </a:spcAft>
              <a:buClr>
                <a:schemeClr val="bg2"/>
              </a:buClr>
            </a:pPr>
            <a:r>
              <a:rPr lang="en-US" dirty="0" err="1"/>
              <a:t>buf</a:t>
            </a:r>
            <a:endParaRPr lang="en-US" dirty="0"/>
          </a:p>
        </p:txBody>
      </p:sp>
      <p:sp>
        <p:nvSpPr>
          <p:cNvPr id="29" name="TextBox 28"/>
          <p:cNvSpPr txBox="1"/>
          <p:nvPr/>
        </p:nvSpPr>
        <p:spPr>
          <a:xfrm>
            <a:off x="2181811" y="4354780"/>
            <a:ext cx="815321" cy="369332"/>
          </a:xfrm>
          <a:prstGeom prst="rect">
            <a:avLst/>
          </a:prstGeom>
          <a:noFill/>
        </p:spPr>
        <p:txBody>
          <a:bodyPr wrap="square" rtlCol="0">
            <a:spAutoFit/>
          </a:bodyPr>
          <a:lstStyle/>
          <a:p>
            <a:pPr algn="ctr">
              <a:spcAft>
                <a:spcPts val="600"/>
              </a:spcAft>
              <a:buClr>
                <a:schemeClr val="bg2"/>
              </a:buClr>
            </a:pPr>
            <a:r>
              <a:rPr lang="en-US" dirty="0"/>
              <a:t>buf+1</a:t>
            </a:r>
          </a:p>
        </p:txBody>
      </p:sp>
      <p:sp>
        <p:nvSpPr>
          <p:cNvPr id="30" name="TextBox 29"/>
          <p:cNvSpPr txBox="1"/>
          <p:nvPr/>
        </p:nvSpPr>
        <p:spPr>
          <a:xfrm>
            <a:off x="3004772" y="4353002"/>
            <a:ext cx="815321" cy="369332"/>
          </a:xfrm>
          <a:prstGeom prst="rect">
            <a:avLst/>
          </a:prstGeom>
          <a:noFill/>
        </p:spPr>
        <p:txBody>
          <a:bodyPr wrap="square" rtlCol="0">
            <a:spAutoFit/>
          </a:bodyPr>
          <a:lstStyle/>
          <a:p>
            <a:pPr algn="ctr">
              <a:spcAft>
                <a:spcPts val="600"/>
              </a:spcAft>
              <a:buClr>
                <a:schemeClr val="bg2"/>
              </a:buClr>
            </a:pPr>
            <a:r>
              <a:rPr lang="en-US" dirty="0"/>
              <a:t>buf+2</a:t>
            </a:r>
          </a:p>
        </p:txBody>
      </p:sp>
      <p:sp>
        <p:nvSpPr>
          <p:cNvPr id="31" name="TextBox 30"/>
          <p:cNvSpPr txBox="1"/>
          <p:nvPr/>
        </p:nvSpPr>
        <p:spPr>
          <a:xfrm>
            <a:off x="4214722" y="4344811"/>
            <a:ext cx="814692" cy="369332"/>
          </a:xfrm>
          <a:prstGeom prst="rect">
            <a:avLst/>
          </a:prstGeom>
          <a:noFill/>
        </p:spPr>
        <p:txBody>
          <a:bodyPr wrap="square" rtlCol="0">
            <a:spAutoFit/>
          </a:bodyPr>
          <a:lstStyle/>
          <a:p>
            <a:pPr algn="ctr">
              <a:spcAft>
                <a:spcPts val="600"/>
              </a:spcAft>
              <a:buClr>
                <a:schemeClr val="bg2"/>
              </a:buClr>
            </a:pPr>
            <a:r>
              <a:rPr lang="en-US" dirty="0" err="1"/>
              <a:t>buf+n</a:t>
            </a:r>
            <a:endParaRPr lang="en-US" dirty="0"/>
          </a:p>
        </p:txBody>
      </p:sp>
      <p:sp>
        <p:nvSpPr>
          <p:cNvPr id="32" name="TextBox 31"/>
          <p:cNvSpPr txBox="1"/>
          <p:nvPr/>
        </p:nvSpPr>
        <p:spPr>
          <a:xfrm>
            <a:off x="3840480" y="3893581"/>
            <a:ext cx="345224" cy="461665"/>
          </a:xfrm>
          <a:prstGeom prst="rect">
            <a:avLst/>
          </a:prstGeom>
          <a:noFill/>
        </p:spPr>
        <p:txBody>
          <a:bodyPr wrap="square" rtlCol="0">
            <a:spAutoFit/>
          </a:bodyPr>
          <a:lstStyle/>
          <a:p>
            <a:pPr algn="ctr">
              <a:spcAft>
                <a:spcPts val="600"/>
              </a:spcAft>
              <a:buClr>
                <a:schemeClr val="bg2"/>
              </a:buClr>
            </a:pPr>
            <a:r>
              <a:rPr lang="en-US" sz="2400" dirty="0"/>
              <a:t>…</a:t>
            </a:r>
          </a:p>
        </p:txBody>
      </p:sp>
      <p:sp>
        <p:nvSpPr>
          <p:cNvPr id="33" name="TextBox 32"/>
          <p:cNvSpPr txBox="1"/>
          <p:nvPr/>
        </p:nvSpPr>
        <p:spPr>
          <a:xfrm>
            <a:off x="3840480" y="4248614"/>
            <a:ext cx="345224" cy="461665"/>
          </a:xfrm>
          <a:prstGeom prst="rect">
            <a:avLst/>
          </a:prstGeom>
          <a:noFill/>
        </p:spPr>
        <p:txBody>
          <a:bodyPr wrap="square" rtlCol="0">
            <a:spAutoFit/>
          </a:bodyPr>
          <a:lstStyle/>
          <a:p>
            <a:pPr algn="ctr">
              <a:spcAft>
                <a:spcPts val="600"/>
              </a:spcAft>
              <a:buClr>
                <a:schemeClr val="bg2"/>
              </a:buClr>
            </a:pPr>
            <a:r>
              <a:rPr lang="en-US" sz="2400" dirty="0"/>
              <a:t>…</a:t>
            </a:r>
          </a:p>
        </p:txBody>
      </p:sp>
      <p:sp>
        <p:nvSpPr>
          <p:cNvPr id="34" name="Rectangle 33"/>
          <p:cNvSpPr/>
          <p:nvPr/>
        </p:nvSpPr>
        <p:spPr>
          <a:xfrm>
            <a:off x="2176272" y="3886200"/>
            <a:ext cx="822960" cy="457200"/>
          </a:xfrm>
          <a:prstGeom prst="rect">
            <a:avLst/>
          </a:prstGeom>
          <a:noFill/>
          <a:ln/>
        </p:spPr>
        <p:style>
          <a:lnRef idx="2">
            <a:schemeClr val="dk1"/>
          </a:lnRef>
          <a:fillRef idx="1">
            <a:schemeClr val="lt1"/>
          </a:fillRef>
          <a:effectRef idx="0">
            <a:schemeClr val="dk1"/>
          </a:effectRef>
          <a:fontRef idx="minor">
            <a:schemeClr val="dk1"/>
          </a:fontRef>
        </p:style>
        <p:txBody>
          <a:bodyPr rtlCol="0" anchor="ctr"/>
          <a:lstStyle/>
          <a:p>
            <a:pPr algn="ctr"/>
            <a:r>
              <a:rPr lang="en-US" dirty="0" err="1">
                <a:solidFill>
                  <a:schemeClr val="tx1"/>
                </a:solidFill>
              </a:rPr>
              <a:t>src</a:t>
            </a:r>
            <a:r>
              <a:rPr lang="en-US" dirty="0">
                <a:solidFill>
                  <a:schemeClr val="tx1"/>
                </a:solidFill>
              </a:rPr>
              <a:t>[1]</a:t>
            </a:r>
          </a:p>
        </p:txBody>
      </p:sp>
      <p:sp>
        <p:nvSpPr>
          <p:cNvPr id="35" name="Rectangle 34"/>
          <p:cNvSpPr/>
          <p:nvPr/>
        </p:nvSpPr>
        <p:spPr>
          <a:xfrm>
            <a:off x="2999232" y="3886200"/>
            <a:ext cx="822960" cy="457200"/>
          </a:xfrm>
          <a:prstGeom prst="rect">
            <a:avLst/>
          </a:prstGeom>
          <a:noFill/>
          <a:ln/>
        </p:spPr>
        <p:style>
          <a:lnRef idx="2">
            <a:schemeClr val="dk1"/>
          </a:lnRef>
          <a:fillRef idx="1">
            <a:schemeClr val="lt1"/>
          </a:fillRef>
          <a:effectRef idx="0">
            <a:schemeClr val="dk1"/>
          </a:effectRef>
          <a:fontRef idx="minor">
            <a:schemeClr val="dk1"/>
          </a:fontRef>
        </p:style>
        <p:txBody>
          <a:bodyPr rtlCol="0" anchor="ctr"/>
          <a:lstStyle/>
          <a:p>
            <a:pPr algn="ctr"/>
            <a:r>
              <a:rPr lang="en-US" dirty="0" err="1">
                <a:solidFill>
                  <a:schemeClr val="tx1"/>
                </a:solidFill>
              </a:rPr>
              <a:t>src</a:t>
            </a:r>
            <a:r>
              <a:rPr lang="en-US" dirty="0">
                <a:solidFill>
                  <a:schemeClr val="tx1"/>
                </a:solidFill>
              </a:rPr>
              <a:t>[2]</a:t>
            </a:r>
          </a:p>
        </p:txBody>
      </p:sp>
      <p:sp>
        <p:nvSpPr>
          <p:cNvPr id="7" name="Right Arrow 6"/>
          <p:cNvSpPr/>
          <p:nvPr/>
        </p:nvSpPr>
        <p:spPr>
          <a:xfrm rot="8193023">
            <a:off x="3662966" y="2522075"/>
            <a:ext cx="743005" cy="585590"/>
          </a:xfrm>
          <a:prstGeom prst="rightArrow">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8" name="TextBox 37"/>
          <p:cNvSpPr txBox="1"/>
          <p:nvPr/>
        </p:nvSpPr>
        <p:spPr>
          <a:xfrm>
            <a:off x="5451049" y="4709149"/>
            <a:ext cx="797306" cy="400110"/>
          </a:xfrm>
          <a:prstGeom prst="rect">
            <a:avLst/>
          </a:prstGeom>
          <a:noFill/>
        </p:spPr>
        <p:txBody>
          <a:bodyPr wrap="square" rtlCol="0">
            <a:spAutoFit/>
          </a:bodyPr>
          <a:lstStyle/>
          <a:p>
            <a:pPr>
              <a:spcAft>
                <a:spcPts val="600"/>
              </a:spcAft>
              <a:buClr>
                <a:schemeClr val="bg2"/>
              </a:buClr>
            </a:pPr>
            <a:r>
              <a:rPr lang="en-US" sz="2000" dirty="0"/>
              <a:t>verify</a:t>
            </a:r>
          </a:p>
        </p:txBody>
      </p:sp>
      <p:sp>
        <p:nvSpPr>
          <p:cNvPr id="40" name="Right Brace 39"/>
          <p:cNvSpPr/>
          <p:nvPr/>
        </p:nvSpPr>
        <p:spPr>
          <a:xfrm rot="16200000">
            <a:off x="6478923" y="2145162"/>
            <a:ext cx="396209" cy="3067053"/>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1" name="TextBox 40"/>
          <p:cNvSpPr txBox="1"/>
          <p:nvPr/>
        </p:nvSpPr>
        <p:spPr>
          <a:xfrm>
            <a:off x="6115050" y="3125786"/>
            <a:ext cx="2940050" cy="400110"/>
          </a:xfrm>
          <a:prstGeom prst="rect">
            <a:avLst/>
          </a:prstGeom>
          <a:noFill/>
        </p:spPr>
        <p:txBody>
          <a:bodyPr wrap="square" rtlCol="0">
            <a:spAutoFit/>
          </a:bodyPr>
          <a:lstStyle/>
          <a:p>
            <a:pPr>
              <a:spcAft>
                <a:spcPts val="600"/>
              </a:spcAft>
              <a:buClr>
                <a:schemeClr val="bg2"/>
              </a:buClr>
            </a:pPr>
            <a:r>
              <a:rPr lang="en-US" sz="2000" dirty="0"/>
              <a:t>overflow </a:t>
            </a:r>
            <a:r>
              <a:rPr lang="en-US" sz="2000" dirty="0" err="1"/>
              <a:t>src</a:t>
            </a:r>
            <a:r>
              <a:rPr lang="en-US" sz="2000" dirty="0"/>
              <a:t>[n+1] – [n+4] </a:t>
            </a:r>
          </a:p>
        </p:txBody>
      </p:sp>
      <p:sp>
        <p:nvSpPr>
          <p:cNvPr id="39" name="Double Bracket 38"/>
          <p:cNvSpPr/>
          <p:nvPr/>
        </p:nvSpPr>
        <p:spPr>
          <a:xfrm>
            <a:off x="5029412" y="3530600"/>
            <a:ext cx="1645920" cy="1178549"/>
          </a:xfrm>
          <a:prstGeom prst="bracketPair">
            <a:avLst/>
          </a:prstGeom>
          <a:ln w="38100">
            <a:solidFill>
              <a:schemeClr val="accent3">
                <a:alpha val="7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Multiply 5"/>
          <p:cNvSpPr/>
          <p:nvPr/>
        </p:nvSpPr>
        <p:spPr>
          <a:xfrm>
            <a:off x="5004002" y="3503687"/>
            <a:ext cx="1689100" cy="1206500"/>
          </a:xfrm>
          <a:prstGeom prst="mathMultiply">
            <a:avLst/>
          </a:prstGeom>
          <a:solidFill>
            <a:schemeClr val="accent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37" name="Picture 2" descr="File:The illustrated book of canaries and cage-birds, British and foreign (1878) (14748666991).jpg"/>
          <p:cNvPicPr>
            <a:picLocks noChangeAspect="1" noChangeArrowheads="1"/>
          </p:cNvPicPr>
          <p:nvPr/>
        </p:nvPicPr>
        <p:blipFill rotWithShape="1">
          <a:blip r:embed="rId3">
            <a:extLst>
              <a:ext uri="{28A0092B-C50C-407E-A947-70E740481C1C}">
                <a14:useLocalDpi xmlns:a14="http://schemas.microsoft.com/office/drawing/2010/main" val="0"/>
              </a:ext>
            </a:extLst>
          </a:blip>
          <a:srcRect r="50219"/>
          <a:stretch/>
        </p:blipFill>
        <p:spPr bwMode="auto">
          <a:xfrm>
            <a:off x="10103612" y="1420417"/>
            <a:ext cx="1760734" cy="4220365"/>
          </a:xfrm>
          <a:prstGeom prst="rect">
            <a:avLst/>
          </a:prstGeom>
          <a:noFill/>
          <a:extLst>
            <a:ext uri="{909E8E84-426E-40DD-AFC4-6F175D3DCCD1}">
              <a14:hiddenFill xmlns:a14="http://schemas.microsoft.com/office/drawing/2010/main">
                <a:solidFill>
                  <a:srgbClr val="FFFFFF"/>
                </a:solidFill>
              </a14:hiddenFill>
            </a:ext>
          </a:extLst>
        </p:spPr>
      </p:pic>
      <p:sp>
        <p:nvSpPr>
          <p:cNvPr id="42" name="Multiply 41"/>
          <p:cNvSpPr/>
          <p:nvPr/>
        </p:nvSpPr>
        <p:spPr>
          <a:xfrm>
            <a:off x="10576049" y="1612229"/>
            <a:ext cx="690030" cy="493296"/>
          </a:xfrm>
          <a:prstGeom prst="mathMultiply">
            <a:avLst>
              <a:gd name="adj1" fmla="val 15357"/>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43" name="Rectangle 42">
            <a:extLst>
              <a:ext uri="{FF2B5EF4-FFF2-40B4-BE49-F238E27FC236}">
                <a16:creationId xmlns:a16="http://schemas.microsoft.com/office/drawing/2014/main" id="{77DE29D3-5162-4495-B12A-361832E8DC24}"/>
              </a:ext>
            </a:extLst>
          </p:cNvPr>
          <p:cNvSpPr/>
          <p:nvPr/>
        </p:nvSpPr>
        <p:spPr>
          <a:xfrm>
            <a:off x="329184" y="3886200"/>
            <a:ext cx="1018669" cy="457200"/>
          </a:xfrm>
          <a:prstGeom prst="rect">
            <a:avLst/>
          </a:prstGeom>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dirty="0">
                <a:solidFill>
                  <a:schemeClr val="tx1"/>
                </a:solidFill>
              </a:rPr>
              <a:t>canary</a:t>
            </a:r>
          </a:p>
        </p:txBody>
      </p:sp>
    </p:spTree>
    <p:extLst>
      <p:ext uri="{BB962C8B-B14F-4D97-AF65-F5344CB8AC3E}">
        <p14:creationId xmlns:p14="http://schemas.microsoft.com/office/powerpoint/2010/main" val="113556813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7"/>
                                        </p:tgtEl>
                                      </p:cBhvr>
                                    </p:animEffect>
                                    <p:set>
                                      <p:cBhvr>
                                        <p:cTn id="7" dur="1" fill="hold">
                                          <p:stCondLst>
                                            <p:cond delay="499"/>
                                          </p:stCondLst>
                                        </p:cTn>
                                        <p:tgtEl>
                                          <p:spTgt spid="7"/>
                                        </p:tgtEl>
                                        <p:attrNameLst>
                                          <p:attrName>style.visibility</p:attrName>
                                        </p:attrNameLst>
                                      </p:cBhvr>
                                      <p:to>
                                        <p:strVal val="hidden"/>
                                      </p:to>
                                    </p:set>
                                  </p:childTnLst>
                                </p:cTn>
                              </p:par>
                              <p:par>
                                <p:cTn id="8" presetID="22" presetClass="entr" presetSubtype="8" fill="hold" nodeType="withEffect">
                                  <p:stCondLst>
                                    <p:cond delay="0"/>
                                  </p:stCondLst>
                                  <p:childTnLst>
                                    <p:set>
                                      <p:cBhvr>
                                        <p:cTn id="9" dur="1" fill="hold">
                                          <p:stCondLst>
                                            <p:cond delay="0"/>
                                          </p:stCondLst>
                                        </p:cTn>
                                        <p:tgtEl>
                                          <p:spTgt spid="25">
                                            <p:txEl>
                                              <p:pRg st="0" end="0"/>
                                            </p:txEl>
                                          </p:spTgt>
                                        </p:tgtEl>
                                        <p:attrNameLst>
                                          <p:attrName>style.visibility</p:attrName>
                                        </p:attrNameLst>
                                      </p:cBhvr>
                                      <p:to>
                                        <p:strVal val="visible"/>
                                      </p:to>
                                    </p:set>
                                    <p:animEffect transition="in" filter="wipe(left)">
                                      <p:cBhvr>
                                        <p:cTn id="10" dur="500"/>
                                        <p:tgtEl>
                                          <p:spTgt spid="25">
                                            <p:txEl>
                                              <p:pRg st="0" end="0"/>
                                            </p:txEl>
                                          </p:spTgt>
                                        </p:tgtEl>
                                      </p:cBhvr>
                                    </p:animEffect>
                                  </p:childTnLst>
                                </p:cTn>
                              </p:par>
                              <p:par>
                                <p:cTn id="11" presetID="1" presetClass="emph" presetSubtype="2" fill="hold" nodeType="withEffect">
                                  <p:stCondLst>
                                    <p:cond delay="0"/>
                                  </p:stCondLst>
                                  <p:childTnLst>
                                    <p:animClr clrSpc="rgb" dir="cw">
                                      <p:cBhvr>
                                        <p:cTn id="12" dur="500" fill="hold"/>
                                        <p:tgtEl>
                                          <p:spTgt spid="25"/>
                                        </p:tgtEl>
                                        <p:attrNameLst>
                                          <p:attrName>fillcolor</p:attrName>
                                        </p:attrNameLst>
                                      </p:cBhvr>
                                      <p:to>
                                        <a:schemeClr val="folHlink"/>
                                      </p:to>
                                    </p:animClr>
                                    <p:set>
                                      <p:cBhvr>
                                        <p:cTn id="13" dur="500" fill="hold"/>
                                        <p:tgtEl>
                                          <p:spTgt spid="25"/>
                                        </p:tgtEl>
                                        <p:attrNameLst>
                                          <p:attrName>fill.type</p:attrName>
                                        </p:attrNameLst>
                                      </p:cBhvr>
                                      <p:to>
                                        <p:strVal val="solid"/>
                                      </p:to>
                                    </p:set>
                                    <p:set>
                                      <p:cBhvr>
                                        <p:cTn id="14" dur="500" fill="hold"/>
                                        <p:tgtEl>
                                          <p:spTgt spid="25"/>
                                        </p:tgtEl>
                                        <p:attrNameLst>
                                          <p:attrName>fill.on</p:attrName>
                                        </p:attrNameLst>
                                      </p:cBhvr>
                                      <p:to>
                                        <p:strVal val="true"/>
                                      </p:to>
                                    </p:set>
                                  </p:childTnLst>
                                </p:cTn>
                              </p:par>
                            </p:childTnLst>
                          </p:cTn>
                        </p:par>
                        <p:par>
                          <p:cTn id="15" fill="hold">
                            <p:stCondLst>
                              <p:cond delay="500"/>
                            </p:stCondLst>
                            <p:childTnLst>
                              <p:par>
                                <p:cTn id="16" presetID="22" presetClass="entr" presetSubtype="8" fill="hold" nodeType="afterEffect">
                                  <p:stCondLst>
                                    <p:cond delay="0"/>
                                  </p:stCondLst>
                                  <p:childTnLst>
                                    <p:set>
                                      <p:cBhvr>
                                        <p:cTn id="17" dur="1" fill="hold">
                                          <p:stCondLst>
                                            <p:cond delay="0"/>
                                          </p:stCondLst>
                                        </p:cTn>
                                        <p:tgtEl>
                                          <p:spTgt spid="34">
                                            <p:txEl>
                                              <p:pRg st="0" end="0"/>
                                            </p:txEl>
                                          </p:spTgt>
                                        </p:tgtEl>
                                        <p:attrNameLst>
                                          <p:attrName>style.visibility</p:attrName>
                                        </p:attrNameLst>
                                      </p:cBhvr>
                                      <p:to>
                                        <p:strVal val="visible"/>
                                      </p:to>
                                    </p:set>
                                    <p:animEffect transition="in" filter="wipe(left)">
                                      <p:cBhvr>
                                        <p:cTn id="18" dur="500"/>
                                        <p:tgtEl>
                                          <p:spTgt spid="34">
                                            <p:txEl>
                                              <p:pRg st="0" end="0"/>
                                            </p:txEl>
                                          </p:spTgt>
                                        </p:tgtEl>
                                      </p:cBhvr>
                                    </p:animEffect>
                                  </p:childTnLst>
                                </p:cTn>
                              </p:par>
                              <p:par>
                                <p:cTn id="19" presetID="1" presetClass="emph" presetSubtype="2" fill="hold" nodeType="withEffect">
                                  <p:stCondLst>
                                    <p:cond delay="0"/>
                                  </p:stCondLst>
                                  <p:childTnLst>
                                    <p:animClr clrSpc="rgb" dir="cw">
                                      <p:cBhvr>
                                        <p:cTn id="20" dur="500" fill="hold"/>
                                        <p:tgtEl>
                                          <p:spTgt spid="34"/>
                                        </p:tgtEl>
                                        <p:attrNameLst>
                                          <p:attrName>fillcolor</p:attrName>
                                        </p:attrNameLst>
                                      </p:cBhvr>
                                      <p:to>
                                        <a:schemeClr val="folHlink"/>
                                      </p:to>
                                    </p:animClr>
                                    <p:set>
                                      <p:cBhvr>
                                        <p:cTn id="21" dur="500" fill="hold"/>
                                        <p:tgtEl>
                                          <p:spTgt spid="34"/>
                                        </p:tgtEl>
                                        <p:attrNameLst>
                                          <p:attrName>fill.type</p:attrName>
                                        </p:attrNameLst>
                                      </p:cBhvr>
                                      <p:to>
                                        <p:strVal val="solid"/>
                                      </p:to>
                                    </p:set>
                                    <p:set>
                                      <p:cBhvr>
                                        <p:cTn id="22" dur="500" fill="hold"/>
                                        <p:tgtEl>
                                          <p:spTgt spid="34"/>
                                        </p:tgtEl>
                                        <p:attrNameLst>
                                          <p:attrName>fill.on</p:attrName>
                                        </p:attrNameLst>
                                      </p:cBhvr>
                                      <p:to>
                                        <p:strVal val="true"/>
                                      </p:to>
                                    </p:set>
                                  </p:childTnLst>
                                </p:cTn>
                              </p:par>
                            </p:childTnLst>
                          </p:cTn>
                        </p:par>
                        <p:par>
                          <p:cTn id="23" fill="hold">
                            <p:stCondLst>
                              <p:cond delay="1000"/>
                            </p:stCondLst>
                            <p:childTnLst>
                              <p:par>
                                <p:cTn id="24" presetID="22" presetClass="entr" presetSubtype="8" fill="hold" nodeType="afterEffect">
                                  <p:stCondLst>
                                    <p:cond delay="0"/>
                                  </p:stCondLst>
                                  <p:childTnLst>
                                    <p:set>
                                      <p:cBhvr>
                                        <p:cTn id="25" dur="1" fill="hold">
                                          <p:stCondLst>
                                            <p:cond delay="0"/>
                                          </p:stCondLst>
                                        </p:cTn>
                                        <p:tgtEl>
                                          <p:spTgt spid="35">
                                            <p:txEl>
                                              <p:pRg st="0" end="0"/>
                                            </p:txEl>
                                          </p:spTgt>
                                        </p:tgtEl>
                                        <p:attrNameLst>
                                          <p:attrName>style.visibility</p:attrName>
                                        </p:attrNameLst>
                                      </p:cBhvr>
                                      <p:to>
                                        <p:strVal val="visible"/>
                                      </p:to>
                                    </p:set>
                                    <p:animEffect transition="in" filter="wipe(left)">
                                      <p:cBhvr>
                                        <p:cTn id="26" dur="500"/>
                                        <p:tgtEl>
                                          <p:spTgt spid="35">
                                            <p:txEl>
                                              <p:pRg st="0" end="0"/>
                                            </p:txEl>
                                          </p:spTgt>
                                        </p:tgtEl>
                                      </p:cBhvr>
                                    </p:animEffect>
                                  </p:childTnLst>
                                </p:cTn>
                              </p:par>
                              <p:par>
                                <p:cTn id="27" presetID="1" presetClass="emph" presetSubtype="2" fill="hold" nodeType="withEffect">
                                  <p:stCondLst>
                                    <p:cond delay="0"/>
                                  </p:stCondLst>
                                  <p:childTnLst>
                                    <p:animClr clrSpc="rgb" dir="cw">
                                      <p:cBhvr>
                                        <p:cTn id="28" dur="500" fill="hold"/>
                                        <p:tgtEl>
                                          <p:spTgt spid="35"/>
                                        </p:tgtEl>
                                        <p:attrNameLst>
                                          <p:attrName>fillcolor</p:attrName>
                                        </p:attrNameLst>
                                      </p:cBhvr>
                                      <p:to>
                                        <a:schemeClr val="folHlink"/>
                                      </p:to>
                                    </p:animClr>
                                    <p:set>
                                      <p:cBhvr>
                                        <p:cTn id="29" dur="500" fill="hold"/>
                                        <p:tgtEl>
                                          <p:spTgt spid="35"/>
                                        </p:tgtEl>
                                        <p:attrNameLst>
                                          <p:attrName>fill.type</p:attrName>
                                        </p:attrNameLst>
                                      </p:cBhvr>
                                      <p:to>
                                        <p:strVal val="solid"/>
                                      </p:to>
                                    </p:set>
                                    <p:set>
                                      <p:cBhvr>
                                        <p:cTn id="30" dur="500" fill="hold"/>
                                        <p:tgtEl>
                                          <p:spTgt spid="35"/>
                                        </p:tgtEl>
                                        <p:attrNameLst>
                                          <p:attrName>fill.on</p:attrName>
                                        </p:attrNameLst>
                                      </p:cBhvr>
                                      <p:to>
                                        <p:strVal val="true"/>
                                      </p:to>
                                    </p:set>
                                  </p:childTnLst>
                                </p:cTn>
                              </p:par>
                            </p:childTnLst>
                          </p:cTn>
                        </p:par>
                        <p:par>
                          <p:cTn id="31" fill="hold">
                            <p:stCondLst>
                              <p:cond delay="1500"/>
                            </p:stCondLst>
                            <p:childTnLst>
                              <p:par>
                                <p:cTn id="32" presetID="22" presetClass="entr" presetSubtype="8" fill="hold" nodeType="afterEffect">
                                  <p:stCondLst>
                                    <p:cond delay="0"/>
                                  </p:stCondLst>
                                  <p:childTnLst>
                                    <p:set>
                                      <p:cBhvr>
                                        <p:cTn id="33" dur="1" fill="hold">
                                          <p:stCondLst>
                                            <p:cond delay="0"/>
                                          </p:stCondLst>
                                        </p:cTn>
                                        <p:tgtEl>
                                          <p:spTgt spid="27">
                                            <p:txEl>
                                              <p:pRg st="0" end="0"/>
                                            </p:txEl>
                                          </p:spTgt>
                                        </p:tgtEl>
                                        <p:attrNameLst>
                                          <p:attrName>style.visibility</p:attrName>
                                        </p:attrNameLst>
                                      </p:cBhvr>
                                      <p:to>
                                        <p:strVal val="visible"/>
                                      </p:to>
                                    </p:set>
                                    <p:animEffect transition="in" filter="wipe(left)">
                                      <p:cBhvr>
                                        <p:cTn id="34" dur="500"/>
                                        <p:tgtEl>
                                          <p:spTgt spid="27">
                                            <p:txEl>
                                              <p:pRg st="0" end="0"/>
                                            </p:txEl>
                                          </p:spTgt>
                                        </p:tgtEl>
                                      </p:cBhvr>
                                    </p:animEffect>
                                  </p:childTnLst>
                                </p:cTn>
                              </p:par>
                              <p:par>
                                <p:cTn id="35" presetID="1" presetClass="emph" presetSubtype="2" fill="hold" nodeType="withEffect">
                                  <p:stCondLst>
                                    <p:cond delay="0"/>
                                  </p:stCondLst>
                                  <p:childTnLst>
                                    <p:animClr clrSpc="rgb" dir="cw">
                                      <p:cBhvr>
                                        <p:cTn id="36" dur="500" fill="hold"/>
                                        <p:tgtEl>
                                          <p:spTgt spid="27"/>
                                        </p:tgtEl>
                                        <p:attrNameLst>
                                          <p:attrName>fillcolor</p:attrName>
                                        </p:attrNameLst>
                                      </p:cBhvr>
                                      <p:to>
                                        <a:schemeClr val="folHlink"/>
                                      </p:to>
                                    </p:animClr>
                                    <p:set>
                                      <p:cBhvr>
                                        <p:cTn id="37" dur="500" fill="hold"/>
                                        <p:tgtEl>
                                          <p:spTgt spid="27"/>
                                        </p:tgtEl>
                                        <p:attrNameLst>
                                          <p:attrName>fill.type</p:attrName>
                                        </p:attrNameLst>
                                      </p:cBhvr>
                                      <p:to>
                                        <p:strVal val="solid"/>
                                      </p:to>
                                    </p:set>
                                    <p:set>
                                      <p:cBhvr>
                                        <p:cTn id="38" dur="500" fill="hold"/>
                                        <p:tgtEl>
                                          <p:spTgt spid="27"/>
                                        </p:tgtEl>
                                        <p:attrNameLst>
                                          <p:attrName>fill.on</p:attrName>
                                        </p:attrNameLst>
                                      </p:cBhvr>
                                      <p:to>
                                        <p:strVal val="true"/>
                                      </p:to>
                                    </p:se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23">
                                            <p:bg/>
                                          </p:spTgt>
                                        </p:tgtEl>
                                        <p:attrNameLst>
                                          <p:attrName>style.visibility</p:attrName>
                                        </p:attrNameLst>
                                      </p:cBhvr>
                                      <p:to>
                                        <p:strVal val="visible"/>
                                      </p:to>
                                    </p:set>
                                    <p:animEffect transition="in" filter="wipe(left)">
                                      <p:cBhvr>
                                        <p:cTn id="43" dur="500"/>
                                        <p:tgtEl>
                                          <p:spTgt spid="23">
                                            <p:bg/>
                                          </p:spTgt>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41"/>
                                        </p:tgtEl>
                                        <p:attrNameLst>
                                          <p:attrName>style.visibility</p:attrName>
                                        </p:attrNameLst>
                                      </p:cBhvr>
                                      <p:to>
                                        <p:strVal val="visible"/>
                                      </p:to>
                                    </p:set>
                                    <p:animEffect transition="in" filter="fade">
                                      <p:cBhvr>
                                        <p:cTn id="46" dur="500"/>
                                        <p:tgtEl>
                                          <p:spTgt spid="41"/>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40"/>
                                        </p:tgtEl>
                                        <p:attrNameLst>
                                          <p:attrName>style.visibility</p:attrName>
                                        </p:attrNameLst>
                                      </p:cBhvr>
                                      <p:to>
                                        <p:strVal val="visible"/>
                                      </p:to>
                                    </p:set>
                                    <p:animEffect transition="in" filter="fade">
                                      <p:cBhvr>
                                        <p:cTn id="49" dur="500"/>
                                        <p:tgtEl>
                                          <p:spTgt spid="40"/>
                                        </p:tgtEl>
                                      </p:cBhvr>
                                    </p:animEffect>
                                  </p:childTnLst>
                                </p:cTn>
                              </p:par>
                            </p:childTnLst>
                          </p:cTn>
                        </p:par>
                        <p:par>
                          <p:cTn id="50" fill="hold">
                            <p:stCondLst>
                              <p:cond delay="500"/>
                            </p:stCondLst>
                            <p:childTnLst>
                              <p:par>
                                <p:cTn id="51" presetID="1" presetClass="entr" presetSubtype="0" fill="hold" grpId="0" nodeType="afterEffect">
                                  <p:stCondLst>
                                    <p:cond delay="0"/>
                                  </p:stCondLst>
                                  <p:childTnLst>
                                    <p:set>
                                      <p:cBhvr>
                                        <p:cTn id="52" dur="1" fill="hold">
                                          <p:stCondLst>
                                            <p:cond delay="0"/>
                                          </p:stCondLst>
                                        </p:cTn>
                                        <p:tgtEl>
                                          <p:spTgt spid="42"/>
                                        </p:tgtEl>
                                        <p:attrNameLst>
                                          <p:attrName>style.visibility</p:attrName>
                                        </p:attrNameLst>
                                      </p:cBhvr>
                                      <p:to>
                                        <p:strVal val="visible"/>
                                      </p:to>
                                    </p:set>
                                  </p:childTnLst>
                                </p:cTn>
                              </p:par>
                            </p:childTnLst>
                          </p:cTn>
                        </p:par>
                        <p:par>
                          <p:cTn id="53" fill="hold">
                            <p:stCondLst>
                              <p:cond delay="500"/>
                            </p:stCondLst>
                            <p:childTnLst>
                              <p:par>
                                <p:cTn id="54" presetID="26" presetClass="emph" presetSubtype="0" repeatCount="2000" fill="hold" grpId="1" nodeType="afterEffect">
                                  <p:stCondLst>
                                    <p:cond delay="0"/>
                                  </p:stCondLst>
                                  <p:childTnLst>
                                    <p:animEffect transition="out" filter="fade">
                                      <p:cBhvr>
                                        <p:cTn id="55" dur="500" tmFilter="0, 0; .2, .5; .8, .5; 1, 0"/>
                                        <p:tgtEl>
                                          <p:spTgt spid="42"/>
                                        </p:tgtEl>
                                      </p:cBhvr>
                                    </p:animEffect>
                                    <p:animScale>
                                      <p:cBhvr>
                                        <p:cTn id="56" dur="250" autoRev="1" fill="hold"/>
                                        <p:tgtEl>
                                          <p:spTgt spid="42"/>
                                        </p:tgtEl>
                                      </p:cBhvr>
                                      <p:by x="105000" y="105000"/>
                                    </p:animScale>
                                  </p:childTnLst>
                                </p:cTn>
                              </p:par>
                            </p:childTnLst>
                          </p:cTn>
                        </p:par>
                      </p:childTnLst>
                    </p:cTn>
                  </p:par>
                  <p:par>
                    <p:cTn id="57" fill="hold">
                      <p:stCondLst>
                        <p:cond delay="indefinite"/>
                      </p:stCondLst>
                      <p:childTnLst>
                        <p:par>
                          <p:cTn id="58" fill="hold">
                            <p:stCondLst>
                              <p:cond delay="0"/>
                            </p:stCondLst>
                            <p:childTnLst>
                              <p:par>
                                <p:cTn id="59" presetID="22" presetClass="entr" presetSubtype="1" fill="hold" grpId="0" nodeType="clickEffect">
                                  <p:stCondLst>
                                    <p:cond delay="0"/>
                                  </p:stCondLst>
                                  <p:childTnLst>
                                    <p:set>
                                      <p:cBhvr>
                                        <p:cTn id="60" dur="1" fill="hold">
                                          <p:stCondLst>
                                            <p:cond delay="0"/>
                                          </p:stCondLst>
                                        </p:cTn>
                                        <p:tgtEl>
                                          <p:spTgt spid="39"/>
                                        </p:tgtEl>
                                        <p:attrNameLst>
                                          <p:attrName>style.visibility</p:attrName>
                                        </p:attrNameLst>
                                      </p:cBhvr>
                                      <p:to>
                                        <p:strVal val="visible"/>
                                      </p:to>
                                    </p:set>
                                    <p:animEffect transition="in" filter="wipe(up)">
                                      <p:cBhvr>
                                        <p:cTn id="61" dur="500"/>
                                        <p:tgtEl>
                                          <p:spTgt spid="39"/>
                                        </p:tgtEl>
                                      </p:cBhvr>
                                    </p:animEffect>
                                  </p:childTnLst>
                                </p:cTn>
                              </p:par>
                              <p:par>
                                <p:cTn id="62" presetID="22" presetClass="entr" presetSubtype="4" fill="hold" grpId="0" nodeType="withEffect">
                                  <p:stCondLst>
                                    <p:cond delay="0"/>
                                  </p:stCondLst>
                                  <p:childTnLst>
                                    <p:set>
                                      <p:cBhvr>
                                        <p:cTn id="63" dur="1" fill="hold">
                                          <p:stCondLst>
                                            <p:cond delay="0"/>
                                          </p:stCondLst>
                                        </p:cTn>
                                        <p:tgtEl>
                                          <p:spTgt spid="38"/>
                                        </p:tgtEl>
                                        <p:attrNameLst>
                                          <p:attrName>style.visibility</p:attrName>
                                        </p:attrNameLst>
                                      </p:cBhvr>
                                      <p:to>
                                        <p:strVal val="visible"/>
                                      </p:to>
                                    </p:set>
                                    <p:animEffect transition="in" filter="wipe(down)">
                                      <p:cBhvr>
                                        <p:cTn id="64" dur="500"/>
                                        <p:tgtEl>
                                          <p:spTgt spid="38"/>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8" fill="hold" grpId="0" nodeType="clickEffect">
                                  <p:stCondLst>
                                    <p:cond delay="0"/>
                                  </p:stCondLst>
                                  <p:childTnLst>
                                    <p:set>
                                      <p:cBhvr>
                                        <p:cTn id="68" dur="1" fill="hold">
                                          <p:stCondLst>
                                            <p:cond delay="0"/>
                                          </p:stCondLst>
                                        </p:cTn>
                                        <p:tgtEl>
                                          <p:spTgt spid="6"/>
                                        </p:tgtEl>
                                        <p:attrNameLst>
                                          <p:attrName>style.visibility</p:attrName>
                                        </p:attrNameLst>
                                      </p:cBhvr>
                                      <p:to>
                                        <p:strVal val="visible"/>
                                      </p:to>
                                    </p:set>
                                    <p:animEffect transition="in" filter="wipe(left)">
                                      <p:cBhvr>
                                        <p:cTn id="69" dur="500"/>
                                        <p:tgtEl>
                                          <p:spTgt spid="6"/>
                                        </p:tgtEl>
                                      </p:cBhvr>
                                    </p:animEffect>
                                  </p:childTnLst>
                                </p:cTn>
                              </p:par>
                            </p:childTnLst>
                          </p:cTn>
                        </p:par>
                        <p:par>
                          <p:cTn id="70" fill="hold">
                            <p:stCondLst>
                              <p:cond delay="500"/>
                            </p:stCondLst>
                            <p:childTnLst>
                              <p:par>
                                <p:cTn id="71" presetID="10" presetClass="entr" presetSubtype="0" fill="hold" nodeType="afterEffect">
                                  <p:stCondLst>
                                    <p:cond delay="0"/>
                                  </p:stCondLst>
                                  <p:childTnLst>
                                    <p:set>
                                      <p:cBhvr>
                                        <p:cTn id="72" dur="1" fill="hold">
                                          <p:stCondLst>
                                            <p:cond delay="0"/>
                                          </p:stCondLst>
                                        </p:cTn>
                                        <p:tgtEl>
                                          <p:spTgt spid="3">
                                            <p:txEl>
                                              <p:pRg st="7" end="7"/>
                                            </p:txEl>
                                          </p:spTgt>
                                        </p:tgtEl>
                                        <p:attrNameLst>
                                          <p:attrName>style.visibility</p:attrName>
                                        </p:attrNameLst>
                                      </p:cBhvr>
                                      <p:to>
                                        <p:strVal val="visible"/>
                                      </p:to>
                                    </p:set>
                                    <p:animEffect transition="in" filter="fade">
                                      <p:cBhvr>
                                        <p:cTn id="73" dur="500"/>
                                        <p:tgtEl>
                                          <p:spTgt spid="3">
                                            <p:txEl>
                                              <p:pRg st="7" end="7"/>
                                            </p:txEl>
                                          </p:spTgt>
                                        </p:tgtEl>
                                      </p:cBhvr>
                                    </p:animEffect>
                                  </p:childTnLst>
                                </p:cTn>
                              </p:par>
                            </p:childTnLst>
                          </p:cTn>
                        </p:par>
                      </p:childTnLst>
                    </p:cTn>
                  </p:par>
                  <p:par>
                    <p:cTn id="74" fill="hold">
                      <p:stCondLst>
                        <p:cond delay="indefinite"/>
                      </p:stCondLst>
                      <p:childTnLst>
                        <p:par>
                          <p:cTn id="75" fill="hold">
                            <p:stCondLst>
                              <p:cond delay="0"/>
                            </p:stCondLst>
                            <p:childTnLst>
                              <p:par>
                                <p:cTn id="76" presetID="53" presetClass="entr" presetSubtype="16" fill="hold" grpId="0" nodeType="clickEffect">
                                  <p:stCondLst>
                                    <p:cond delay="0"/>
                                  </p:stCondLst>
                                  <p:childTnLst>
                                    <p:set>
                                      <p:cBhvr>
                                        <p:cTn id="77" dur="1" fill="hold">
                                          <p:stCondLst>
                                            <p:cond delay="0"/>
                                          </p:stCondLst>
                                        </p:cTn>
                                        <p:tgtEl>
                                          <p:spTgt spid="43"/>
                                        </p:tgtEl>
                                        <p:attrNameLst>
                                          <p:attrName>style.visibility</p:attrName>
                                        </p:attrNameLst>
                                      </p:cBhvr>
                                      <p:to>
                                        <p:strVal val="visible"/>
                                      </p:to>
                                    </p:set>
                                    <p:anim calcmode="lin" valueType="num">
                                      <p:cBhvr>
                                        <p:cTn id="78" dur="500" fill="hold"/>
                                        <p:tgtEl>
                                          <p:spTgt spid="43"/>
                                        </p:tgtEl>
                                        <p:attrNameLst>
                                          <p:attrName>ppt_w</p:attrName>
                                        </p:attrNameLst>
                                      </p:cBhvr>
                                      <p:tavLst>
                                        <p:tav tm="0">
                                          <p:val>
                                            <p:fltVal val="0"/>
                                          </p:val>
                                        </p:tav>
                                        <p:tav tm="100000">
                                          <p:val>
                                            <p:strVal val="#ppt_w"/>
                                          </p:val>
                                        </p:tav>
                                      </p:tavLst>
                                    </p:anim>
                                    <p:anim calcmode="lin" valueType="num">
                                      <p:cBhvr>
                                        <p:cTn id="79" dur="500" fill="hold"/>
                                        <p:tgtEl>
                                          <p:spTgt spid="43"/>
                                        </p:tgtEl>
                                        <p:attrNameLst>
                                          <p:attrName>ppt_h</p:attrName>
                                        </p:attrNameLst>
                                      </p:cBhvr>
                                      <p:tavLst>
                                        <p:tav tm="0">
                                          <p:val>
                                            <p:fltVal val="0"/>
                                          </p:val>
                                        </p:tav>
                                        <p:tav tm="100000">
                                          <p:val>
                                            <p:strVal val="#ppt_h"/>
                                          </p:val>
                                        </p:tav>
                                      </p:tavLst>
                                    </p:anim>
                                    <p:animEffect transition="in" filter="fade">
                                      <p:cBhvr>
                                        <p:cTn id="80" dur="500"/>
                                        <p:tgtEl>
                                          <p:spTgt spid="43"/>
                                        </p:tgtEl>
                                      </p:cBhvr>
                                    </p:animEffect>
                                  </p:childTnLst>
                                </p:cTn>
                              </p:par>
                            </p:childTnLst>
                          </p:cTn>
                        </p:par>
                        <p:par>
                          <p:cTn id="81" fill="hold">
                            <p:stCondLst>
                              <p:cond delay="500"/>
                            </p:stCondLst>
                            <p:childTnLst>
                              <p:par>
                                <p:cTn id="82" presetID="10" presetClass="entr" presetSubtype="0" fill="hold" nodeType="afterEffect">
                                  <p:stCondLst>
                                    <p:cond delay="0"/>
                                  </p:stCondLst>
                                  <p:childTnLst>
                                    <p:set>
                                      <p:cBhvr>
                                        <p:cTn id="83" dur="1" fill="hold">
                                          <p:stCondLst>
                                            <p:cond delay="0"/>
                                          </p:stCondLst>
                                        </p:cTn>
                                        <p:tgtEl>
                                          <p:spTgt spid="3">
                                            <p:txEl>
                                              <p:pRg st="8" end="8"/>
                                            </p:txEl>
                                          </p:spTgt>
                                        </p:tgtEl>
                                        <p:attrNameLst>
                                          <p:attrName>style.visibility</p:attrName>
                                        </p:attrNameLst>
                                      </p:cBhvr>
                                      <p:to>
                                        <p:strVal val="visible"/>
                                      </p:to>
                                    </p:set>
                                    <p:animEffect transition="in" filter="fade">
                                      <p:cBhvr>
                                        <p:cTn id="84"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build="allAtOnce" animBg="1"/>
      <p:bldP spid="7" grpId="0" animBg="1"/>
      <p:bldP spid="38" grpId="0"/>
      <p:bldP spid="40" grpId="0" animBg="1"/>
      <p:bldP spid="41" grpId="0"/>
      <p:bldP spid="39" grpId="0" animBg="1"/>
      <p:bldP spid="6" grpId="0" animBg="1"/>
      <p:bldP spid="42" grpId="0" animBg="1"/>
      <p:bldP spid="42" grpId="1" animBg="1"/>
      <p:bldP spid="4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5625" y="278130"/>
            <a:ext cx="10424160" cy="474345"/>
          </a:xfrm>
        </p:spPr>
        <p:txBody>
          <a:bodyPr/>
          <a:lstStyle/>
          <a:p>
            <a:r>
              <a:rPr lang="en-US" dirty="0"/>
              <a:t>Goals</a:t>
            </a:r>
          </a:p>
        </p:txBody>
      </p:sp>
      <p:sp>
        <p:nvSpPr>
          <p:cNvPr id="4" name="Text Placeholder 3"/>
          <p:cNvSpPr>
            <a:spLocks noGrp="1"/>
          </p:cNvSpPr>
          <p:nvPr>
            <p:ph type="body" sz="quarter" idx="10"/>
          </p:nvPr>
        </p:nvSpPr>
        <p:spPr/>
        <p:txBody>
          <a:bodyPr/>
          <a:lstStyle/>
          <a:p>
            <a:r>
              <a:rPr lang="en-US" cap="none" dirty="0" err="1"/>
              <a:t>clARMOR</a:t>
            </a:r>
            <a:r>
              <a:rPr lang="en-US" cap="none" dirty="0"/>
              <a:t>: AMD Research Memory Overflow Reporter for OpenCL</a:t>
            </a:r>
            <a:endParaRPr lang="en-US" dirty="0"/>
          </a:p>
        </p:txBody>
      </p:sp>
      <p:sp>
        <p:nvSpPr>
          <p:cNvPr id="3" name="Content Placeholder 2"/>
          <p:cNvSpPr>
            <a:spLocks noGrp="1"/>
          </p:cNvSpPr>
          <p:nvPr>
            <p:ph idx="1"/>
          </p:nvPr>
        </p:nvSpPr>
        <p:spPr/>
        <p:txBody>
          <a:bodyPr/>
          <a:lstStyle/>
          <a:p>
            <a:pPr>
              <a:buClr>
                <a:schemeClr val="bg1">
                  <a:lumMod val="75000"/>
                </a:schemeClr>
              </a:buClr>
            </a:pPr>
            <a:r>
              <a:rPr lang="en-US" sz="2800" dirty="0">
                <a:solidFill>
                  <a:schemeClr val="bg1">
                    <a:lumMod val="75000"/>
                  </a:schemeClr>
                </a:solidFill>
              </a:rPr>
              <a:t>Software tool to detect buffer overflows caused by GPU</a:t>
            </a:r>
          </a:p>
          <a:p>
            <a:pPr lvl="1">
              <a:buClr>
                <a:schemeClr val="bg1">
                  <a:lumMod val="75000"/>
                </a:schemeClr>
              </a:buClr>
            </a:pPr>
            <a:r>
              <a:rPr lang="en-US" sz="2600" dirty="0">
                <a:solidFill>
                  <a:schemeClr val="bg1">
                    <a:lumMod val="75000"/>
                  </a:schemeClr>
                </a:solidFill>
              </a:rPr>
              <a:t>Memory buffers, Sub buffers, SVM, Images</a:t>
            </a:r>
          </a:p>
          <a:p>
            <a:pPr lvl="1">
              <a:buClr>
                <a:schemeClr val="bg1">
                  <a:lumMod val="75000"/>
                </a:schemeClr>
              </a:buClr>
            </a:pPr>
            <a:r>
              <a:rPr lang="en-US" sz="2600" dirty="0">
                <a:solidFill>
                  <a:schemeClr val="bg1">
                    <a:lumMod val="75000"/>
                  </a:schemeClr>
                </a:solidFill>
              </a:rPr>
              <a:t>Overflow and Underflow detection</a:t>
            </a:r>
          </a:p>
          <a:p>
            <a:endParaRPr lang="en-US" sz="2800" dirty="0">
              <a:solidFill>
                <a:schemeClr val="bg1">
                  <a:lumMod val="75000"/>
                </a:schemeClr>
              </a:solidFill>
            </a:endParaRPr>
          </a:p>
          <a:p>
            <a:r>
              <a:rPr lang="en-US" sz="2800" dirty="0"/>
              <a:t>Runnable with most </a:t>
            </a:r>
            <a:r>
              <a:rPr lang="en-US" sz="2800" dirty="0" err="1"/>
              <a:t>OpenCL</a:t>
            </a:r>
            <a:r>
              <a:rPr lang="en-US" sz="3200" dirty="0"/>
              <a:t>™</a:t>
            </a:r>
            <a:r>
              <a:rPr lang="en-US" sz="2800" dirty="0"/>
              <a:t> applications</a:t>
            </a:r>
          </a:p>
          <a:p>
            <a:pPr lvl="1">
              <a:buClr>
                <a:schemeClr val="bg1">
                  <a:lumMod val="75000"/>
                </a:schemeClr>
              </a:buClr>
            </a:pPr>
            <a:r>
              <a:rPr lang="en-US" sz="2600" dirty="0">
                <a:solidFill>
                  <a:schemeClr val="bg1">
                    <a:lumMod val="75000"/>
                  </a:schemeClr>
                </a:solidFill>
              </a:rPr>
              <a:t>Tested for GPU and CPU device types from multiple vendors</a:t>
            </a:r>
          </a:p>
          <a:p>
            <a:pPr marL="0" indent="0">
              <a:buClr>
                <a:schemeClr val="bg1">
                  <a:lumMod val="75000"/>
                </a:schemeClr>
              </a:buClr>
              <a:buNone/>
            </a:pPr>
            <a:endParaRPr lang="en-US" sz="2800" dirty="0">
              <a:solidFill>
                <a:schemeClr val="bg1">
                  <a:lumMod val="75000"/>
                </a:schemeClr>
              </a:solidFill>
            </a:endParaRPr>
          </a:p>
          <a:p>
            <a:pPr>
              <a:buClr>
                <a:schemeClr val="bg1">
                  <a:lumMod val="75000"/>
                </a:schemeClr>
              </a:buClr>
            </a:pPr>
            <a:r>
              <a:rPr lang="en-US" sz="2800" dirty="0">
                <a:solidFill>
                  <a:schemeClr val="bg1">
                    <a:lumMod val="75000"/>
                  </a:schemeClr>
                </a:solidFill>
              </a:rPr>
              <a:t>Low runtime overhead</a:t>
            </a:r>
          </a:p>
          <a:p>
            <a:pPr lvl="1">
              <a:buClr>
                <a:schemeClr val="bg1">
                  <a:lumMod val="75000"/>
                </a:schemeClr>
              </a:buClr>
            </a:pPr>
            <a:r>
              <a:rPr lang="en-US" sz="2600" dirty="0">
                <a:solidFill>
                  <a:schemeClr val="bg1">
                    <a:lumMod val="75000"/>
                  </a:schemeClr>
                </a:solidFill>
              </a:rPr>
              <a:t>9.7% average overhead</a:t>
            </a:r>
          </a:p>
          <a:p>
            <a:pPr marL="0" indent="0">
              <a:buNone/>
            </a:pPr>
            <a:endParaRPr lang="en-US" sz="2600" dirty="0"/>
          </a:p>
          <a:p>
            <a:endParaRPr lang="en-US" sz="3200" dirty="0"/>
          </a:p>
        </p:txBody>
      </p:sp>
    </p:spTree>
    <p:extLst>
      <p:ext uri="{BB962C8B-B14F-4D97-AF65-F5344CB8AC3E}">
        <p14:creationId xmlns:p14="http://schemas.microsoft.com/office/powerpoint/2010/main" val="50208376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5625" y="278130"/>
            <a:ext cx="10424160" cy="474345"/>
          </a:xfrm>
        </p:spPr>
        <p:txBody>
          <a:bodyPr/>
          <a:lstStyle/>
          <a:p>
            <a:r>
              <a:rPr lang="en-US" dirty="0"/>
              <a:t>Launching an </a:t>
            </a:r>
            <a:r>
              <a:rPr lang="en-US" dirty="0" err="1"/>
              <a:t>Opencl</a:t>
            </a:r>
            <a:r>
              <a:rPr lang="en-US" dirty="0"/>
              <a:t>™ kernel</a:t>
            </a:r>
          </a:p>
        </p:txBody>
      </p:sp>
      <p:sp>
        <p:nvSpPr>
          <p:cNvPr id="4" name="Text Placeholder 3"/>
          <p:cNvSpPr>
            <a:spLocks noGrp="1"/>
          </p:cNvSpPr>
          <p:nvPr>
            <p:ph type="body" sz="quarter" idx="10"/>
          </p:nvPr>
        </p:nvSpPr>
        <p:spPr/>
        <p:txBody>
          <a:bodyPr/>
          <a:lstStyle/>
          <a:p>
            <a:endParaRPr lang="en-US" dirty="0"/>
          </a:p>
        </p:txBody>
      </p:sp>
      <p:sp>
        <p:nvSpPr>
          <p:cNvPr id="5" name="Rectangle 4"/>
          <p:cNvSpPr/>
          <p:nvPr/>
        </p:nvSpPr>
        <p:spPr>
          <a:xfrm>
            <a:off x="1621246" y="3950688"/>
            <a:ext cx="2061028" cy="1115568"/>
          </a:xfrm>
          <a:prstGeom prst="rect">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rPr>
              <a:t>Buffer</a:t>
            </a:r>
          </a:p>
        </p:txBody>
      </p:sp>
      <p:sp>
        <p:nvSpPr>
          <p:cNvPr id="7" name="TextBox 6"/>
          <p:cNvSpPr txBox="1"/>
          <p:nvPr/>
        </p:nvSpPr>
        <p:spPr>
          <a:xfrm>
            <a:off x="1384482" y="1977874"/>
            <a:ext cx="1848756" cy="461665"/>
          </a:xfrm>
          <a:prstGeom prst="rect">
            <a:avLst/>
          </a:prstGeom>
          <a:noFill/>
        </p:spPr>
        <p:txBody>
          <a:bodyPr wrap="square" rtlCol="0">
            <a:spAutoFit/>
          </a:bodyPr>
          <a:lstStyle/>
          <a:p>
            <a:pPr>
              <a:spcAft>
                <a:spcPts val="600"/>
              </a:spcAft>
              <a:buClr>
                <a:schemeClr val="bg2"/>
              </a:buClr>
            </a:pPr>
            <a:r>
              <a:rPr lang="en-US" sz="2400" dirty="0"/>
              <a:t>Buffer Create</a:t>
            </a:r>
          </a:p>
        </p:txBody>
      </p:sp>
    </p:spTree>
    <p:extLst>
      <p:ext uri="{BB962C8B-B14F-4D97-AF65-F5344CB8AC3E}">
        <p14:creationId xmlns:p14="http://schemas.microsoft.com/office/powerpoint/2010/main" val="193460517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par>
                          <p:cTn id="7" fill="hold">
                            <p:stCondLst>
                              <p:cond delay="0"/>
                            </p:stCondLst>
                            <p:childTnLst>
                              <p:par>
                                <p:cTn id="8" presetID="10" presetClass="entr" presetSubtype="0" fill="hold" grpId="0" nodeType="after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TextBox 46"/>
          <p:cNvSpPr txBox="1"/>
          <p:nvPr/>
        </p:nvSpPr>
        <p:spPr>
          <a:xfrm>
            <a:off x="1384482" y="1977874"/>
            <a:ext cx="1848756" cy="461665"/>
          </a:xfrm>
          <a:prstGeom prst="rect">
            <a:avLst/>
          </a:prstGeom>
          <a:noFill/>
        </p:spPr>
        <p:txBody>
          <a:bodyPr wrap="square" rtlCol="0">
            <a:spAutoFit/>
          </a:bodyPr>
          <a:lstStyle/>
          <a:p>
            <a:pPr>
              <a:spcAft>
                <a:spcPts val="600"/>
              </a:spcAft>
              <a:buClr>
                <a:schemeClr val="bg2"/>
              </a:buClr>
            </a:pPr>
            <a:r>
              <a:rPr lang="en-US" sz="2400" dirty="0"/>
              <a:t>Buffer Create</a:t>
            </a:r>
          </a:p>
        </p:txBody>
      </p:sp>
      <p:sp>
        <p:nvSpPr>
          <p:cNvPr id="17" name="TextBox 16"/>
          <p:cNvSpPr txBox="1"/>
          <p:nvPr/>
        </p:nvSpPr>
        <p:spPr>
          <a:xfrm>
            <a:off x="1384482" y="1979109"/>
            <a:ext cx="2001156" cy="461665"/>
          </a:xfrm>
          <a:prstGeom prst="rect">
            <a:avLst/>
          </a:prstGeom>
          <a:noFill/>
        </p:spPr>
        <p:txBody>
          <a:bodyPr wrap="square" rtlCol="0">
            <a:spAutoFit/>
          </a:bodyPr>
          <a:lstStyle/>
          <a:p>
            <a:pPr>
              <a:spcAft>
                <a:spcPts val="600"/>
              </a:spcAft>
              <a:buClr>
                <a:schemeClr val="bg2"/>
              </a:buClr>
            </a:pPr>
            <a:r>
              <a:rPr lang="en-US" sz="2400" dirty="0"/>
              <a:t>Set Arguments</a:t>
            </a:r>
          </a:p>
        </p:txBody>
      </p:sp>
      <p:sp>
        <p:nvSpPr>
          <p:cNvPr id="38" name="Rectangle 37"/>
          <p:cNvSpPr/>
          <p:nvPr/>
        </p:nvSpPr>
        <p:spPr>
          <a:xfrm>
            <a:off x="6837528" y="3906998"/>
            <a:ext cx="3166280" cy="1323833"/>
          </a:xfrm>
          <a:prstGeom prst="rect">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2000" dirty="0">
                <a:solidFill>
                  <a:schemeClr val="bg1"/>
                </a:solidFill>
              </a:rPr>
              <a:t>Kernel</a:t>
            </a:r>
          </a:p>
        </p:txBody>
      </p:sp>
      <p:sp>
        <p:nvSpPr>
          <p:cNvPr id="39" name="Rectangle 38"/>
          <p:cNvSpPr/>
          <p:nvPr/>
        </p:nvSpPr>
        <p:spPr>
          <a:xfrm>
            <a:off x="6383470" y="4542777"/>
            <a:ext cx="2061028" cy="1115568"/>
          </a:xfrm>
          <a:prstGeom prst="rect">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rPr>
              <a:t>Buffer</a:t>
            </a:r>
          </a:p>
        </p:txBody>
      </p:sp>
      <p:sp>
        <p:nvSpPr>
          <p:cNvPr id="42" name="Rectangle 41"/>
          <p:cNvSpPr/>
          <p:nvPr/>
        </p:nvSpPr>
        <p:spPr>
          <a:xfrm>
            <a:off x="1621246" y="3952296"/>
            <a:ext cx="2061028" cy="1117600"/>
          </a:xfrm>
          <a:prstGeom prst="rect">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rPr>
              <a:t>Buffer</a:t>
            </a:r>
          </a:p>
        </p:txBody>
      </p:sp>
      <p:sp>
        <p:nvSpPr>
          <p:cNvPr id="2" name="Title 1"/>
          <p:cNvSpPr>
            <a:spLocks noGrp="1"/>
          </p:cNvSpPr>
          <p:nvPr>
            <p:ph type="title"/>
          </p:nvPr>
        </p:nvSpPr>
        <p:spPr>
          <a:xfrm>
            <a:off x="305625" y="278130"/>
            <a:ext cx="10424160" cy="474345"/>
          </a:xfrm>
        </p:spPr>
        <p:txBody>
          <a:bodyPr/>
          <a:lstStyle/>
          <a:p>
            <a:r>
              <a:rPr lang="en-US" dirty="0"/>
              <a:t>Launching an </a:t>
            </a:r>
            <a:r>
              <a:rPr lang="en-US" dirty="0" err="1"/>
              <a:t>Opencl</a:t>
            </a:r>
            <a:r>
              <a:rPr lang="en-US" dirty="0"/>
              <a:t>™ kernel</a:t>
            </a:r>
          </a:p>
        </p:txBody>
      </p:sp>
      <p:sp>
        <p:nvSpPr>
          <p:cNvPr id="4" name="Text Placeholder 3"/>
          <p:cNvSpPr>
            <a:spLocks noGrp="1"/>
          </p:cNvSpPr>
          <p:nvPr>
            <p:ph type="body" sz="quarter" idx="10"/>
          </p:nvPr>
        </p:nvSpPr>
        <p:spPr/>
        <p:txBody>
          <a:bodyPr/>
          <a:lstStyle/>
          <a:p>
            <a:endParaRPr lang="en-US" dirty="0"/>
          </a:p>
        </p:txBody>
      </p:sp>
    </p:spTree>
    <p:extLst>
      <p:ext uri="{BB962C8B-B14F-4D97-AF65-F5344CB8AC3E}">
        <p14:creationId xmlns:p14="http://schemas.microsoft.com/office/powerpoint/2010/main" val="101932627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withEffect">
                                  <p:stCondLst>
                                    <p:cond delay="0"/>
                                  </p:stCondLst>
                                  <p:childTnLst>
                                    <p:animEffect transition="out" filter="fade">
                                      <p:cBhvr>
                                        <p:cTn id="6" dur="500"/>
                                        <p:tgtEl>
                                          <p:spTgt spid="47"/>
                                        </p:tgtEl>
                                      </p:cBhvr>
                                    </p:animEffect>
                                    <p:set>
                                      <p:cBhvr>
                                        <p:cTn id="7" dur="1" fill="hold">
                                          <p:stCondLst>
                                            <p:cond delay="499"/>
                                          </p:stCondLst>
                                        </p:cTn>
                                        <p:tgtEl>
                                          <p:spTgt spid="47"/>
                                        </p:tgtEl>
                                        <p:attrNameLst>
                                          <p:attrName>style.visibility</p:attrName>
                                        </p:attrNameLst>
                                      </p:cBhvr>
                                      <p:to>
                                        <p:strVal val="hidden"/>
                                      </p:to>
                                    </p:set>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par>
                                <p:cTn id="11" presetID="10" presetClass="entr" presetSubtype="0" fill="hold" grpId="0" nodeType="withEffect">
                                  <p:stCondLst>
                                    <p:cond delay="0"/>
                                  </p:stCondLst>
                                  <p:childTnLst>
                                    <p:set>
                                      <p:cBhvr>
                                        <p:cTn id="12" dur="1" fill="hold">
                                          <p:stCondLst>
                                            <p:cond delay="0"/>
                                          </p:stCondLst>
                                        </p:cTn>
                                        <p:tgtEl>
                                          <p:spTgt spid="38"/>
                                        </p:tgtEl>
                                        <p:attrNameLst>
                                          <p:attrName>style.visibility</p:attrName>
                                        </p:attrNameLst>
                                      </p:cBhvr>
                                      <p:to>
                                        <p:strVal val="visible"/>
                                      </p:to>
                                    </p:set>
                                    <p:animEffect transition="in" filter="fade">
                                      <p:cBhvr>
                                        <p:cTn id="13" dur="500"/>
                                        <p:tgtEl>
                                          <p:spTgt spid="38"/>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path" presetSubtype="0" accel="50000" decel="50000" fill="hold" grpId="0" nodeType="clickEffect">
                                  <p:stCondLst>
                                    <p:cond delay="0"/>
                                  </p:stCondLst>
                                  <p:childTnLst>
                                    <p:animMotion origin="layout" path="M -4.55848E-6 -3.7037E-7 L 0.39125 0.08588 " pathEditMode="relative" rAng="0" ptsTypes="AA">
                                      <p:cBhvr>
                                        <p:cTn id="17" dur="1000" fill="hold"/>
                                        <p:tgtEl>
                                          <p:spTgt spid="42"/>
                                        </p:tgtEl>
                                        <p:attrNameLst>
                                          <p:attrName>ppt_x</p:attrName>
                                          <p:attrName>ppt_y</p:attrName>
                                        </p:attrNameLst>
                                      </p:cBhvr>
                                      <p:rCtr x="19562" y="4282"/>
                                    </p:animMotion>
                                  </p:childTnLst>
                                </p:cTn>
                              </p:par>
                            </p:childTnLst>
                          </p:cTn>
                        </p:par>
                        <p:par>
                          <p:cTn id="18" fill="hold">
                            <p:stCondLst>
                              <p:cond delay="1000"/>
                            </p:stCondLst>
                            <p:childTnLst>
                              <p:par>
                                <p:cTn id="19" presetID="1" presetClass="entr" presetSubtype="0"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childTnLst>
                                </p:cTn>
                              </p:par>
                              <p:par>
                                <p:cTn id="21" presetID="1" presetClass="exit" presetSubtype="0" fill="hold" grpId="1" nodeType="withEffect">
                                  <p:stCondLst>
                                    <p:cond delay="0"/>
                                  </p:stCondLst>
                                  <p:childTnLst>
                                    <p:set>
                                      <p:cBhvr>
                                        <p:cTn id="22" dur="1" fill="hold">
                                          <p:stCondLst>
                                            <p:cond delay="0"/>
                                          </p:stCondLst>
                                        </p:cTn>
                                        <p:tgtEl>
                                          <p:spTgt spid="4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17" grpId="0"/>
      <p:bldP spid="38" grpId="0" animBg="1"/>
      <p:bldP spid="39" grpId="0" animBg="1"/>
      <p:bldP spid="42" grpId="0" animBg="1"/>
      <p:bldP spid="42" grpId="1"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6837528" y="3906998"/>
            <a:ext cx="3166280" cy="1323833"/>
          </a:xfrm>
          <a:prstGeom prst="rect">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2000" dirty="0">
                <a:solidFill>
                  <a:schemeClr val="bg1"/>
                </a:solidFill>
              </a:rPr>
              <a:t>Kernel</a:t>
            </a:r>
          </a:p>
        </p:txBody>
      </p:sp>
      <p:sp>
        <p:nvSpPr>
          <p:cNvPr id="20" name="Rectangle 19"/>
          <p:cNvSpPr/>
          <p:nvPr/>
        </p:nvSpPr>
        <p:spPr>
          <a:xfrm>
            <a:off x="6383470" y="4544568"/>
            <a:ext cx="2061028" cy="1115568"/>
          </a:xfrm>
          <a:prstGeom prst="rect">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rPr>
              <a:t>Buffer</a:t>
            </a:r>
          </a:p>
        </p:txBody>
      </p:sp>
      <p:sp>
        <p:nvSpPr>
          <p:cNvPr id="22" name="Rectangle 21"/>
          <p:cNvSpPr/>
          <p:nvPr/>
        </p:nvSpPr>
        <p:spPr>
          <a:xfrm>
            <a:off x="8444497" y="4544568"/>
            <a:ext cx="1234440" cy="1115568"/>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rPr>
              <a:t>Unrelated Memory</a:t>
            </a:r>
          </a:p>
        </p:txBody>
      </p:sp>
      <p:sp>
        <p:nvSpPr>
          <p:cNvPr id="2" name="Title 1"/>
          <p:cNvSpPr>
            <a:spLocks noGrp="1"/>
          </p:cNvSpPr>
          <p:nvPr>
            <p:ph type="title"/>
          </p:nvPr>
        </p:nvSpPr>
        <p:spPr>
          <a:xfrm>
            <a:off x="305625" y="278130"/>
            <a:ext cx="10424160" cy="474345"/>
          </a:xfrm>
        </p:spPr>
        <p:txBody>
          <a:bodyPr/>
          <a:lstStyle/>
          <a:p>
            <a:r>
              <a:rPr lang="en-US" dirty="0"/>
              <a:t>Launching an </a:t>
            </a:r>
            <a:r>
              <a:rPr lang="en-US" dirty="0" err="1"/>
              <a:t>Opencl</a:t>
            </a:r>
            <a:r>
              <a:rPr lang="en-US" dirty="0"/>
              <a:t>™ kernel</a:t>
            </a:r>
          </a:p>
        </p:txBody>
      </p:sp>
      <p:sp>
        <p:nvSpPr>
          <p:cNvPr id="4" name="Text Placeholder 3"/>
          <p:cNvSpPr>
            <a:spLocks noGrp="1"/>
          </p:cNvSpPr>
          <p:nvPr>
            <p:ph type="body" sz="quarter" idx="10"/>
          </p:nvPr>
        </p:nvSpPr>
        <p:spPr/>
        <p:txBody>
          <a:bodyPr/>
          <a:lstStyle/>
          <a:p>
            <a:endParaRPr lang="en-US" dirty="0"/>
          </a:p>
        </p:txBody>
      </p:sp>
      <p:sp>
        <p:nvSpPr>
          <p:cNvPr id="6" name="Freeform 5"/>
          <p:cNvSpPr/>
          <p:nvPr/>
        </p:nvSpPr>
        <p:spPr>
          <a:xfrm>
            <a:off x="6550925" y="4667534"/>
            <a:ext cx="1815153" cy="930319"/>
          </a:xfrm>
          <a:custGeom>
            <a:avLst/>
            <a:gdLst>
              <a:gd name="connsiteX0" fmla="*/ 0 w 1815153"/>
              <a:gd name="connsiteY0" fmla="*/ 95535 h 930319"/>
              <a:gd name="connsiteX1" fmla="*/ 13648 w 1815153"/>
              <a:gd name="connsiteY1" fmla="*/ 286603 h 930319"/>
              <a:gd name="connsiteX2" fmla="*/ 27296 w 1815153"/>
              <a:gd name="connsiteY2" fmla="*/ 627797 h 930319"/>
              <a:gd name="connsiteX3" fmla="*/ 54591 w 1815153"/>
              <a:gd name="connsiteY3" fmla="*/ 750627 h 930319"/>
              <a:gd name="connsiteX4" fmla="*/ 68239 w 1815153"/>
              <a:gd name="connsiteY4" fmla="*/ 805218 h 930319"/>
              <a:gd name="connsiteX5" fmla="*/ 95535 w 1815153"/>
              <a:gd name="connsiteY5" fmla="*/ 900753 h 930319"/>
              <a:gd name="connsiteX6" fmla="*/ 122830 w 1815153"/>
              <a:gd name="connsiteY6" fmla="*/ 859809 h 930319"/>
              <a:gd name="connsiteX7" fmla="*/ 136478 w 1815153"/>
              <a:gd name="connsiteY7" fmla="*/ 791570 h 930319"/>
              <a:gd name="connsiteX8" fmla="*/ 163774 w 1815153"/>
              <a:gd name="connsiteY8" fmla="*/ 641445 h 930319"/>
              <a:gd name="connsiteX9" fmla="*/ 191069 w 1815153"/>
              <a:gd name="connsiteY9" fmla="*/ 559559 h 930319"/>
              <a:gd name="connsiteX10" fmla="*/ 218365 w 1815153"/>
              <a:gd name="connsiteY10" fmla="*/ 450376 h 930319"/>
              <a:gd name="connsiteX11" fmla="*/ 245660 w 1815153"/>
              <a:gd name="connsiteY11" fmla="*/ 368490 h 930319"/>
              <a:gd name="connsiteX12" fmla="*/ 259308 w 1815153"/>
              <a:gd name="connsiteY12" fmla="*/ 327547 h 930319"/>
              <a:gd name="connsiteX13" fmla="*/ 272956 w 1815153"/>
              <a:gd name="connsiteY13" fmla="*/ 272956 h 930319"/>
              <a:gd name="connsiteX14" fmla="*/ 300251 w 1815153"/>
              <a:gd name="connsiteY14" fmla="*/ 218365 h 930319"/>
              <a:gd name="connsiteX15" fmla="*/ 341194 w 1815153"/>
              <a:gd name="connsiteY15" fmla="*/ 81887 h 930319"/>
              <a:gd name="connsiteX16" fmla="*/ 354842 w 1815153"/>
              <a:gd name="connsiteY16" fmla="*/ 40944 h 930319"/>
              <a:gd name="connsiteX17" fmla="*/ 368490 w 1815153"/>
              <a:gd name="connsiteY17" fmla="*/ 259308 h 930319"/>
              <a:gd name="connsiteX18" fmla="*/ 382138 w 1815153"/>
              <a:gd name="connsiteY18" fmla="*/ 382138 h 930319"/>
              <a:gd name="connsiteX19" fmla="*/ 395785 w 1815153"/>
              <a:gd name="connsiteY19" fmla="*/ 682388 h 930319"/>
              <a:gd name="connsiteX20" fmla="*/ 423081 w 1815153"/>
              <a:gd name="connsiteY20" fmla="*/ 805218 h 930319"/>
              <a:gd name="connsiteX21" fmla="*/ 436729 w 1815153"/>
              <a:gd name="connsiteY21" fmla="*/ 873457 h 930319"/>
              <a:gd name="connsiteX22" fmla="*/ 464024 w 1815153"/>
              <a:gd name="connsiteY22" fmla="*/ 818866 h 930319"/>
              <a:gd name="connsiteX23" fmla="*/ 477672 w 1815153"/>
              <a:gd name="connsiteY23" fmla="*/ 736979 h 930319"/>
              <a:gd name="connsiteX24" fmla="*/ 491320 w 1815153"/>
              <a:gd name="connsiteY24" fmla="*/ 696036 h 930319"/>
              <a:gd name="connsiteX25" fmla="*/ 532263 w 1815153"/>
              <a:gd name="connsiteY25" fmla="*/ 504967 h 930319"/>
              <a:gd name="connsiteX26" fmla="*/ 559559 w 1815153"/>
              <a:gd name="connsiteY26" fmla="*/ 409433 h 930319"/>
              <a:gd name="connsiteX27" fmla="*/ 586854 w 1815153"/>
              <a:gd name="connsiteY27" fmla="*/ 368490 h 930319"/>
              <a:gd name="connsiteX28" fmla="*/ 614150 w 1815153"/>
              <a:gd name="connsiteY28" fmla="*/ 272956 h 930319"/>
              <a:gd name="connsiteX29" fmla="*/ 641445 w 1815153"/>
              <a:gd name="connsiteY29" fmla="*/ 218365 h 930319"/>
              <a:gd name="connsiteX30" fmla="*/ 682388 w 1815153"/>
              <a:gd name="connsiteY30" fmla="*/ 81887 h 930319"/>
              <a:gd name="connsiteX31" fmla="*/ 709684 w 1815153"/>
              <a:gd name="connsiteY31" fmla="*/ 0 h 930319"/>
              <a:gd name="connsiteX32" fmla="*/ 723332 w 1815153"/>
              <a:gd name="connsiteY32" fmla="*/ 81887 h 930319"/>
              <a:gd name="connsiteX33" fmla="*/ 736979 w 1815153"/>
              <a:gd name="connsiteY33" fmla="*/ 150126 h 930319"/>
              <a:gd name="connsiteX34" fmla="*/ 750627 w 1815153"/>
              <a:gd name="connsiteY34" fmla="*/ 559559 h 930319"/>
              <a:gd name="connsiteX35" fmla="*/ 777923 w 1815153"/>
              <a:gd name="connsiteY35" fmla="*/ 846162 h 930319"/>
              <a:gd name="connsiteX36" fmla="*/ 791571 w 1815153"/>
              <a:gd name="connsiteY36" fmla="*/ 887105 h 930319"/>
              <a:gd name="connsiteX37" fmla="*/ 818866 w 1815153"/>
              <a:gd name="connsiteY37" fmla="*/ 791570 h 930319"/>
              <a:gd name="connsiteX38" fmla="*/ 846162 w 1815153"/>
              <a:gd name="connsiteY38" fmla="*/ 641445 h 930319"/>
              <a:gd name="connsiteX39" fmla="*/ 873457 w 1815153"/>
              <a:gd name="connsiteY39" fmla="*/ 491320 h 930319"/>
              <a:gd name="connsiteX40" fmla="*/ 900753 w 1815153"/>
              <a:gd name="connsiteY40" fmla="*/ 423081 h 930319"/>
              <a:gd name="connsiteX41" fmla="*/ 914400 w 1815153"/>
              <a:gd name="connsiteY41" fmla="*/ 382138 h 930319"/>
              <a:gd name="connsiteX42" fmla="*/ 928048 w 1815153"/>
              <a:gd name="connsiteY42" fmla="*/ 327547 h 930319"/>
              <a:gd name="connsiteX43" fmla="*/ 941696 w 1815153"/>
              <a:gd name="connsiteY43" fmla="*/ 259308 h 930319"/>
              <a:gd name="connsiteX44" fmla="*/ 982639 w 1815153"/>
              <a:gd name="connsiteY44" fmla="*/ 136478 h 930319"/>
              <a:gd name="connsiteX45" fmla="*/ 996287 w 1815153"/>
              <a:gd name="connsiteY45" fmla="*/ 95535 h 930319"/>
              <a:gd name="connsiteX46" fmla="*/ 1009935 w 1815153"/>
              <a:gd name="connsiteY46" fmla="*/ 54591 h 930319"/>
              <a:gd name="connsiteX47" fmla="*/ 1037230 w 1815153"/>
              <a:gd name="connsiteY47" fmla="*/ 95535 h 930319"/>
              <a:gd name="connsiteX48" fmla="*/ 1064526 w 1815153"/>
              <a:gd name="connsiteY48" fmla="*/ 245660 h 930319"/>
              <a:gd name="connsiteX49" fmla="*/ 1078174 w 1815153"/>
              <a:gd name="connsiteY49" fmla="*/ 313899 h 930319"/>
              <a:gd name="connsiteX50" fmla="*/ 1091821 w 1815153"/>
              <a:gd name="connsiteY50" fmla="*/ 887105 h 930319"/>
              <a:gd name="connsiteX51" fmla="*/ 1105469 w 1815153"/>
              <a:gd name="connsiteY51" fmla="*/ 928048 h 930319"/>
              <a:gd name="connsiteX52" fmla="*/ 1146412 w 1815153"/>
              <a:gd name="connsiteY52" fmla="*/ 805218 h 930319"/>
              <a:gd name="connsiteX53" fmla="*/ 1187356 w 1815153"/>
              <a:gd name="connsiteY53" fmla="*/ 709684 h 930319"/>
              <a:gd name="connsiteX54" fmla="*/ 1201003 w 1815153"/>
              <a:gd name="connsiteY54" fmla="*/ 655093 h 930319"/>
              <a:gd name="connsiteX55" fmla="*/ 1228299 w 1815153"/>
              <a:gd name="connsiteY55" fmla="*/ 600502 h 930319"/>
              <a:gd name="connsiteX56" fmla="*/ 1255594 w 1815153"/>
              <a:gd name="connsiteY56" fmla="*/ 518615 h 930319"/>
              <a:gd name="connsiteX57" fmla="*/ 1296538 w 1815153"/>
              <a:gd name="connsiteY57" fmla="*/ 450376 h 930319"/>
              <a:gd name="connsiteX58" fmla="*/ 1323833 w 1815153"/>
              <a:gd name="connsiteY58" fmla="*/ 341194 h 930319"/>
              <a:gd name="connsiteX59" fmla="*/ 1351129 w 1815153"/>
              <a:gd name="connsiteY59" fmla="*/ 218365 h 930319"/>
              <a:gd name="connsiteX60" fmla="*/ 1364776 w 1815153"/>
              <a:gd name="connsiteY60" fmla="*/ 95535 h 930319"/>
              <a:gd name="connsiteX61" fmla="*/ 1392072 w 1815153"/>
              <a:gd name="connsiteY61" fmla="*/ 218365 h 930319"/>
              <a:gd name="connsiteX62" fmla="*/ 1419368 w 1815153"/>
              <a:gd name="connsiteY62" fmla="*/ 477672 h 930319"/>
              <a:gd name="connsiteX63" fmla="*/ 1433015 w 1815153"/>
              <a:gd name="connsiteY63" fmla="*/ 532263 h 930319"/>
              <a:gd name="connsiteX64" fmla="*/ 1446663 w 1815153"/>
              <a:gd name="connsiteY64" fmla="*/ 641445 h 930319"/>
              <a:gd name="connsiteX65" fmla="*/ 1460311 w 1815153"/>
              <a:gd name="connsiteY65" fmla="*/ 682388 h 930319"/>
              <a:gd name="connsiteX66" fmla="*/ 1473959 w 1815153"/>
              <a:gd name="connsiteY66" fmla="*/ 750627 h 930319"/>
              <a:gd name="connsiteX67" fmla="*/ 1514902 w 1815153"/>
              <a:gd name="connsiteY67" fmla="*/ 900753 h 930319"/>
              <a:gd name="connsiteX68" fmla="*/ 1555845 w 1815153"/>
              <a:gd name="connsiteY68" fmla="*/ 668741 h 930319"/>
              <a:gd name="connsiteX69" fmla="*/ 1569493 w 1815153"/>
              <a:gd name="connsiteY69" fmla="*/ 627797 h 930319"/>
              <a:gd name="connsiteX70" fmla="*/ 1596788 w 1815153"/>
              <a:gd name="connsiteY70" fmla="*/ 518615 h 930319"/>
              <a:gd name="connsiteX71" fmla="*/ 1610436 w 1815153"/>
              <a:gd name="connsiteY71" fmla="*/ 477672 h 930319"/>
              <a:gd name="connsiteX72" fmla="*/ 1637732 w 1815153"/>
              <a:gd name="connsiteY72" fmla="*/ 368490 h 930319"/>
              <a:gd name="connsiteX73" fmla="*/ 1651379 w 1815153"/>
              <a:gd name="connsiteY73" fmla="*/ 327547 h 930319"/>
              <a:gd name="connsiteX74" fmla="*/ 1678675 w 1815153"/>
              <a:gd name="connsiteY74" fmla="*/ 150126 h 930319"/>
              <a:gd name="connsiteX75" fmla="*/ 1692323 w 1815153"/>
              <a:gd name="connsiteY75" fmla="*/ 204717 h 930319"/>
              <a:gd name="connsiteX76" fmla="*/ 1705971 w 1815153"/>
              <a:gd name="connsiteY76" fmla="*/ 245660 h 930319"/>
              <a:gd name="connsiteX77" fmla="*/ 1719618 w 1815153"/>
              <a:gd name="connsiteY77" fmla="*/ 491320 h 930319"/>
              <a:gd name="connsiteX78" fmla="*/ 1733266 w 1815153"/>
              <a:gd name="connsiteY78" fmla="*/ 545911 h 930319"/>
              <a:gd name="connsiteX79" fmla="*/ 1746914 w 1815153"/>
              <a:gd name="connsiteY79" fmla="*/ 614150 h 930319"/>
              <a:gd name="connsiteX80" fmla="*/ 1760562 w 1815153"/>
              <a:gd name="connsiteY80" fmla="*/ 696036 h 930319"/>
              <a:gd name="connsiteX81" fmla="*/ 1787857 w 1815153"/>
              <a:gd name="connsiteY81" fmla="*/ 777923 h 930319"/>
              <a:gd name="connsiteX82" fmla="*/ 1801505 w 1815153"/>
              <a:gd name="connsiteY82" fmla="*/ 846162 h 930319"/>
              <a:gd name="connsiteX83" fmla="*/ 1815153 w 1815153"/>
              <a:gd name="connsiteY83" fmla="*/ 887105 h 930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Lst>
            <a:rect l="l" t="t" r="r" b="b"/>
            <a:pathLst>
              <a:path w="1815153" h="930319">
                <a:moveTo>
                  <a:pt x="0" y="95535"/>
                </a:moveTo>
                <a:cubicBezTo>
                  <a:pt x="4549" y="159224"/>
                  <a:pt x="10378" y="222835"/>
                  <a:pt x="13648" y="286603"/>
                </a:cubicBezTo>
                <a:cubicBezTo>
                  <a:pt x="19477" y="400276"/>
                  <a:pt x="19968" y="514211"/>
                  <a:pt x="27296" y="627797"/>
                </a:cubicBezTo>
                <a:cubicBezTo>
                  <a:pt x="32427" y="707323"/>
                  <a:pt x="37851" y="692036"/>
                  <a:pt x="54591" y="750627"/>
                </a:cubicBezTo>
                <a:cubicBezTo>
                  <a:pt x="59744" y="768662"/>
                  <a:pt x="63086" y="787183"/>
                  <a:pt x="68239" y="805218"/>
                </a:cubicBezTo>
                <a:cubicBezTo>
                  <a:pt x="107398" y="942273"/>
                  <a:pt x="52870" y="730095"/>
                  <a:pt x="95535" y="900753"/>
                </a:cubicBezTo>
                <a:cubicBezTo>
                  <a:pt x="104633" y="887105"/>
                  <a:pt x="117071" y="875167"/>
                  <a:pt x="122830" y="859809"/>
                </a:cubicBezTo>
                <a:cubicBezTo>
                  <a:pt x="130975" y="838089"/>
                  <a:pt x="132328" y="814393"/>
                  <a:pt x="136478" y="791570"/>
                </a:cubicBezTo>
                <a:cubicBezTo>
                  <a:pt x="142153" y="760359"/>
                  <a:pt x="154580" y="675158"/>
                  <a:pt x="163774" y="641445"/>
                </a:cubicBezTo>
                <a:cubicBezTo>
                  <a:pt x="171344" y="613687"/>
                  <a:pt x="183165" y="587224"/>
                  <a:pt x="191069" y="559559"/>
                </a:cubicBezTo>
                <a:cubicBezTo>
                  <a:pt x="201375" y="523488"/>
                  <a:pt x="206502" y="485965"/>
                  <a:pt x="218365" y="450376"/>
                </a:cubicBezTo>
                <a:lnTo>
                  <a:pt x="245660" y="368490"/>
                </a:lnTo>
                <a:cubicBezTo>
                  <a:pt x="250209" y="354842"/>
                  <a:pt x="255819" y="341503"/>
                  <a:pt x="259308" y="327547"/>
                </a:cubicBezTo>
                <a:cubicBezTo>
                  <a:pt x="263857" y="309350"/>
                  <a:pt x="266370" y="290519"/>
                  <a:pt x="272956" y="272956"/>
                </a:cubicBezTo>
                <a:cubicBezTo>
                  <a:pt x="280099" y="253907"/>
                  <a:pt x="292695" y="237255"/>
                  <a:pt x="300251" y="218365"/>
                </a:cubicBezTo>
                <a:cubicBezTo>
                  <a:pt x="332690" y="137266"/>
                  <a:pt x="321083" y="152277"/>
                  <a:pt x="341194" y="81887"/>
                </a:cubicBezTo>
                <a:cubicBezTo>
                  <a:pt x="345146" y="68055"/>
                  <a:pt x="350293" y="54592"/>
                  <a:pt x="354842" y="40944"/>
                </a:cubicBezTo>
                <a:cubicBezTo>
                  <a:pt x="359391" y="113732"/>
                  <a:pt x="362674" y="186610"/>
                  <a:pt x="368490" y="259308"/>
                </a:cubicBezTo>
                <a:cubicBezTo>
                  <a:pt x="371775" y="300372"/>
                  <a:pt x="379486" y="341028"/>
                  <a:pt x="382138" y="382138"/>
                </a:cubicBezTo>
                <a:cubicBezTo>
                  <a:pt x="388588" y="482117"/>
                  <a:pt x="388647" y="582456"/>
                  <a:pt x="395785" y="682388"/>
                </a:cubicBezTo>
                <a:cubicBezTo>
                  <a:pt x="403296" y="787543"/>
                  <a:pt x="405102" y="733304"/>
                  <a:pt x="423081" y="805218"/>
                </a:cubicBezTo>
                <a:cubicBezTo>
                  <a:pt x="428707" y="827722"/>
                  <a:pt x="432180" y="850711"/>
                  <a:pt x="436729" y="873457"/>
                </a:cubicBezTo>
                <a:cubicBezTo>
                  <a:pt x="445827" y="855260"/>
                  <a:pt x="458178" y="838353"/>
                  <a:pt x="464024" y="818866"/>
                </a:cubicBezTo>
                <a:cubicBezTo>
                  <a:pt x="471975" y="792361"/>
                  <a:pt x="471669" y="763992"/>
                  <a:pt x="477672" y="736979"/>
                </a:cubicBezTo>
                <a:cubicBezTo>
                  <a:pt x="480793" y="722936"/>
                  <a:pt x="486771" y="709684"/>
                  <a:pt x="491320" y="696036"/>
                </a:cubicBezTo>
                <a:cubicBezTo>
                  <a:pt x="516745" y="441789"/>
                  <a:pt x="480182" y="643851"/>
                  <a:pt x="532263" y="504967"/>
                </a:cubicBezTo>
                <a:cubicBezTo>
                  <a:pt x="545381" y="469984"/>
                  <a:pt x="543062" y="442428"/>
                  <a:pt x="559559" y="409433"/>
                </a:cubicBezTo>
                <a:cubicBezTo>
                  <a:pt x="566894" y="394762"/>
                  <a:pt x="577756" y="382138"/>
                  <a:pt x="586854" y="368490"/>
                </a:cubicBezTo>
                <a:cubicBezTo>
                  <a:pt x="593780" y="340785"/>
                  <a:pt x="602402" y="300369"/>
                  <a:pt x="614150" y="272956"/>
                </a:cubicBezTo>
                <a:cubicBezTo>
                  <a:pt x="622164" y="254256"/>
                  <a:pt x="632347" y="236562"/>
                  <a:pt x="641445" y="218365"/>
                </a:cubicBezTo>
                <a:cubicBezTo>
                  <a:pt x="663675" y="107216"/>
                  <a:pt x="642489" y="191611"/>
                  <a:pt x="682388" y="81887"/>
                </a:cubicBezTo>
                <a:cubicBezTo>
                  <a:pt x="692221" y="54847"/>
                  <a:pt x="709684" y="0"/>
                  <a:pt x="709684" y="0"/>
                </a:cubicBezTo>
                <a:cubicBezTo>
                  <a:pt x="714233" y="27296"/>
                  <a:pt x="718382" y="54661"/>
                  <a:pt x="723332" y="81887"/>
                </a:cubicBezTo>
                <a:cubicBezTo>
                  <a:pt x="727481" y="104710"/>
                  <a:pt x="735656" y="126967"/>
                  <a:pt x="736979" y="150126"/>
                </a:cubicBezTo>
                <a:cubicBezTo>
                  <a:pt x="744769" y="286457"/>
                  <a:pt x="744426" y="423146"/>
                  <a:pt x="750627" y="559559"/>
                </a:cubicBezTo>
                <a:cubicBezTo>
                  <a:pt x="753770" y="628701"/>
                  <a:pt x="761692" y="765009"/>
                  <a:pt x="777923" y="846162"/>
                </a:cubicBezTo>
                <a:cubicBezTo>
                  <a:pt x="780744" y="860269"/>
                  <a:pt x="787022" y="873457"/>
                  <a:pt x="791571" y="887105"/>
                </a:cubicBezTo>
                <a:cubicBezTo>
                  <a:pt x="800669" y="855260"/>
                  <a:pt x="812371" y="824046"/>
                  <a:pt x="818866" y="791570"/>
                </a:cubicBezTo>
                <a:cubicBezTo>
                  <a:pt x="857444" y="598678"/>
                  <a:pt x="811837" y="744418"/>
                  <a:pt x="846162" y="641445"/>
                </a:cubicBezTo>
                <a:cubicBezTo>
                  <a:pt x="849403" y="622000"/>
                  <a:pt x="866302" y="515169"/>
                  <a:pt x="873457" y="491320"/>
                </a:cubicBezTo>
                <a:cubicBezTo>
                  <a:pt x="880497" y="467855"/>
                  <a:pt x="892151" y="446020"/>
                  <a:pt x="900753" y="423081"/>
                </a:cubicBezTo>
                <a:cubicBezTo>
                  <a:pt x="905804" y="409611"/>
                  <a:pt x="910448" y="395970"/>
                  <a:pt x="914400" y="382138"/>
                </a:cubicBezTo>
                <a:cubicBezTo>
                  <a:pt x="919553" y="364103"/>
                  <a:pt x="923979" y="345857"/>
                  <a:pt x="928048" y="327547"/>
                </a:cubicBezTo>
                <a:cubicBezTo>
                  <a:pt x="933080" y="304903"/>
                  <a:pt x="935593" y="281687"/>
                  <a:pt x="941696" y="259308"/>
                </a:cubicBezTo>
                <a:cubicBezTo>
                  <a:pt x="941703" y="259282"/>
                  <a:pt x="975811" y="156962"/>
                  <a:pt x="982639" y="136478"/>
                </a:cubicBezTo>
                <a:lnTo>
                  <a:pt x="996287" y="95535"/>
                </a:lnTo>
                <a:lnTo>
                  <a:pt x="1009935" y="54591"/>
                </a:lnTo>
                <a:cubicBezTo>
                  <a:pt x="1019033" y="68239"/>
                  <a:pt x="1030769" y="80459"/>
                  <a:pt x="1037230" y="95535"/>
                </a:cubicBezTo>
                <a:cubicBezTo>
                  <a:pt x="1051522" y="128885"/>
                  <a:pt x="1060500" y="221506"/>
                  <a:pt x="1064526" y="245660"/>
                </a:cubicBezTo>
                <a:cubicBezTo>
                  <a:pt x="1068340" y="268541"/>
                  <a:pt x="1073625" y="291153"/>
                  <a:pt x="1078174" y="313899"/>
                </a:cubicBezTo>
                <a:cubicBezTo>
                  <a:pt x="1082723" y="504968"/>
                  <a:pt x="1083335" y="696171"/>
                  <a:pt x="1091821" y="887105"/>
                </a:cubicBezTo>
                <a:cubicBezTo>
                  <a:pt x="1092460" y="901477"/>
                  <a:pt x="1097489" y="940018"/>
                  <a:pt x="1105469" y="928048"/>
                </a:cubicBezTo>
                <a:cubicBezTo>
                  <a:pt x="1129409" y="892138"/>
                  <a:pt x="1127111" y="843820"/>
                  <a:pt x="1146412" y="805218"/>
                </a:cubicBezTo>
                <a:cubicBezTo>
                  <a:pt x="1170673" y="756697"/>
                  <a:pt x="1173969" y="756538"/>
                  <a:pt x="1187356" y="709684"/>
                </a:cubicBezTo>
                <a:cubicBezTo>
                  <a:pt x="1192509" y="691649"/>
                  <a:pt x="1194417" y="672656"/>
                  <a:pt x="1201003" y="655093"/>
                </a:cubicBezTo>
                <a:cubicBezTo>
                  <a:pt x="1208147" y="636043"/>
                  <a:pt x="1220743" y="619392"/>
                  <a:pt x="1228299" y="600502"/>
                </a:cubicBezTo>
                <a:cubicBezTo>
                  <a:pt x="1238985" y="573788"/>
                  <a:pt x="1240791" y="543287"/>
                  <a:pt x="1255594" y="518615"/>
                </a:cubicBezTo>
                <a:cubicBezTo>
                  <a:pt x="1269242" y="495869"/>
                  <a:pt x="1284675" y="474102"/>
                  <a:pt x="1296538" y="450376"/>
                </a:cubicBezTo>
                <a:cubicBezTo>
                  <a:pt x="1311169" y="421115"/>
                  <a:pt x="1317605" y="369218"/>
                  <a:pt x="1323833" y="341194"/>
                </a:cubicBezTo>
                <a:cubicBezTo>
                  <a:pt x="1335752" y="287557"/>
                  <a:pt x="1342898" y="275986"/>
                  <a:pt x="1351129" y="218365"/>
                </a:cubicBezTo>
                <a:cubicBezTo>
                  <a:pt x="1356955" y="177584"/>
                  <a:pt x="1360227" y="136478"/>
                  <a:pt x="1364776" y="95535"/>
                </a:cubicBezTo>
                <a:cubicBezTo>
                  <a:pt x="1373542" y="130600"/>
                  <a:pt x="1387740" y="183712"/>
                  <a:pt x="1392072" y="218365"/>
                </a:cubicBezTo>
                <a:cubicBezTo>
                  <a:pt x="1407260" y="339865"/>
                  <a:pt x="1400787" y="366186"/>
                  <a:pt x="1419368" y="477672"/>
                </a:cubicBezTo>
                <a:cubicBezTo>
                  <a:pt x="1422452" y="496174"/>
                  <a:pt x="1429931" y="513761"/>
                  <a:pt x="1433015" y="532263"/>
                </a:cubicBezTo>
                <a:cubicBezTo>
                  <a:pt x="1439045" y="568441"/>
                  <a:pt x="1440102" y="605359"/>
                  <a:pt x="1446663" y="641445"/>
                </a:cubicBezTo>
                <a:cubicBezTo>
                  <a:pt x="1449236" y="655599"/>
                  <a:pt x="1456822" y="668432"/>
                  <a:pt x="1460311" y="682388"/>
                </a:cubicBezTo>
                <a:cubicBezTo>
                  <a:pt x="1465937" y="704892"/>
                  <a:pt x="1467856" y="728248"/>
                  <a:pt x="1473959" y="750627"/>
                </a:cubicBezTo>
                <a:cubicBezTo>
                  <a:pt x="1525905" y="941098"/>
                  <a:pt x="1481651" y="734499"/>
                  <a:pt x="1514902" y="900753"/>
                </a:cubicBezTo>
                <a:cubicBezTo>
                  <a:pt x="1567393" y="743276"/>
                  <a:pt x="1523339" y="896281"/>
                  <a:pt x="1555845" y="668741"/>
                </a:cubicBezTo>
                <a:cubicBezTo>
                  <a:pt x="1557880" y="654499"/>
                  <a:pt x="1565708" y="641676"/>
                  <a:pt x="1569493" y="627797"/>
                </a:cubicBezTo>
                <a:cubicBezTo>
                  <a:pt x="1579363" y="591605"/>
                  <a:pt x="1584925" y="554204"/>
                  <a:pt x="1596788" y="518615"/>
                </a:cubicBezTo>
                <a:cubicBezTo>
                  <a:pt x="1601337" y="504967"/>
                  <a:pt x="1606651" y="491551"/>
                  <a:pt x="1610436" y="477672"/>
                </a:cubicBezTo>
                <a:cubicBezTo>
                  <a:pt x="1620307" y="441480"/>
                  <a:pt x="1625870" y="404079"/>
                  <a:pt x="1637732" y="368490"/>
                </a:cubicBezTo>
                <a:cubicBezTo>
                  <a:pt x="1642281" y="354842"/>
                  <a:pt x="1647890" y="341503"/>
                  <a:pt x="1651379" y="327547"/>
                </a:cubicBezTo>
                <a:cubicBezTo>
                  <a:pt x="1667010" y="265021"/>
                  <a:pt x="1670387" y="216428"/>
                  <a:pt x="1678675" y="150126"/>
                </a:cubicBezTo>
                <a:cubicBezTo>
                  <a:pt x="1683224" y="168323"/>
                  <a:pt x="1687170" y="186682"/>
                  <a:pt x="1692323" y="204717"/>
                </a:cubicBezTo>
                <a:cubicBezTo>
                  <a:pt x="1696275" y="218549"/>
                  <a:pt x="1704607" y="231339"/>
                  <a:pt x="1705971" y="245660"/>
                </a:cubicBezTo>
                <a:cubicBezTo>
                  <a:pt x="1713746" y="327304"/>
                  <a:pt x="1712193" y="409644"/>
                  <a:pt x="1719618" y="491320"/>
                </a:cubicBezTo>
                <a:cubicBezTo>
                  <a:pt x="1721316" y="510000"/>
                  <a:pt x="1729197" y="527601"/>
                  <a:pt x="1733266" y="545911"/>
                </a:cubicBezTo>
                <a:cubicBezTo>
                  <a:pt x="1738298" y="568555"/>
                  <a:pt x="1742764" y="591327"/>
                  <a:pt x="1746914" y="614150"/>
                </a:cubicBezTo>
                <a:cubicBezTo>
                  <a:pt x="1751864" y="641375"/>
                  <a:pt x="1753851" y="669190"/>
                  <a:pt x="1760562" y="696036"/>
                </a:cubicBezTo>
                <a:cubicBezTo>
                  <a:pt x="1767540" y="723949"/>
                  <a:pt x="1782214" y="749710"/>
                  <a:pt x="1787857" y="777923"/>
                </a:cubicBezTo>
                <a:cubicBezTo>
                  <a:pt x="1792406" y="800669"/>
                  <a:pt x="1795879" y="823658"/>
                  <a:pt x="1801505" y="846162"/>
                </a:cubicBezTo>
                <a:cubicBezTo>
                  <a:pt x="1804994" y="860118"/>
                  <a:pt x="1815153" y="887105"/>
                  <a:pt x="1815153" y="887105"/>
                </a:cubicBezTo>
              </a:path>
            </a:pathLst>
          </a:custGeom>
          <a:noFill/>
          <a:ln w="101600">
            <a:solidFill>
              <a:schemeClr val="bg2">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8522208" y="4645152"/>
            <a:ext cx="292608" cy="859536"/>
          </a:xfrm>
          <a:custGeom>
            <a:avLst/>
            <a:gdLst>
              <a:gd name="connsiteX0" fmla="*/ 0 w 292608"/>
              <a:gd name="connsiteY0" fmla="*/ 859536 h 859536"/>
              <a:gd name="connsiteX1" fmla="*/ 36576 w 292608"/>
              <a:gd name="connsiteY1" fmla="*/ 768096 h 859536"/>
              <a:gd name="connsiteX2" fmla="*/ 109728 w 292608"/>
              <a:gd name="connsiteY2" fmla="*/ 621792 h 859536"/>
              <a:gd name="connsiteX3" fmla="*/ 128016 w 292608"/>
              <a:gd name="connsiteY3" fmla="*/ 256032 h 859536"/>
              <a:gd name="connsiteX4" fmla="*/ 146304 w 292608"/>
              <a:gd name="connsiteY4" fmla="*/ 164592 h 859536"/>
              <a:gd name="connsiteX5" fmla="*/ 164592 w 292608"/>
              <a:gd name="connsiteY5" fmla="*/ 0 h 859536"/>
              <a:gd name="connsiteX6" fmla="*/ 219456 w 292608"/>
              <a:gd name="connsiteY6" fmla="*/ 786384 h 859536"/>
              <a:gd name="connsiteX7" fmla="*/ 237744 w 292608"/>
              <a:gd name="connsiteY7" fmla="*/ 713232 h 859536"/>
              <a:gd name="connsiteX8" fmla="*/ 256032 w 292608"/>
              <a:gd name="connsiteY8" fmla="*/ 585216 h 859536"/>
              <a:gd name="connsiteX9" fmla="*/ 292608 w 292608"/>
              <a:gd name="connsiteY9" fmla="*/ 548640 h 8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2608" h="859536">
                <a:moveTo>
                  <a:pt x="0" y="859536"/>
                </a:moveTo>
                <a:cubicBezTo>
                  <a:pt x="12192" y="829056"/>
                  <a:pt x="22819" y="797902"/>
                  <a:pt x="36576" y="768096"/>
                </a:cubicBezTo>
                <a:cubicBezTo>
                  <a:pt x="59425" y="718590"/>
                  <a:pt x="109728" y="621792"/>
                  <a:pt x="109728" y="621792"/>
                </a:cubicBezTo>
                <a:cubicBezTo>
                  <a:pt x="115824" y="499872"/>
                  <a:pt x="118281" y="377716"/>
                  <a:pt x="128016" y="256032"/>
                </a:cubicBezTo>
                <a:cubicBezTo>
                  <a:pt x="130495" y="225047"/>
                  <a:pt x="141908" y="195363"/>
                  <a:pt x="146304" y="164592"/>
                </a:cubicBezTo>
                <a:cubicBezTo>
                  <a:pt x="154111" y="109945"/>
                  <a:pt x="158496" y="54864"/>
                  <a:pt x="164592" y="0"/>
                </a:cubicBezTo>
                <a:cubicBezTo>
                  <a:pt x="272520" y="323784"/>
                  <a:pt x="200126" y="71188"/>
                  <a:pt x="219456" y="786384"/>
                </a:cubicBezTo>
                <a:cubicBezTo>
                  <a:pt x="225552" y="762000"/>
                  <a:pt x="233248" y="737961"/>
                  <a:pt x="237744" y="713232"/>
                </a:cubicBezTo>
                <a:cubicBezTo>
                  <a:pt x="245455" y="670822"/>
                  <a:pt x="242401" y="626109"/>
                  <a:pt x="256032" y="585216"/>
                </a:cubicBezTo>
                <a:cubicBezTo>
                  <a:pt x="261484" y="568859"/>
                  <a:pt x="280416" y="560832"/>
                  <a:pt x="292608" y="548640"/>
                </a:cubicBezTo>
              </a:path>
            </a:pathLst>
          </a:custGeom>
          <a:noFill/>
          <a:ln w="101600">
            <a:solidFill>
              <a:schemeClr val="bg2">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Content Placeholder 11"/>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5290903" y="4198510"/>
            <a:ext cx="921577" cy="893283"/>
          </a:xfrm>
        </p:spPr>
      </p:pic>
      <p:sp>
        <p:nvSpPr>
          <p:cNvPr id="21" name="TextBox 20"/>
          <p:cNvSpPr txBox="1"/>
          <p:nvPr/>
        </p:nvSpPr>
        <p:spPr>
          <a:xfrm>
            <a:off x="8420668" y="3030090"/>
            <a:ext cx="2001156" cy="461665"/>
          </a:xfrm>
          <a:prstGeom prst="rect">
            <a:avLst/>
          </a:prstGeom>
          <a:noFill/>
        </p:spPr>
        <p:txBody>
          <a:bodyPr wrap="square" rtlCol="0">
            <a:spAutoFit/>
          </a:bodyPr>
          <a:lstStyle/>
          <a:p>
            <a:pPr>
              <a:spcAft>
                <a:spcPts val="600"/>
              </a:spcAft>
              <a:buClr>
                <a:schemeClr val="bg2"/>
              </a:buClr>
            </a:pPr>
            <a:r>
              <a:rPr lang="en-US" sz="2400" dirty="0"/>
              <a:t>Launch Kernel</a:t>
            </a:r>
          </a:p>
        </p:txBody>
      </p:sp>
      <p:sp>
        <p:nvSpPr>
          <p:cNvPr id="25" name="TextBox 24"/>
          <p:cNvSpPr txBox="1"/>
          <p:nvPr/>
        </p:nvSpPr>
        <p:spPr>
          <a:xfrm>
            <a:off x="1384482" y="1979109"/>
            <a:ext cx="2001156" cy="461665"/>
          </a:xfrm>
          <a:prstGeom prst="rect">
            <a:avLst/>
          </a:prstGeom>
          <a:noFill/>
        </p:spPr>
        <p:txBody>
          <a:bodyPr wrap="square" rtlCol="0">
            <a:spAutoFit/>
          </a:bodyPr>
          <a:lstStyle/>
          <a:p>
            <a:pPr>
              <a:spcAft>
                <a:spcPts val="600"/>
              </a:spcAft>
              <a:buClr>
                <a:schemeClr val="bg2"/>
              </a:buClr>
            </a:pPr>
            <a:r>
              <a:rPr lang="en-US" sz="2400" dirty="0"/>
              <a:t>Set Arguments</a:t>
            </a:r>
          </a:p>
        </p:txBody>
      </p:sp>
      <p:pic>
        <p:nvPicPr>
          <p:cNvPr id="17" name="Picture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176607" y="4880881"/>
            <a:ext cx="1654401" cy="1654401"/>
          </a:xfrm>
          <a:prstGeom prst="rect">
            <a:avLst/>
          </a:prstGeom>
        </p:spPr>
      </p:pic>
    </p:spTree>
    <p:extLst>
      <p:ext uri="{BB962C8B-B14F-4D97-AF65-F5344CB8AC3E}">
        <p14:creationId xmlns:p14="http://schemas.microsoft.com/office/powerpoint/2010/main" val="301140659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withEffect">
                                  <p:stCondLst>
                                    <p:cond delay="0"/>
                                  </p:stCondLst>
                                  <p:childTnLst>
                                    <p:animEffect transition="out" filter="fade">
                                      <p:cBhvr>
                                        <p:cTn id="6" dur="500"/>
                                        <p:tgtEl>
                                          <p:spTgt spid="25"/>
                                        </p:tgtEl>
                                      </p:cBhvr>
                                    </p:animEffect>
                                    <p:set>
                                      <p:cBhvr>
                                        <p:cTn id="7" dur="1" fill="hold">
                                          <p:stCondLst>
                                            <p:cond delay="499"/>
                                          </p:stCondLst>
                                        </p:cTn>
                                        <p:tgtEl>
                                          <p:spTgt spid="25"/>
                                        </p:tgtEl>
                                        <p:attrNameLst>
                                          <p:attrName>style.visibility</p:attrName>
                                        </p:attrNameLst>
                                      </p:cBhvr>
                                      <p:to>
                                        <p:strVal val="hidden"/>
                                      </p:to>
                                    </p:set>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2" fill="hold" nodeType="click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wipe(right)">
                                      <p:cBhvr>
                                        <p:cTn id="15" dur="500"/>
                                        <p:tgtEl>
                                          <p:spTgt spid="18"/>
                                        </p:tgtEl>
                                      </p:cBhvr>
                                    </p:animEffect>
                                  </p:childTnLst>
                                </p:cTn>
                              </p:par>
                              <p:par>
                                <p:cTn id="16" presetID="0" presetClass="path" presetSubtype="0" accel="50000" decel="50000" fill="hold" nodeType="withEffect">
                                  <p:stCondLst>
                                    <p:cond delay="0"/>
                                  </p:stCondLst>
                                  <p:childTnLst>
                                    <p:animMotion origin="layout" path="M -0.00274 0.01181 L -0.00274 0.01204 C 0.02735 0.01713 0.01589 0.01621 0.06447 0.01181 C 0.06968 0.01135 0.07684 0.00625 0.08166 0.00348 L 0.08635 0.0007 C 0.08791 -0.00023 0.0896 -0.00046 0.09104 -0.00208 L 0.10041 -0.01319 C 0.10146 -0.01597 0.10302 -0.02476 0.10354 -0.02152 C 0.10536 -0.00902 0.10445 0.0044 0.1051 0.01737 C 0.10549 0.02755 0.10588 0.03774 0.10667 0.04792 C 0.10693 0.05163 0.10771 0.05533 0.10823 0.05903 C 0.10875 0.06459 0.10927 0.07014 0.10979 0.0757 C 0.11318 0.07153 0.11669 0.06829 0.11917 0.06181 C 0.12008 0.05926 0.11995 0.05602 0.12073 0.05348 C 0.12151 0.05047 0.12295 0.04815 0.12386 0.04514 C 0.12594 0.0375 0.12594 0.02778 0.12698 0.02014 C 0.12724 0.01713 0.12816 0.01459 0.12855 0.01181 C 0.12998 -0.00069 0.13089 -0.01782 0.13167 -0.02986 C 0.1348 -0.00162 0.13154 -0.02754 0.1348 -0.00763 C 0.13871 0.01667 0.13415 -0.00833 0.13792 0.01181 C 0.13845 0.03311 0.13818 0.0544 0.13949 0.0757 C 0.13962 0.07871 0.1404 0.07014 0.14105 0.06737 C 0.14196 0.06343 0.14313 0.05996 0.14418 0.05625 C 0.1447 0.05348 0.14496 0.05047 0.14574 0.04792 C 0.14652 0.04491 0.14795 0.0426 0.14886 0.03959 C 0.14952 0.03681 0.14965 0.0338 0.15043 0.03125 C 0.15121 0.02825 0.15264 0.02593 0.15355 0.02292 C 0.1542 0.02014 0.15446 0.01713 0.15512 0.01459 C 0.15603 0.01065 0.15733 0.00718 0.15824 0.00348 L 0.16293 -0.02152 L 0.16449 -0.02986 C 0.16501 -0.01319 0.16514 0.00348 0.16606 0.02014 C 0.16619 0.02385 0.16736 0.02732 0.16762 0.03125 C 0.1684 0.04422 0.16866 0.05718 0.16918 0.07014 C 0.1697 0.06459 0.16996 0.05903 0.17075 0.05348 C 0.17101 0.0507 0.17179 0.04792 0.17231 0.04514 C 0.17661 0.01366 0.17022 0.05024 0.177 0.01459 C 0.17752 0.01181 0.17752 0.00857 0.17856 0.00625 C 0.1796 0.00348 0.1809 0.00093 0.18169 -0.00208 C 0.18299 -0.0074 0.18481 -0.01875 0.18481 -0.01851 C 0.18585 -0.01597 0.18716 -0.01365 0.18794 -0.01041 L 0.19263 0.01459 L 0.19419 0.02292 L 0.19575 0.03125 C 0.19627 0.04514 0.19601 0.05926 0.19731 0.07292 C 0.19758 0.0757 0.1981 0.06713 0.19888 0.06459 C 0.2063 0.0382 0.19705 0.08264 0.20513 0.03959 L 0.20982 0.01459 C 0.21034 0.01181 0.21099 0.00903 0.21138 0.00625 C 0.2132 -0.01064 0.21203 -0.00324 0.21451 -0.01597 L 0.22076 0.01737 L 0.22232 0.0257 C 0.22284 0.02848 0.22336 0.03125 0.22388 0.03403 C 0.22441 0.03774 0.22506 0.04144 0.22545 0.04514 C 0.22831 0.07315 0.22532 0.05579 0.22857 0.07292 C 0.233 0.04908 0.2261 0.08704 0.2317 0.04792 C 0.23248 0.04213 0.23378 0.03681 0.23482 0.03125 L 0.23795 0.01459 C 0.23847 0.01181 0.23912 0.00903 0.23951 0.00625 L 0.24264 -0.02152 C 0.24316 -0.01875 0.24394 -0.0162 0.2442 -0.01319 C 0.24616 0.01019 0.24498 0.01482 0.24733 0.03681 C 0.24759 0.03959 0.24837 0.04237 0.24889 0.04514 C 0.24941 0.05394 0.24694 0.07338 0.25514 0.0757 C 0.25671 0.07616 0.25827 0.07385 0.25983 0.07292 C 0.26035 0.0713 0.26673 0.05672 0.26765 0.05348 C 0.2709 0.04028 0.2709 0.03403 0.27233 0.02014 C 0.27286 0.00163 0.27299 -0.01712 0.2739 -0.03541 C 0.27403 -0.03842 0.27455 -0.04629 0.27546 -0.04375 C 0.27754 -0.03726 0.27767 -0.02916 0.27859 -0.02152 C 0.28067 -0.00208 0.27963 -0.01226 0.28171 0.00903 C 0.28223 0.03033 0.28145 0.05186 0.28327 0.07292 C 0.28354 0.07616 0.28549 0.0676 0.2864 0.06459 C 0.29278 0.04144 0.2821 0.07176 0.29109 0.04792 C 0.29161 0.04422 0.292 0.04051 0.29265 0.03681 C 0.29304 0.03403 0.29265 0.0294 0.29421 0.02848 C 0.29851 0.02524 0.30359 0.02663 0.30828 0.0257 C 0.30984 0.02477 0.31141 0.02408 0.31297 0.02292 C 0.31974 0.01667 0.31557 0.01667 0.32391 0.01181 C 0.32638 0.01019 0.32912 0.00996 0.33172 0.00903 C 0.33381 0.00718 0.33576 0.00463 0.33798 0.00348 C 0.34918 -0.00324 0.35374 -0.00277 0.36611 -0.00486 L 0.37549 -0.01041 C 0.37952 -0.01296 0.38187 -0.01458 0.38643 -0.01597 C 0.39255 -0.01805 0.39906 -0.01805 0.40518 -0.02152 C 0.40674 -0.02245 0.40818 -0.02361 0.40987 -0.0243 C 0.41182 -0.02546 0.41391 -0.02662 0.41612 -0.02708 C 0.42654 -0.03009 0.42589 -0.02986 0.43175 -0.02986 " pathEditMode="relative" rAng="0" ptsTypes="AAAAAAAAAAAAAAAAAAAAAAAAAAAAAAAAAAAAAAAAAAAAAAAAAAAAAAAAAAAAAAAAAAAAAAAAAAAAAAAAAAAAAAAA">
                                      <p:cBhvr>
                                        <p:cTn id="17" dur="2000" fill="hold"/>
                                        <p:tgtEl>
                                          <p:spTgt spid="18"/>
                                        </p:tgtEl>
                                        <p:attrNameLst>
                                          <p:attrName>ppt_x</p:attrName>
                                          <p:attrName>ppt_y</p:attrName>
                                        </p:attrNameLst>
                                      </p:cBhvr>
                                      <p:rCtr x="21724" y="394"/>
                                    </p:animMotion>
                                  </p:childTnLst>
                                </p:cTn>
                              </p:par>
                              <p:par>
                                <p:cTn id="18" presetID="22" presetClass="exit" presetSubtype="2" fill="hold" nodeType="withEffect">
                                  <p:stCondLst>
                                    <p:cond delay="1500"/>
                                  </p:stCondLst>
                                  <p:childTnLst>
                                    <p:animEffect transition="out" filter="wipe(right)">
                                      <p:cBhvr>
                                        <p:cTn id="19" dur="500"/>
                                        <p:tgtEl>
                                          <p:spTgt spid="18"/>
                                        </p:tgtEl>
                                      </p:cBhvr>
                                    </p:animEffect>
                                    <p:set>
                                      <p:cBhvr>
                                        <p:cTn id="20" dur="1" fill="hold">
                                          <p:stCondLst>
                                            <p:cond delay="499"/>
                                          </p:stCondLst>
                                        </p:cTn>
                                        <p:tgtEl>
                                          <p:spTgt spid="18"/>
                                        </p:tgtEl>
                                        <p:attrNameLst>
                                          <p:attrName>style.visibility</p:attrName>
                                        </p:attrNameLst>
                                      </p:cBhvr>
                                      <p:to>
                                        <p:strVal val="hidden"/>
                                      </p:to>
                                    </p:set>
                                  </p:childTnLst>
                                </p:cTn>
                              </p:par>
                              <p:par>
                                <p:cTn id="21" presetID="22" presetClass="entr" presetSubtype="8" fill="hold" grpId="0" nodeType="withEffect">
                                  <p:stCondLst>
                                    <p:cond delay="300"/>
                                  </p:stCondLst>
                                  <p:childTnLst>
                                    <p:set>
                                      <p:cBhvr>
                                        <p:cTn id="22" dur="1" fill="hold">
                                          <p:stCondLst>
                                            <p:cond delay="0"/>
                                          </p:stCondLst>
                                        </p:cTn>
                                        <p:tgtEl>
                                          <p:spTgt spid="6"/>
                                        </p:tgtEl>
                                        <p:attrNameLst>
                                          <p:attrName>style.visibility</p:attrName>
                                        </p:attrNameLst>
                                      </p:cBhvr>
                                      <p:to>
                                        <p:strVal val="visible"/>
                                      </p:to>
                                    </p:set>
                                    <p:animEffect transition="in" filter="wipe(left)">
                                      <p:cBhvr>
                                        <p:cTn id="23" dur="1200"/>
                                        <p:tgtEl>
                                          <p:spTgt spid="6"/>
                                        </p:tgtEl>
                                      </p:cBhvr>
                                    </p:animEffect>
                                  </p:childTnLst>
                                </p:cTn>
                              </p:par>
                              <p:par>
                                <p:cTn id="24" presetID="22" presetClass="entr" presetSubtype="8" fill="hold" grpId="0" nodeType="withEffect">
                                  <p:stCondLst>
                                    <p:cond delay="1200"/>
                                  </p:stCondLst>
                                  <p:childTnLst>
                                    <p:set>
                                      <p:cBhvr>
                                        <p:cTn id="25" dur="1" fill="hold">
                                          <p:stCondLst>
                                            <p:cond delay="0"/>
                                          </p:stCondLst>
                                        </p:cTn>
                                        <p:tgtEl>
                                          <p:spTgt spid="10"/>
                                        </p:tgtEl>
                                        <p:attrNameLst>
                                          <p:attrName>style.visibility</p:attrName>
                                        </p:attrNameLst>
                                      </p:cBhvr>
                                      <p:to>
                                        <p:strVal val="visible"/>
                                      </p:to>
                                    </p:set>
                                    <p:animEffect transition="in" filter="wipe(left)">
                                      <p:cBhvr>
                                        <p:cTn id="26" dur="500"/>
                                        <p:tgtEl>
                                          <p:spTgt spid="10"/>
                                        </p:tgtEl>
                                      </p:cBhvr>
                                    </p:animEffect>
                                  </p:childTnLst>
                                </p:cTn>
                              </p:par>
                              <p:par>
                                <p:cTn id="27" presetID="22" presetClass="entr" presetSubtype="8" fill="hold" grpId="0" nodeType="withEffect">
                                  <p:stCondLst>
                                    <p:cond delay="1200"/>
                                  </p:stCondLst>
                                  <p:childTnLst>
                                    <p:set>
                                      <p:cBhvr>
                                        <p:cTn id="28" dur="1" fill="hold">
                                          <p:stCondLst>
                                            <p:cond delay="0"/>
                                          </p:stCondLst>
                                        </p:cTn>
                                        <p:tgtEl>
                                          <p:spTgt spid="22"/>
                                        </p:tgtEl>
                                        <p:attrNameLst>
                                          <p:attrName>style.visibility</p:attrName>
                                        </p:attrNameLst>
                                      </p:cBhvr>
                                      <p:to>
                                        <p:strVal val="visible"/>
                                      </p:to>
                                    </p:set>
                                    <p:animEffect transition="in" filter="wipe(left)">
                                      <p:cBhvr>
                                        <p:cTn id="29" dur="1000"/>
                                        <p:tgtEl>
                                          <p:spTgt spid="22"/>
                                        </p:tgtEl>
                                      </p:cBhvr>
                                    </p:animEffect>
                                  </p:childTnLst>
                                </p:cTn>
                              </p:par>
                            </p:childTnLst>
                          </p:cTn>
                        </p:par>
                      </p:childTnLst>
                    </p:cTn>
                  </p:par>
                  <p:par>
                    <p:cTn id="30" fill="hold">
                      <p:stCondLst>
                        <p:cond delay="indefinite"/>
                      </p:stCondLst>
                      <p:childTnLst>
                        <p:par>
                          <p:cTn id="31" fill="hold">
                            <p:stCondLst>
                              <p:cond delay="0"/>
                            </p:stCondLst>
                            <p:childTnLst>
                              <p:par>
                                <p:cTn id="32" presetID="6" presetClass="entr" presetSubtype="32" fill="hold" nodeType="click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circle(out)">
                                      <p:cBhvr>
                                        <p:cTn id="34"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6" grpId="0" animBg="1"/>
      <p:bldP spid="10" grpId="0" animBg="1"/>
      <p:bldP spid="21" grpId="0"/>
      <p:bldP spid="2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5625" y="278130"/>
            <a:ext cx="10424160" cy="474345"/>
          </a:xfrm>
        </p:spPr>
        <p:txBody>
          <a:bodyPr/>
          <a:lstStyle/>
          <a:p>
            <a:r>
              <a:rPr lang="en-US" dirty="0"/>
              <a:t>Launching an </a:t>
            </a:r>
            <a:r>
              <a:rPr lang="en-US" dirty="0" err="1"/>
              <a:t>Opencl</a:t>
            </a:r>
            <a:r>
              <a:rPr lang="en-US" dirty="0"/>
              <a:t>™ Kernel </a:t>
            </a:r>
            <a:r>
              <a:rPr lang="en-US" dirty="0" err="1"/>
              <a:t>WiTH</a:t>
            </a:r>
            <a:r>
              <a:rPr lang="en-US" dirty="0"/>
              <a:t> </a:t>
            </a:r>
            <a:r>
              <a:rPr lang="en-US" cap="none" dirty="0" err="1"/>
              <a:t>clARMOR</a:t>
            </a:r>
            <a:endParaRPr lang="en-US" dirty="0"/>
          </a:p>
        </p:txBody>
      </p:sp>
      <p:sp>
        <p:nvSpPr>
          <p:cNvPr id="4" name="Text Placeholder 3"/>
          <p:cNvSpPr>
            <a:spLocks noGrp="1"/>
          </p:cNvSpPr>
          <p:nvPr>
            <p:ph type="body" sz="quarter" idx="10"/>
          </p:nvPr>
        </p:nvSpPr>
        <p:spPr/>
        <p:txBody>
          <a:bodyPr/>
          <a:lstStyle/>
          <a:p>
            <a:endParaRPr lang="en-US" dirty="0"/>
          </a:p>
        </p:txBody>
      </p:sp>
      <p:sp>
        <p:nvSpPr>
          <p:cNvPr id="5" name="Rectangle 4"/>
          <p:cNvSpPr/>
          <p:nvPr/>
        </p:nvSpPr>
        <p:spPr>
          <a:xfrm>
            <a:off x="1621246" y="3950208"/>
            <a:ext cx="2074510" cy="1115568"/>
          </a:xfrm>
          <a:prstGeom prst="rect">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rPr>
              <a:t>Buffer</a:t>
            </a:r>
          </a:p>
        </p:txBody>
      </p:sp>
      <p:sp>
        <p:nvSpPr>
          <p:cNvPr id="6" name="Rectangle 5"/>
          <p:cNvSpPr/>
          <p:nvPr/>
        </p:nvSpPr>
        <p:spPr>
          <a:xfrm>
            <a:off x="4596675" y="3950208"/>
            <a:ext cx="947598" cy="1115568"/>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rPr>
              <a:t>Canary</a:t>
            </a:r>
          </a:p>
        </p:txBody>
      </p:sp>
      <p:sp>
        <p:nvSpPr>
          <p:cNvPr id="7" name="TextBox 6"/>
          <p:cNvSpPr txBox="1"/>
          <p:nvPr/>
        </p:nvSpPr>
        <p:spPr>
          <a:xfrm>
            <a:off x="1384482" y="1977874"/>
            <a:ext cx="1848756" cy="461665"/>
          </a:xfrm>
          <a:prstGeom prst="rect">
            <a:avLst/>
          </a:prstGeom>
          <a:noFill/>
        </p:spPr>
        <p:txBody>
          <a:bodyPr wrap="square" rtlCol="0">
            <a:spAutoFit/>
          </a:bodyPr>
          <a:lstStyle/>
          <a:p>
            <a:pPr>
              <a:spcAft>
                <a:spcPts val="600"/>
              </a:spcAft>
              <a:buClr>
                <a:schemeClr val="bg2"/>
              </a:buClr>
            </a:pPr>
            <a:r>
              <a:rPr lang="en-US" sz="2400" dirty="0"/>
              <a:t>Buffer Create</a:t>
            </a:r>
          </a:p>
        </p:txBody>
      </p:sp>
      <p:sp>
        <p:nvSpPr>
          <p:cNvPr id="9" name="Rectangle 8"/>
          <p:cNvSpPr/>
          <p:nvPr/>
        </p:nvSpPr>
        <p:spPr>
          <a:xfrm>
            <a:off x="3682273" y="3950208"/>
            <a:ext cx="950976" cy="1115568"/>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rPr>
              <a:t>Canary</a:t>
            </a:r>
          </a:p>
        </p:txBody>
      </p:sp>
      <p:sp>
        <p:nvSpPr>
          <p:cNvPr id="10" name="Rectangle 9"/>
          <p:cNvSpPr/>
          <p:nvPr/>
        </p:nvSpPr>
        <p:spPr>
          <a:xfrm>
            <a:off x="2121408" y="2971800"/>
            <a:ext cx="1207008" cy="822960"/>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rPr>
              <a:t>Buffer Metadata</a:t>
            </a:r>
          </a:p>
        </p:txBody>
      </p:sp>
      <p:sp>
        <p:nvSpPr>
          <p:cNvPr id="12" name="Rectangle 11"/>
          <p:cNvSpPr/>
          <p:nvPr/>
        </p:nvSpPr>
        <p:spPr>
          <a:xfrm>
            <a:off x="2121408" y="2971800"/>
            <a:ext cx="1207008" cy="822960"/>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rPr>
              <a:t>Buffer Metadata</a:t>
            </a:r>
          </a:p>
        </p:txBody>
      </p:sp>
      <p:pic>
        <p:nvPicPr>
          <p:cNvPr id="11" name="Content Placeholder 11"/>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614393" y="2624792"/>
            <a:ext cx="921577" cy="893283"/>
          </a:xfrm>
        </p:spPr>
      </p:pic>
    </p:spTree>
    <p:extLst>
      <p:ext uri="{BB962C8B-B14F-4D97-AF65-F5344CB8AC3E}">
        <p14:creationId xmlns:p14="http://schemas.microsoft.com/office/powerpoint/2010/main" val="2810208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par>
                          <p:cTn id="7" fill="hold">
                            <p:stCondLst>
                              <p:cond delay="0"/>
                            </p:stCondLst>
                            <p:childTnLst>
                              <p:par>
                                <p:cTn id="8" presetID="10" presetClass="entr" presetSubtype="0" fill="hold" grpId="0" nodeType="after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1"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left)">
                                      <p:cBhvr>
                                        <p:cTn id="15" dur="500"/>
                                        <p:tgtEl>
                                          <p:spTgt spid="6"/>
                                        </p:tgtEl>
                                      </p:cBhvr>
                                    </p:animEffect>
                                  </p:childTnLst>
                                </p:cTn>
                              </p:par>
                              <p:par>
                                <p:cTn id="16" presetID="42" presetClass="path" presetSubtype="0" accel="50000" decel="50000" fill="hold" grpId="0" nodeType="withEffect">
                                  <p:stCondLst>
                                    <p:cond delay="0"/>
                                  </p:stCondLst>
                                  <p:childTnLst>
                                    <p:animMotion origin="layout" path="M -3.74837E-6 4.07407E-6 L -0.07476 -0.00024 " pathEditMode="relative" rAng="0" ptsTypes="AA">
                                      <p:cBhvr>
                                        <p:cTn id="17" dur="1000" fill="hold"/>
                                        <p:tgtEl>
                                          <p:spTgt spid="6"/>
                                        </p:tgtEl>
                                        <p:attrNameLst>
                                          <p:attrName>ppt_x</p:attrName>
                                          <p:attrName>ppt_y</p:attrName>
                                        </p:attrNameLst>
                                      </p:cBhvr>
                                      <p:rCtr x="-3738" y="-23"/>
                                    </p:animMotion>
                                  </p:childTnLst>
                                </p:cTn>
                              </p:par>
                            </p:childTnLst>
                          </p:cTn>
                        </p:par>
                        <p:par>
                          <p:cTn id="18" fill="hold">
                            <p:stCondLst>
                              <p:cond delay="1000"/>
                            </p:stCondLst>
                            <p:childTnLst>
                              <p:par>
                                <p:cTn id="19" presetID="1" presetClass="entr" presetSubtype="0"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childTnLst>
                                </p:cTn>
                              </p:par>
                              <p:par>
                                <p:cTn id="21" presetID="1" presetClass="exit" presetSubtype="0" fill="hold" grpId="2" nodeType="withEffect">
                                  <p:stCondLst>
                                    <p:cond delay="0"/>
                                  </p:stCondLst>
                                  <p:childTnLst>
                                    <p:set>
                                      <p:cBhvr>
                                        <p:cTn id="22" dur="1" fill="hold">
                                          <p:stCondLst>
                                            <p:cond delay="0"/>
                                          </p:stCondLst>
                                        </p:cTn>
                                        <p:tgtEl>
                                          <p:spTgt spid="6"/>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par>
                          <p:cTn id="28" fill="hold">
                            <p:stCondLst>
                              <p:cond delay="500"/>
                            </p:stCondLst>
                            <p:childTnLst>
                              <p:par>
                                <p:cTn id="29" presetID="22" presetClass="entr" presetSubtype="2" fill="hold"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right)">
                                      <p:cBhvr>
                                        <p:cTn id="31" dur="500"/>
                                        <p:tgtEl>
                                          <p:spTgt spid="11"/>
                                        </p:tgtEl>
                                      </p:cBhvr>
                                    </p:animEffect>
                                  </p:childTnLst>
                                </p:cTn>
                              </p:par>
                              <p:par>
                                <p:cTn id="32" presetID="0" presetClass="path" presetSubtype="0" accel="50000" decel="50000" fill="hold" nodeType="withEffect">
                                  <p:stCondLst>
                                    <p:cond delay="0"/>
                                  </p:stCondLst>
                                  <p:childTnLst>
                                    <p:animMotion origin="layout" path="M 3.37848E-6 4.81481E-6 L 3.37848E-6 0.00023 C 0.0095 -0.0007 0.02839 -0.00209 0.03907 -0.00394 C 0.04141 -0.0044 0.04363 -0.00533 0.04584 -0.00579 C 0.04701 -0.00718 0.04793 -0.01042 0.04923 -0.00996 C 0.05053 -0.0095 0.0504 -0.00255 0.05144 -0.00394 C 0.0534 -0.00649 0.05366 -0.01575 0.05366 -0.01551 C 0.05405 -0.01389 0.05366 -0.00996 0.05483 -0.00996 C 0.056 -0.00996 0.0547 -0.01575 0.05587 -0.01575 C 0.05717 -0.01575 0.05665 -0.01181 0.05704 -0.00996 C 0.05743 -0.01181 0.0573 -0.01436 0.05821 -0.01575 C 0.06238 -0.02338 0.0629 -0.01227 0.06382 -0.00788 C 0.06421 -0.00602 0.06447 -0.00394 0.06486 -0.00186 C 0.06746 -0.01575 0.06421 -0.00348 0.06824 -0.00186 C 0.06955 -0.00139 0.07046 -0.00463 0.07163 -0.00579 C 0.0745 -0.02084 0.07059 -0.00579 0.07502 -0.00579 C 0.07645 -0.00579 0.07997 -0.01598 0.08062 -0.01783 C 0.08166 -0.01713 0.08335 -0.0176 0.08387 -0.01575 C 0.087 -0.00625 0.0827 0.00231 0.08726 -0.00996 C 0.08765 -0.01181 0.08752 -0.01737 0.08843 -0.01575 C 0.08973 -0.01343 0.08908 -0.00926 0.0896 -0.00579 C 0.08986 -0.00394 0.09025 -0.00186 0.09065 4.81481E-6 C 0.09143 -0.00186 0.09234 -0.00371 0.09286 -0.00579 C 0.09338 -0.00788 0.09286 -0.01181 0.09403 -0.01181 C 0.09533 -0.01181 0.09546 -0.00788 0.09625 -0.00579 C 0.09742 -0.00649 0.09872 -0.00649 0.09963 -0.00788 C 0.10041 -0.00926 0.10002 -0.01551 0.10067 -0.01389 C 0.10198 -0.01042 0.10146 -0.00579 0.10185 -0.00186 C 0.10419 -0.01436 0.10354 -0.01852 0.10523 -0.00788 C 0.10562 -0.00533 0.10601 -0.00255 0.10627 4.81481E-6 C 0.10901 -0.01389 0.10784 -0.01575 0.10966 -0.00579 C 0.11005 -0.00788 0.10966 -0.0125 0.11083 -0.01181 C 0.1124 -0.01088 0.112 -0.00625 0.11305 -0.00394 C 0.11656 0.0037 0.12503 0.00138 0.12868 0.00208 C 0.13024 0.00277 0.13167 0.00416 0.13323 0.00416 C 0.14665 0.00416 0.16006 0.00208 0.17361 0.00208 " pathEditMode="relative" rAng="0" ptsTypes="AAAAAAAAAAAAAAAAAAAAAAAAAAAAAAAAAAAA">
                                      <p:cBhvr>
                                        <p:cTn id="33" dur="2000" fill="hold"/>
                                        <p:tgtEl>
                                          <p:spTgt spid="11"/>
                                        </p:tgtEl>
                                        <p:attrNameLst>
                                          <p:attrName>ppt_x</p:attrName>
                                          <p:attrName>ppt_y</p:attrName>
                                        </p:attrNameLst>
                                      </p:cBhvr>
                                      <p:rCtr x="8674" y="-718"/>
                                    </p:animMotion>
                                  </p:childTnLst>
                                </p:cTn>
                              </p:par>
                              <p:par>
                                <p:cTn id="34" presetID="22" presetClass="entr" presetSubtype="8" fill="hold" nodeType="withEffect">
                                  <p:stCondLst>
                                    <p:cond delay="0"/>
                                  </p:stCondLst>
                                  <p:childTnLst>
                                    <p:set>
                                      <p:cBhvr>
                                        <p:cTn id="35" dur="1" fill="hold">
                                          <p:stCondLst>
                                            <p:cond delay="0"/>
                                          </p:stCondLst>
                                        </p:cTn>
                                        <p:tgtEl>
                                          <p:spTgt spid="10">
                                            <p:txEl>
                                              <p:pRg st="0" end="0"/>
                                            </p:txEl>
                                          </p:spTgt>
                                        </p:tgtEl>
                                        <p:attrNameLst>
                                          <p:attrName>style.visibility</p:attrName>
                                        </p:attrNameLst>
                                      </p:cBhvr>
                                      <p:to>
                                        <p:strVal val="visible"/>
                                      </p:to>
                                    </p:set>
                                    <p:animEffect transition="in" filter="wipe(left)">
                                      <p:cBhvr>
                                        <p:cTn id="36" dur="2000"/>
                                        <p:tgtEl>
                                          <p:spTgt spid="10">
                                            <p:txEl>
                                              <p:pRg st="0" end="0"/>
                                            </p:txEl>
                                          </p:spTgt>
                                        </p:tgtEl>
                                      </p:cBhvr>
                                    </p:animEffect>
                                  </p:childTnLst>
                                </p:cTn>
                              </p:par>
                              <p:par>
                                <p:cTn id="37" presetID="22" presetClass="exit" presetSubtype="2" fill="hold" nodeType="withEffect">
                                  <p:stCondLst>
                                    <p:cond delay="1500"/>
                                  </p:stCondLst>
                                  <p:childTnLst>
                                    <p:animEffect transition="out" filter="wipe(right)">
                                      <p:cBhvr>
                                        <p:cTn id="38" dur="500"/>
                                        <p:tgtEl>
                                          <p:spTgt spid="11"/>
                                        </p:tgtEl>
                                      </p:cBhvr>
                                    </p:animEffect>
                                    <p:set>
                                      <p:cBhvr>
                                        <p:cTn id="39" dur="1" fill="hold">
                                          <p:stCondLst>
                                            <p:cond delay="499"/>
                                          </p:stCondLst>
                                        </p:cTn>
                                        <p:tgtEl>
                                          <p:spTgt spid="11"/>
                                        </p:tgtEl>
                                        <p:attrNameLst>
                                          <p:attrName>style.visibility</p:attrName>
                                        </p:attrNameLst>
                                      </p:cBhvr>
                                      <p:to>
                                        <p:strVal val="hidden"/>
                                      </p:to>
                                    </p:set>
                                  </p:childTnLst>
                                </p:cTn>
                              </p:par>
                            </p:childTnLst>
                          </p:cTn>
                        </p:par>
                        <p:par>
                          <p:cTn id="40" fill="hold">
                            <p:stCondLst>
                              <p:cond delay="2500"/>
                            </p:stCondLst>
                            <p:childTnLst>
                              <p:par>
                                <p:cTn id="41" presetID="1" presetClass="exit" presetSubtype="0" fill="hold" grpId="1" nodeType="afterEffect">
                                  <p:stCondLst>
                                    <p:cond delay="0"/>
                                  </p:stCondLst>
                                  <p:childTnLst>
                                    <p:set>
                                      <p:cBhvr>
                                        <p:cTn id="42" dur="1" fill="hold">
                                          <p:stCondLst>
                                            <p:cond delay="0"/>
                                          </p:stCondLst>
                                        </p:cTn>
                                        <p:tgtEl>
                                          <p:spTgt spid="10">
                                            <p:txEl>
                                              <p:pRg st="0" end="0"/>
                                            </p:txEl>
                                          </p:spTgt>
                                        </p:tgtEl>
                                        <p:attrNameLst>
                                          <p:attrName>style.visibility</p:attrName>
                                        </p:attrNameLst>
                                      </p:cBhvr>
                                      <p:to>
                                        <p:strVal val="hidden"/>
                                      </p:to>
                                    </p:set>
                                  </p:childTnLst>
                                </p:cTn>
                              </p:par>
                            </p:childTnLst>
                          </p:cTn>
                        </p:par>
                        <p:par>
                          <p:cTn id="43" fill="hold">
                            <p:stCondLst>
                              <p:cond delay="2500"/>
                            </p:stCondLst>
                            <p:childTnLst>
                              <p:par>
                                <p:cTn id="44" presetID="1" presetClass="exit" presetSubtype="0" fill="hold" grpId="1" nodeType="afterEffect">
                                  <p:stCondLst>
                                    <p:cond delay="0"/>
                                  </p:stCondLst>
                                  <p:childTnLst>
                                    <p:set>
                                      <p:cBhvr>
                                        <p:cTn id="45" dur="1" fill="hold">
                                          <p:stCondLst>
                                            <p:cond delay="0"/>
                                          </p:stCondLst>
                                        </p:cTn>
                                        <p:tgtEl>
                                          <p:spTgt spid="10">
                                            <p:bg/>
                                          </p:spTgt>
                                        </p:tgtEl>
                                        <p:attrNameLst>
                                          <p:attrName>style.visibility</p:attrName>
                                        </p:attrNameLst>
                                      </p:cBhvr>
                                      <p:to>
                                        <p:strVal val="hidden"/>
                                      </p:to>
                                    </p:set>
                                  </p:childTnLst>
                                </p:cTn>
                              </p:par>
                              <p:par>
                                <p:cTn id="46" presetID="1" presetClass="entr" presetSubtype="0" fill="hold" grpId="0" nodeType="withEffect">
                                  <p:stCondLst>
                                    <p:cond delay="0"/>
                                  </p:stCondLst>
                                  <p:childTnLst>
                                    <p:set>
                                      <p:cBhvr>
                                        <p:cTn id="47"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6" grpId="1" animBg="1"/>
      <p:bldP spid="6" grpId="2" animBg="1"/>
      <p:bldP spid="7" grpId="0"/>
      <p:bldP spid="9" grpId="0" animBg="1"/>
      <p:bldP spid="10" grpId="0" animBg="1"/>
      <p:bldP spid="10" grpId="1" build="allAtOnce" animBg="1"/>
      <p:bldP spid="1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TextBox 46"/>
          <p:cNvSpPr txBox="1"/>
          <p:nvPr/>
        </p:nvSpPr>
        <p:spPr>
          <a:xfrm>
            <a:off x="1384482" y="1977874"/>
            <a:ext cx="1848756" cy="461665"/>
          </a:xfrm>
          <a:prstGeom prst="rect">
            <a:avLst/>
          </a:prstGeom>
          <a:noFill/>
        </p:spPr>
        <p:txBody>
          <a:bodyPr wrap="square" rtlCol="0">
            <a:spAutoFit/>
          </a:bodyPr>
          <a:lstStyle/>
          <a:p>
            <a:pPr>
              <a:spcAft>
                <a:spcPts val="600"/>
              </a:spcAft>
              <a:buClr>
                <a:schemeClr val="bg2"/>
              </a:buClr>
            </a:pPr>
            <a:r>
              <a:rPr lang="en-US" sz="2400" dirty="0"/>
              <a:t>Buffer Create</a:t>
            </a:r>
          </a:p>
        </p:txBody>
      </p:sp>
      <p:sp>
        <p:nvSpPr>
          <p:cNvPr id="17" name="TextBox 16"/>
          <p:cNvSpPr txBox="1"/>
          <p:nvPr/>
        </p:nvSpPr>
        <p:spPr>
          <a:xfrm>
            <a:off x="1384482" y="1979109"/>
            <a:ext cx="2001156" cy="461665"/>
          </a:xfrm>
          <a:prstGeom prst="rect">
            <a:avLst/>
          </a:prstGeom>
          <a:noFill/>
        </p:spPr>
        <p:txBody>
          <a:bodyPr wrap="square" rtlCol="0">
            <a:spAutoFit/>
          </a:bodyPr>
          <a:lstStyle/>
          <a:p>
            <a:pPr>
              <a:spcAft>
                <a:spcPts val="600"/>
              </a:spcAft>
              <a:buClr>
                <a:schemeClr val="bg2"/>
              </a:buClr>
            </a:pPr>
            <a:r>
              <a:rPr lang="en-US" sz="2400" dirty="0"/>
              <a:t>Set Arguments</a:t>
            </a:r>
          </a:p>
        </p:txBody>
      </p:sp>
      <p:sp>
        <p:nvSpPr>
          <p:cNvPr id="38" name="Rectangle 37"/>
          <p:cNvSpPr/>
          <p:nvPr/>
        </p:nvSpPr>
        <p:spPr>
          <a:xfrm>
            <a:off x="6837528" y="3906998"/>
            <a:ext cx="3166280" cy="1323833"/>
          </a:xfrm>
          <a:prstGeom prst="rect">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2000" dirty="0">
                <a:solidFill>
                  <a:schemeClr val="bg1"/>
                </a:solidFill>
              </a:rPr>
              <a:t>Kernel</a:t>
            </a:r>
          </a:p>
        </p:txBody>
      </p:sp>
      <p:sp>
        <p:nvSpPr>
          <p:cNvPr id="39" name="Rectangle 38"/>
          <p:cNvSpPr/>
          <p:nvPr/>
        </p:nvSpPr>
        <p:spPr>
          <a:xfrm>
            <a:off x="6383470" y="4542777"/>
            <a:ext cx="2061028" cy="1115568"/>
          </a:xfrm>
          <a:prstGeom prst="rect">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rPr>
              <a:t>Buffer</a:t>
            </a:r>
          </a:p>
        </p:txBody>
      </p:sp>
      <p:sp>
        <p:nvSpPr>
          <p:cNvPr id="40" name="Rectangle 39"/>
          <p:cNvSpPr/>
          <p:nvPr/>
        </p:nvSpPr>
        <p:spPr>
          <a:xfrm>
            <a:off x="8444497" y="4542777"/>
            <a:ext cx="950976" cy="1115568"/>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rPr>
              <a:t>Canary</a:t>
            </a:r>
          </a:p>
        </p:txBody>
      </p:sp>
      <p:sp>
        <p:nvSpPr>
          <p:cNvPr id="42" name="Rectangle 41"/>
          <p:cNvSpPr/>
          <p:nvPr/>
        </p:nvSpPr>
        <p:spPr>
          <a:xfrm>
            <a:off x="1621246" y="3950208"/>
            <a:ext cx="2061028" cy="1115568"/>
          </a:xfrm>
          <a:prstGeom prst="rect">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rPr>
              <a:t>Buffer</a:t>
            </a:r>
          </a:p>
        </p:txBody>
      </p:sp>
      <p:sp>
        <p:nvSpPr>
          <p:cNvPr id="43" name="Rectangle 42"/>
          <p:cNvSpPr/>
          <p:nvPr/>
        </p:nvSpPr>
        <p:spPr>
          <a:xfrm>
            <a:off x="3682273" y="3950208"/>
            <a:ext cx="950976" cy="1115568"/>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rPr>
              <a:t>Canary</a:t>
            </a:r>
          </a:p>
        </p:txBody>
      </p:sp>
      <p:sp>
        <p:nvSpPr>
          <p:cNvPr id="2" name="Title 1"/>
          <p:cNvSpPr>
            <a:spLocks noGrp="1"/>
          </p:cNvSpPr>
          <p:nvPr>
            <p:ph type="title"/>
          </p:nvPr>
        </p:nvSpPr>
        <p:spPr>
          <a:xfrm>
            <a:off x="305625" y="278130"/>
            <a:ext cx="10424160" cy="474345"/>
          </a:xfrm>
        </p:spPr>
        <p:txBody>
          <a:bodyPr/>
          <a:lstStyle/>
          <a:p>
            <a:r>
              <a:rPr lang="en-US" dirty="0"/>
              <a:t>Launching an </a:t>
            </a:r>
            <a:r>
              <a:rPr lang="en-US" dirty="0" err="1"/>
              <a:t>Opencl</a:t>
            </a:r>
            <a:r>
              <a:rPr lang="en-US" dirty="0"/>
              <a:t>™ Kernel </a:t>
            </a:r>
            <a:r>
              <a:rPr lang="en-US" dirty="0" err="1"/>
              <a:t>WiTH</a:t>
            </a:r>
            <a:r>
              <a:rPr lang="en-US" dirty="0"/>
              <a:t> </a:t>
            </a:r>
            <a:r>
              <a:rPr lang="en-US" cap="none" dirty="0" err="1"/>
              <a:t>clARMOR</a:t>
            </a:r>
            <a:endParaRPr lang="en-US" dirty="0"/>
          </a:p>
        </p:txBody>
      </p:sp>
      <p:sp>
        <p:nvSpPr>
          <p:cNvPr id="4" name="Text Placeholder 3"/>
          <p:cNvSpPr>
            <a:spLocks noGrp="1"/>
          </p:cNvSpPr>
          <p:nvPr>
            <p:ph type="body" sz="quarter" idx="10"/>
          </p:nvPr>
        </p:nvSpPr>
        <p:spPr/>
        <p:txBody>
          <a:bodyPr/>
          <a:lstStyle/>
          <a:p>
            <a:endParaRPr lang="en-US" dirty="0"/>
          </a:p>
        </p:txBody>
      </p:sp>
      <p:sp>
        <p:nvSpPr>
          <p:cNvPr id="7" name="Rectangle 6"/>
          <p:cNvSpPr/>
          <p:nvPr/>
        </p:nvSpPr>
        <p:spPr>
          <a:xfrm>
            <a:off x="4148919" y="1760561"/>
            <a:ext cx="2593075" cy="982639"/>
          </a:xfrm>
          <a:prstGeom prst="rect">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rPr>
              <a:t>Kernel Information</a:t>
            </a:r>
          </a:p>
        </p:txBody>
      </p:sp>
      <p:sp>
        <p:nvSpPr>
          <p:cNvPr id="18" name="Rectangle 17"/>
          <p:cNvSpPr/>
          <p:nvPr/>
        </p:nvSpPr>
        <p:spPr>
          <a:xfrm>
            <a:off x="2124879" y="2974401"/>
            <a:ext cx="1207008" cy="818866"/>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rPr>
              <a:t>Buffer Metadata</a:t>
            </a:r>
          </a:p>
        </p:txBody>
      </p:sp>
      <p:sp>
        <p:nvSpPr>
          <p:cNvPr id="48" name="Rectangle 47"/>
          <p:cNvSpPr/>
          <p:nvPr/>
        </p:nvSpPr>
        <p:spPr>
          <a:xfrm>
            <a:off x="4396855" y="2554693"/>
            <a:ext cx="1207008" cy="818866"/>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rPr>
              <a:t>Buffer Metadata</a:t>
            </a:r>
          </a:p>
        </p:txBody>
      </p:sp>
    </p:spTree>
    <p:extLst>
      <p:ext uri="{BB962C8B-B14F-4D97-AF65-F5344CB8AC3E}">
        <p14:creationId xmlns:p14="http://schemas.microsoft.com/office/powerpoint/2010/main" val="182260556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1" nodeType="withEffect">
                                  <p:stCondLst>
                                    <p:cond delay="0"/>
                                  </p:stCondLst>
                                  <p:childTnLst>
                                    <p:animEffect transition="out" filter="fade">
                                      <p:cBhvr>
                                        <p:cTn id="6" dur="500"/>
                                        <p:tgtEl>
                                          <p:spTgt spid="47"/>
                                        </p:tgtEl>
                                      </p:cBhvr>
                                    </p:animEffect>
                                    <p:set>
                                      <p:cBhvr>
                                        <p:cTn id="7" dur="1" fill="hold">
                                          <p:stCondLst>
                                            <p:cond delay="499"/>
                                          </p:stCondLst>
                                        </p:cTn>
                                        <p:tgtEl>
                                          <p:spTgt spid="47"/>
                                        </p:tgtEl>
                                        <p:attrNameLst>
                                          <p:attrName>style.visibility</p:attrName>
                                        </p:attrNameLst>
                                      </p:cBhvr>
                                      <p:to>
                                        <p:strVal val="hidden"/>
                                      </p:to>
                                    </p:set>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par>
                                <p:cTn id="11" presetID="10"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8"/>
                                        </p:tgtEl>
                                        <p:attrNameLst>
                                          <p:attrName>style.visibility</p:attrName>
                                        </p:attrNameLst>
                                      </p:cBhvr>
                                      <p:to>
                                        <p:strVal val="visible"/>
                                      </p:to>
                                    </p:set>
                                    <p:animEffect transition="in" filter="fade">
                                      <p:cBhvr>
                                        <p:cTn id="16" dur="500"/>
                                        <p:tgtEl>
                                          <p:spTgt spid="38"/>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path" presetSubtype="0" accel="50000" decel="50000" fill="hold" grpId="1" nodeType="clickEffect">
                                  <p:stCondLst>
                                    <p:cond delay="0"/>
                                  </p:stCondLst>
                                  <p:childTnLst>
                                    <p:animMotion origin="layout" path="M 3.57124E-6 2.96296E-6 L 0.18624 -0.05973 " pathEditMode="relative" rAng="0" ptsTypes="AA">
                                      <p:cBhvr>
                                        <p:cTn id="20" dur="1000" fill="hold"/>
                                        <p:tgtEl>
                                          <p:spTgt spid="18"/>
                                        </p:tgtEl>
                                        <p:attrNameLst>
                                          <p:attrName>ppt_x</p:attrName>
                                          <p:attrName>ppt_y</p:attrName>
                                        </p:attrNameLst>
                                      </p:cBhvr>
                                      <p:rCtr x="9312" y="-2986"/>
                                    </p:animMotion>
                                  </p:childTnLst>
                                </p:cTn>
                              </p:par>
                            </p:childTnLst>
                          </p:cTn>
                        </p:par>
                        <p:par>
                          <p:cTn id="21" fill="hold">
                            <p:stCondLst>
                              <p:cond delay="1000"/>
                            </p:stCondLst>
                            <p:childTnLst>
                              <p:par>
                                <p:cTn id="22" presetID="1" presetClass="exit" presetSubtype="0" fill="hold" grpId="2" nodeType="afterEffect">
                                  <p:stCondLst>
                                    <p:cond delay="0"/>
                                  </p:stCondLst>
                                  <p:childTnLst>
                                    <p:set>
                                      <p:cBhvr>
                                        <p:cTn id="23" dur="1" fill="hold">
                                          <p:stCondLst>
                                            <p:cond delay="0"/>
                                          </p:stCondLst>
                                        </p:cTn>
                                        <p:tgtEl>
                                          <p:spTgt spid="18"/>
                                        </p:tgtEl>
                                        <p:attrNameLst>
                                          <p:attrName>style.visibility</p:attrName>
                                        </p:attrNameLst>
                                      </p:cBhvr>
                                      <p:to>
                                        <p:strVal val="hidden"/>
                                      </p:to>
                                    </p:set>
                                  </p:childTnLst>
                                </p:cTn>
                              </p:par>
                              <p:par>
                                <p:cTn id="24" presetID="1" presetClass="entr" presetSubtype="0" fill="hold" grpId="0" nodeType="withEffect">
                                  <p:stCondLst>
                                    <p:cond delay="0"/>
                                  </p:stCondLst>
                                  <p:childTnLst>
                                    <p:set>
                                      <p:cBhvr>
                                        <p:cTn id="25" dur="1" fill="hold">
                                          <p:stCondLst>
                                            <p:cond delay="0"/>
                                          </p:stCondLst>
                                        </p:cTn>
                                        <p:tgtEl>
                                          <p:spTgt spid="48"/>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42" presetClass="path" presetSubtype="0" accel="50000" decel="50000" fill="hold" grpId="0" nodeType="clickEffect">
                                  <p:stCondLst>
                                    <p:cond delay="0"/>
                                  </p:stCondLst>
                                  <p:childTnLst>
                                    <p:animMotion origin="layout" path="M -4.55848E-6 4.07407E-6 L 0.39125 0.08588 " pathEditMode="relative" rAng="0" ptsTypes="AA">
                                      <p:cBhvr>
                                        <p:cTn id="29" dur="1000" fill="hold"/>
                                        <p:tgtEl>
                                          <p:spTgt spid="42"/>
                                        </p:tgtEl>
                                        <p:attrNameLst>
                                          <p:attrName>ppt_x</p:attrName>
                                          <p:attrName>ppt_y</p:attrName>
                                        </p:attrNameLst>
                                      </p:cBhvr>
                                      <p:rCtr x="19562" y="4282"/>
                                    </p:animMotion>
                                  </p:childTnLst>
                                </p:cTn>
                              </p:par>
                              <p:par>
                                <p:cTn id="30" presetID="42" presetClass="path" presetSubtype="0" accel="50000" decel="50000" fill="hold" grpId="0" nodeType="withEffect">
                                  <p:stCondLst>
                                    <p:cond delay="0"/>
                                  </p:stCondLst>
                                  <p:childTnLst>
                                    <p:animMotion origin="layout" path="M -4.45428E-6 4.07407E-6 L 0.39086 0.08564 " pathEditMode="relative" rAng="0" ptsTypes="AA">
                                      <p:cBhvr>
                                        <p:cTn id="31" dur="1000" fill="hold"/>
                                        <p:tgtEl>
                                          <p:spTgt spid="43"/>
                                        </p:tgtEl>
                                        <p:attrNameLst>
                                          <p:attrName>ppt_x</p:attrName>
                                          <p:attrName>ppt_y</p:attrName>
                                        </p:attrNameLst>
                                      </p:cBhvr>
                                      <p:rCtr x="19536" y="4282"/>
                                    </p:animMotion>
                                  </p:childTnLst>
                                </p:cTn>
                              </p:par>
                            </p:childTnLst>
                          </p:cTn>
                        </p:par>
                        <p:par>
                          <p:cTn id="32" fill="hold">
                            <p:stCondLst>
                              <p:cond delay="1000"/>
                            </p:stCondLst>
                            <p:childTnLst>
                              <p:par>
                                <p:cTn id="33" presetID="1" presetClass="entr" presetSubtype="0" fill="hold" grpId="0" nodeType="afterEffect">
                                  <p:stCondLst>
                                    <p:cond delay="0"/>
                                  </p:stCondLst>
                                  <p:childTnLst>
                                    <p:set>
                                      <p:cBhvr>
                                        <p:cTn id="34" dur="1" fill="hold">
                                          <p:stCondLst>
                                            <p:cond delay="0"/>
                                          </p:stCondLst>
                                        </p:cTn>
                                        <p:tgtEl>
                                          <p:spTgt spid="39"/>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40"/>
                                        </p:tgtEl>
                                        <p:attrNameLst>
                                          <p:attrName>style.visibility</p:attrName>
                                        </p:attrNameLst>
                                      </p:cBhvr>
                                      <p:to>
                                        <p:strVal val="visible"/>
                                      </p:to>
                                    </p:set>
                                  </p:childTnLst>
                                </p:cTn>
                              </p:par>
                              <p:par>
                                <p:cTn id="37" presetID="1" presetClass="exit" presetSubtype="0" fill="hold" grpId="1" nodeType="withEffect">
                                  <p:stCondLst>
                                    <p:cond delay="0"/>
                                  </p:stCondLst>
                                  <p:childTnLst>
                                    <p:set>
                                      <p:cBhvr>
                                        <p:cTn id="38" dur="1" fill="hold">
                                          <p:stCondLst>
                                            <p:cond delay="0"/>
                                          </p:stCondLst>
                                        </p:cTn>
                                        <p:tgtEl>
                                          <p:spTgt spid="42"/>
                                        </p:tgtEl>
                                        <p:attrNameLst>
                                          <p:attrName>style.visibility</p:attrName>
                                        </p:attrNameLst>
                                      </p:cBhvr>
                                      <p:to>
                                        <p:strVal val="hidden"/>
                                      </p:to>
                                    </p:set>
                                  </p:childTnLst>
                                </p:cTn>
                              </p:par>
                              <p:par>
                                <p:cTn id="39" presetID="1" presetClass="exit" presetSubtype="0" fill="hold" grpId="1" nodeType="withEffect">
                                  <p:stCondLst>
                                    <p:cond delay="0"/>
                                  </p:stCondLst>
                                  <p:childTnLst>
                                    <p:set>
                                      <p:cBhvr>
                                        <p:cTn id="40" dur="1" fill="hold">
                                          <p:stCondLst>
                                            <p:cond delay="0"/>
                                          </p:stCondLst>
                                        </p:cTn>
                                        <p:tgtEl>
                                          <p:spTgt spid="4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1"/>
      <p:bldP spid="17" grpId="0"/>
      <p:bldP spid="38" grpId="0" animBg="1"/>
      <p:bldP spid="39" grpId="0" animBg="1"/>
      <p:bldP spid="40" grpId="0" animBg="1"/>
      <p:bldP spid="42" grpId="0" animBg="1"/>
      <p:bldP spid="42" grpId="1" animBg="1"/>
      <p:bldP spid="43" grpId="0" animBg="1"/>
      <p:bldP spid="43" grpId="1" animBg="1"/>
      <p:bldP spid="7" grpId="0" animBg="1"/>
      <p:bldP spid="18" grpId="1" animBg="1"/>
      <p:bldP spid="18" grpId="2" animBg="1"/>
      <p:bldP spid="4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6837528" y="3906998"/>
            <a:ext cx="3166280" cy="1323833"/>
          </a:xfrm>
          <a:prstGeom prst="rect">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2000" dirty="0">
                <a:solidFill>
                  <a:schemeClr val="bg1"/>
                </a:solidFill>
              </a:rPr>
              <a:t>Kernel</a:t>
            </a:r>
          </a:p>
        </p:txBody>
      </p:sp>
      <p:sp>
        <p:nvSpPr>
          <p:cNvPr id="20" name="Rectangle 19"/>
          <p:cNvSpPr/>
          <p:nvPr/>
        </p:nvSpPr>
        <p:spPr>
          <a:xfrm>
            <a:off x="6383470" y="4542777"/>
            <a:ext cx="2061028" cy="1117600"/>
          </a:xfrm>
          <a:prstGeom prst="rect">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rPr>
              <a:t>Buffer</a:t>
            </a:r>
          </a:p>
        </p:txBody>
      </p:sp>
      <p:sp>
        <p:nvSpPr>
          <p:cNvPr id="22" name="Rectangle 21"/>
          <p:cNvSpPr/>
          <p:nvPr/>
        </p:nvSpPr>
        <p:spPr>
          <a:xfrm>
            <a:off x="8444497" y="4542777"/>
            <a:ext cx="950976" cy="11176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rPr>
              <a:t>Canary</a:t>
            </a:r>
          </a:p>
        </p:txBody>
      </p:sp>
      <p:sp>
        <p:nvSpPr>
          <p:cNvPr id="2" name="Title 1"/>
          <p:cNvSpPr>
            <a:spLocks noGrp="1"/>
          </p:cNvSpPr>
          <p:nvPr>
            <p:ph type="title"/>
          </p:nvPr>
        </p:nvSpPr>
        <p:spPr>
          <a:xfrm>
            <a:off x="305625" y="278130"/>
            <a:ext cx="10424160" cy="474345"/>
          </a:xfrm>
        </p:spPr>
        <p:txBody>
          <a:bodyPr/>
          <a:lstStyle/>
          <a:p>
            <a:r>
              <a:rPr lang="en-US" dirty="0"/>
              <a:t>Launching an </a:t>
            </a:r>
            <a:r>
              <a:rPr lang="en-US" dirty="0" err="1"/>
              <a:t>Opencl</a:t>
            </a:r>
            <a:r>
              <a:rPr lang="en-US" dirty="0"/>
              <a:t>™ kernel </a:t>
            </a:r>
            <a:r>
              <a:rPr lang="en-US" dirty="0" err="1"/>
              <a:t>WiTH</a:t>
            </a:r>
            <a:r>
              <a:rPr lang="en-US" dirty="0"/>
              <a:t> </a:t>
            </a:r>
            <a:r>
              <a:rPr lang="en-US" cap="none" dirty="0" err="1"/>
              <a:t>clARMOR</a:t>
            </a:r>
            <a:endParaRPr lang="en-US" dirty="0"/>
          </a:p>
        </p:txBody>
      </p:sp>
      <p:sp>
        <p:nvSpPr>
          <p:cNvPr id="4" name="Text Placeholder 3"/>
          <p:cNvSpPr>
            <a:spLocks noGrp="1"/>
          </p:cNvSpPr>
          <p:nvPr>
            <p:ph type="body" sz="quarter" idx="10"/>
          </p:nvPr>
        </p:nvSpPr>
        <p:spPr/>
        <p:txBody>
          <a:bodyPr/>
          <a:lstStyle/>
          <a:p>
            <a:endParaRPr lang="en-US" dirty="0"/>
          </a:p>
        </p:txBody>
      </p:sp>
      <p:sp>
        <p:nvSpPr>
          <p:cNvPr id="7" name="Rectangle 6"/>
          <p:cNvSpPr/>
          <p:nvPr/>
        </p:nvSpPr>
        <p:spPr>
          <a:xfrm>
            <a:off x="4148919" y="1760561"/>
            <a:ext cx="2593075" cy="982639"/>
          </a:xfrm>
          <a:prstGeom prst="rect">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rPr>
              <a:t>Kernel Information</a:t>
            </a:r>
          </a:p>
        </p:txBody>
      </p:sp>
      <p:sp>
        <p:nvSpPr>
          <p:cNvPr id="16" name="Rectangle 15"/>
          <p:cNvSpPr/>
          <p:nvPr/>
        </p:nvSpPr>
        <p:spPr>
          <a:xfrm>
            <a:off x="4396855" y="2554693"/>
            <a:ext cx="1207008" cy="818866"/>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rPr>
              <a:t>Buffer Metadata</a:t>
            </a:r>
          </a:p>
        </p:txBody>
      </p:sp>
      <p:sp>
        <p:nvSpPr>
          <p:cNvPr id="6" name="Freeform 5"/>
          <p:cNvSpPr/>
          <p:nvPr/>
        </p:nvSpPr>
        <p:spPr>
          <a:xfrm>
            <a:off x="6550925" y="4667534"/>
            <a:ext cx="1815153" cy="930319"/>
          </a:xfrm>
          <a:custGeom>
            <a:avLst/>
            <a:gdLst>
              <a:gd name="connsiteX0" fmla="*/ 0 w 1815153"/>
              <a:gd name="connsiteY0" fmla="*/ 95535 h 930319"/>
              <a:gd name="connsiteX1" fmla="*/ 13648 w 1815153"/>
              <a:gd name="connsiteY1" fmla="*/ 286603 h 930319"/>
              <a:gd name="connsiteX2" fmla="*/ 27296 w 1815153"/>
              <a:gd name="connsiteY2" fmla="*/ 627797 h 930319"/>
              <a:gd name="connsiteX3" fmla="*/ 54591 w 1815153"/>
              <a:gd name="connsiteY3" fmla="*/ 750627 h 930319"/>
              <a:gd name="connsiteX4" fmla="*/ 68239 w 1815153"/>
              <a:gd name="connsiteY4" fmla="*/ 805218 h 930319"/>
              <a:gd name="connsiteX5" fmla="*/ 95535 w 1815153"/>
              <a:gd name="connsiteY5" fmla="*/ 900753 h 930319"/>
              <a:gd name="connsiteX6" fmla="*/ 122830 w 1815153"/>
              <a:gd name="connsiteY6" fmla="*/ 859809 h 930319"/>
              <a:gd name="connsiteX7" fmla="*/ 136478 w 1815153"/>
              <a:gd name="connsiteY7" fmla="*/ 791570 h 930319"/>
              <a:gd name="connsiteX8" fmla="*/ 163774 w 1815153"/>
              <a:gd name="connsiteY8" fmla="*/ 641445 h 930319"/>
              <a:gd name="connsiteX9" fmla="*/ 191069 w 1815153"/>
              <a:gd name="connsiteY9" fmla="*/ 559559 h 930319"/>
              <a:gd name="connsiteX10" fmla="*/ 218365 w 1815153"/>
              <a:gd name="connsiteY10" fmla="*/ 450376 h 930319"/>
              <a:gd name="connsiteX11" fmla="*/ 245660 w 1815153"/>
              <a:gd name="connsiteY11" fmla="*/ 368490 h 930319"/>
              <a:gd name="connsiteX12" fmla="*/ 259308 w 1815153"/>
              <a:gd name="connsiteY12" fmla="*/ 327547 h 930319"/>
              <a:gd name="connsiteX13" fmla="*/ 272956 w 1815153"/>
              <a:gd name="connsiteY13" fmla="*/ 272956 h 930319"/>
              <a:gd name="connsiteX14" fmla="*/ 300251 w 1815153"/>
              <a:gd name="connsiteY14" fmla="*/ 218365 h 930319"/>
              <a:gd name="connsiteX15" fmla="*/ 341194 w 1815153"/>
              <a:gd name="connsiteY15" fmla="*/ 81887 h 930319"/>
              <a:gd name="connsiteX16" fmla="*/ 354842 w 1815153"/>
              <a:gd name="connsiteY16" fmla="*/ 40944 h 930319"/>
              <a:gd name="connsiteX17" fmla="*/ 368490 w 1815153"/>
              <a:gd name="connsiteY17" fmla="*/ 259308 h 930319"/>
              <a:gd name="connsiteX18" fmla="*/ 382138 w 1815153"/>
              <a:gd name="connsiteY18" fmla="*/ 382138 h 930319"/>
              <a:gd name="connsiteX19" fmla="*/ 395785 w 1815153"/>
              <a:gd name="connsiteY19" fmla="*/ 682388 h 930319"/>
              <a:gd name="connsiteX20" fmla="*/ 423081 w 1815153"/>
              <a:gd name="connsiteY20" fmla="*/ 805218 h 930319"/>
              <a:gd name="connsiteX21" fmla="*/ 436729 w 1815153"/>
              <a:gd name="connsiteY21" fmla="*/ 873457 h 930319"/>
              <a:gd name="connsiteX22" fmla="*/ 464024 w 1815153"/>
              <a:gd name="connsiteY22" fmla="*/ 818866 h 930319"/>
              <a:gd name="connsiteX23" fmla="*/ 477672 w 1815153"/>
              <a:gd name="connsiteY23" fmla="*/ 736979 h 930319"/>
              <a:gd name="connsiteX24" fmla="*/ 491320 w 1815153"/>
              <a:gd name="connsiteY24" fmla="*/ 696036 h 930319"/>
              <a:gd name="connsiteX25" fmla="*/ 532263 w 1815153"/>
              <a:gd name="connsiteY25" fmla="*/ 504967 h 930319"/>
              <a:gd name="connsiteX26" fmla="*/ 559559 w 1815153"/>
              <a:gd name="connsiteY26" fmla="*/ 409433 h 930319"/>
              <a:gd name="connsiteX27" fmla="*/ 586854 w 1815153"/>
              <a:gd name="connsiteY27" fmla="*/ 368490 h 930319"/>
              <a:gd name="connsiteX28" fmla="*/ 614150 w 1815153"/>
              <a:gd name="connsiteY28" fmla="*/ 272956 h 930319"/>
              <a:gd name="connsiteX29" fmla="*/ 641445 w 1815153"/>
              <a:gd name="connsiteY29" fmla="*/ 218365 h 930319"/>
              <a:gd name="connsiteX30" fmla="*/ 682388 w 1815153"/>
              <a:gd name="connsiteY30" fmla="*/ 81887 h 930319"/>
              <a:gd name="connsiteX31" fmla="*/ 709684 w 1815153"/>
              <a:gd name="connsiteY31" fmla="*/ 0 h 930319"/>
              <a:gd name="connsiteX32" fmla="*/ 723332 w 1815153"/>
              <a:gd name="connsiteY32" fmla="*/ 81887 h 930319"/>
              <a:gd name="connsiteX33" fmla="*/ 736979 w 1815153"/>
              <a:gd name="connsiteY33" fmla="*/ 150126 h 930319"/>
              <a:gd name="connsiteX34" fmla="*/ 750627 w 1815153"/>
              <a:gd name="connsiteY34" fmla="*/ 559559 h 930319"/>
              <a:gd name="connsiteX35" fmla="*/ 777923 w 1815153"/>
              <a:gd name="connsiteY35" fmla="*/ 846162 h 930319"/>
              <a:gd name="connsiteX36" fmla="*/ 791571 w 1815153"/>
              <a:gd name="connsiteY36" fmla="*/ 887105 h 930319"/>
              <a:gd name="connsiteX37" fmla="*/ 818866 w 1815153"/>
              <a:gd name="connsiteY37" fmla="*/ 791570 h 930319"/>
              <a:gd name="connsiteX38" fmla="*/ 846162 w 1815153"/>
              <a:gd name="connsiteY38" fmla="*/ 641445 h 930319"/>
              <a:gd name="connsiteX39" fmla="*/ 873457 w 1815153"/>
              <a:gd name="connsiteY39" fmla="*/ 491320 h 930319"/>
              <a:gd name="connsiteX40" fmla="*/ 900753 w 1815153"/>
              <a:gd name="connsiteY40" fmla="*/ 423081 h 930319"/>
              <a:gd name="connsiteX41" fmla="*/ 914400 w 1815153"/>
              <a:gd name="connsiteY41" fmla="*/ 382138 h 930319"/>
              <a:gd name="connsiteX42" fmla="*/ 928048 w 1815153"/>
              <a:gd name="connsiteY42" fmla="*/ 327547 h 930319"/>
              <a:gd name="connsiteX43" fmla="*/ 941696 w 1815153"/>
              <a:gd name="connsiteY43" fmla="*/ 259308 h 930319"/>
              <a:gd name="connsiteX44" fmla="*/ 982639 w 1815153"/>
              <a:gd name="connsiteY44" fmla="*/ 136478 h 930319"/>
              <a:gd name="connsiteX45" fmla="*/ 996287 w 1815153"/>
              <a:gd name="connsiteY45" fmla="*/ 95535 h 930319"/>
              <a:gd name="connsiteX46" fmla="*/ 1009935 w 1815153"/>
              <a:gd name="connsiteY46" fmla="*/ 54591 h 930319"/>
              <a:gd name="connsiteX47" fmla="*/ 1037230 w 1815153"/>
              <a:gd name="connsiteY47" fmla="*/ 95535 h 930319"/>
              <a:gd name="connsiteX48" fmla="*/ 1064526 w 1815153"/>
              <a:gd name="connsiteY48" fmla="*/ 245660 h 930319"/>
              <a:gd name="connsiteX49" fmla="*/ 1078174 w 1815153"/>
              <a:gd name="connsiteY49" fmla="*/ 313899 h 930319"/>
              <a:gd name="connsiteX50" fmla="*/ 1091821 w 1815153"/>
              <a:gd name="connsiteY50" fmla="*/ 887105 h 930319"/>
              <a:gd name="connsiteX51" fmla="*/ 1105469 w 1815153"/>
              <a:gd name="connsiteY51" fmla="*/ 928048 h 930319"/>
              <a:gd name="connsiteX52" fmla="*/ 1146412 w 1815153"/>
              <a:gd name="connsiteY52" fmla="*/ 805218 h 930319"/>
              <a:gd name="connsiteX53" fmla="*/ 1187356 w 1815153"/>
              <a:gd name="connsiteY53" fmla="*/ 709684 h 930319"/>
              <a:gd name="connsiteX54" fmla="*/ 1201003 w 1815153"/>
              <a:gd name="connsiteY54" fmla="*/ 655093 h 930319"/>
              <a:gd name="connsiteX55" fmla="*/ 1228299 w 1815153"/>
              <a:gd name="connsiteY55" fmla="*/ 600502 h 930319"/>
              <a:gd name="connsiteX56" fmla="*/ 1255594 w 1815153"/>
              <a:gd name="connsiteY56" fmla="*/ 518615 h 930319"/>
              <a:gd name="connsiteX57" fmla="*/ 1296538 w 1815153"/>
              <a:gd name="connsiteY57" fmla="*/ 450376 h 930319"/>
              <a:gd name="connsiteX58" fmla="*/ 1323833 w 1815153"/>
              <a:gd name="connsiteY58" fmla="*/ 341194 h 930319"/>
              <a:gd name="connsiteX59" fmla="*/ 1351129 w 1815153"/>
              <a:gd name="connsiteY59" fmla="*/ 218365 h 930319"/>
              <a:gd name="connsiteX60" fmla="*/ 1364776 w 1815153"/>
              <a:gd name="connsiteY60" fmla="*/ 95535 h 930319"/>
              <a:gd name="connsiteX61" fmla="*/ 1392072 w 1815153"/>
              <a:gd name="connsiteY61" fmla="*/ 218365 h 930319"/>
              <a:gd name="connsiteX62" fmla="*/ 1419368 w 1815153"/>
              <a:gd name="connsiteY62" fmla="*/ 477672 h 930319"/>
              <a:gd name="connsiteX63" fmla="*/ 1433015 w 1815153"/>
              <a:gd name="connsiteY63" fmla="*/ 532263 h 930319"/>
              <a:gd name="connsiteX64" fmla="*/ 1446663 w 1815153"/>
              <a:gd name="connsiteY64" fmla="*/ 641445 h 930319"/>
              <a:gd name="connsiteX65" fmla="*/ 1460311 w 1815153"/>
              <a:gd name="connsiteY65" fmla="*/ 682388 h 930319"/>
              <a:gd name="connsiteX66" fmla="*/ 1473959 w 1815153"/>
              <a:gd name="connsiteY66" fmla="*/ 750627 h 930319"/>
              <a:gd name="connsiteX67" fmla="*/ 1514902 w 1815153"/>
              <a:gd name="connsiteY67" fmla="*/ 900753 h 930319"/>
              <a:gd name="connsiteX68" fmla="*/ 1555845 w 1815153"/>
              <a:gd name="connsiteY68" fmla="*/ 668741 h 930319"/>
              <a:gd name="connsiteX69" fmla="*/ 1569493 w 1815153"/>
              <a:gd name="connsiteY69" fmla="*/ 627797 h 930319"/>
              <a:gd name="connsiteX70" fmla="*/ 1596788 w 1815153"/>
              <a:gd name="connsiteY70" fmla="*/ 518615 h 930319"/>
              <a:gd name="connsiteX71" fmla="*/ 1610436 w 1815153"/>
              <a:gd name="connsiteY71" fmla="*/ 477672 h 930319"/>
              <a:gd name="connsiteX72" fmla="*/ 1637732 w 1815153"/>
              <a:gd name="connsiteY72" fmla="*/ 368490 h 930319"/>
              <a:gd name="connsiteX73" fmla="*/ 1651379 w 1815153"/>
              <a:gd name="connsiteY73" fmla="*/ 327547 h 930319"/>
              <a:gd name="connsiteX74" fmla="*/ 1678675 w 1815153"/>
              <a:gd name="connsiteY74" fmla="*/ 150126 h 930319"/>
              <a:gd name="connsiteX75" fmla="*/ 1692323 w 1815153"/>
              <a:gd name="connsiteY75" fmla="*/ 204717 h 930319"/>
              <a:gd name="connsiteX76" fmla="*/ 1705971 w 1815153"/>
              <a:gd name="connsiteY76" fmla="*/ 245660 h 930319"/>
              <a:gd name="connsiteX77" fmla="*/ 1719618 w 1815153"/>
              <a:gd name="connsiteY77" fmla="*/ 491320 h 930319"/>
              <a:gd name="connsiteX78" fmla="*/ 1733266 w 1815153"/>
              <a:gd name="connsiteY78" fmla="*/ 545911 h 930319"/>
              <a:gd name="connsiteX79" fmla="*/ 1746914 w 1815153"/>
              <a:gd name="connsiteY79" fmla="*/ 614150 h 930319"/>
              <a:gd name="connsiteX80" fmla="*/ 1760562 w 1815153"/>
              <a:gd name="connsiteY80" fmla="*/ 696036 h 930319"/>
              <a:gd name="connsiteX81" fmla="*/ 1787857 w 1815153"/>
              <a:gd name="connsiteY81" fmla="*/ 777923 h 930319"/>
              <a:gd name="connsiteX82" fmla="*/ 1801505 w 1815153"/>
              <a:gd name="connsiteY82" fmla="*/ 846162 h 930319"/>
              <a:gd name="connsiteX83" fmla="*/ 1815153 w 1815153"/>
              <a:gd name="connsiteY83" fmla="*/ 887105 h 930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Lst>
            <a:rect l="l" t="t" r="r" b="b"/>
            <a:pathLst>
              <a:path w="1815153" h="930319">
                <a:moveTo>
                  <a:pt x="0" y="95535"/>
                </a:moveTo>
                <a:cubicBezTo>
                  <a:pt x="4549" y="159224"/>
                  <a:pt x="10378" y="222835"/>
                  <a:pt x="13648" y="286603"/>
                </a:cubicBezTo>
                <a:cubicBezTo>
                  <a:pt x="19477" y="400276"/>
                  <a:pt x="19968" y="514211"/>
                  <a:pt x="27296" y="627797"/>
                </a:cubicBezTo>
                <a:cubicBezTo>
                  <a:pt x="32427" y="707323"/>
                  <a:pt x="37851" y="692036"/>
                  <a:pt x="54591" y="750627"/>
                </a:cubicBezTo>
                <a:cubicBezTo>
                  <a:pt x="59744" y="768662"/>
                  <a:pt x="63086" y="787183"/>
                  <a:pt x="68239" y="805218"/>
                </a:cubicBezTo>
                <a:cubicBezTo>
                  <a:pt x="107398" y="942273"/>
                  <a:pt x="52870" y="730095"/>
                  <a:pt x="95535" y="900753"/>
                </a:cubicBezTo>
                <a:cubicBezTo>
                  <a:pt x="104633" y="887105"/>
                  <a:pt x="117071" y="875167"/>
                  <a:pt x="122830" y="859809"/>
                </a:cubicBezTo>
                <a:cubicBezTo>
                  <a:pt x="130975" y="838089"/>
                  <a:pt x="132328" y="814393"/>
                  <a:pt x="136478" y="791570"/>
                </a:cubicBezTo>
                <a:cubicBezTo>
                  <a:pt x="142153" y="760359"/>
                  <a:pt x="154580" y="675158"/>
                  <a:pt x="163774" y="641445"/>
                </a:cubicBezTo>
                <a:cubicBezTo>
                  <a:pt x="171344" y="613687"/>
                  <a:pt x="183165" y="587224"/>
                  <a:pt x="191069" y="559559"/>
                </a:cubicBezTo>
                <a:cubicBezTo>
                  <a:pt x="201375" y="523488"/>
                  <a:pt x="206502" y="485965"/>
                  <a:pt x="218365" y="450376"/>
                </a:cubicBezTo>
                <a:lnTo>
                  <a:pt x="245660" y="368490"/>
                </a:lnTo>
                <a:cubicBezTo>
                  <a:pt x="250209" y="354842"/>
                  <a:pt x="255819" y="341503"/>
                  <a:pt x="259308" y="327547"/>
                </a:cubicBezTo>
                <a:cubicBezTo>
                  <a:pt x="263857" y="309350"/>
                  <a:pt x="266370" y="290519"/>
                  <a:pt x="272956" y="272956"/>
                </a:cubicBezTo>
                <a:cubicBezTo>
                  <a:pt x="280099" y="253907"/>
                  <a:pt x="292695" y="237255"/>
                  <a:pt x="300251" y="218365"/>
                </a:cubicBezTo>
                <a:cubicBezTo>
                  <a:pt x="332690" y="137266"/>
                  <a:pt x="321083" y="152277"/>
                  <a:pt x="341194" y="81887"/>
                </a:cubicBezTo>
                <a:cubicBezTo>
                  <a:pt x="345146" y="68055"/>
                  <a:pt x="350293" y="54592"/>
                  <a:pt x="354842" y="40944"/>
                </a:cubicBezTo>
                <a:cubicBezTo>
                  <a:pt x="359391" y="113732"/>
                  <a:pt x="362674" y="186610"/>
                  <a:pt x="368490" y="259308"/>
                </a:cubicBezTo>
                <a:cubicBezTo>
                  <a:pt x="371775" y="300372"/>
                  <a:pt x="379486" y="341028"/>
                  <a:pt x="382138" y="382138"/>
                </a:cubicBezTo>
                <a:cubicBezTo>
                  <a:pt x="388588" y="482117"/>
                  <a:pt x="388647" y="582456"/>
                  <a:pt x="395785" y="682388"/>
                </a:cubicBezTo>
                <a:cubicBezTo>
                  <a:pt x="403296" y="787543"/>
                  <a:pt x="405102" y="733304"/>
                  <a:pt x="423081" y="805218"/>
                </a:cubicBezTo>
                <a:cubicBezTo>
                  <a:pt x="428707" y="827722"/>
                  <a:pt x="432180" y="850711"/>
                  <a:pt x="436729" y="873457"/>
                </a:cubicBezTo>
                <a:cubicBezTo>
                  <a:pt x="445827" y="855260"/>
                  <a:pt x="458178" y="838353"/>
                  <a:pt x="464024" y="818866"/>
                </a:cubicBezTo>
                <a:cubicBezTo>
                  <a:pt x="471975" y="792361"/>
                  <a:pt x="471669" y="763992"/>
                  <a:pt x="477672" y="736979"/>
                </a:cubicBezTo>
                <a:cubicBezTo>
                  <a:pt x="480793" y="722936"/>
                  <a:pt x="486771" y="709684"/>
                  <a:pt x="491320" y="696036"/>
                </a:cubicBezTo>
                <a:cubicBezTo>
                  <a:pt x="516745" y="441789"/>
                  <a:pt x="480182" y="643851"/>
                  <a:pt x="532263" y="504967"/>
                </a:cubicBezTo>
                <a:cubicBezTo>
                  <a:pt x="545381" y="469984"/>
                  <a:pt x="543062" y="442428"/>
                  <a:pt x="559559" y="409433"/>
                </a:cubicBezTo>
                <a:cubicBezTo>
                  <a:pt x="566894" y="394762"/>
                  <a:pt x="577756" y="382138"/>
                  <a:pt x="586854" y="368490"/>
                </a:cubicBezTo>
                <a:cubicBezTo>
                  <a:pt x="593780" y="340785"/>
                  <a:pt x="602402" y="300369"/>
                  <a:pt x="614150" y="272956"/>
                </a:cubicBezTo>
                <a:cubicBezTo>
                  <a:pt x="622164" y="254256"/>
                  <a:pt x="632347" y="236562"/>
                  <a:pt x="641445" y="218365"/>
                </a:cubicBezTo>
                <a:cubicBezTo>
                  <a:pt x="663675" y="107216"/>
                  <a:pt x="642489" y="191611"/>
                  <a:pt x="682388" y="81887"/>
                </a:cubicBezTo>
                <a:cubicBezTo>
                  <a:pt x="692221" y="54847"/>
                  <a:pt x="709684" y="0"/>
                  <a:pt x="709684" y="0"/>
                </a:cubicBezTo>
                <a:cubicBezTo>
                  <a:pt x="714233" y="27296"/>
                  <a:pt x="718382" y="54661"/>
                  <a:pt x="723332" y="81887"/>
                </a:cubicBezTo>
                <a:cubicBezTo>
                  <a:pt x="727481" y="104710"/>
                  <a:pt x="735656" y="126967"/>
                  <a:pt x="736979" y="150126"/>
                </a:cubicBezTo>
                <a:cubicBezTo>
                  <a:pt x="744769" y="286457"/>
                  <a:pt x="744426" y="423146"/>
                  <a:pt x="750627" y="559559"/>
                </a:cubicBezTo>
                <a:cubicBezTo>
                  <a:pt x="753770" y="628701"/>
                  <a:pt x="761692" y="765009"/>
                  <a:pt x="777923" y="846162"/>
                </a:cubicBezTo>
                <a:cubicBezTo>
                  <a:pt x="780744" y="860269"/>
                  <a:pt x="787022" y="873457"/>
                  <a:pt x="791571" y="887105"/>
                </a:cubicBezTo>
                <a:cubicBezTo>
                  <a:pt x="800669" y="855260"/>
                  <a:pt x="812371" y="824046"/>
                  <a:pt x="818866" y="791570"/>
                </a:cubicBezTo>
                <a:cubicBezTo>
                  <a:pt x="857444" y="598678"/>
                  <a:pt x="811837" y="744418"/>
                  <a:pt x="846162" y="641445"/>
                </a:cubicBezTo>
                <a:cubicBezTo>
                  <a:pt x="849403" y="622000"/>
                  <a:pt x="866302" y="515169"/>
                  <a:pt x="873457" y="491320"/>
                </a:cubicBezTo>
                <a:cubicBezTo>
                  <a:pt x="880497" y="467855"/>
                  <a:pt x="892151" y="446020"/>
                  <a:pt x="900753" y="423081"/>
                </a:cubicBezTo>
                <a:cubicBezTo>
                  <a:pt x="905804" y="409611"/>
                  <a:pt x="910448" y="395970"/>
                  <a:pt x="914400" y="382138"/>
                </a:cubicBezTo>
                <a:cubicBezTo>
                  <a:pt x="919553" y="364103"/>
                  <a:pt x="923979" y="345857"/>
                  <a:pt x="928048" y="327547"/>
                </a:cubicBezTo>
                <a:cubicBezTo>
                  <a:pt x="933080" y="304903"/>
                  <a:pt x="935593" y="281687"/>
                  <a:pt x="941696" y="259308"/>
                </a:cubicBezTo>
                <a:cubicBezTo>
                  <a:pt x="941703" y="259282"/>
                  <a:pt x="975811" y="156962"/>
                  <a:pt x="982639" y="136478"/>
                </a:cubicBezTo>
                <a:lnTo>
                  <a:pt x="996287" y="95535"/>
                </a:lnTo>
                <a:lnTo>
                  <a:pt x="1009935" y="54591"/>
                </a:lnTo>
                <a:cubicBezTo>
                  <a:pt x="1019033" y="68239"/>
                  <a:pt x="1030769" y="80459"/>
                  <a:pt x="1037230" y="95535"/>
                </a:cubicBezTo>
                <a:cubicBezTo>
                  <a:pt x="1051522" y="128885"/>
                  <a:pt x="1060500" y="221506"/>
                  <a:pt x="1064526" y="245660"/>
                </a:cubicBezTo>
                <a:cubicBezTo>
                  <a:pt x="1068340" y="268541"/>
                  <a:pt x="1073625" y="291153"/>
                  <a:pt x="1078174" y="313899"/>
                </a:cubicBezTo>
                <a:cubicBezTo>
                  <a:pt x="1082723" y="504968"/>
                  <a:pt x="1083335" y="696171"/>
                  <a:pt x="1091821" y="887105"/>
                </a:cubicBezTo>
                <a:cubicBezTo>
                  <a:pt x="1092460" y="901477"/>
                  <a:pt x="1097489" y="940018"/>
                  <a:pt x="1105469" y="928048"/>
                </a:cubicBezTo>
                <a:cubicBezTo>
                  <a:pt x="1129409" y="892138"/>
                  <a:pt x="1127111" y="843820"/>
                  <a:pt x="1146412" y="805218"/>
                </a:cubicBezTo>
                <a:cubicBezTo>
                  <a:pt x="1170673" y="756697"/>
                  <a:pt x="1173969" y="756538"/>
                  <a:pt x="1187356" y="709684"/>
                </a:cubicBezTo>
                <a:cubicBezTo>
                  <a:pt x="1192509" y="691649"/>
                  <a:pt x="1194417" y="672656"/>
                  <a:pt x="1201003" y="655093"/>
                </a:cubicBezTo>
                <a:cubicBezTo>
                  <a:pt x="1208147" y="636043"/>
                  <a:pt x="1220743" y="619392"/>
                  <a:pt x="1228299" y="600502"/>
                </a:cubicBezTo>
                <a:cubicBezTo>
                  <a:pt x="1238985" y="573788"/>
                  <a:pt x="1240791" y="543287"/>
                  <a:pt x="1255594" y="518615"/>
                </a:cubicBezTo>
                <a:cubicBezTo>
                  <a:pt x="1269242" y="495869"/>
                  <a:pt x="1284675" y="474102"/>
                  <a:pt x="1296538" y="450376"/>
                </a:cubicBezTo>
                <a:cubicBezTo>
                  <a:pt x="1311169" y="421115"/>
                  <a:pt x="1317605" y="369218"/>
                  <a:pt x="1323833" y="341194"/>
                </a:cubicBezTo>
                <a:cubicBezTo>
                  <a:pt x="1335752" y="287557"/>
                  <a:pt x="1342898" y="275986"/>
                  <a:pt x="1351129" y="218365"/>
                </a:cubicBezTo>
                <a:cubicBezTo>
                  <a:pt x="1356955" y="177584"/>
                  <a:pt x="1360227" y="136478"/>
                  <a:pt x="1364776" y="95535"/>
                </a:cubicBezTo>
                <a:cubicBezTo>
                  <a:pt x="1373542" y="130600"/>
                  <a:pt x="1387740" y="183712"/>
                  <a:pt x="1392072" y="218365"/>
                </a:cubicBezTo>
                <a:cubicBezTo>
                  <a:pt x="1407260" y="339865"/>
                  <a:pt x="1400787" y="366186"/>
                  <a:pt x="1419368" y="477672"/>
                </a:cubicBezTo>
                <a:cubicBezTo>
                  <a:pt x="1422452" y="496174"/>
                  <a:pt x="1429931" y="513761"/>
                  <a:pt x="1433015" y="532263"/>
                </a:cubicBezTo>
                <a:cubicBezTo>
                  <a:pt x="1439045" y="568441"/>
                  <a:pt x="1440102" y="605359"/>
                  <a:pt x="1446663" y="641445"/>
                </a:cubicBezTo>
                <a:cubicBezTo>
                  <a:pt x="1449236" y="655599"/>
                  <a:pt x="1456822" y="668432"/>
                  <a:pt x="1460311" y="682388"/>
                </a:cubicBezTo>
                <a:cubicBezTo>
                  <a:pt x="1465937" y="704892"/>
                  <a:pt x="1467856" y="728248"/>
                  <a:pt x="1473959" y="750627"/>
                </a:cubicBezTo>
                <a:cubicBezTo>
                  <a:pt x="1525905" y="941098"/>
                  <a:pt x="1481651" y="734499"/>
                  <a:pt x="1514902" y="900753"/>
                </a:cubicBezTo>
                <a:cubicBezTo>
                  <a:pt x="1567393" y="743276"/>
                  <a:pt x="1523339" y="896281"/>
                  <a:pt x="1555845" y="668741"/>
                </a:cubicBezTo>
                <a:cubicBezTo>
                  <a:pt x="1557880" y="654499"/>
                  <a:pt x="1565708" y="641676"/>
                  <a:pt x="1569493" y="627797"/>
                </a:cubicBezTo>
                <a:cubicBezTo>
                  <a:pt x="1579363" y="591605"/>
                  <a:pt x="1584925" y="554204"/>
                  <a:pt x="1596788" y="518615"/>
                </a:cubicBezTo>
                <a:cubicBezTo>
                  <a:pt x="1601337" y="504967"/>
                  <a:pt x="1606651" y="491551"/>
                  <a:pt x="1610436" y="477672"/>
                </a:cubicBezTo>
                <a:cubicBezTo>
                  <a:pt x="1620307" y="441480"/>
                  <a:pt x="1625870" y="404079"/>
                  <a:pt x="1637732" y="368490"/>
                </a:cubicBezTo>
                <a:cubicBezTo>
                  <a:pt x="1642281" y="354842"/>
                  <a:pt x="1647890" y="341503"/>
                  <a:pt x="1651379" y="327547"/>
                </a:cubicBezTo>
                <a:cubicBezTo>
                  <a:pt x="1667010" y="265021"/>
                  <a:pt x="1670387" y="216428"/>
                  <a:pt x="1678675" y="150126"/>
                </a:cubicBezTo>
                <a:cubicBezTo>
                  <a:pt x="1683224" y="168323"/>
                  <a:pt x="1687170" y="186682"/>
                  <a:pt x="1692323" y="204717"/>
                </a:cubicBezTo>
                <a:cubicBezTo>
                  <a:pt x="1696275" y="218549"/>
                  <a:pt x="1704607" y="231339"/>
                  <a:pt x="1705971" y="245660"/>
                </a:cubicBezTo>
                <a:cubicBezTo>
                  <a:pt x="1713746" y="327304"/>
                  <a:pt x="1712193" y="409644"/>
                  <a:pt x="1719618" y="491320"/>
                </a:cubicBezTo>
                <a:cubicBezTo>
                  <a:pt x="1721316" y="510000"/>
                  <a:pt x="1729197" y="527601"/>
                  <a:pt x="1733266" y="545911"/>
                </a:cubicBezTo>
                <a:cubicBezTo>
                  <a:pt x="1738298" y="568555"/>
                  <a:pt x="1742764" y="591327"/>
                  <a:pt x="1746914" y="614150"/>
                </a:cubicBezTo>
                <a:cubicBezTo>
                  <a:pt x="1751864" y="641375"/>
                  <a:pt x="1753851" y="669190"/>
                  <a:pt x="1760562" y="696036"/>
                </a:cubicBezTo>
                <a:cubicBezTo>
                  <a:pt x="1767540" y="723949"/>
                  <a:pt x="1782214" y="749710"/>
                  <a:pt x="1787857" y="777923"/>
                </a:cubicBezTo>
                <a:cubicBezTo>
                  <a:pt x="1792406" y="800669"/>
                  <a:pt x="1795879" y="823658"/>
                  <a:pt x="1801505" y="846162"/>
                </a:cubicBezTo>
                <a:cubicBezTo>
                  <a:pt x="1804994" y="860118"/>
                  <a:pt x="1815153" y="887105"/>
                  <a:pt x="1815153" y="887105"/>
                </a:cubicBezTo>
              </a:path>
            </a:pathLst>
          </a:custGeom>
          <a:noFill/>
          <a:ln w="101600">
            <a:solidFill>
              <a:schemeClr val="bg2">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8522208" y="4645152"/>
            <a:ext cx="292608" cy="859536"/>
          </a:xfrm>
          <a:custGeom>
            <a:avLst/>
            <a:gdLst>
              <a:gd name="connsiteX0" fmla="*/ 0 w 292608"/>
              <a:gd name="connsiteY0" fmla="*/ 859536 h 859536"/>
              <a:gd name="connsiteX1" fmla="*/ 36576 w 292608"/>
              <a:gd name="connsiteY1" fmla="*/ 768096 h 859536"/>
              <a:gd name="connsiteX2" fmla="*/ 109728 w 292608"/>
              <a:gd name="connsiteY2" fmla="*/ 621792 h 859536"/>
              <a:gd name="connsiteX3" fmla="*/ 128016 w 292608"/>
              <a:gd name="connsiteY3" fmla="*/ 256032 h 859536"/>
              <a:gd name="connsiteX4" fmla="*/ 146304 w 292608"/>
              <a:gd name="connsiteY4" fmla="*/ 164592 h 859536"/>
              <a:gd name="connsiteX5" fmla="*/ 164592 w 292608"/>
              <a:gd name="connsiteY5" fmla="*/ 0 h 859536"/>
              <a:gd name="connsiteX6" fmla="*/ 219456 w 292608"/>
              <a:gd name="connsiteY6" fmla="*/ 786384 h 859536"/>
              <a:gd name="connsiteX7" fmla="*/ 237744 w 292608"/>
              <a:gd name="connsiteY7" fmla="*/ 713232 h 859536"/>
              <a:gd name="connsiteX8" fmla="*/ 256032 w 292608"/>
              <a:gd name="connsiteY8" fmla="*/ 585216 h 859536"/>
              <a:gd name="connsiteX9" fmla="*/ 292608 w 292608"/>
              <a:gd name="connsiteY9" fmla="*/ 548640 h 8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2608" h="859536">
                <a:moveTo>
                  <a:pt x="0" y="859536"/>
                </a:moveTo>
                <a:cubicBezTo>
                  <a:pt x="12192" y="829056"/>
                  <a:pt x="22819" y="797902"/>
                  <a:pt x="36576" y="768096"/>
                </a:cubicBezTo>
                <a:cubicBezTo>
                  <a:pt x="59425" y="718590"/>
                  <a:pt x="109728" y="621792"/>
                  <a:pt x="109728" y="621792"/>
                </a:cubicBezTo>
                <a:cubicBezTo>
                  <a:pt x="115824" y="499872"/>
                  <a:pt x="118281" y="377716"/>
                  <a:pt x="128016" y="256032"/>
                </a:cubicBezTo>
                <a:cubicBezTo>
                  <a:pt x="130495" y="225047"/>
                  <a:pt x="141908" y="195363"/>
                  <a:pt x="146304" y="164592"/>
                </a:cubicBezTo>
                <a:cubicBezTo>
                  <a:pt x="154111" y="109945"/>
                  <a:pt x="158496" y="54864"/>
                  <a:pt x="164592" y="0"/>
                </a:cubicBezTo>
                <a:cubicBezTo>
                  <a:pt x="272520" y="323784"/>
                  <a:pt x="200126" y="71188"/>
                  <a:pt x="219456" y="786384"/>
                </a:cubicBezTo>
                <a:cubicBezTo>
                  <a:pt x="225552" y="762000"/>
                  <a:pt x="233248" y="737961"/>
                  <a:pt x="237744" y="713232"/>
                </a:cubicBezTo>
                <a:cubicBezTo>
                  <a:pt x="245455" y="670822"/>
                  <a:pt x="242401" y="626109"/>
                  <a:pt x="256032" y="585216"/>
                </a:cubicBezTo>
                <a:cubicBezTo>
                  <a:pt x="261484" y="568859"/>
                  <a:pt x="280416" y="560832"/>
                  <a:pt x="292608" y="548640"/>
                </a:cubicBezTo>
              </a:path>
            </a:pathLst>
          </a:custGeom>
          <a:noFill/>
          <a:ln w="101600">
            <a:solidFill>
              <a:schemeClr val="bg2">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Content Placeholder 11"/>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5290903" y="4198510"/>
            <a:ext cx="921577" cy="893283"/>
          </a:xfrm>
        </p:spPr>
      </p:pic>
      <p:sp>
        <p:nvSpPr>
          <p:cNvPr id="21" name="TextBox 20"/>
          <p:cNvSpPr txBox="1"/>
          <p:nvPr/>
        </p:nvSpPr>
        <p:spPr>
          <a:xfrm>
            <a:off x="8420668" y="3030090"/>
            <a:ext cx="2001156" cy="461665"/>
          </a:xfrm>
          <a:prstGeom prst="rect">
            <a:avLst/>
          </a:prstGeom>
          <a:noFill/>
        </p:spPr>
        <p:txBody>
          <a:bodyPr wrap="square" rtlCol="0">
            <a:spAutoFit/>
          </a:bodyPr>
          <a:lstStyle/>
          <a:p>
            <a:pPr>
              <a:spcAft>
                <a:spcPts val="600"/>
              </a:spcAft>
              <a:buClr>
                <a:schemeClr val="bg2"/>
              </a:buClr>
            </a:pPr>
            <a:r>
              <a:rPr lang="en-US" sz="2400" dirty="0"/>
              <a:t>Launch Kernel</a:t>
            </a:r>
          </a:p>
        </p:txBody>
      </p:sp>
      <p:sp>
        <p:nvSpPr>
          <p:cNvPr id="25" name="TextBox 24"/>
          <p:cNvSpPr txBox="1"/>
          <p:nvPr/>
        </p:nvSpPr>
        <p:spPr>
          <a:xfrm>
            <a:off x="1384482" y="1979109"/>
            <a:ext cx="2001156" cy="461665"/>
          </a:xfrm>
          <a:prstGeom prst="rect">
            <a:avLst/>
          </a:prstGeom>
          <a:noFill/>
        </p:spPr>
        <p:txBody>
          <a:bodyPr wrap="square" rtlCol="0">
            <a:spAutoFit/>
          </a:bodyPr>
          <a:lstStyle/>
          <a:p>
            <a:pPr>
              <a:spcAft>
                <a:spcPts val="600"/>
              </a:spcAft>
              <a:buClr>
                <a:schemeClr val="bg2"/>
              </a:buClr>
            </a:pPr>
            <a:r>
              <a:rPr lang="en-US" sz="2400" dirty="0"/>
              <a:t>Set Arguments</a:t>
            </a:r>
          </a:p>
        </p:txBody>
      </p:sp>
    </p:spTree>
    <p:extLst>
      <p:ext uri="{BB962C8B-B14F-4D97-AF65-F5344CB8AC3E}">
        <p14:creationId xmlns:p14="http://schemas.microsoft.com/office/powerpoint/2010/main" val="329601123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1" nodeType="withEffect">
                                  <p:stCondLst>
                                    <p:cond delay="0"/>
                                  </p:stCondLst>
                                  <p:childTnLst>
                                    <p:animEffect transition="out" filter="fade">
                                      <p:cBhvr>
                                        <p:cTn id="6" dur="500"/>
                                        <p:tgtEl>
                                          <p:spTgt spid="25"/>
                                        </p:tgtEl>
                                      </p:cBhvr>
                                    </p:animEffect>
                                    <p:set>
                                      <p:cBhvr>
                                        <p:cTn id="7" dur="1" fill="hold">
                                          <p:stCondLst>
                                            <p:cond delay="499"/>
                                          </p:stCondLst>
                                        </p:cTn>
                                        <p:tgtEl>
                                          <p:spTgt spid="25"/>
                                        </p:tgtEl>
                                        <p:attrNameLst>
                                          <p:attrName>style.visibility</p:attrName>
                                        </p:attrNameLst>
                                      </p:cBhvr>
                                      <p:to>
                                        <p:strVal val="hidden"/>
                                      </p:to>
                                    </p:set>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2" fill="hold" nodeType="click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wipe(right)">
                                      <p:cBhvr>
                                        <p:cTn id="15" dur="500"/>
                                        <p:tgtEl>
                                          <p:spTgt spid="18"/>
                                        </p:tgtEl>
                                      </p:cBhvr>
                                    </p:animEffect>
                                  </p:childTnLst>
                                </p:cTn>
                              </p:par>
                              <p:par>
                                <p:cTn id="16" presetID="0" presetClass="path" presetSubtype="0" accel="50000" decel="50000" fill="hold" nodeType="withEffect">
                                  <p:stCondLst>
                                    <p:cond delay="0"/>
                                  </p:stCondLst>
                                  <p:childTnLst>
                                    <p:animMotion origin="layout" path="M -0.00274 0.01181 L -0.00274 0.01204 C 0.02735 0.01713 0.01589 0.01621 0.06447 0.01181 C 0.06968 0.01135 0.07684 0.00625 0.08166 0.00348 L 0.08635 0.0007 C 0.08791 -0.00023 0.0896 -0.00046 0.09104 -0.00208 L 0.10041 -0.01319 C 0.10146 -0.01597 0.10302 -0.02476 0.10354 -0.02152 C 0.10536 -0.00902 0.10445 0.0044 0.1051 0.01737 C 0.10549 0.02755 0.10588 0.03774 0.10667 0.04792 C 0.10693 0.05163 0.10771 0.05533 0.10823 0.05903 C 0.10875 0.06459 0.10927 0.07014 0.10979 0.0757 C 0.11318 0.07153 0.11669 0.06829 0.11917 0.06181 C 0.12008 0.05926 0.11995 0.05602 0.12073 0.05348 C 0.12151 0.05047 0.12295 0.04815 0.12386 0.04514 C 0.12594 0.0375 0.12594 0.02778 0.12698 0.02014 C 0.12724 0.01713 0.12816 0.01459 0.12855 0.01181 C 0.12998 -0.00069 0.13089 -0.01782 0.13167 -0.02986 C 0.1348 -0.00162 0.13154 -0.02754 0.1348 -0.00763 C 0.13871 0.01667 0.13415 -0.00833 0.13792 0.01181 C 0.13845 0.03311 0.13818 0.0544 0.13949 0.0757 C 0.13962 0.07871 0.1404 0.07014 0.14105 0.06737 C 0.14196 0.06343 0.14313 0.05996 0.14418 0.05625 C 0.1447 0.05348 0.14496 0.05047 0.14574 0.04792 C 0.14652 0.04491 0.14795 0.0426 0.14886 0.03959 C 0.14952 0.03681 0.14965 0.0338 0.15043 0.03125 C 0.15121 0.02825 0.15264 0.02593 0.15355 0.02292 C 0.1542 0.02014 0.15446 0.01713 0.15512 0.01459 C 0.15603 0.01065 0.15733 0.00718 0.15824 0.00348 L 0.16293 -0.02152 L 0.16449 -0.02986 C 0.16501 -0.01319 0.16514 0.00348 0.16606 0.02014 C 0.16619 0.02385 0.16736 0.02732 0.16762 0.03125 C 0.1684 0.04422 0.16866 0.05718 0.16918 0.07014 C 0.1697 0.06459 0.16996 0.05903 0.17075 0.05348 C 0.17101 0.0507 0.17179 0.04792 0.17231 0.04514 C 0.17661 0.01366 0.17022 0.05024 0.177 0.01459 C 0.17752 0.01181 0.17752 0.00857 0.17856 0.00625 C 0.1796 0.00348 0.1809 0.00093 0.18169 -0.00208 C 0.18299 -0.0074 0.18481 -0.01875 0.18481 -0.01851 C 0.18585 -0.01597 0.18716 -0.01365 0.18794 -0.01041 L 0.19263 0.01459 L 0.19419 0.02292 L 0.19575 0.03125 C 0.19627 0.04514 0.19601 0.05926 0.19731 0.07292 C 0.19758 0.0757 0.1981 0.06713 0.19888 0.06459 C 0.2063 0.0382 0.19705 0.08264 0.20513 0.03959 L 0.20982 0.01459 C 0.21034 0.01181 0.21099 0.00903 0.21138 0.00625 C 0.2132 -0.01064 0.21203 -0.00324 0.21451 -0.01597 L 0.22076 0.01737 L 0.22232 0.0257 C 0.22284 0.02848 0.22336 0.03125 0.22388 0.03403 C 0.22441 0.03774 0.22506 0.04144 0.22545 0.04514 C 0.22831 0.07315 0.22532 0.05579 0.22857 0.07292 C 0.233 0.04908 0.2261 0.08704 0.2317 0.04792 C 0.23248 0.04213 0.23378 0.03681 0.23482 0.03125 L 0.23795 0.01459 C 0.23847 0.01181 0.23912 0.00903 0.23951 0.00625 L 0.24264 -0.02152 C 0.24316 -0.01875 0.24394 -0.0162 0.2442 -0.01319 C 0.24616 0.01019 0.24498 0.01482 0.24733 0.03681 C 0.24759 0.03959 0.24837 0.04237 0.24889 0.04514 C 0.24941 0.05394 0.24694 0.07338 0.25514 0.0757 C 0.25671 0.07616 0.25827 0.07385 0.25983 0.07292 C 0.26035 0.0713 0.26673 0.05672 0.26765 0.05348 C 0.2709 0.04028 0.2709 0.03403 0.27233 0.02014 C 0.27286 0.00163 0.27299 -0.01712 0.2739 -0.03541 C 0.27403 -0.03842 0.27455 -0.04629 0.27546 -0.04375 C 0.27754 -0.03726 0.27767 -0.02916 0.27859 -0.02152 C 0.28067 -0.00208 0.27963 -0.01226 0.28171 0.00903 C 0.28223 0.03033 0.28145 0.05186 0.28327 0.07292 C 0.28354 0.07616 0.28549 0.0676 0.2864 0.06459 C 0.29278 0.04144 0.2821 0.07176 0.29109 0.04792 C 0.29161 0.04422 0.292 0.04051 0.29265 0.03681 C 0.29304 0.03403 0.29265 0.0294 0.29421 0.02848 C 0.29851 0.02524 0.30359 0.02663 0.30828 0.0257 C 0.30984 0.02477 0.31141 0.02408 0.31297 0.02292 C 0.31974 0.01667 0.31557 0.01667 0.32391 0.01181 C 0.32638 0.01019 0.32912 0.00996 0.33172 0.00903 C 0.33381 0.00718 0.33576 0.00463 0.33798 0.00348 C 0.34918 -0.00324 0.35374 -0.00277 0.36611 -0.00486 L 0.37549 -0.01041 C 0.37952 -0.01296 0.38187 -0.01458 0.38643 -0.01597 C 0.39255 -0.01805 0.39906 -0.01805 0.40518 -0.02152 C 0.40674 -0.02245 0.40818 -0.02361 0.40987 -0.0243 C 0.41182 -0.02546 0.41391 -0.02662 0.41612 -0.02708 C 0.42654 -0.03009 0.42589 -0.02986 0.43175 -0.02986 " pathEditMode="relative" rAng="0" ptsTypes="AAAAAAAAAAAAAAAAAAAAAAAAAAAAAAAAAAAAAAAAAAAAAAAAAAAAAAAAAAAAAAAAAAAAAAAAAAAAAAAAAAAAAAAA">
                                      <p:cBhvr>
                                        <p:cTn id="17" dur="2000" fill="hold"/>
                                        <p:tgtEl>
                                          <p:spTgt spid="18"/>
                                        </p:tgtEl>
                                        <p:attrNameLst>
                                          <p:attrName>ppt_x</p:attrName>
                                          <p:attrName>ppt_y</p:attrName>
                                        </p:attrNameLst>
                                      </p:cBhvr>
                                      <p:rCtr x="21724" y="394"/>
                                    </p:animMotion>
                                  </p:childTnLst>
                                </p:cTn>
                              </p:par>
                              <p:par>
                                <p:cTn id="18" presetID="22" presetClass="exit" presetSubtype="2" fill="hold" nodeType="withEffect">
                                  <p:stCondLst>
                                    <p:cond delay="1500"/>
                                  </p:stCondLst>
                                  <p:childTnLst>
                                    <p:animEffect transition="out" filter="wipe(right)">
                                      <p:cBhvr>
                                        <p:cTn id="19" dur="500"/>
                                        <p:tgtEl>
                                          <p:spTgt spid="18"/>
                                        </p:tgtEl>
                                      </p:cBhvr>
                                    </p:animEffect>
                                    <p:set>
                                      <p:cBhvr>
                                        <p:cTn id="20" dur="1" fill="hold">
                                          <p:stCondLst>
                                            <p:cond delay="499"/>
                                          </p:stCondLst>
                                        </p:cTn>
                                        <p:tgtEl>
                                          <p:spTgt spid="18"/>
                                        </p:tgtEl>
                                        <p:attrNameLst>
                                          <p:attrName>style.visibility</p:attrName>
                                        </p:attrNameLst>
                                      </p:cBhvr>
                                      <p:to>
                                        <p:strVal val="hidden"/>
                                      </p:to>
                                    </p:set>
                                  </p:childTnLst>
                                </p:cTn>
                              </p:par>
                              <p:par>
                                <p:cTn id="21" presetID="22" presetClass="entr" presetSubtype="8" fill="hold" grpId="0" nodeType="withEffect">
                                  <p:stCondLst>
                                    <p:cond delay="300"/>
                                  </p:stCondLst>
                                  <p:childTnLst>
                                    <p:set>
                                      <p:cBhvr>
                                        <p:cTn id="22" dur="1" fill="hold">
                                          <p:stCondLst>
                                            <p:cond delay="0"/>
                                          </p:stCondLst>
                                        </p:cTn>
                                        <p:tgtEl>
                                          <p:spTgt spid="6"/>
                                        </p:tgtEl>
                                        <p:attrNameLst>
                                          <p:attrName>style.visibility</p:attrName>
                                        </p:attrNameLst>
                                      </p:cBhvr>
                                      <p:to>
                                        <p:strVal val="visible"/>
                                      </p:to>
                                    </p:set>
                                    <p:animEffect transition="in" filter="wipe(left)">
                                      <p:cBhvr>
                                        <p:cTn id="23" dur="1200"/>
                                        <p:tgtEl>
                                          <p:spTgt spid="6"/>
                                        </p:tgtEl>
                                      </p:cBhvr>
                                    </p:animEffect>
                                  </p:childTnLst>
                                </p:cTn>
                              </p:par>
                              <p:par>
                                <p:cTn id="24" presetID="22" presetClass="entr" presetSubtype="8" fill="hold" grpId="0" nodeType="withEffect">
                                  <p:stCondLst>
                                    <p:cond delay="1200"/>
                                  </p:stCondLst>
                                  <p:childTnLst>
                                    <p:set>
                                      <p:cBhvr>
                                        <p:cTn id="25" dur="1" fill="hold">
                                          <p:stCondLst>
                                            <p:cond delay="0"/>
                                          </p:stCondLst>
                                        </p:cTn>
                                        <p:tgtEl>
                                          <p:spTgt spid="10"/>
                                        </p:tgtEl>
                                        <p:attrNameLst>
                                          <p:attrName>style.visibility</p:attrName>
                                        </p:attrNameLst>
                                      </p:cBhvr>
                                      <p:to>
                                        <p:strVal val="visible"/>
                                      </p:to>
                                    </p:set>
                                    <p:animEffect transition="in" filter="wipe(left)">
                                      <p:cBhvr>
                                        <p:cTn id="2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animBg="1"/>
      <p:bldP spid="21" grpId="0"/>
      <p:bldP spid="25" grpId="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5625" y="278130"/>
            <a:ext cx="10424160" cy="474345"/>
          </a:xfrm>
        </p:spPr>
        <p:txBody>
          <a:bodyPr/>
          <a:lstStyle/>
          <a:p>
            <a:r>
              <a:rPr lang="en-US" dirty="0"/>
              <a:t>Launching an </a:t>
            </a:r>
            <a:r>
              <a:rPr lang="en-US" dirty="0" err="1"/>
              <a:t>Opencl</a:t>
            </a:r>
            <a:r>
              <a:rPr lang="en-US" dirty="0"/>
              <a:t>™ kernel </a:t>
            </a:r>
            <a:r>
              <a:rPr lang="en-US" dirty="0" err="1"/>
              <a:t>WiTH</a:t>
            </a:r>
            <a:r>
              <a:rPr lang="en-US" dirty="0"/>
              <a:t> </a:t>
            </a:r>
            <a:r>
              <a:rPr lang="en-US" cap="none" dirty="0" err="1"/>
              <a:t>clARMOR</a:t>
            </a:r>
            <a:endParaRPr lang="en-US" dirty="0"/>
          </a:p>
        </p:txBody>
      </p:sp>
      <p:sp>
        <p:nvSpPr>
          <p:cNvPr id="4" name="Text Placeholder 3"/>
          <p:cNvSpPr>
            <a:spLocks noGrp="1"/>
          </p:cNvSpPr>
          <p:nvPr>
            <p:ph type="body" sz="quarter" idx="10"/>
          </p:nvPr>
        </p:nvSpPr>
        <p:spPr/>
        <p:txBody>
          <a:bodyPr/>
          <a:lstStyle/>
          <a:p>
            <a:endParaRPr lang="en-US" dirty="0"/>
          </a:p>
        </p:txBody>
      </p:sp>
      <p:sp>
        <p:nvSpPr>
          <p:cNvPr id="7" name="Rectangle 6"/>
          <p:cNvSpPr/>
          <p:nvPr/>
        </p:nvSpPr>
        <p:spPr>
          <a:xfrm>
            <a:off x="4148919" y="1760561"/>
            <a:ext cx="2593075" cy="982639"/>
          </a:xfrm>
          <a:prstGeom prst="rect">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rPr>
              <a:t>Kernel Information</a:t>
            </a:r>
          </a:p>
        </p:txBody>
      </p:sp>
      <p:sp>
        <p:nvSpPr>
          <p:cNvPr id="16" name="Rectangle 15"/>
          <p:cNvSpPr/>
          <p:nvPr/>
        </p:nvSpPr>
        <p:spPr>
          <a:xfrm>
            <a:off x="4396855" y="2554693"/>
            <a:ext cx="1207008" cy="818866"/>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rPr>
              <a:t>Buffer Metadata</a:t>
            </a:r>
          </a:p>
        </p:txBody>
      </p:sp>
      <p:sp>
        <p:nvSpPr>
          <p:cNvPr id="11" name="Rectangle 10"/>
          <p:cNvSpPr/>
          <p:nvPr/>
        </p:nvSpPr>
        <p:spPr>
          <a:xfrm>
            <a:off x="6837528" y="3906998"/>
            <a:ext cx="3166280" cy="1323833"/>
          </a:xfrm>
          <a:prstGeom prst="rect">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2000" dirty="0">
                <a:solidFill>
                  <a:schemeClr val="bg1"/>
                </a:solidFill>
              </a:rPr>
              <a:t>Kernel</a:t>
            </a:r>
          </a:p>
        </p:txBody>
      </p:sp>
      <p:sp>
        <p:nvSpPr>
          <p:cNvPr id="13" name="Rectangle 12"/>
          <p:cNvSpPr/>
          <p:nvPr/>
        </p:nvSpPr>
        <p:spPr>
          <a:xfrm>
            <a:off x="6383470" y="4542777"/>
            <a:ext cx="2061028" cy="1117600"/>
          </a:xfrm>
          <a:prstGeom prst="rect">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rPr>
              <a:t>Buffer</a:t>
            </a:r>
          </a:p>
        </p:txBody>
      </p:sp>
      <p:sp>
        <p:nvSpPr>
          <p:cNvPr id="17" name="Rectangle 16"/>
          <p:cNvSpPr/>
          <p:nvPr/>
        </p:nvSpPr>
        <p:spPr>
          <a:xfrm>
            <a:off x="8444497" y="4542777"/>
            <a:ext cx="950976" cy="11176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rPr>
              <a:t>Canary</a:t>
            </a:r>
          </a:p>
        </p:txBody>
      </p:sp>
      <p:sp>
        <p:nvSpPr>
          <p:cNvPr id="6" name="Freeform 5"/>
          <p:cNvSpPr/>
          <p:nvPr/>
        </p:nvSpPr>
        <p:spPr>
          <a:xfrm>
            <a:off x="6550925" y="4667534"/>
            <a:ext cx="1815153" cy="930319"/>
          </a:xfrm>
          <a:custGeom>
            <a:avLst/>
            <a:gdLst>
              <a:gd name="connsiteX0" fmla="*/ 0 w 1815153"/>
              <a:gd name="connsiteY0" fmla="*/ 95535 h 930319"/>
              <a:gd name="connsiteX1" fmla="*/ 13648 w 1815153"/>
              <a:gd name="connsiteY1" fmla="*/ 286603 h 930319"/>
              <a:gd name="connsiteX2" fmla="*/ 27296 w 1815153"/>
              <a:gd name="connsiteY2" fmla="*/ 627797 h 930319"/>
              <a:gd name="connsiteX3" fmla="*/ 54591 w 1815153"/>
              <a:gd name="connsiteY3" fmla="*/ 750627 h 930319"/>
              <a:gd name="connsiteX4" fmla="*/ 68239 w 1815153"/>
              <a:gd name="connsiteY4" fmla="*/ 805218 h 930319"/>
              <a:gd name="connsiteX5" fmla="*/ 95535 w 1815153"/>
              <a:gd name="connsiteY5" fmla="*/ 900753 h 930319"/>
              <a:gd name="connsiteX6" fmla="*/ 122830 w 1815153"/>
              <a:gd name="connsiteY6" fmla="*/ 859809 h 930319"/>
              <a:gd name="connsiteX7" fmla="*/ 136478 w 1815153"/>
              <a:gd name="connsiteY7" fmla="*/ 791570 h 930319"/>
              <a:gd name="connsiteX8" fmla="*/ 163774 w 1815153"/>
              <a:gd name="connsiteY8" fmla="*/ 641445 h 930319"/>
              <a:gd name="connsiteX9" fmla="*/ 191069 w 1815153"/>
              <a:gd name="connsiteY9" fmla="*/ 559559 h 930319"/>
              <a:gd name="connsiteX10" fmla="*/ 218365 w 1815153"/>
              <a:gd name="connsiteY10" fmla="*/ 450376 h 930319"/>
              <a:gd name="connsiteX11" fmla="*/ 245660 w 1815153"/>
              <a:gd name="connsiteY11" fmla="*/ 368490 h 930319"/>
              <a:gd name="connsiteX12" fmla="*/ 259308 w 1815153"/>
              <a:gd name="connsiteY12" fmla="*/ 327547 h 930319"/>
              <a:gd name="connsiteX13" fmla="*/ 272956 w 1815153"/>
              <a:gd name="connsiteY13" fmla="*/ 272956 h 930319"/>
              <a:gd name="connsiteX14" fmla="*/ 300251 w 1815153"/>
              <a:gd name="connsiteY14" fmla="*/ 218365 h 930319"/>
              <a:gd name="connsiteX15" fmla="*/ 341194 w 1815153"/>
              <a:gd name="connsiteY15" fmla="*/ 81887 h 930319"/>
              <a:gd name="connsiteX16" fmla="*/ 354842 w 1815153"/>
              <a:gd name="connsiteY16" fmla="*/ 40944 h 930319"/>
              <a:gd name="connsiteX17" fmla="*/ 368490 w 1815153"/>
              <a:gd name="connsiteY17" fmla="*/ 259308 h 930319"/>
              <a:gd name="connsiteX18" fmla="*/ 382138 w 1815153"/>
              <a:gd name="connsiteY18" fmla="*/ 382138 h 930319"/>
              <a:gd name="connsiteX19" fmla="*/ 395785 w 1815153"/>
              <a:gd name="connsiteY19" fmla="*/ 682388 h 930319"/>
              <a:gd name="connsiteX20" fmla="*/ 423081 w 1815153"/>
              <a:gd name="connsiteY20" fmla="*/ 805218 h 930319"/>
              <a:gd name="connsiteX21" fmla="*/ 436729 w 1815153"/>
              <a:gd name="connsiteY21" fmla="*/ 873457 h 930319"/>
              <a:gd name="connsiteX22" fmla="*/ 464024 w 1815153"/>
              <a:gd name="connsiteY22" fmla="*/ 818866 h 930319"/>
              <a:gd name="connsiteX23" fmla="*/ 477672 w 1815153"/>
              <a:gd name="connsiteY23" fmla="*/ 736979 h 930319"/>
              <a:gd name="connsiteX24" fmla="*/ 491320 w 1815153"/>
              <a:gd name="connsiteY24" fmla="*/ 696036 h 930319"/>
              <a:gd name="connsiteX25" fmla="*/ 532263 w 1815153"/>
              <a:gd name="connsiteY25" fmla="*/ 504967 h 930319"/>
              <a:gd name="connsiteX26" fmla="*/ 559559 w 1815153"/>
              <a:gd name="connsiteY26" fmla="*/ 409433 h 930319"/>
              <a:gd name="connsiteX27" fmla="*/ 586854 w 1815153"/>
              <a:gd name="connsiteY27" fmla="*/ 368490 h 930319"/>
              <a:gd name="connsiteX28" fmla="*/ 614150 w 1815153"/>
              <a:gd name="connsiteY28" fmla="*/ 272956 h 930319"/>
              <a:gd name="connsiteX29" fmla="*/ 641445 w 1815153"/>
              <a:gd name="connsiteY29" fmla="*/ 218365 h 930319"/>
              <a:gd name="connsiteX30" fmla="*/ 682388 w 1815153"/>
              <a:gd name="connsiteY30" fmla="*/ 81887 h 930319"/>
              <a:gd name="connsiteX31" fmla="*/ 709684 w 1815153"/>
              <a:gd name="connsiteY31" fmla="*/ 0 h 930319"/>
              <a:gd name="connsiteX32" fmla="*/ 723332 w 1815153"/>
              <a:gd name="connsiteY32" fmla="*/ 81887 h 930319"/>
              <a:gd name="connsiteX33" fmla="*/ 736979 w 1815153"/>
              <a:gd name="connsiteY33" fmla="*/ 150126 h 930319"/>
              <a:gd name="connsiteX34" fmla="*/ 750627 w 1815153"/>
              <a:gd name="connsiteY34" fmla="*/ 559559 h 930319"/>
              <a:gd name="connsiteX35" fmla="*/ 777923 w 1815153"/>
              <a:gd name="connsiteY35" fmla="*/ 846162 h 930319"/>
              <a:gd name="connsiteX36" fmla="*/ 791571 w 1815153"/>
              <a:gd name="connsiteY36" fmla="*/ 887105 h 930319"/>
              <a:gd name="connsiteX37" fmla="*/ 818866 w 1815153"/>
              <a:gd name="connsiteY37" fmla="*/ 791570 h 930319"/>
              <a:gd name="connsiteX38" fmla="*/ 846162 w 1815153"/>
              <a:gd name="connsiteY38" fmla="*/ 641445 h 930319"/>
              <a:gd name="connsiteX39" fmla="*/ 873457 w 1815153"/>
              <a:gd name="connsiteY39" fmla="*/ 491320 h 930319"/>
              <a:gd name="connsiteX40" fmla="*/ 900753 w 1815153"/>
              <a:gd name="connsiteY40" fmla="*/ 423081 h 930319"/>
              <a:gd name="connsiteX41" fmla="*/ 914400 w 1815153"/>
              <a:gd name="connsiteY41" fmla="*/ 382138 h 930319"/>
              <a:gd name="connsiteX42" fmla="*/ 928048 w 1815153"/>
              <a:gd name="connsiteY42" fmla="*/ 327547 h 930319"/>
              <a:gd name="connsiteX43" fmla="*/ 941696 w 1815153"/>
              <a:gd name="connsiteY43" fmla="*/ 259308 h 930319"/>
              <a:gd name="connsiteX44" fmla="*/ 982639 w 1815153"/>
              <a:gd name="connsiteY44" fmla="*/ 136478 h 930319"/>
              <a:gd name="connsiteX45" fmla="*/ 996287 w 1815153"/>
              <a:gd name="connsiteY45" fmla="*/ 95535 h 930319"/>
              <a:gd name="connsiteX46" fmla="*/ 1009935 w 1815153"/>
              <a:gd name="connsiteY46" fmla="*/ 54591 h 930319"/>
              <a:gd name="connsiteX47" fmla="*/ 1037230 w 1815153"/>
              <a:gd name="connsiteY47" fmla="*/ 95535 h 930319"/>
              <a:gd name="connsiteX48" fmla="*/ 1064526 w 1815153"/>
              <a:gd name="connsiteY48" fmla="*/ 245660 h 930319"/>
              <a:gd name="connsiteX49" fmla="*/ 1078174 w 1815153"/>
              <a:gd name="connsiteY49" fmla="*/ 313899 h 930319"/>
              <a:gd name="connsiteX50" fmla="*/ 1091821 w 1815153"/>
              <a:gd name="connsiteY50" fmla="*/ 887105 h 930319"/>
              <a:gd name="connsiteX51" fmla="*/ 1105469 w 1815153"/>
              <a:gd name="connsiteY51" fmla="*/ 928048 h 930319"/>
              <a:gd name="connsiteX52" fmla="*/ 1146412 w 1815153"/>
              <a:gd name="connsiteY52" fmla="*/ 805218 h 930319"/>
              <a:gd name="connsiteX53" fmla="*/ 1187356 w 1815153"/>
              <a:gd name="connsiteY53" fmla="*/ 709684 h 930319"/>
              <a:gd name="connsiteX54" fmla="*/ 1201003 w 1815153"/>
              <a:gd name="connsiteY54" fmla="*/ 655093 h 930319"/>
              <a:gd name="connsiteX55" fmla="*/ 1228299 w 1815153"/>
              <a:gd name="connsiteY55" fmla="*/ 600502 h 930319"/>
              <a:gd name="connsiteX56" fmla="*/ 1255594 w 1815153"/>
              <a:gd name="connsiteY56" fmla="*/ 518615 h 930319"/>
              <a:gd name="connsiteX57" fmla="*/ 1296538 w 1815153"/>
              <a:gd name="connsiteY57" fmla="*/ 450376 h 930319"/>
              <a:gd name="connsiteX58" fmla="*/ 1323833 w 1815153"/>
              <a:gd name="connsiteY58" fmla="*/ 341194 h 930319"/>
              <a:gd name="connsiteX59" fmla="*/ 1351129 w 1815153"/>
              <a:gd name="connsiteY59" fmla="*/ 218365 h 930319"/>
              <a:gd name="connsiteX60" fmla="*/ 1364776 w 1815153"/>
              <a:gd name="connsiteY60" fmla="*/ 95535 h 930319"/>
              <a:gd name="connsiteX61" fmla="*/ 1392072 w 1815153"/>
              <a:gd name="connsiteY61" fmla="*/ 218365 h 930319"/>
              <a:gd name="connsiteX62" fmla="*/ 1419368 w 1815153"/>
              <a:gd name="connsiteY62" fmla="*/ 477672 h 930319"/>
              <a:gd name="connsiteX63" fmla="*/ 1433015 w 1815153"/>
              <a:gd name="connsiteY63" fmla="*/ 532263 h 930319"/>
              <a:gd name="connsiteX64" fmla="*/ 1446663 w 1815153"/>
              <a:gd name="connsiteY64" fmla="*/ 641445 h 930319"/>
              <a:gd name="connsiteX65" fmla="*/ 1460311 w 1815153"/>
              <a:gd name="connsiteY65" fmla="*/ 682388 h 930319"/>
              <a:gd name="connsiteX66" fmla="*/ 1473959 w 1815153"/>
              <a:gd name="connsiteY66" fmla="*/ 750627 h 930319"/>
              <a:gd name="connsiteX67" fmla="*/ 1514902 w 1815153"/>
              <a:gd name="connsiteY67" fmla="*/ 900753 h 930319"/>
              <a:gd name="connsiteX68" fmla="*/ 1555845 w 1815153"/>
              <a:gd name="connsiteY68" fmla="*/ 668741 h 930319"/>
              <a:gd name="connsiteX69" fmla="*/ 1569493 w 1815153"/>
              <a:gd name="connsiteY69" fmla="*/ 627797 h 930319"/>
              <a:gd name="connsiteX70" fmla="*/ 1596788 w 1815153"/>
              <a:gd name="connsiteY70" fmla="*/ 518615 h 930319"/>
              <a:gd name="connsiteX71" fmla="*/ 1610436 w 1815153"/>
              <a:gd name="connsiteY71" fmla="*/ 477672 h 930319"/>
              <a:gd name="connsiteX72" fmla="*/ 1637732 w 1815153"/>
              <a:gd name="connsiteY72" fmla="*/ 368490 h 930319"/>
              <a:gd name="connsiteX73" fmla="*/ 1651379 w 1815153"/>
              <a:gd name="connsiteY73" fmla="*/ 327547 h 930319"/>
              <a:gd name="connsiteX74" fmla="*/ 1678675 w 1815153"/>
              <a:gd name="connsiteY74" fmla="*/ 150126 h 930319"/>
              <a:gd name="connsiteX75" fmla="*/ 1692323 w 1815153"/>
              <a:gd name="connsiteY75" fmla="*/ 204717 h 930319"/>
              <a:gd name="connsiteX76" fmla="*/ 1705971 w 1815153"/>
              <a:gd name="connsiteY76" fmla="*/ 245660 h 930319"/>
              <a:gd name="connsiteX77" fmla="*/ 1719618 w 1815153"/>
              <a:gd name="connsiteY77" fmla="*/ 491320 h 930319"/>
              <a:gd name="connsiteX78" fmla="*/ 1733266 w 1815153"/>
              <a:gd name="connsiteY78" fmla="*/ 545911 h 930319"/>
              <a:gd name="connsiteX79" fmla="*/ 1746914 w 1815153"/>
              <a:gd name="connsiteY79" fmla="*/ 614150 h 930319"/>
              <a:gd name="connsiteX80" fmla="*/ 1760562 w 1815153"/>
              <a:gd name="connsiteY80" fmla="*/ 696036 h 930319"/>
              <a:gd name="connsiteX81" fmla="*/ 1787857 w 1815153"/>
              <a:gd name="connsiteY81" fmla="*/ 777923 h 930319"/>
              <a:gd name="connsiteX82" fmla="*/ 1801505 w 1815153"/>
              <a:gd name="connsiteY82" fmla="*/ 846162 h 930319"/>
              <a:gd name="connsiteX83" fmla="*/ 1815153 w 1815153"/>
              <a:gd name="connsiteY83" fmla="*/ 887105 h 930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Lst>
            <a:rect l="l" t="t" r="r" b="b"/>
            <a:pathLst>
              <a:path w="1815153" h="930319">
                <a:moveTo>
                  <a:pt x="0" y="95535"/>
                </a:moveTo>
                <a:cubicBezTo>
                  <a:pt x="4549" y="159224"/>
                  <a:pt x="10378" y="222835"/>
                  <a:pt x="13648" y="286603"/>
                </a:cubicBezTo>
                <a:cubicBezTo>
                  <a:pt x="19477" y="400276"/>
                  <a:pt x="19968" y="514211"/>
                  <a:pt x="27296" y="627797"/>
                </a:cubicBezTo>
                <a:cubicBezTo>
                  <a:pt x="32427" y="707323"/>
                  <a:pt x="37851" y="692036"/>
                  <a:pt x="54591" y="750627"/>
                </a:cubicBezTo>
                <a:cubicBezTo>
                  <a:pt x="59744" y="768662"/>
                  <a:pt x="63086" y="787183"/>
                  <a:pt x="68239" y="805218"/>
                </a:cubicBezTo>
                <a:cubicBezTo>
                  <a:pt x="107398" y="942273"/>
                  <a:pt x="52870" y="730095"/>
                  <a:pt x="95535" y="900753"/>
                </a:cubicBezTo>
                <a:cubicBezTo>
                  <a:pt x="104633" y="887105"/>
                  <a:pt x="117071" y="875167"/>
                  <a:pt x="122830" y="859809"/>
                </a:cubicBezTo>
                <a:cubicBezTo>
                  <a:pt x="130975" y="838089"/>
                  <a:pt x="132328" y="814393"/>
                  <a:pt x="136478" y="791570"/>
                </a:cubicBezTo>
                <a:cubicBezTo>
                  <a:pt x="142153" y="760359"/>
                  <a:pt x="154580" y="675158"/>
                  <a:pt x="163774" y="641445"/>
                </a:cubicBezTo>
                <a:cubicBezTo>
                  <a:pt x="171344" y="613687"/>
                  <a:pt x="183165" y="587224"/>
                  <a:pt x="191069" y="559559"/>
                </a:cubicBezTo>
                <a:cubicBezTo>
                  <a:pt x="201375" y="523488"/>
                  <a:pt x="206502" y="485965"/>
                  <a:pt x="218365" y="450376"/>
                </a:cubicBezTo>
                <a:lnTo>
                  <a:pt x="245660" y="368490"/>
                </a:lnTo>
                <a:cubicBezTo>
                  <a:pt x="250209" y="354842"/>
                  <a:pt x="255819" y="341503"/>
                  <a:pt x="259308" y="327547"/>
                </a:cubicBezTo>
                <a:cubicBezTo>
                  <a:pt x="263857" y="309350"/>
                  <a:pt x="266370" y="290519"/>
                  <a:pt x="272956" y="272956"/>
                </a:cubicBezTo>
                <a:cubicBezTo>
                  <a:pt x="280099" y="253907"/>
                  <a:pt x="292695" y="237255"/>
                  <a:pt x="300251" y="218365"/>
                </a:cubicBezTo>
                <a:cubicBezTo>
                  <a:pt x="332690" y="137266"/>
                  <a:pt x="321083" y="152277"/>
                  <a:pt x="341194" y="81887"/>
                </a:cubicBezTo>
                <a:cubicBezTo>
                  <a:pt x="345146" y="68055"/>
                  <a:pt x="350293" y="54592"/>
                  <a:pt x="354842" y="40944"/>
                </a:cubicBezTo>
                <a:cubicBezTo>
                  <a:pt x="359391" y="113732"/>
                  <a:pt x="362674" y="186610"/>
                  <a:pt x="368490" y="259308"/>
                </a:cubicBezTo>
                <a:cubicBezTo>
                  <a:pt x="371775" y="300372"/>
                  <a:pt x="379486" y="341028"/>
                  <a:pt x="382138" y="382138"/>
                </a:cubicBezTo>
                <a:cubicBezTo>
                  <a:pt x="388588" y="482117"/>
                  <a:pt x="388647" y="582456"/>
                  <a:pt x="395785" y="682388"/>
                </a:cubicBezTo>
                <a:cubicBezTo>
                  <a:pt x="403296" y="787543"/>
                  <a:pt x="405102" y="733304"/>
                  <a:pt x="423081" y="805218"/>
                </a:cubicBezTo>
                <a:cubicBezTo>
                  <a:pt x="428707" y="827722"/>
                  <a:pt x="432180" y="850711"/>
                  <a:pt x="436729" y="873457"/>
                </a:cubicBezTo>
                <a:cubicBezTo>
                  <a:pt x="445827" y="855260"/>
                  <a:pt x="458178" y="838353"/>
                  <a:pt x="464024" y="818866"/>
                </a:cubicBezTo>
                <a:cubicBezTo>
                  <a:pt x="471975" y="792361"/>
                  <a:pt x="471669" y="763992"/>
                  <a:pt x="477672" y="736979"/>
                </a:cubicBezTo>
                <a:cubicBezTo>
                  <a:pt x="480793" y="722936"/>
                  <a:pt x="486771" y="709684"/>
                  <a:pt x="491320" y="696036"/>
                </a:cubicBezTo>
                <a:cubicBezTo>
                  <a:pt x="516745" y="441789"/>
                  <a:pt x="480182" y="643851"/>
                  <a:pt x="532263" y="504967"/>
                </a:cubicBezTo>
                <a:cubicBezTo>
                  <a:pt x="545381" y="469984"/>
                  <a:pt x="543062" y="442428"/>
                  <a:pt x="559559" y="409433"/>
                </a:cubicBezTo>
                <a:cubicBezTo>
                  <a:pt x="566894" y="394762"/>
                  <a:pt x="577756" y="382138"/>
                  <a:pt x="586854" y="368490"/>
                </a:cubicBezTo>
                <a:cubicBezTo>
                  <a:pt x="593780" y="340785"/>
                  <a:pt x="602402" y="300369"/>
                  <a:pt x="614150" y="272956"/>
                </a:cubicBezTo>
                <a:cubicBezTo>
                  <a:pt x="622164" y="254256"/>
                  <a:pt x="632347" y="236562"/>
                  <a:pt x="641445" y="218365"/>
                </a:cubicBezTo>
                <a:cubicBezTo>
                  <a:pt x="663675" y="107216"/>
                  <a:pt x="642489" y="191611"/>
                  <a:pt x="682388" y="81887"/>
                </a:cubicBezTo>
                <a:cubicBezTo>
                  <a:pt x="692221" y="54847"/>
                  <a:pt x="709684" y="0"/>
                  <a:pt x="709684" y="0"/>
                </a:cubicBezTo>
                <a:cubicBezTo>
                  <a:pt x="714233" y="27296"/>
                  <a:pt x="718382" y="54661"/>
                  <a:pt x="723332" y="81887"/>
                </a:cubicBezTo>
                <a:cubicBezTo>
                  <a:pt x="727481" y="104710"/>
                  <a:pt x="735656" y="126967"/>
                  <a:pt x="736979" y="150126"/>
                </a:cubicBezTo>
                <a:cubicBezTo>
                  <a:pt x="744769" y="286457"/>
                  <a:pt x="744426" y="423146"/>
                  <a:pt x="750627" y="559559"/>
                </a:cubicBezTo>
                <a:cubicBezTo>
                  <a:pt x="753770" y="628701"/>
                  <a:pt x="761692" y="765009"/>
                  <a:pt x="777923" y="846162"/>
                </a:cubicBezTo>
                <a:cubicBezTo>
                  <a:pt x="780744" y="860269"/>
                  <a:pt x="787022" y="873457"/>
                  <a:pt x="791571" y="887105"/>
                </a:cubicBezTo>
                <a:cubicBezTo>
                  <a:pt x="800669" y="855260"/>
                  <a:pt x="812371" y="824046"/>
                  <a:pt x="818866" y="791570"/>
                </a:cubicBezTo>
                <a:cubicBezTo>
                  <a:pt x="857444" y="598678"/>
                  <a:pt x="811837" y="744418"/>
                  <a:pt x="846162" y="641445"/>
                </a:cubicBezTo>
                <a:cubicBezTo>
                  <a:pt x="849403" y="622000"/>
                  <a:pt x="866302" y="515169"/>
                  <a:pt x="873457" y="491320"/>
                </a:cubicBezTo>
                <a:cubicBezTo>
                  <a:pt x="880497" y="467855"/>
                  <a:pt x="892151" y="446020"/>
                  <a:pt x="900753" y="423081"/>
                </a:cubicBezTo>
                <a:cubicBezTo>
                  <a:pt x="905804" y="409611"/>
                  <a:pt x="910448" y="395970"/>
                  <a:pt x="914400" y="382138"/>
                </a:cubicBezTo>
                <a:cubicBezTo>
                  <a:pt x="919553" y="364103"/>
                  <a:pt x="923979" y="345857"/>
                  <a:pt x="928048" y="327547"/>
                </a:cubicBezTo>
                <a:cubicBezTo>
                  <a:pt x="933080" y="304903"/>
                  <a:pt x="935593" y="281687"/>
                  <a:pt x="941696" y="259308"/>
                </a:cubicBezTo>
                <a:cubicBezTo>
                  <a:pt x="941703" y="259282"/>
                  <a:pt x="975811" y="156962"/>
                  <a:pt x="982639" y="136478"/>
                </a:cubicBezTo>
                <a:lnTo>
                  <a:pt x="996287" y="95535"/>
                </a:lnTo>
                <a:lnTo>
                  <a:pt x="1009935" y="54591"/>
                </a:lnTo>
                <a:cubicBezTo>
                  <a:pt x="1019033" y="68239"/>
                  <a:pt x="1030769" y="80459"/>
                  <a:pt x="1037230" y="95535"/>
                </a:cubicBezTo>
                <a:cubicBezTo>
                  <a:pt x="1051522" y="128885"/>
                  <a:pt x="1060500" y="221506"/>
                  <a:pt x="1064526" y="245660"/>
                </a:cubicBezTo>
                <a:cubicBezTo>
                  <a:pt x="1068340" y="268541"/>
                  <a:pt x="1073625" y="291153"/>
                  <a:pt x="1078174" y="313899"/>
                </a:cubicBezTo>
                <a:cubicBezTo>
                  <a:pt x="1082723" y="504968"/>
                  <a:pt x="1083335" y="696171"/>
                  <a:pt x="1091821" y="887105"/>
                </a:cubicBezTo>
                <a:cubicBezTo>
                  <a:pt x="1092460" y="901477"/>
                  <a:pt x="1097489" y="940018"/>
                  <a:pt x="1105469" y="928048"/>
                </a:cubicBezTo>
                <a:cubicBezTo>
                  <a:pt x="1129409" y="892138"/>
                  <a:pt x="1127111" y="843820"/>
                  <a:pt x="1146412" y="805218"/>
                </a:cubicBezTo>
                <a:cubicBezTo>
                  <a:pt x="1170673" y="756697"/>
                  <a:pt x="1173969" y="756538"/>
                  <a:pt x="1187356" y="709684"/>
                </a:cubicBezTo>
                <a:cubicBezTo>
                  <a:pt x="1192509" y="691649"/>
                  <a:pt x="1194417" y="672656"/>
                  <a:pt x="1201003" y="655093"/>
                </a:cubicBezTo>
                <a:cubicBezTo>
                  <a:pt x="1208147" y="636043"/>
                  <a:pt x="1220743" y="619392"/>
                  <a:pt x="1228299" y="600502"/>
                </a:cubicBezTo>
                <a:cubicBezTo>
                  <a:pt x="1238985" y="573788"/>
                  <a:pt x="1240791" y="543287"/>
                  <a:pt x="1255594" y="518615"/>
                </a:cubicBezTo>
                <a:cubicBezTo>
                  <a:pt x="1269242" y="495869"/>
                  <a:pt x="1284675" y="474102"/>
                  <a:pt x="1296538" y="450376"/>
                </a:cubicBezTo>
                <a:cubicBezTo>
                  <a:pt x="1311169" y="421115"/>
                  <a:pt x="1317605" y="369218"/>
                  <a:pt x="1323833" y="341194"/>
                </a:cubicBezTo>
                <a:cubicBezTo>
                  <a:pt x="1335752" y="287557"/>
                  <a:pt x="1342898" y="275986"/>
                  <a:pt x="1351129" y="218365"/>
                </a:cubicBezTo>
                <a:cubicBezTo>
                  <a:pt x="1356955" y="177584"/>
                  <a:pt x="1360227" y="136478"/>
                  <a:pt x="1364776" y="95535"/>
                </a:cubicBezTo>
                <a:cubicBezTo>
                  <a:pt x="1373542" y="130600"/>
                  <a:pt x="1387740" y="183712"/>
                  <a:pt x="1392072" y="218365"/>
                </a:cubicBezTo>
                <a:cubicBezTo>
                  <a:pt x="1407260" y="339865"/>
                  <a:pt x="1400787" y="366186"/>
                  <a:pt x="1419368" y="477672"/>
                </a:cubicBezTo>
                <a:cubicBezTo>
                  <a:pt x="1422452" y="496174"/>
                  <a:pt x="1429931" y="513761"/>
                  <a:pt x="1433015" y="532263"/>
                </a:cubicBezTo>
                <a:cubicBezTo>
                  <a:pt x="1439045" y="568441"/>
                  <a:pt x="1440102" y="605359"/>
                  <a:pt x="1446663" y="641445"/>
                </a:cubicBezTo>
                <a:cubicBezTo>
                  <a:pt x="1449236" y="655599"/>
                  <a:pt x="1456822" y="668432"/>
                  <a:pt x="1460311" y="682388"/>
                </a:cubicBezTo>
                <a:cubicBezTo>
                  <a:pt x="1465937" y="704892"/>
                  <a:pt x="1467856" y="728248"/>
                  <a:pt x="1473959" y="750627"/>
                </a:cubicBezTo>
                <a:cubicBezTo>
                  <a:pt x="1525905" y="941098"/>
                  <a:pt x="1481651" y="734499"/>
                  <a:pt x="1514902" y="900753"/>
                </a:cubicBezTo>
                <a:cubicBezTo>
                  <a:pt x="1567393" y="743276"/>
                  <a:pt x="1523339" y="896281"/>
                  <a:pt x="1555845" y="668741"/>
                </a:cubicBezTo>
                <a:cubicBezTo>
                  <a:pt x="1557880" y="654499"/>
                  <a:pt x="1565708" y="641676"/>
                  <a:pt x="1569493" y="627797"/>
                </a:cubicBezTo>
                <a:cubicBezTo>
                  <a:pt x="1579363" y="591605"/>
                  <a:pt x="1584925" y="554204"/>
                  <a:pt x="1596788" y="518615"/>
                </a:cubicBezTo>
                <a:cubicBezTo>
                  <a:pt x="1601337" y="504967"/>
                  <a:pt x="1606651" y="491551"/>
                  <a:pt x="1610436" y="477672"/>
                </a:cubicBezTo>
                <a:cubicBezTo>
                  <a:pt x="1620307" y="441480"/>
                  <a:pt x="1625870" y="404079"/>
                  <a:pt x="1637732" y="368490"/>
                </a:cubicBezTo>
                <a:cubicBezTo>
                  <a:pt x="1642281" y="354842"/>
                  <a:pt x="1647890" y="341503"/>
                  <a:pt x="1651379" y="327547"/>
                </a:cubicBezTo>
                <a:cubicBezTo>
                  <a:pt x="1667010" y="265021"/>
                  <a:pt x="1670387" y="216428"/>
                  <a:pt x="1678675" y="150126"/>
                </a:cubicBezTo>
                <a:cubicBezTo>
                  <a:pt x="1683224" y="168323"/>
                  <a:pt x="1687170" y="186682"/>
                  <a:pt x="1692323" y="204717"/>
                </a:cubicBezTo>
                <a:cubicBezTo>
                  <a:pt x="1696275" y="218549"/>
                  <a:pt x="1704607" y="231339"/>
                  <a:pt x="1705971" y="245660"/>
                </a:cubicBezTo>
                <a:cubicBezTo>
                  <a:pt x="1713746" y="327304"/>
                  <a:pt x="1712193" y="409644"/>
                  <a:pt x="1719618" y="491320"/>
                </a:cubicBezTo>
                <a:cubicBezTo>
                  <a:pt x="1721316" y="510000"/>
                  <a:pt x="1729197" y="527601"/>
                  <a:pt x="1733266" y="545911"/>
                </a:cubicBezTo>
                <a:cubicBezTo>
                  <a:pt x="1738298" y="568555"/>
                  <a:pt x="1742764" y="591327"/>
                  <a:pt x="1746914" y="614150"/>
                </a:cubicBezTo>
                <a:cubicBezTo>
                  <a:pt x="1751864" y="641375"/>
                  <a:pt x="1753851" y="669190"/>
                  <a:pt x="1760562" y="696036"/>
                </a:cubicBezTo>
                <a:cubicBezTo>
                  <a:pt x="1767540" y="723949"/>
                  <a:pt x="1782214" y="749710"/>
                  <a:pt x="1787857" y="777923"/>
                </a:cubicBezTo>
                <a:cubicBezTo>
                  <a:pt x="1792406" y="800669"/>
                  <a:pt x="1795879" y="823658"/>
                  <a:pt x="1801505" y="846162"/>
                </a:cubicBezTo>
                <a:cubicBezTo>
                  <a:pt x="1804994" y="860118"/>
                  <a:pt x="1815153" y="887105"/>
                  <a:pt x="1815153" y="887105"/>
                </a:cubicBezTo>
              </a:path>
            </a:pathLst>
          </a:custGeom>
          <a:noFill/>
          <a:ln w="101600">
            <a:solidFill>
              <a:schemeClr val="bg2">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8522208" y="4645152"/>
            <a:ext cx="292608" cy="859536"/>
          </a:xfrm>
          <a:custGeom>
            <a:avLst/>
            <a:gdLst>
              <a:gd name="connsiteX0" fmla="*/ 0 w 292608"/>
              <a:gd name="connsiteY0" fmla="*/ 859536 h 859536"/>
              <a:gd name="connsiteX1" fmla="*/ 36576 w 292608"/>
              <a:gd name="connsiteY1" fmla="*/ 768096 h 859536"/>
              <a:gd name="connsiteX2" fmla="*/ 109728 w 292608"/>
              <a:gd name="connsiteY2" fmla="*/ 621792 h 859536"/>
              <a:gd name="connsiteX3" fmla="*/ 128016 w 292608"/>
              <a:gd name="connsiteY3" fmla="*/ 256032 h 859536"/>
              <a:gd name="connsiteX4" fmla="*/ 146304 w 292608"/>
              <a:gd name="connsiteY4" fmla="*/ 164592 h 859536"/>
              <a:gd name="connsiteX5" fmla="*/ 164592 w 292608"/>
              <a:gd name="connsiteY5" fmla="*/ 0 h 859536"/>
              <a:gd name="connsiteX6" fmla="*/ 219456 w 292608"/>
              <a:gd name="connsiteY6" fmla="*/ 786384 h 859536"/>
              <a:gd name="connsiteX7" fmla="*/ 237744 w 292608"/>
              <a:gd name="connsiteY7" fmla="*/ 713232 h 859536"/>
              <a:gd name="connsiteX8" fmla="*/ 256032 w 292608"/>
              <a:gd name="connsiteY8" fmla="*/ 585216 h 859536"/>
              <a:gd name="connsiteX9" fmla="*/ 292608 w 292608"/>
              <a:gd name="connsiteY9" fmla="*/ 548640 h 8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2608" h="859536">
                <a:moveTo>
                  <a:pt x="0" y="859536"/>
                </a:moveTo>
                <a:cubicBezTo>
                  <a:pt x="12192" y="829056"/>
                  <a:pt x="22819" y="797902"/>
                  <a:pt x="36576" y="768096"/>
                </a:cubicBezTo>
                <a:cubicBezTo>
                  <a:pt x="59425" y="718590"/>
                  <a:pt x="109728" y="621792"/>
                  <a:pt x="109728" y="621792"/>
                </a:cubicBezTo>
                <a:cubicBezTo>
                  <a:pt x="115824" y="499872"/>
                  <a:pt x="118281" y="377716"/>
                  <a:pt x="128016" y="256032"/>
                </a:cubicBezTo>
                <a:cubicBezTo>
                  <a:pt x="130495" y="225047"/>
                  <a:pt x="141908" y="195363"/>
                  <a:pt x="146304" y="164592"/>
                </a:cubicBezTo>
                <a:cubicBezTo>
                  <a:pt x="154111" y="109945"/>
                  <a:pt x="158496" y="54864"/>
                  <a:pt x="164592" y="0"/>
                </a:cubicBezTo>
                <a:cubicBezTo>
                  <a:pt x="272520" y="323784"/>
                  <a:pt x="200126" y="71188"/>
                  <a:pt x="219456" y="786384"/>
                </a:cubicBezTo>
                <a:cubicBezTo>
                  <a:pt x="225552" y="762000"/>
                  <a:pt x="233248" y="737961"/>
                  <a:pt x="237744" y="713232"/>
                </a:cubicBezTo>
                <a:cubicBezTo>
                  <a:pt x="245455" y="670822"/>
                  <a:pt x="242401" y="626109"/>
                  <a:pt x="256032" y="585216"/>
                </a:cubicBezTo>
                <a:cubicBezTo>
                  <a:pt x="261484" y="568859"/>
                  <a:pt x="280416" y="560832"/>
                  <a:pt x="292608" y="548640"/>
                </a:cubicBezTo>
              </a:path>
            </a:pathLst>
          </a:custGeom>
          <a:noFill/>
          <a:ln w="101600">
            <a:solidFill>
              <a:schemeClr val="bg2">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Arrow Connector 8"/>
          <p:cNvCxnSpPr>
            <a:stCxn id="16" idx="2"/>
          </p:cNvCxnSpPr>
          <p:nvPr/>
        </p:nvCxnSpPr>
        <p:spPr>
          <a:xfrm>
            <a:off x="5000359" y="3373559"/>
            <a:ext cx="1383111" cy="1150168"/>
          </a:xfrm>
          <a:prstGeom prst="straightConnector1">
            <a:avLst/>
          </a:prstGeom>
          <a:ln w="101600">
            <a:solidFill>
              <a:schemeClr val="accent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8217965" y="4096839"/>
            <a:ext cx="1378857" cy="185712"/>
          </a:xfrm>
          <a:prstGeom prst="rect">
            <a:avLst/>
          </a:prstGeom>
          <a:solidFill>
            <a:schemeClr val="accent5">
              <a:lumMod val="60000"/>
              <a:lumOff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9" name="TextBox 18"/>
          <p:cNvSpPr txBox="1"/>
          <p:nvPr/>
        </p:nvSpPr>
        <p:spPr>
          <a:xfrm>
            <a:off x="6550925" y="3259634"/>
            <a:ext cx="2581024" cy="461665"/>
          </a:xfrm>
          <a:prstGeom prst="rect">
            <a:avLst/>
          </a:prstGeom>
          <a:noFill/>
        </p:spPr>
        <p:txBody>
          <a:bodyPr wrap="square" rtlCol="0">
            <a:spAutoFit/>
          </a:bodyPr>
          <a:lstStyle/>
          <a:p>
            <a:pPr>
              <a:spcAft>
                <a:spcPts val="600"/>
              </a:spcAft>
              <a:buClr>
                <a:schemeClr val="bg2"/>
              </a:buClr>
            </a:pPr>
            <a:r>
              <a:rPr lang="en-US" sz="2400" dirty="0"/>
              <a:t>Canary Verification</a:t>
            </a:r>
          </a:p>
        </p:txBody>
      </p:sp>
      <p:grpSp>
        <p:nvGrpSpPr>
          <p:cNvPr id="3" name="Group 2"/>
          <p:cNvGrpSpPr/>
          <p:nvPr/>
        </p:nvGrpSpPr>
        <p:grpSpPr>
          <a:xfrm>
            <a:off x="8833104" y="3886200"/>
            <a:ext cx="1303020" cy="1142999"/>
            <a:chOff x="1668780" y="2240280"/>
            <a:chExt cx="1303020" cy="1142999"/>
          </a:xfrm>
        </p:grpSpPr>
        <p:pic>
          <p:nvPicPr>
            <p:cNvPr id="18" name="Picture 2" descr="File:The illustrated book of canaries and cage-birds, British and foreign (1878) (14748666991).jpg"/>
            <p:cNvPicPr>
              <a:picLocks noChangeAspect="1" noChangeArrowheads="1"/>
            </p:cNvPicPr>
            <p:nvPr/>
          </p:nvPicPr>
          <p:blipFill rotWithShape="1">
            <a:blip r:embed="rId3">
              <a:extLst>
                <a:ext uri="{28A0092B-C50C-407E-A947-70E740481C1C}">
                  <a14:useLocalDpi xmlns:a14="http://schemas.microsoft.com/office/drawing/2010/main" val="0"/>
                </a:ext>
              </a:extLst>
            </a:blip>
            <a:srcRect l="3960" t="1609" r="59200" b="71308"/>
            <a:stretch/>
          </p:blipFill>
          <p:spPr bwMode="auto">
            <a:xfrm>
              <a:off x="1668780" y="2240280"/>
              <a:ext cx="1303020" cy="1142999"/>
            </a:xfrm>
            <a:prstGeom prst="ellipse">
              <a:avLst/>
            </a:prstGeom>
            <a:ln w="63500" cap="rnd">
              <a:noFill/>
            </a:ln>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20" name="Multiply 19"/>
            <p:cNvSpPr/>
            <p:nvPr/>
          </p:nvSpPr>
          <p:spPr>
            <a:xfrm>
              <a:off x="2001162" y="2364180"/>
              <a:ext cx="690030" cy="493296"/>
            </a:xfrm>
            <a:prstGeom prst="mathMultiply">
              <a:avLst>
                <a:gd name="adj1" fmla="val 15357"/>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Tree>
    <p:extLst>
      <p:ext uri="{BB962C8B-B14F-4D97-AF65-F5344CB8AC3E}">
        <p14:creationId xmlns:p14="http://schemas.microsoft.com/office/powerpoint/2010/main" val="282750953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grpId="0" nodeType="withEffect">
                                  <p:stCondLst>
                                    <p:cond delay="0"/>
                                  </p:stCondLst>
                                  <p:childTnLst>
                                    <p:animMotion origin="layout" path="M -4.89711E-6 -3.7037E-6 L 0.08909 -0.13634 " pathEditMode="relative" rAng="0" ptsTypes="AA">
                                      <p:cBhvr>
                                        <p:cTn id="6" dur="1000" fill="hold"/>
                                        <p:tgtEl>
                                          <p:spTgt spid="11"/>
                                        </p:tgtEl>
                                        <p:attrNameLst>
                                          <p:attrName>ppt_x</p:attrName>
                                          <p:attrName>ppt_y</p:attrName>
                                        </p:attrNameLst>
                                      </p:cBhvr>
                                      <p:rCtr x="4454" y="-6829"/>
                                    </p:animMotion>
                                  </p:childTnLst>
                                </p:cTn>
                              </p:par>
                              <p:par>
                                <p:cTn id="7" presetID="10" presetClass="exit" presetSubtype="0" fill="hold" grpId="1" nodeType="withEffect">
                                  <p:stCondLst>
                                    <p:cond delay="200"/>
                                  </p:stCondLst>
                                  <p:childTnLst>
                                    <p:animEffect transition="out" filter="fade">
                                      <p:cBhvr>
                                        <p:cTn id="8" dur="500"/>
                                        <p:tgtEl>
                                          <p:spTgt spid="11"/>
                                        </p:tgtEl>
                                      </p:cBhvr>
                                    </p:animEffect>
                                    <p:set>
                                      <p:cBhvr>
                                        <p:cTn id="9" dur="1" fill="hold">
                                          <p:stCondLst>
                                            <p:cond delay="499"/>
                                          </p:stCondLst>
                                        </p:cTn>
                                        <p:tgtEl>
                                          <p:spTgt spid="11"/>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19"/>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6" presetClass="entr" presetSubtype="37" fill="hold"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barn(outVertical)">
                                      <p:cBhvr>
                                        <p:cTn id="18" dur="4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xit" presetSubtype="21" fill="hold" nodeType="clickEffect">
                                  <p:stCondLst>
                                    <p:cond delay="0"/>
                                  </p:stCondLst>
                                  <p:childTnLst>
                                    <p:animEffect transition="out" filter="barn(inVertical)">
                                      <p:cBhvr>
                                        <p:cTn id="22" dur="400"/>
                                        <p:tgtEl>
                                          <p:spTgt spid="9"/>
                                        </p:tgtEl>
                                      </p:cBhvr>
                                    </p:animEffect>
                                    <p:set>
                                      <p:cBhvr>
                                        <p:cTn id="23" dur="1" fill="hold">
                                          <p:stCondLst>
                                            <p:cond delay="399"/>
                                          </p:stCondLst>
                                        </p:cTn>
                                        <p:tgtEl>
                                          <p:spTgt spid="9"/>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42" presetClass="path" presetSubtype="0" accel="50000" decel="50000" fill="hold" grpId="0" nodeType="clickEffect">
                                  <p:stCondLst>
                                    <p:cond delay="0"/>
                                  </p:stCondLst>
                                  <p:childTnLst>
                                    <p:animMotion origin="layout" path="M -1.31024E-6 -1.48148E-6 L -0.2175 0.075 " pathEditMode="relative" rAng="0" ptsTypes="AA">
                                      <p:cBhvr>
                                        <p:cTn id="27" dur="1000" fill="hold"/>
                                        <p:tgtEl>
                                          <p:spTgt spid="13"/>
                                        </p:tgtEl>
                                        <p:attrNameLst>
                                          <p:attrName>ppt_x</p:attrName>
                                          <p:attrName>ppt_y</p:attrName>
                                        </p:attrNameLst>
                                      </p:cBhvr>
                                      <p:rCtr x="-10875" y="3750"/>
                                    </p:animMotion>
                                  </p:childTnLst>
                                </p:cTn>
                              </p:par>
                              <p:par>
                                <p:cTn id="28" presetID="42" presetClass="path" presetSubtype="0" accel="50000" decel="50000" fill="hold" grpId="0" nodeType="withEffect">
                                  <p:stCondLst>
                                    <p:cond delay="0"/>
                                  </p:stCondLst>
                                  <p:childTnLst>
                                    <p:animMotion origin="layout" path="M 1.90675E-6 3.7037E-7 L -0.21803 0.07893 " pathEditMode="relative" rAng="0" ptsTypes="AA">
                                      <p:cBhvr>
                                        <p:cTn id="29" dur="1000" fill="hold"/>
                                        <p:tgtEl>
                                          <p:spTgt spid="6"/>
                                        </p:tgtEl>
                                        <p:attrNameLst>
                                          <p:attrName>ppt_x</p:attrName>
                                          <p:attrName>ppt_y</p:attrName>
                                        </p:attrNameLst>
                                      </p:cBhvr>
                                      <p:rCtr x="-10901" y="3935"/>
                                    </p:animMotion>
                                  </p:childTnLst>
                                </p:cTn>
                              </p:par>
                              <p:par>
                                <p:cTn id="30" presetID="10" presetClass="exit" presetSubtype="0" fill="hold" grpId="1" nodeType="withEffect">
                                  <p:stCondLst>
                                    <p:cond delay="200"/>
                                  </p:stCondLst>
                                  <p:childTnLst>
                                    <p:animEffect transition="out" filter="fade">
                                      <p:cBhvr>
                                        <p:cTn id="31" dur="500"/>
                                        <p:tgtEl>
                                          <p:spTgt spid="13"/>
                                        </p:tgtEl>
                                      </p:cBhvr>
                                    </p:animEffect>
                                    <p:set>
                                      <p:cBhvr>
                                        <p:cTn id="32" dur="1" fill="hold">
                                          <p:stCondLst>
                                            <p:cond delay="499"/>
                                          </p:stCondLst>
                                        </p:cTn>
                                        <p:tgtEl>
                                          <p:spTgt spid="13"/>
                                        </p:tgtEl>
                                        <p:attrNameLst>
                                          <p:attrName>style.visibility</p:attrName>
                                        </p:attrNameLst>
                                      </p:cBhvr>
                                      <p:to>
                                        <p:strVal val="hidden"/>
                                      </p:to>
                                    </p:set>
                                  </p:childTnLst>
                                </p:cTn>
                              </p:par>
                              <p:par>
                                <p:cTn id="33" presetID="10" presetClass="exit" presetSubtype="0" fill="hold" grpId="1" nodeType="withEffect">
                                  <p:stCondLst>
                                    <p:cond delay="200"/>
                                  </p:stCondLst>
                                  <p:childTnLst>
                                    <p:animEffect transition="out" filter="fade">
                                      <p:cBhvr>
                                        <p:cTn id="34" dur="500"/>
                                        <p:tgtEl>
                                          <p:spTgt spid="6"/>
                                        </p:tgtEl>
                                      </p:cBhvr>
                                    </p:animEffect>
                                    <p:set>
                                      <p:cBhvr>
                                        <p:cTn id="35" dur="1" fill="hold">
                                          <p:stCondLst>
                                            <p:cond delay="499"/>
                                          </p:stCondLst>
                                        </p:cTn>
                                        <p:tgtEl>
                                          <p:spTgt spid="6"/>
                                        </p:tgtEl>
                                        <p:attrNameLst>
                                          <p:attrName>style.visibility</p:attrName>
                                        </p:attrNameLst>
                                      </p:cBhvr>
                                      <p:to>
                                        <p:strVal val="hidden"/>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12"/>
                                        </p:tgtEl>
                                        <p:attrNameLst>
                                          <p:attrName>style.visibility</p:attrName>
                                        </p:attrNameLst>
                                      </p:cBhvr>
                                      <p:to>
                                        <p:strVal val="visible"/>
                                      </p:to>
                                    </p:set>
                                  </p:childTnLst>
                                </p:cTn>
                              </p:par>
                              <p:par>
                                <p:cTn id="40" presetID="42" presetClass="path" presetSubtype="0" accel="50000" decel="50000" fill="hold" grpId="1" nodeType="withEffect">
                                  <p:stCondLst>
                                    <p:cond delay="0"/>
                                  </p:stCondLst>
                                  <p:childTnLst>
                                    <p:animMotion origin="layout" path="M 7.31961E-7 3.7037E-7 L 7.31961E-7 0.25 " pathEditMode="relative" rAng="0" ptsTypes="AA">
                                      <p:cBhvr>
                                        <p:cTn id="41" dur="3000" fill="hold"/>
                                        <p:tgtEl>
                                          <p:spTgt spid="12"/>
                                        </p:tgtEl>
                                        <p:attrNameLst>
                                          <p:attrName>ppt_x</p:attrName>
                                          <p:attrName>ppt_y</p:attrName>
                                        </p:attrNameLst>
                                      </p:cBhvr>
                                      <p:rCtr x="0" y="12500"/>
                                    </p:animMotion>
                                  </p:childTnLst>
                                </p:cTn>
                              </p:par>
                            </p:childTnLst>
                          </p:cTn>
                        </p:par>
                        <p:par>
                          <p:cTn id="42" fill="hold">
                            <p:stCondLst>
                              <p:cond delay="3000"/>
                            </p:stCondLst>
                            <p:childTnLst>
                              <p:par>
                                <p:cTn id="43" presetID="1" presetClass="exit" presetSubtype="0" fill="hold" grpId="2" nodeType="afterEffect">
                                  <p:stCondLst>
                                    <p:cond delay="0"/>
                                  </p:stCondLst>
                                  <p:childTnLst>
                                    <p:set>
                                      <p:cBhvr>
                                        <p:cTn id="44" dur="1" fill="hold">
                                          <p:stCondLst>
                                            <p:cond delay="0"/>
                                          </p:stCondLst>
                                        </p:cTn>
                                        <p:tgtEl>
                                          <p:spTgt spid="12"/>
                                        </p:tgtEl>
                                        <p:attrNameLst>
                                          <p:attrName>style.visibility</p:attrName>
                                        </p:attrNameLst>
                                      </p:cBhvr>
                                      <p:to>
                                        <p:strVal val="hidden"/>
                                      </p:to>
                                    </p:set>
                                  </p:childTnLst>
                                </p:cTn>
                              </p:par>
                            </p:childTnLst>
                          </p:cTn>
                        </p:par>
                        <p:par>
                          <p:cTn id="45" fill="hold">
                            <p:stCondLst>
                              <p:cond delay="3000"/>
                            </p:stCondLst>
                            <p:childTnLst>
                              <p:par>
                                <p:cTn id="46" presetID="53" presetClass="entr" presetSubtype="16" fill="hold" nodeType="afterEffect">
                                  <p:stCondLst>
                                    <p:cond delay="0"/>
                                  </p:stCondLst>
                                  <p:childTnLst>
                                    <p:set>
                                      <p:cBhvr>
                                        <p:cTn id="47" dur="1" fill="hold">
                                          <p:stCondLst>
                                            <p:cond delay="0"/>
                                          </p:stCondLst>
                                        </p:cTn>
                                        <p:tgtEl>
                                          <p:spTgt spid="3"/>
                                        </p:tgtEl>
                                        <p:attrNameLst>
                                          <p:attrName>style.visibility</p:attrName>
                                        </p:attrNameLst>
                                      </p:cBhvr>
                                      <p:to>
                                        <p:strVal val="visible"/>
                                      </p:to>
                                    </p:set>
                                    <p:anim calcmode="lin" valueType="num">
                                      <p:cBhvr>
                                        <p:cTn id="48" dur="500" fill="hold"/>
                                        <p:tgtEl>
                                          <p:spTgt spid="3"/>
                                        </p:tgtEl>
                                        <p:attrNameLst>
                                          <p:attrName>ppt_w</p:attrName>
                                        </p:attrNameLst>
                                      </p:cBhvr>
                                      <p:tavLst>
                                        <p:tav tm="0">
                                          <p:val>
                                            <p:fltVal val="0"/>
                                          </p:val>
                                        </p:tav>
                                        <p:tav tm="100000">
                                          <p:val>
                                            <p:strVal val="#ppt_w"/>
                                          </p:val>
                                        </p:tav>
                                      </p:tavLst>
                                    </p:anim>
                                    <p:anim calcmode="lin" valueType="num">
                                      <p:cBhvr>
                                        <p:cTn id="49" dur="500" fill="hold"/>
                                        <p:tgtEl>
                                          <p:spTgt spid="3"/>
                                        </p:tgtEl>
                                        <p:attrNameLst>
                                          <p:attrName>ppt_h</p:attrName>
                                        </p:attrNameLst>
                                      </p:cBhvr>
                                      <p:tavLst>
                                        <p:tav tm="0">
                                          <p:val>
                                            <p:fltVal val="0"/>
                                          </p:val>
                                        </p:tav>
                                        <p:tav tm="100000">
                                          <p:val>
                                            <p:strVal val="#ppt_h"/>
                                          </p:val>
                                        </p:tav>
                                      </p:tavLst>
                                    </p:anim>
                                    <p:animEffect transition="in" filter="fade">
                                      <p:cBhvr>
                                        <p:cTn id="5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1" grpId="1" animBg="1"/>
      <p:bldP spid="13" grpId="0" animBg="1"/>
      <p:bldP spid="13" grpId="1" animBg="1"/>
      <p:bldP spid="6" grpId="0" animBg="1"/>
      <p:bldP spid="6" grpId="1" animBg="1"/>
      <p:bldP spid="12" grpId="0" animBg="1"/>
      <p:bldP spid="12" grpId="1" animBg="1"/>
      <p:bldP spid="12" grpId="2" animBg="1"/>
      <p:bldP spid="1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8" name="Straight Arrow Connector 87">
            <a:extLst>
              <a:ext uri="{FF2B5EF4-FFF2-40B4-BE49-F238E27FC236}">
                <a16:creationId xmlns:a16="http://schemas.microsoft.com/office/drawing/2014/main" id="{0BD216CA-DB32-4F9D-A537-46DF7D375EF3}"/>
              </a:ext>
            </a:extLst>
          </p:cNvPr>
          <p:cNvCxnSpPr>
            <a:cxnSpLocks/>
          </p:cNvCxnSpPr>
          <p:nvPr/>
        </p:nvCxnSpPr>
        <p:spPr>
          <a:xfrm>
            <a:off x="4975763" y="2862887"/>
            <a:ext cx="2697918" cy="0"/>
          </a:xfrm>
          <a:prstGeom prst="straightConnector1">
            <a:avLst/>
          </a:prstGeom>
          <a:ln w="190500">
            <a:solidFill>
              <a:schemeClr val="bg2"/>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4" name="Title 3">
            <a:extLst>
              <a:ext uri="{FF2B5EF4-FFF2-40B4-BE49-F238E27FC236}">
                <a16:creationId xmlns:a16="http://schemas.microsoft.com/office/drawing/2014/main" id="{FCC2E1CE-1E7F-47F4-9E52-711EA1F62CB9}"/>
              </a:ext>
            </a:extLst>
          </p:cNvPr>
          <p:cNvSpPr>
            <a:spLocks noGrp="1"/>
          </p:cNvSpPr>
          <p:nvPr>
            <p:ph type="title"/>
          </p:nvPr>
        </p:nvSpPr>
        <p:spPr>
          <a:xfrm>
            <a:off x="305625" y="278130"/>
            <a:ext cx="10424160" cy="474345"/>
          </a:xfrm>
        </p:spPr>
        <p:txBody>
          <a:bodyPr/>
          <a:lstStyle/>
          <a:p>
            <a:r>
              <a:rPr lang="en-US" dirty="0"/>
              <a:t>Anecdote</a:t>
            </a:r>
          </a:p>
        </p:txBody>
      </p:sp>
      <p:sp>
        <p:nvSpPr>
          <p:cNvPr id="6" name="Text Placeholder 5">
            <a:extLst>
              <a:ext uri="{FF2B5EF4-FFF2-40B4-BE49-F238E27FC236}">
                <a16:creationId xmlns:a16="http://schemas.microsoft.com/office/drawing/2014/main" id="{C1E7647B-1CA2-4FA7-9AB7-48067E1CDCBC}"/>
              </a:ext>
            </a:extLst>
          </p:cNvPr>
          <p:cNvSpPr>
            <a:spLocks noGrp="1"/>
          </p:cNvSpPr>
          <p:nvPr>
            <p:ph type="body" sz="quarter" idx="10"/>
          </p:nvPr>
        </p:nvSpPr>
        <p:spPr/>
        <p:txBody>
          <a:bodyPr/>
          <a:lstStyle/>
          <a:p>
            <a:r>
              <a:rPr lang="en-US" dirty="0"/>
              <a:t>Discovering a buffer overflow</a:t>
            </a:r>
          </a:p>
        </p:txBody>
      </p:sp>
      <p:sp>
        <p:nvSpPr>
          <p:cNvPr id="10" name="Rounded Rectangle 6">
            <a:extLst>
              <a:ext uri="{FF2B5EF4-FFF2-40B4-BE49-F238E27FC236}">
                <a16:creationId xmlns:a16="http://schemas.microsoft.com/office/drawing/2014/main" id="{DAFE2D85-D801-4468-9610-7D57CB931075}"/>
              </a:ext>
            </a:extLst>
          </p:cNvPr>
          <p:cNvSpPr/>
          <p:nvPr/>
        </p:nvSpPr>
        <p:spPr>
          <a:xfrm>
            <a:off x="7673681" y="2136599"/>
            <a:ext cx="1828800" cy="1371600"/>
          </a:xfrm>
          <a:prstGeom prst="round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GPU</a:t>
            </a:r>
          </a:p>
        </p:txBody>
      </p:sp>
      <p:sp>
        <p:nvSpPr>
          <p:cNvPr id="37" name="Rectangle 36">
            <a:extLst>
              <a:ext uri="{FF2B5EF4-FFF2-40B4-BE49-F238E27FC236}">
                <a16:creationId xmlns:a16="http://schemas.microsoft.com/office/drawing/2014/main" id="{244851F5-CBA4-4F1F-AD55-C445077E603D}"/>
              </a:ext>
            </a:extLst>
          </p:cNvPr>
          <p:cNvSpPr/>
          <p:nvPr/>
        </p:nvSpPr>
        <p:spPr>
          <a:xfrm>
            <a:off x="6710081" y="4016598"/>
            <a:ext cx="3777078" cy="1978934"/>
          </a:xfrm>
          <a:prstGeom prst="rect">
            <a:avLst/>
          </a:prstGeom>
          <a:noFill/>
          <a:ln>
            <a:solidFill>
              <a:schemeClr val="accent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2400" dirty="0">
                <a:solidFill>
                  <a:schemeClr val="tx1"/>
                </a:solidFill>
              </a:rPr>
              <a:t>MEMORY</a:t>
            </a:r>
          </a:p>
        </p:txBody>
      </p:sp>
      <p:sp>
        <p:nvSpPr>
          <p:cNvPr id="39" name="Rectangle 38">
            <a:extLst>
              <a:ext uri="{FF2B5EF4-FFF2-40B4-BE49-F238E27FC236}">
                <a16:creationId xmlns:a16="http://schemas.microsoft.com/office/drawing/2014/main" id="{796A3F87-621E-4A24-AFB6-58EA11EAC7B6}"/>
              </a:ext>
            </a:extLst>
          </p:cNvPr>
          <p:cNvSpPr/>
          <p:nvPr/>
        </p:nvSpPr>
        <p:spPr>
          <a:xfrm>
            <a:off x="7903849" y="4845627"/>
            <a:ext cx="1296632" cy="429768"/>
          </a:xfrm>
          <a:prstGeom prst="rect">
            <a:avLst/>
          </a:prstGeom>
          <a:solidFill>
            <a:srgbClr val="92D050"/>
          </a:solidFill>
          <a:ln w="190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Data</a:t>
            </a:r>
          </a:p>
        </p:txBody>
      </p:sp>
      <p:sp>
        <p:nvSpPr>
          <p:cNvPr id="47" name="Rounded Rectangle 6">
            <a:extLst>
              <a:ext uri="{FF2B5EF4-FFF2-40B4-BE49-F238E27FC236}">
                <a16:creationId xmlns:a16="http://schemas.microsoft.com/office/drawing/2014/main" id="{97DD3A34-4F6E-4329-A96F-521D8C528E2A}"/>
              </a:ext>
            </a:extLst>
          </p:cNvPr>
          <p:cNvSpPr/>
          <p:nvPr/>
        </p:nvSpPr>
        <p:spPr>
          <a:xfrm>
            <a:off x="3146963" y="2136599"/>
            <a:ext cx="1828800" cy="1371600"/>
          </a:xfrm>
          <a:prstGeom prst="roundRect">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CPU</a:t>
            </a:r>
          </a:p>
        </p:txBody>
      </p:sp>
      <p:sp>
        <p:nvSpPr>
          <p:cNvPr id="48" name="Rectangle 47">
            <a:extLst>
              <a:ext uri="{FF2B5EF4-FFF2-40B4-BE49-F238E27FC236}">
                <a16:creationId xmlns:a16="http://schemas.microsoft.com/office/drawing/2014/main" id="{53BD9A41-984A-494C-A08D-FB8F5151F12F}"/>
              </a:ext>
            </a:extLst>
          </p:cNvPr>
          <p:cNvSpPr/>
          <p:nvPr/>
        </p:nvSpPr>
        <p:spPr>
          <a:xfrm>
            <a:off x="2183363" y="4016598"/>
            <a:ext cx="3777078" cy="1978934"/>
          </a:xfrm>
          <a:prstGeom prst="rect">
            <a:avLst/>
          </a:prstGeom>
          <a:noFill/>
          <a:ln>
            <a:solidFill>
              <a:schemeClr val="accent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2400" dirty="0">
                <a:solidFill>
                  <a:schemeClr val="tx1"/>
                </a:solidFill>
              </a:rPr>
              <a:t>MEMORY</a:t>
            </a:r>
          </a:p>
        </p:txBody>
      </p:sp>
      <p:cxnSp>
        <p:nvCxnSpPr>
          <p:cNvPr id="55" name="Straight Arrow Connector 54">
            <a:extLst>
              <a:ext uri="{FF2B5EF4-FFF2-40B4-BE49-F238E27FC236}">
                <a16:creationId xmlns:a16="http://schemas.microsoft.com/office/drawing/2014/main" id="{14689322-D44A-48F9-BA03-69653C4B5151}"/>
              </a:ext>
            </a:extLst>
          </p:cNvPr>
          <p:cNvCxnSpPr>
            <a:cxnSpLocks/>
          </p:cNvCxnSpPr>
          <p:nvPr/>
        </p:nvCxnSpPr>
        <p:spPr>
          <a:xfrm>
            <a:off x="8460185" y="3508199"/>
            <a:ext cx="0" cy="508399"/>
          </a:xfrm>
          <a:prstGeom prst="straightConnector1">
            <a:avLst/>
          </a:prstGeom>
          <a:ln w="6350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56" name="Straight Arrow Connector 55">
            <a:extLst>
              <a:ext uri="{FF2B5EF4-FFF2-40B4-BE49-F238E27FC236}">
                <a16:creationId xmlns:a16="http://schemas.microsoft.com/office/drawing/2014/main" id="{76E6747D-2EBF-4716-8212-271AB4D72BAA}"/>
              </a:ext>
            </a:extLst>
          </p:cNvPr>
          <p:cNvCxnSpPr>
            <a:cxnSpLocks/>
          </p:cNvCxnSpPr>
          <p:nvPr/>
        </p:nvCxnSpPr>
        <p:spPr>
          <a:xfrm flipV="1">
            <a:off x="8714792" y="3508199"/>
            <a:ext cx="0" cy="508399"/>
          </a:xfrm>
          <a:prstGeom prst="straightConnector1">
            <a:avLst/>
          </a:prstGeom>
          <a:ln w="6350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59" name="Straight Arrow Connector 58">
            <a:extLst>
              <a:ext uri="{FF2B5EF4-FFF2-40B4-BE49-F238E27FC236}">
                <a16:creationId xmlns:a16="http://schemas.microsoft.com/office/drawing/2014/main" id="{EDF2FD49-2C59-4C77-BD87-8FBF9BD88DA2}"/>
              </a:ext>
            </a:extLst>
          </p:cNvPr>
          <p:cNvCxnSpPr>
            <a:cxnSpLocks/>
          </p:cNvCxnSpPr>
          <p:nvPr/>
        </p:nvCxnSpPr>
        <p:spPr>
          <a:xfrm>
            <a:off x="3947279" y="3508199"/>
            <a:ext cx="0" cy="508399"/>
          </a:xfrm>
          <a:prstGeom prst="straightConnector1">
            <a:avLst/>
          </a:prstGeom>
          <a:ln w="6350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60" name="Straight Arrow Connector 59">
            <a:extLst>
              <a:ext uri="{FF2B5EF4-FFF2-40B4-BE49-F238E27FC236}">
                <a16:creationId xmlns:a16="http://schemas.microsoft.com/office/drawing/2014/main" id="{143B37E4-D002-44AD-BAD8-C06371A7F117}"/>
              </a:ext>
            </a:extLst>
          </p:cNvPr>
          <p:cNvCxnSpPr>
            <a:cxnSpLocks/>
          </p:cNvCxnSpPr>
          <p:nvPr/>
        </p:nvCxnSpPr>
        <p:spPr>
          <a:xfrm flipV="1">
            <a:off x="4201886" y="3508199"/>
            <a:ext cx="0" cy="508399"/>
          </a:xfrm>
          <a:prstGeom prst="straightConnector1">
            <a:avLst/>
          </a:prstGeom>
          <a:ln w="6350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61" name="Straight Arrow Connector 60">
            <a:extLst>
              <a:ext uri="{FF2B5EF4-FFF2-40B4-BE49-F238E27FC236}">
                <a16:creationId xmlns:a16="http://schemas.microsoft.com/office/drawing/2014/main" id="{1B5C23F6-9F29-4EAD-B4B8-C575A030B89B}"/>
              </a:ext>
            </a:extLst>
          </p:cNvPr>
          <p:cNvCxnSpPr>
            <a:cxnSpLocks/>
          </p:cNvCxnSpPr>
          <p:nvPr/>
        </p:nvCxnSpPr>
        <p:spPr>
          <a:xfrm flipH="1">
            <a:off x="3951515" y="3086649"/>
            <a:ext cx="3706618" cy="0"/>
          </a:xfrm>
          <a:prstGeom prst="straightConnector1">
            <a:avLst/>
          </a:prstGeom>
          <a:ln w="38100">
            <a:solidFill>
              <a:schemeClr val="accent1"/>
            </a:solidFill>
            <a:tailEnd type="none"/>
          </a:ln>
        </p:spPr>
        <p:style>
          <a:lnRef idx="1">
            <a:schemeClr val="accent1"/>
          </a:lnRef>
          <a:fillRef idx="0">
            <a:schemeClr val="accent1"/>
          </a:fillRef>
          <a:effectRef idx="0">
            <a:schemeClr val="accent1"/>
          </a:effectRef>
          <a:fontRef idx="minor">
            <a:schemeClr val="tx1"/>
          </a:fontRef>
        </p:style>
      </p:cxnSp>
      <p:cxnSp>
        <p:nvCxnSpPr>
          <p:cNvPr id="65" name="Straight Arrow Connector 64">
            <a:extLst>
              <a:ext uri="{FF2B5EF4-FFF2-40B4-BE49-F238E27FC236}">
                <a16:creationId xmlns:a16="http://schemas.microsoft.com/office/drawing/2014/main" id="{6B244149-CBDA-42BF-9AF1-E8D6B88031BE}"/>
              </a:ext>
            </a:extLst>
          </p:cNvPr>
          <p:cNvCxnSpPr>
            <a:cxnSpLocks/>
          </p:cNvCxnSpPr>
          <p:nvPr/>
        </p:nvCxnSpPr>
        <p:spPr>
          <a:xfrm>
            <a:off x="3951515" y="3086649"/>
            <a:ext cx="0" cy="1766470"/>
          </a:xfrm>
          <a:prstGeom prst="straightConnector1">
            <a:avLst/>
          </a:prstGeom>
          <a:ln w="381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70" name="Rectangle 69">
            <a:extLst>
              <a:ext uri="{FF2B5EF4-FFF2-40B4-BE49-F238E27FC236}">
                <a16:creationId xmlns:a16="http://schemas.microsoft.com/office/drawing/2014/main" id="{AC070D54-5407-4C8E-8C78-75BA31A706EE}"/>
              </a:ext>
            </a:extLst>
          </p:cNvPr>
          <p:cNvSpPr/>
          <p:nvPr/>
        </p:nvSpPr>
        <p:spPr>
          <a:xfrm>
            <a:off x="2322575" y="4845627"/>
            <a:ext cx="1069848" cy="429768"/>
          </a:xfrm>
          <a:prstGeom prst="rect">
            <a:avLst/>
          </a:prstGeom>
          <a:solidFill>
            <a:schemeClr val="tx1">
              <a:lumMod val="50000"/>
              <a:lumOff val="50000"/>
            </a:schemeClr>
          </a:solidFill>
          <a:ln w="190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Data</a:t>
            </a:r>
          </a:p>
        </p:txBody>
      </p:sp>
      <p:sp>
        <p:nvSpPr>
          <p:cNvPr id="71" name="Rectangle 70">
            <a:extLst>
              <a:ext uri="{FF2B5EF4-FFF2-40B4-BE49-F238E27FC236}">
                <a16:creationId xmlns:a16="http://schemas.microsoft.com/office/drawing/2014/main" id="{45155883-E45B-4ED6-833D-9C43936CCC7D}"/>
              </a:ext>
            </a:extLst>
          </p:cNvPr>
          <p:cNvSpPr/>
          <p:nvPr/>
        </p:nvSpPr>
        <p:spPr>
          <a:xfrm>
            <a:off x="4709160" y="4845627"/>
            <a:ext cx="1067815" cy="429768"/>
          </a:xfrm>
          <a:prstGeom prst="rect">
            <a:avLst/>
          </a:prstGeom>
          <a:solidFill>
            <a:schemeClr val="tx1">
              <a:lumMod val="50000"/>
              <a:lumOff val="50000"/>
            </a:schemeClr>
          </a:solidFill>
          <a:ln w="190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Data</a:t>
            </a:r>
          </a:p>
        </p:txBody>
      </p:sp>
      <p:sp>
        <p:nvSpPr>
          <p:cNvPr id="72" name="Rectangle 71">
            <a:extLst>
              <a:ext uri="{FF2B5EF4-FFF2-40B4-BE49-F238E27FC236}">
                <a16:creationId xmlns:a16="http://schemas.microsoft.com/office/drawing/2014/main" id="{937B29D5-5044-49B0-9C31-FA1B548128E9}"/>
              </a:ext>
            </a:extLst>
          </p:cNvPr>
          <p:cNvSpPr/>
          <p:nvPr/>
        </p:nvSpPr>
        <p:spPr>
          <a:xfrm>
            <a:off x="3401568" y="4845627"/>
            <a:ext cx="1296632" cy="429768"/>
          </a:xfrm>
          <a:prstGeom prst="rect">
            <a:avLst/>
          </a:prstGeom>
          <a:solidFill>
            <a:schemeClr val="accent4"/>
          </a:solidFill>
          <a:ln w="190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Data</a:t>
            </a:r>
          </a:p>
        </p:txBody>
      </p:sp>
      <p:sp>
        <p:nvSpPr>
          <p:cNvPr id="81" name="Rectangle 80">
            <a:extLst>
              <a:ext uri="{FF2B5EF4-FFF2-40B4-BE49-F238E27FC236}">
                <a16:creationId xmlns:a16="http://schemas.microsoft.com/office/drawing/2014/main" id="{CB150F66-C782-4CED-9328-D66A2454883F}"/>
              </a:ext>
            </a:extLst>
          </p:cNvPr>
          <p:cNvSpPr/>
          <p:nvPr/>
        </p:nvSpPr>
        <p:spPr>
          <a:xfrm>
            <a:off x="4709160" y="4846320"/>
            <a:ext cx="615672" cy="429768"/>
          </a:xfrm>
          <a:prstGeom prst="rect">
            <a:avLst/>
          </a:prstGeom>
          <a:solidFill>
            <a:schemeClr val="accent1">
              <a:lumMod val="75000"/>
            </a:schemeClr>
          </a:solidFill>
          <a:ln w="190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Data</a:t>
            </a:r>
          </a:p>
        </p:txBody>
      </p:sp>
      <p:pic>
        <p:nvPicPr>
          <p:cNvPr id="82" name="Picture 81">
            <a:extLst>
              <a:ext uri="{FF2B5EF4-FFF2-40B4-BE49-F238E27FC236}">
                <a16:creationId xmlns:a16="http://schemas.microsoft.com/office/drawing/2014/main" id="{8A59992C-F98B-4E80-B15D-6969A35D8E9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59275" y="2362197"/>
            <a:ext cx="1654401" cy="1654401"/>
          </a:xfrm>
          <a:prstGeom prst="rect">
            <a:avLst/>
          </a:prstGeom>
        </p:spPr>
      </p:pic>
      <p:grpSp>
        <p:nvGrpSpPr>
          <p:cNvPr id="91" name="Group 90">
            <a:extLst>
              <a:ext uri="{FF2B5EF4-FFF2-40B4-BE49-F238E27FC236}">
                <a16:creationId xmlns:a16="http://schemas.microsoft.com/office/drawing/2014/main" id="{31FB8E1C-7E77-4621-BC1A-CB3F55312DAF}"/>
              </a:ext>
            </a:extLst>
          </p:cNvPr>
          <p:cNvGrpSpPr/>
          <p:nvPr/>
        </p:nvGrpSpPr>
        <p:grpSpPr>
          <a:xfrm>
            <a:off x="4219873" y="4559106"/>
            <a:ext cx="523028" cy="387440"/>
            <a:chOff x="8420097" y="2959100"/>
            <a:chExt cx="799154" cy="685800"/>
          </a:xfrm>
        </p:grpSpPr>
        <p:sp>
          <p:nvSpPr>
            <p:cNvPr id="92" name="Parallelogram 91">
              <a:extLst>
                <a:ext uri="{FF2B5EF4-FFF2-40B4-BE49-F238E27FC236}">
                  <a16:creationId xmlns:a16="http://schemas.microsoft.com/office/drawing/2014/main" id="{3C5F67CC-DE75-41DF-B090-B2ADBEA1B82E}"/>
                </a:ext>
              </a:extLst>
            </p:cNvPr>
            <p:cNvSpPr/>
            <p:nvPr/>
          </p:nvSpPr>
          <p:spPr>
            <a:xfrm>
              <a:off x="8673151" y="2959100"/>
              <a:ext cx="546100" cy="685800"/>
            </a:xfrm>
            <a:prstGeom prst="parallelogram">
              <a:avLst>
                <a:gd name="adj" fmla="val 62789"/>
              </a:avLst>
            </a:prstGeom>
            <a:solidFill>
              <a:schemeClr val="accent3">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93" name="Parallelogram 92">
              <a:extLst>
                <a:ext uri="{FF2B5EF4-FFF2-40B4-BE49-F238E27FC236}">
                  <a16:creationId xmlns:a16="http://schemas.microsoft.com/office/drawing/2014/main" id="{58BE94FB-287C-4738-8C14-28A91EF1D737}"/>
                </a:ext>
              </a:extLst>
            </p:cNvPr>
            <p:cNvSpPr/>
            <p:nvPr/>
          </p:nvSpPr>
          <p:spPr>
            <a:xfrm flipH="1">
              <a:off x="8420097" y="3257460"/>
              <a:ext cx="462027" cy="387440"/>
            </a:xfrm>
            <a:prstGeom prst="parallelogram">
              <a:avLst>
                <a:gd name="adj" fmla="val 77417"/>
              </a:avLst>
            </a:prstGeom>
            <a:solidFill>
              <a:schemeClr val="accent3">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Tree>
    <p:extLst>
      <p:ext uri="{BB962C8B-B14F-4D97-AF65-F5344CB8AC3E}">
        <p14:creationId xmlns:p14="http://schemas.microsoft.com/office/powerpoint/2010/main" val="364976329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39"/>
                                        </p:tgtEl>
                                      </p:cBhvr>
                                    </p:animEffect>
                                    <p:set>
                                      <p:cBhvr>
                                        <p:cTn id="7" dur="1" fill="hold">
                                          <p:stCondLst>
                                            <p:cond delay="499"/>
                                          </p:stCondLst>
                                        </p:cTn>
                                        <p:tgtEl>
                                          <p:spTgt spid="39"/>
                                        </p:tgtEl>
                                        <p:attrNameLst>
                                          <p:attrName>style.visibility</p:attrName>
                                        </p:attrNameLst>
                                      </p:cBhvr>
                                      <p:to>
                                        <p:strVal val="hidden"/>
                                      </p:to>
                                    </p:set>
                                  </p:childTnLst>
                                </p:cTn>
                              </p:par>
                              <p:par>
                                <p:cTn id="8" presetID="22" presetClass="entr" presetSubtype="2" fill="hold" nodeType="withEffect">
                                  <p:stCondLst>
                                    <p:cond delay="200"/>
                                  </p:stCondLst>
                                  <p:childTnLst>
                                    <p:set>
                                      <p:cBhvr>
                                        <p:cTn id="9" dur="1" fill="hold">
                                          <p:stCondLst>
                                            <p:cond delay="0"/>
                                          </p:stCondLst>
                                        </p:cTn>
                                        <p:tgtEl>
                                          <p:spTgt spid="61"/>
                                        </p:tgtEl>
                                        <p:attrNameLst>
                                          <p:attrName>style.visibility</p:attrName>
                                        </p:attrNameLst>
                                      </p:cBhvr>
                                      <p:to>
                                        <p:strVal val="visible"/>
                                      </p:to>
                                    </p:set>
                                    <p:animEffect transition="in" filter="wipe(right)">
                                      <p:cBhvr>
                                        <p:cTn id="10" dur="500"/>
                                        <p:tgtEl>
                                          <p:spTgt spid="61"/>
                                        </p:tgtEl>
                                      </p:cBhvr>
                                    </p:animEffect>
                                  </p:childTnLst>
                                </p:cTn>
                              </p:par>
                            </p:childTnLst>
                          </p:cTn>
                        </p:par>
                        <p:par>
                          <p:cTn id="11" fill="hold">
                            <p:stCondLst>
                              <p:cond delay="700"/>
                            </p:stCondLst>
                            <p:childTnLst>
                              <p:par>
                                <p:cTn id="12" presetID="22" presetClass="entr" presetSubtype="1" fill="hold" nodeType="afterEffect">
                                  <p:stCondLst>
                                    <p:cond delay="0"/>
                                  </p:stCondLst>
                                  <p:childTnLst>
                                    <p:set>
                                      <p:cBhvr>
                                        <p:cTn id="13" dur="1" fill="hold">
                                          <p:stCondLst>
                                            <p:cond delay="0"/>
                                          </p:stCondLst>
                                        </p:cTn>
                                        <p:tgtEl>
                                          <p:spTgt spid="65"/>
                                        </p:tgtEl>
                                        <p:attrNameLst>
                                          <p:attrName>style.visibility</p:attrName>
                                        </p:attrNameLst>
                                      </p:cBhvr>
                                      <p:to>
                                        <p:strVal val="visible"/>
                                      </p:to>
                                    </p:set>
                                    <p:animEffect transition="in" filter="wipe(up)">
                                      <p:cBhvr>
                                        <p:cTn id="14" dur="500"/>
                                        <p:tgtEl>
                                          <p:spTgt spid="65"/>
                                        </p:tgtEl>
                                      </p:cBhvr>
                                    </p:animEffect>
                                  </p:childTnLst>
                                </p:cTn>
                              </p:par>
                              <p:par>
                                <p:cTn id="15" presetID="10" presetClass="entr" presetSubtype="0" fill="hold" grpId="0" nodeType="withEffect">
                                  <p:stCondLst>
                                    <p:cond delay="200"/>
                                  </p:stCondLst>
                                  <p:childTnLst>
                                    <p:set>
                                      <p:cBhvr>
                                        <p:cTn id="16" dur="1" fill="hold">
                                          <p:stCondLst>
                                            <p:cond delay="0"/>
                                          </p:stCondLst>
                                        </p:cTn>
                                        <p:tgtEl>
                                          <p:spTgt spid="72"/>
                                        </p:tgtEl>
                                        <p:attrNameLst>
                                          <p:attrName>style.visibility</p:attrName>
                                        </p:attrNameLst>
                                      </p:cBhvr>
                                      <p:to>
                                        <p:strVal val="visible"/>
                                      </p:to>
                                    </p:set>
                                    <p:animEffect transition="in" filter="fade">
                                      <p:cBhvr>
                                        <p:cTn id="17" dur="500"/>
                                        <p:tgtEl>
                                          <p:spTgt spid="72"/>
                                        </p:tgtEl>
                                      </p:cBhvr>
                                    </p:animEffect>
                                  </p:childTnLst>
                                </p:cTn>
                              </p:par>
                            </p:childTnLst>
                          </p:cTn>
                        </p:par>
                        <p:par>
                          <p:cTn id="18" fill="hold">
                            <p:stCondLst>
                              <p:cond delay="1400"/>
                            </p:stCondLst>
                            <p:childTnLst>
                              <p:par>
                                <p:cTn id="19" presetID="22" presetClass="entr" presetSubtype="8" fill="hold" nodeType="afterEffect">
                                  <p:stCondLst>
                                    <p:cond delay="0"/>
                                  </p:stCondLst>
                                  <p:childTnLst>
                                    <p:set>
                                      <p:cBhvr>
                                        <p:cTn id="20" dur="1" fill="hold">
                                          <p:stCondLst>
                                            <p:cond delay="0"/>
                                          </p:stCondLst>
                                        </p:cTn>
                                        <p:tgtEl>
                                          <p:spTgt spid="91"/>
                                        </p:tgtEl>
                                        <p:attrNameLst>
                                          <p:attrName>style.visibility</p:attrName>
                                        </p:attrNameLst>
                                      </p:cBhvr>
                                      <p:to>
                                        <p:strVal val="visible"/>
                                      </p:to>
                                    </p:set>
                                    <p:animEffect transition="in" filter="wipe(left)">
                                      <p:cBhvr>
                                        <p:cTn id="21" dur="500"/>
                                        <p:tgtEl>
                                          <p:spTgt spid="91"/>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xit" presetSubtype="0" fill="hold" nodeType="clickEffect">
                                  <p:stCondLst>
                                    <p:cond delay="0"/>
                                  </p:stCondLst>
                                  <p:childTnLst>
                                    <p:animEffect transition="out" filter="fade">
                                      <p:cBhvr>
                                        <p:cTn id="25" dur="500"/>
                                        <p:tgtEl>
                                          <p:spTgt spid="91"/>
                                        </p:tgtEl>
                                      </p:cBhvr>
                                    </p:animEffect>
                                    <p:set>
                                      <p:cBhvr>
                                        <p:cTn id="26" dur="1" fill="hold">
                                          <p:stCondLst>
                                            <p:cond delay="499"/>
                                          </p:stCondLst>
                                        </p:cTn>
                                        <p:tgtEl>
                                          <p:spTgt spid="91"/>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81"/>
                                        </p:tgtEl>
                                        <p:attrNameLst>
                                          <p:attrName>style.visibility</p:attrName>
                                        </p:attrNameLst>
                                      </p:cBhvr>
                                      <p:to>
                                        <p:strVal val="visible"/>
                                      </p:to>
                                    </p:set>
                                    <p:animEffect transition="in" filter="wipe(left)">
                                      <p:cBhvr>
                                        <p:cTn id="31" dur="500"/>
                                        <p:tgtEl>
                                          <p:spTgt spid="81"/>
                                        </p:tgtEl>
                                      </p:cBhvr>
                                    </p:animEffect>
                                  </p:childTnLst>
                                </p:cTn>
                              </p:par>
                            </p:childTnLst>
                          </p:cTn>
                        </p:par>
                      </p:childTnLst>
                    </p:cTn>
                  </p:par>
                  <p:par>
                    <p:cTn id="32" fill="hold">
                      <p:stCondLst>
                        <p:cond delay="indefinite"/>
                      </p:stCondLst>
                      <p:childTnLst>
                        <p:par>
                          <p:cTn id="33" fill="hold">
                            <p:stCondLst>
                              <p:cond delay="0"/>
                            </p:stCondLst>
                            <p:childTnLst>
                              <p:par>
                                <p:cTn id="34" presetID="6" presetClass="entr" presetSubtype="32" fill="hold" nodeType="clickEffect">
                                  <p:stCondLst>
                                    <p:cond delay="0"/>
                                  </p:stCondLst>
                                  <p:childTnLst>
                                    <p:set>
                                      <p:cBhvr>
                                        <p:cTn id="35" dur="1" fill="hold">
                                          <p:stCondLst>
                                            <p:cond delay="0"/>
                                          </p:stCondLst>
                                        </p:cTn>
                                        <p:tgtEl>
                                          <p:spTgt spid="82"/>
                                        </p:tgtEl>
                                        <p:attrNameLst>
                                          <p:attrName>style.visibility</p:attrName>
                                        </p:attrNameLst>
                                      </p:cBhvr>
                                      <p:to>
                                        <p:strVal val="visible"/>
                                      </p:to>
                                    </p:set>
                                    <p:animEffect transition="in" filter="circle(out)">
                                      <p:cBhvr>
                                        <p:cTn id="36"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72" grpId="0" animBg="1"/>
      <p:bldP spid="8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arallelogram 7"/>
          <p:cNvSpPr/>
          <p:nvPr/>
        </p:nvSpPr>
        <p:spPr>
          <a:xfrm rot="2050323" flipH="1">
            <a:off x="7434097" y="4306824"/>
            <a:ext cx="2973917" cy="1437463"/>
          </a:xfrm>
          <a:prstGeom prst="parallelogram">
            <a:avLst>
              <a:gd name="adj" fmla="val 66773"/>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400" dirty="0" err="1">
                <a:solidFill>
                  <a:schemeClr val="bg1"/>
                </a:solidFill>
              </a:rPr>
              <a:t>OpenCL</a:t>
            </a:r>
            <a:endParaRPr lang="en-US" sz="2400" dirty="0">
              <a:solidFill>
                <a:schemeClr val="bg1"/>
              </a:solidFill>
            </a:endParaRPr>
          </a:p>
        </p:txBody>
      </p:sp>
      <p:cxnSp>
        <p:nvCxnSpPr>
          <p:cNvPr id="12" name="Straight Arrow Connector 11"/>
          <p:cNvCxnSpPr/>
          <p:nvPr/>
        </p:nvCxnSpPr>
        <p:spPr>
          <a:xfrm>
            <a:off x="4251566" y="5196435"/>
            <a:ext cx="4549534" cy="0"/>
          </a:xfrm>
          <a:prstGeom prst="straightConnector1">
            <a:avLst/>
          </a:prstGeom>
          <a:ln w="10160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6534150" y="5196435"/>
            <a:ext cx="2266950" cy="0"/>
          </a:xfrm>
          <a:prstGeom prst="straightConnector1">
            <a:avLst/>
          </a:prstGeom>
          <a:ln w="101600">
            <a:solidFill>
              <a:schemeClr val="bg2"/>
            </a:solidFill>
            <a:tailEnd type="triangle"/>
          </a:ln>
        </p:spPr>
        <p:style>
          <a:lnRef idx="1">
            <a:schemeClr val="accent1"/>
          </a:lnRef>
          <a:fillRef idx="0">
            <a:schemeClr val="accent1"/>
          </a:fillRef>
          <a:effectRef idx="0">
            <a:schemeClr val="accent1"/>
          </a:effectRef>
          <a:fontRef idx="minor">
            <a:schemeClr val="tx1"/>
          </a:fontRef>
        </p:style>
      </p:cxnSp>
      <p:sp>
        <p:nvSpPr>
          <p:cNvPr id="7" name="Parallelogram 6"/>
          <p:cNvSpPr/>
          <p:nvPr/>
        </p:nvSpPr>
        <p:spPr>
          <a:xfrm rot="2050323" flipH="1">
            <a:off x="5041221" y="4306824"/>
            <a:ext cx="2973917" cy="1437463"/>
          </a:xfrm>
          <a:prstGeom prst="parallelogram">
            <a:avLst>
              <a:gd name="adj" fmla="val 66773"/>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400" dirty="0" err="1">
                <a:solidFill>
                  <a:schemeClr val="bg1"/>
                </a:solidFill>
              </a:rPr>
              <a:t>clARMOR</a:t>
            </a:r>
            <a:endParaRPr lang="en-US" sz="2400" dirty="0">
              <a:solidFill>
                <a:schemeClr val="bg1"/>
              </a:solidFill>
            </a:endParaRPr>
          </a:p>
        </p:txBody>
      </p:sp>
      <p:sp>
        <p:nvSpPr>
          <p:cNvPr id="2" name="Title 1"/>
          <p:cNvSpPr>
            <a:spLocks noGrp="1"/>
          </p:cNvSpPr>
          <p:nvPr>
            <p:ph type="title"/>
          </p:nvPr>
        </p:nvSpPr>
        <p:spPr>
          <a:xfrm>
            <a:off x="305625" y="278130"/>
            <a:ext cx="10424160" cy="474345"/>
          </a:xfrm>
        </p:spPr>
        <p:txBody>
          <a:bodyPr/>
          <a:lstStyle/>
          <a:p>
            <a:r>
              <a:rPr lang="en-US" dirty="0"/>
              <a:t>Wrapping </a:t>
            </a:r>
            <a:r>
              <a:rPr lang="en-US" dirty="0" err="1"/>
              <a:t>Opencl</a:t>
            </a:r>
            <a:r>
              <a:rPr lang="en-US" dirty="0"/>
              <a:t>™ </a:t>
            </a:r>
          </a:p>
        </p:txBody>
      </p:sp>
      <p:sp>
        <p:nvSpPr>
          <p:cNvPr id="3" name="Content Placeholder 2"/>
          <p:cNvSpPr>
            <a:spLocks noGrp="1"/>
          </p:cNvSpPr>
          <p:nvPr>
            <p:ph idx="1"/>
          </p:nvPr>
        </p:nvSpPr>
        <p:spPr/>
        <p:txBody>
          <a:bodyPr/>
          <a:lstStyle/>
          <a:p>
            <a:r>
              <a:rPr lang="en-US" dirty="0" err="1"/>
              <a:t>clARMOR</a:t>
            </a:r>
            <a:r>
              <a:rPr lang="en-US" dirty="0"/>
              <a:t> is a Linux® library that uses LD_PRELOAD to wrap OpenCL™ library calls</a:t>
            </a:r>
          </a:p>
          <a:p>
            <a:r>
              <a:rPr lang="en-US" dirty="0"/>
              <a:t>Call Wrapping</a:t>
            </a:r>
          </a:p>
          <a:p>
            <a:pPr lvl="1"/>
            <a:r>
              <a:rPr lang="en-US" dirty="0"/>
              <a:t>Buffer, SVM, and Image creates</a:t>
            </a:r>
          </a:p>
          <a:p>
            <a:pPr lvl="1"/>
            <a:r>
              <a:rPr lang="en-US" dirty="0"/>
              <a:t>Argument setters</a:t>
            </a:r>
          </a:p>
          <a:p>
            <a:pPr lvl="1"/>
            <a:r>
              <a:rPr lang="en-US" dirty="0"/>
              <a:t>Kernel launches</a:t>
            </a:r>
          </a:p>
          <a:p>
            <a:pPr lvl="1"/>
            <a:r>
              <a:rPr lang="en-US" dirty="0"/>
              <a:t>Information functions</a:t>
            </a:r>
          </a:p>
        </p:txBody>
      </p:sp>
      <p:sp>
        <p:nvSpPr>
          <p:cNvPr id="4" name="Text Placeholder 3"/>
          <p:cNvSpPr>
            <a:spLocks noGrp="1"/>
          </p:cNvSpPr>
          <p:nvPr>
            <p:ph type="body" sz="quarter" idx="10"/>
          </p:nvPr>
        </p:nvSpPr>
        <p:spPr/>
        <p:txBody>
          <a:bodyPr/>
          <a:lstStyle/>
          <a:p>
            <a:r>
              <a:rPr lang="en-US" cap="none" dirty="0" err="1"/>
              <a:t>clARMOR</a:t>
            </a:r>
            <a:r>
              <a:rPr lang="en-US" dirty="0"/>
              <a:t> between your application and </a:t>
            </a:r>
            <a:r>
              <a:rPr lang="en-US" dirty="0" err="1"/>
              <a:t>opencl</a:t>
            </a:r>
            <a:endParaRPr lang="en-US" dirty="0"/>
          </a:p>
        </p:txBody>
      </p:sp>
      <p:cxnSp>
        <p:nvCxnSpPr>
          <p:cNvPr id="11" name="Straight Arrow Connector 10"/>
          <p:cNvCxnSpPr/>
          <p:nvPr/>
        </p:nvCxnSpPr>
        <p:spPr>
          <a:xfrm>
            <a:off x="4251566" y="5196435"/>
            <a:ext cx="2130184" cy="0"/>
          </a:xfrm>
          <a:prstGeom prst="straightConnector1">
            <a:avLst/>
          </a:prstGeom>
          <a:ln w="101600">
            <a:solidFill>
              <a:schemeClr val="bg2"/>
            </a:solidFill>
            <a:tailEnd type="triangle"/>
          </a:ln>
        </p:spPr>
        <p:style>
          <a:lnRef idx="1">
            <a:schemeClr val="accent1"/>
          </a:lnRef>
          <a:fillRef idx="0">
            <a:schemeClr val="accent1"/>
          </a:fillRef>
          <a:effectRef idx="0">
            <a:schemeClr val="accent1"/>
          </a:effectRef>
          <a:fontRef idx="minor">
            <a:schemeClr val="tx1"/>
          </a:fontRef>
        </p:style>
      </p:cxnSp>
      <p:sp>
        <p:nvSpPr>
          <p:cNvPr id="9" name="Parallelogram 8"/>
          <p:cNvSpPr/>
          <p:nvPr/>
        </p:nvSpPr>
        <p:spPr>
          <a:xfrm rot="2050323" flipH="1">
            <a:off x="2612208" y="4306824"/>
            <a:ext cx="2973917" cy="1437463"/>
          </a:xfrm>
          <a:prstGeom prst="parallelogram">
            <a:avLst>
              <a:gd name="adj" fmla="val 66773"/>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400" dirty="0">
                <a:solidFill>
                  <a:schemeClr val="bg1"/>
                </a:solidFill>
              </a:rPr>
              <a:t>User App</a:t>
            </a:r>
          </a:p>
        </p:txBody>
      </p:sp>
    </p:spTree>
    <p:extLst>
      <p:ext uri="{BB962C8B-B14F-4D97-AF65-F5344CB8AC3E}">
        <p14:creationId xmlns:p14="http://schemas.microsoft.com/office/powerpoint/2010/main" val="265636263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42" presetClass="path" presetSubtype="0" accel="50000" decel="50000" fill="hold" grpId="1" nodeType="withEffect">
                                  <p:stCondLst>
                                    <p:cond delay="0"/>
                                  </p:stCondLst>
                                  <p:childTnLst>
                                    <p:animMotion origin="layout" path="M 0.00052 -0.26227 L 2.89659E-6 4.81481E-6 " pathEditMode="relative" rAng="0" ptsTypes="AA">
                                      <p:cBhvr>
                                        <p:cTn id="9" dur="1000" fill="hold"/>
                                        <p:tgtEl>
                                          <p:spTgt spid="7"/>
                                        </p:tgtEl>
                                        <p:attrNameLst>
                                          <p:attrName>ppt_x</p:attrName>
                                          <p:attrName>ppt_y</p:attrName>
                                        </p:attrNameLst>
                                      </p:cBhvr>
                                      <p:rCtr x="0" y="13241"/>
                                    </p:animMotion>
                                  </p:childTnLst>
                                </p:cTn>
                              </p:par>
                              <p:par>
                                <p:cTn id="10" presetID="22" presetClass="entr" presetSubtype="2" fill="hold" nodeType="withEffect">
                                  <p:stCondLst>
                                    <p:cond delay="500"/>
                                  </p:stCondLst>
                                  <p:childTnLst>
                                    <p:set>
                                      <p:cBhvr>
                                        <p:cTn id="11" dur="1" fill="hold">
                                          <p:stCondLst>
                                            <p:cond delay="0"/>
                                          </p:stCondLst>
                                        </p:cTn>
                                        <p:tgtEl>
                                          <p:spTgt spid="11"/>
                                        </p:tgtEl>
                                        <p:attrNameLst>
                                          <p:attrName>style.visibility</p:attrName>
                                        </p:attrNameLst>
                                      </p:cBhvr>
                                      <p:to>
                                        <p:strVal val="visible"/>
                                      </p:to>
                                    </p:set>
                                    <p:animEffect transition="in" filter="wipe(right)">
                                      <p:cBhvr>
                                        <p:cTn id="12" dur="1000"/>
                                        <p:tgtEl>
                                          <p:spTgt spid="11"/>
                                        </p:tgtEl>
                                      </p:cBhvr>
                                    </p:animEffect>
                                  </p:childTnLst>
                                </p:cTn>
                              </p:par>
                              <p:par>
                                <p:cTn id="13" presetID="22" presetClass="entr" presetSubtype="8" fill="hold" nodeType="withEffect">
                                  <p:stCondLst>
                                    <p:cond delay="500"/>
                                  </p:stCondLst>
                                  <p:childTnLst>
                                    <p:set>
                                      <p:cBhvr>
                                        <p:cTn id="14" dur="1" fill="hold">
                                          <p:stCondLst>
                                            <p:cond delay="0"/>
                                          </p:stCondLst>
                                        </p:cTn>
                                        <p:tgtEl>
                                          <p:spTgt spid="13"/>
                                        </p:tgtEl>
                                        <p:attrNameLst>
                                          <p:attrName>style.visibility</p:attrName>
                                        </p:attrNameLst>
                                      </p:cBhvr>
                                      <p:to>
                                        <p:strVal val="visible"/>
                                      </p:to>
                                    </p:set>
                                    <p:animEffect transition="in" filter="wipe(left)">
                                      <p:cBhvr>
                                        <p:cTn id="15"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5625" y="278130"/>
            <a:ext cx="10424160" cy="474345"/>
          </a:xfrm>
        </p:spPr>
        <p:txBody>
          <a:bodyPr/>
          <a:lstStyle/>
          <a:p>
            <a:r>
              <a:rPr lang="en-US" dirty="0"/>
              <a:t>Goals</a:t>
            </a:r>
          </a:p>
        </p:txBody>
      </p:sp>
      <p:sp>
        <p:nvSpPr>
          <p:cNvPr id="4" name="Text Placeholder 3"/>
          <p:cNvSpPr>
            <a:spLocks noGrp="1"/>
          </p:cNvSpPr>
          <p:nvPr>
            <p:ph type="body" sz="quarter" idx="10"/>
          </p:nvPr>
        </p:nvSpPr>
        <p:spPr/>
        <p:txBody>
          <a:bodyPr/>
          <a:lstStyle/>
          <a:p>
            <a:r>
              <a:rPr lang="en-US" cap="none" dirty="0" err="1"/>
              <a:t>clARMOR</a:t>
            </a:r>
            <a:r>
              <a:rPr lang="en-US" cap="none" dirty="0"/>
              <a:t>: AMD Research Memory Overflow Reporter for OpenCL</a:t>
            </a:r>
            <a:endParaRPr lang="en-US" dirty="0"/>
          </a:p>
        </p:txBody>
      </p:sp>
      <p:sp>
        <p:nvSpPr>
          <p:cNvPr id="3" name="Content Placeholder 2"/>
          <p:cNvSpPr>
            <a:spLocks noGrp="1"/>
          </p:cNvSpPr>
          <p:nvPr>
            <p:ph idx="1"/>
          </p:nvPr>
        </p:nvSpPr>
        <p:spPr/>
        <p:txBody>
          <a:bodyPr/>
          <a:lstStyle/>
          <a:p>
            <a:pPr>
              <a:buClr>
                <a:schemeClr val="bg1">
                  <a:lumMod val="75000"/>
                </a:schemeClr>
              </a:buClr>
            </a:pPr>
            <a:r>
              <a:rPr lang="en-US" sz="2800" dirty="0">
                <a:solidFill>
                  <a:schemeClr val="bg1">
                    <a:lumMod val="75000"/>
                  </a:schemeClr>
                </a:solidFill>
              </a:rPr>
              <a:t>Software tool to detect buffer overflows caused by GPU</a:t>
            </a:r>
          </a:p>
          <a:p>
            <a:pPr lvl="1">
              <a:buClr>
                <a:schemeClr val="bg1">
                  <a:lumMod val="75000"/>
                </a:schemeClr>
              </a:buClr>
            </a:pPr>
            <a:r>
              <a:rPr lang="en-US" sz="2600" dirty="0">
                <a:solidFill>
                  <a:schemeClr val="bg1">
                    <a:lumMod val="75000"/>
                  </a:schemeClr>
                </a:solidFill>
              </a:rPr>
              <a:t>Memory buffers, Sub buffers, SVM, Images</a:t>
            </a:r>
          </a:p>
          <a:p>
            <a:pPr lvl="1">
              <a:buClr>
                <a:schemeClr val="bg1">
                  <a:lumMod val="75000"/>
                </a:schemeClr>
              </a:buClr>
            </a:pPr>
            <a:r>
              <a:rPr lang="en-US" sz="2600" dirty="0">
                <a:solidFill>
                  <a:schemeClr val="bg1">
                    <a:lumMod val="75000"/>
                  </a:schemeClr>
                </a:solidFill>
              </a:rPr>
              <a:t>Overflow and Underflow detection</a:t>
            </a:r>
          </a:p>
          <a:p>
            <a:pPr>
              <a:buClr>
                <a:schemeClr val="bg1">
                  <a:lumMod val="75000"/>
                </a:schemeClr>
              </a:buClr>
            </a:pPr>
            <a:endParaRPr lang="en-US" sz="2800" dirty="0">
              <a:solidFill>
                <a:schemeClr val="bg1">
                  <a:lumMod val="75000"/>
                </a:schemeClr>
              </a:solidFill>
            </a:endParaRPr>
          </a:p>
          <a:p>
            <a:pPr>
              <a:buClr>
                <a:schemeClr val="bg1">
                  <a:lumMod val="75000"/>
                </a:schemeClr>
              </a:buClr>
            </a:pPr>
            <a:r>
              <a:rPr lang="en-US" sz="2800" dirty="0">
                <a:solidFill>
                  <a:schemeClr val="bg1">
                    <a:lumMod val="75000"/>
                  </a:schemeClr>
                </a:solidFill>
              </a:rPr>
              <a:t>Runnable with most </a:t>
            </a:r>
            <a:r>
              <a:rPr lang="en-US" sz="2800" dirty="0" err="1">
                <a:solidFill>
                  <a:schemeClr val="bg1">
                    <a:lumMod val="75000"/>
                  </a:schemeClr>
                </a:solidFill>
              </a:rPr>
              <a:t>OpenCL</a:t>
            </a:r>
            <a:r>
              <a:rPr lang="en-US" sz="3200" dirty="0">
                <a:solidFill>
                  <a:schemeClr val="bg1">
                    <a:lumMod val="75000"/>
                  </a:schemeClr>
                </a:solidFill>
              </a:rPr>
              <a:t>™</a:t>
            </a:r>
            <a:r>
              <a:rPr lang="en-US" sz="2800" dirty="0">
                <a:solidFill>
                  <a:schemeClr val="bg1">
                    <a:lumMod val="75000"/>
                  </a:schemeClr>
                </a:solidFill>
              </a:rPr>
              <a:t> applications</a:t>
            </a:r>
          </a:p>
          <a:p>
            <a:pPr lvl="1">
              <a:buClr>
                <a:schemeClr val="bg1">
                  <a:lumMod val="75000"/>
                </a:schemeClr>
              </a:buClr>
            </a:pPr>
            <a:r>
              <a:rPr lang="en-US" sz="2600" dirty="0">
                <a:solidFill>
                  <a:schemeClr val="bg1">
                    <a:lumMod val="75000"/>
                  </a:schemeClr>
                </a:solidFill>
              </a:rPr>
              <a:t>Tested for GPU and CPU device types from multiple vendors</a:t>
            </a:r>
          </a:p>
          <a:p>
            <a:pPr marL="0" indent="0">
              <a:buNone/>
            </a:pPr>
            <a:endParaRPr lang="en-US" sz="2800" dirty="0">
              <a:solidFill>
                <a:schemeClr val="bg1">
                  <a:lumMod val="75000"/>
                </a:schemeClr>
              </a:solidFill>
            </a:endParaRPr>
          </a:p>
          <a:p>
            <a:r>
              <a:rPr lang="en-US" sz="2800" dirty="0"/>
              <a:t>Low runtime overhead</a:t>
            </a:r>
          </a:p>
          <a:p>
            <a:pPr lvl="1">
              <a:buClr>
                <a:schemeClr val="bg1">
                  <a:lumMod val="75000"/>
                </a:schemeClr>
              </a:buClr>
            </a:pPr>
            <a:r>
              <a:rPr lang="en-US" sz="2600" dirty="0">
                <a:solidFill>
                  <a:schemeClr val="bg1">
                    <a:lumMod val="75000"/>
                  </a:schemeClr>
                </a:solidFill>
              </a:rPr>
              <a:t>9.7% average overhead</a:t>
            </a:r>
          </a:p>
          <a:p>
            <a:pPr marL="0" indent="0">
              <a:buNone/>
            </a:pPr>
            <a:endParaRPr lang="en-US" sz="2600" dirty="0"/>
          </a:p>
          <a:p>
            <a:endParaRPr lang="en-US" sz="3200" dirty="0"/>
          </a:p>
        </p:txBody>
      </p:sp>
    </p:spTree>
    <p:extLst>
      <p:ext uri="{BB962C8B-B14F-4D97-AF65-F5344CB8AC3E}">
        <p14:creationId xmlns:p14="http://schemas.microsoft.com/office/powerpoint/2010/main" val="351232597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Test Setup</a:t>
            </a:r>
          </a:p>
        </p:txBody>
      </p:sp>
      <p:sp>
        <p:nvSpPr>
          <p:cNvPr id="3" name="Content Placeholder 2"/>
          <p:cNvSpPr>
            <a:spLocks noGrp="1"/>
          </p:cNvSpPr>
          <p:nvPr>
            <p:ph idx="1"/>
          </p:nvPr>
        </p:nvSpPr>
        <p:spPr/>
        <p:txBody>
          <a:bodyPr/>
          <a:lstStyle/>
          <a:p>
            <a:r>
              <a:rPr lang="en-US" dirty="0"/>
              <a:t>AMD Ryzen™ 7 1800X CPU</a:t>
            </a:r>
          </a:p>
          <a:p>
            <a:r>
              <a:rPr lang="en-US" dirty="0"/>
              <a:t>AMD Radeon™ Vega Frontier Edition discrete GPU</a:t>
            </a:r>
          </a:p>
          <a:p>
            <a:r>
              <a:rPr lang="en-US" dirty="0" err="1"/>
              <a:t>ROCm</a:t>
            </a:r>
            <a:r>
              <a:rPr lang="en-US" dirty="0"/>
              <a:t> 1.7</a:t>
            </a:r>
          </a:p>
          <a:p>
            <a:r>
              <a:rPr lang="en-US" dirty="0"/>
              <a:t>143 benchmarks in 14 benchmark suites</a:t>
            </a:r>
          </a:p>
          <a:p>
            <a:endParaRPr lang="en-US" dirty="0"/>
          </a:p>
        </p:txBody>
      </p:sp>
      <p:sp>
        <p:nvSpPr>
          <p:cNvPr id="6" name="Text Placeholder 5"/>
          <p:cNvSpPr>
            <a:spLocks noGrp="1"/>
          </p:cNvSpPr>
          <p:nvPr>
            <p:ph type="body" sz="quarter" idx="10"/>
          </p:nvPr>
        </p:nvSpPr>
        <p:spPr/>
        <p:txBody>
          <a:bodyPr/>
          <a:lstStyle/>
          <a:p>
            <a:r>
              <a:rPr lang="en-US" dirty="0"/>
              <a:t>Hardware Specifications and Benchmarks suites</a:t>
            </a:r>
          </a:p>
        </p:txBody>
      </p:sp>
      <p:graphicFrame>
        <p:nvGraphicFramePr>
          <p:cNvPr id="5" name="Table 4"/>
          <p:cNvGraphicFramePr>
            <a:graphicFrameLocks noGrp="1"/>
          </p:cNvGraphicFramePr>
          <p:nvPr>
            <p:extLst>
              <p:ext uri="{D42A27DB-BD31-4B8C-83A1-F6EECF244321}">
                <p14:modId xmlns:p14="http://schemas.microsoft.com/office/powerpoint/2010/main" val="417567875"/>
              </p:ext>
            </p:extLst>
          </p:nvPr>
        </p:nvGraphicFramePr>
        <p:xfrm>
          <a:off x="6768156" y="1233533"/>
          <a:ext cx="3087044" cy="4572000"/>
        </p:xfrm>
        <a:graphic>
          <a:graphicData uri="http://schemas.openxmlformats.org/drawingml/2006/table">
            <a:tbl>
              <a:tblPr firstRow="1" bandRow="1">
                <a:tableStyleId>{5C22544A-7EE6-4342-B048-85BDC9FD1C3A}</a:tableStyleId>
              </a:tblPr>
              <a:tblGrid>
                <a:gridCol w="1461261">
                  <a:extLst>
                    <a:ext uri="{9D8B030D-6E8A-4147-A177-3AD203B41FA5}">
                      <a16:colId xmlns:a16="http://schemas.microsoft.com/office/drawing/2014/main" val="20000"/>
                    </a:ext>
                  </a:extLst>
                </a:gridCol>
                <a:gridCol w="1625783">
                  <a:extLst>
                    <a:ext uri="{9D8B030D-6E8A-4147-A177-3AD203B41FA5}">
                      <a16:colId xmlns:a16="http://schemas.microsoft.com/office/drawing/2014/main" val="20001"/>
                    </a:ext>
                  </a:extLst>
                </a:gridCol>
              </a:tblGrid>
              <a:tr h="264415">
                <a:tc>
                  <a:txBody>
                    <a:bodyPr/>
                    <a:lstStyle/>
                    <a:p>
                      <a:pPr algn="l" fontAlgn="b"/>
                      <a:r>
                        <a:rPr lang="en-US" sz="1400" b="1" kern="1200" dirty="0">
                          <a:solidFill>
                            <a:schemeClr val="lt1"/>
                          </a:solidFill>
                          <a:latin typeface="+mn-lt"/>
                          <a:ea typeface="+mn-ea"/>
                          <a:cs typeface="+mn-cs"/>
                        </a:rPr>
                        <a:t>Suite</a:t>
                      </a:r>
                    </a:p>
                  </a:txBody>
                  <a:tcPr anchor="b"/>
                </a:tc>
                <a:tc>
                  <a:txBody>
                    <a:bodyPr/>
                    <a:lstStyle/>
                    <a:p>
                      <a:r>
                        <a:rPr lang="en-US" sz="1400" dirty="0" err="1"/>
                        <a:t>Num</a:t>
                      </a:r>
                      <a:r>
                        <a:rPr lang="en-US" sz="1400" dirty="0"/>
                        <a:t> Benchmarks</a:t>
                      </a:r>
                    </a:p>
                  </a:txBody>
                  <a:tcPr anchor="b"/>
                </a:tc>
                <a:extLst>
                  <a:ext uri="{0D108BD9-81ED-4DB2-BD59-A6C34878D82A}">
                    <a16:rowId xmlns:a16="http://schemas.microsoft.com/office/drawing/2014/main" val="10000"/>
                  </a:ext>
                </a:extLst>
              </a:tr>
              <a:tr h="264415">
                <a:tc>
                  <a:txBody>
                    <a:bodyPr/>
                    <a:lstStyle/>
                    <a:p>
                      <a:pPr algn="l" fontAlgn="b"/>
                      <a:r>
                        <a:rPr lang="en-US" sz="1400" b="0" i="0" u="none" strike="noStrike" dirty="0">
                          <a:solidFill>
                            <a:srgbClr val="000000"/>
                          </a:solidFill>
                          <a:effectLst/>
                          <a:latin typeface="Calibri" panose="020F0502020204030204" pitchFamily="34" charset="0"/>
                        </a:rPr>
                        <a:t>AMDAPP</a:t>
                      </a:r>
                    </a:p>
                  </a:txBody>
                  <a:tcPr anchor="b"/>
                </a:tc>
                <a:tc>
                  <a:txBody>
                    <a:bodyPr/>
                    <a:lstStyle/>
                    <a:p>
                      <a:r>
                        <a:rPr lang="en-US" sz="1400" dirty="0"/>
                        <a:t>33</a:t>
                      </a:r>
                    </a:p>
                  </a:txBody>
                  <a:tcPr anchor="b"/>
                </a:tc>
                <a:extLst>
                  <a:ext uri="{0D108BD9-81ED-4DB2-BD59-A6C34878D82A}">
                    <a16:rowId xmlns:a16="http://schemas.microsoft.com/office/drawing/2014/main" val="10001"/>
                  </a:ext>
                </a:extLst>
              </a:tr>
              <a:tr h="264415">
                <a:tc>
                  <a:txBody>
                    <a:bodyPr/>
                    <a:lstStyle/>
                    <a:p>
                      <a:pPr algn="l" fontAlgn="b"/>
                      <a:r>
                        <a:rPr lang="en-US" sz="1400" b="0" i="0" u="none" strike="noStrike" dirty="0">
                          <a:solidFill>
                            <a:srgbClr val="000000"/>
                          </a:solidFill>
                          <a:effectLst/>
                          <a:latin typeface="Calibri" panose="020F0502020204030204" pitchFamily="34" charset="0"/>
                        </a:rPr>
                        <a:t>FINANCEBENCH</a:t>
                      </a:r>
                    </a:p>
                  </a:txBody>
                  <a:tcPr anchor="b"/>
                </a:tc>
                <a:tc>
                  <a:txBody>
                    <a:bodyPr/>
                    <a:lstStyle/>
                    <a:p>
                      <a:r>
                        <a:rPr lang="en-US" sz="1400" dirty="0"/>
                        <a:t>1</a:t>
                      </a:r>
                    </a:p>
                  </a:txBody>
                  <a:tcPr anchor="b"/>
                </a:tc>
                <a:extLst>
                  <a:ext uri="{0D108BD9-81ED-4DB2-BD59-A6C34878D82A}">
                    <a16:rowId xmlns:a16="http://schemas.microsoft.com/office/drawing/2014/main" val="10002"/>
                  </a:ext>
                </a:extLst>
              </a:tr>
              <a:tr h="264415">
                <a:tc>
                  <a:txBody>
                    <a:bodyPr/>
                    <a:lstStyle/>
                    <a:p>
                      <a:pPr algn="l" fontAlgn="b"/>
                      <a:r>
                        <a:rPr lang="en-US" sz="1400" b="0" i="0" u="none" strike="noStrike" dirty="0">
                          <a:solidFill>
                            <a:srgbClr val="000000"/>
                          </a:solidFill>
                          <a:effectLst/>
                          <a:latin typeface="Calibri" panose="020F0502020204030204" pitchFamily="34" charset="0"/>
                        </a:rPr>
                        <a:t>GPUSTREAM</a:t>
                      </a:r>
                    </a:p>
                  </a:txBody>
                  <a:tcPr anchor="b"/>
                </a:tc>
                <a:tc>
                  <a:txBody>
                    <a:bodyPr/>
                    <a:lstStyle/>
                    <a:p>
                      <a:r>
                        <a:rPr lang="en-US" sz="1400" dirty="0"/>
                        <a:t>1</a:t>
                      </a:r>
                    </a:p>
                  </a:txBody>
                  <a:tcPr anchor="b"/>
                </a:tc>
                <a:extLst>
                  <a:ext uri="{0D108BD9-81ED-4DB2-BD59-A6C34878D82A}">
                    <a16:rowId xmlns:a16="http://schemas.microsoft.com/office/drawing/2014/main" val="10003"/>
                  </a:ext>
                </a:extLst>
              </a:tr>
              <a:tr h="264415">
                <a:tc>
                  <a:txBody>
                    <a:bodyPr/>
                    <a:lstStyle/>
                    <a:p>
                      <a:pPr algn="l" fontAlgn="b"/>
                      <a:r>
                        <a:rPr lang="en-US" sz="1400" b="0" i="0" u="none" strike="noStrike" dirty="0">
                          <a:solidFill>
                            <a:srgbClr val="000000"/>
                          </a:solidFill>
                          <a:effectLst/>
                          <a:latin typeface="Calibri" panose="020F0502020204030204" pitchFamily="34" charset="0"/>
                        </a:rPr>
                        <a:t>HETEROMARK</a:t>
                      </a:r>
                    </a:p>
                  </a:txBody>
                  <a:tcPr anchor="b"/>
                </a:tc>
                <a:tc>
                  <a:txBody>
                    <a:bodyPr/>
                    <a:lstStyle/>
                    <a:p>
                      <a:r>
                        <a:rPr lang="en-US" sz="1400" dirty="0"/>
                        <a:t>9</a:t>
                      </a:r>
                    </a:p>
                  </a:txBody>
                  <a:tcPr anchor="b"/>
                </a:tc>
                <a:extLst>
                  <a:ext uri="{0D108BD9-81ED-4DB2-BD59-A6C34878D82A}">
                    <a16:rowId xmlns:a16="http://schemas.microsoft.com/office/drawing/2014/main" val="10004"/>
                  </a:ext>
                </a:extLst>
              </a:tr>
              <a:tr h="264415">
                <a:tc>
                  <a:txBody>
                    <a:bodyPr/>
                    <a:lstStyle/>
                    <a:p>
                      <a:pPr algn="l" fontAlgn="b"/>
                      <a:r>
                        <a:rPr lang="en-US" sz="1400" b="0" i="0" u="none" strike="noStrike" dirty="0">
                          <a:solidFill>
                            <a:srgbClr val="000000"/>
                          </a:solidFill>
                          <a:effectLst/>
                          <a:latin typeface="Calibri" panose="020F0502020204030204" pitchFamily="34" charset="0"/>
                        </a:rPr>
                        <a:t>MANTEVO</a:t>
                      </a:r>
                    </a:p>
                  </a:txBody>
                  <a:tcPr anchor="b"/>
                </a:tc>
                <a:tc>
                  <a:txBody>
                    <a:bodyPr/>
                    <a:lstStyle/>
                    <a:p>
                      <a:r>
                        <a:rPr lang="en-US" sz="1400" dirty="0"/>
                        <a:t>2</a:t>
                      </a:r>
                    </a:p>
                  </a:txBody>
                  <a:tcPr anchor="b"/>
                </a:tc>
                <a:extLst>
                  <a:ext uri="{0D108BD9-81ED-4DB2-BD59-A6C34878D82A}">
                    <a16:rowId xmlns:a16="http://schemas.microsoft.com/office/drawing/2014/main" val="10005"/>
                  </a:ext>
                </a:extLst>
              </a:tr>
              <a:tr h="264415">
                <a:tc>
                  <a:txBody>
                    <a:bodyPr/>
                    <a:lstStyle/>
                    <a:p>
                      <a:pPr algn="l" fontAlgn="b"/>
                      <a:r>
                        <a:rPr lang="en-US" sz="1400" b="0" i="0" u="none" strike="noStrike" dirty="0">
                          <a:solidFill>
                            <a:srgbClr val="000000"/>
                          </a:solidFill>
                          <a:effectLst/>
                          <a:latin typeface="Calibri" panose="020F0502020204030204" pitchFamily="34" charset="0"/>
                        </a:rPr>
                        <a:t>NPB_OCL</a:t>
                      </a:r>
                    </a:p>
                  </a:txBody>
                  <a:tcPr anchor="b"/>
                </a:tc>
                <a:tc>
                  <a:txBody>
                    <a:bodyPr/>
                    <a:lstStyle/>
                    <a:p>
                      <a:r>
                        <a:rPr lang="en-US" sz="1400" dirty="0"/>
                        <a:t>8</a:t>
                      </a:r>
                    </a:p>
                  </a:txBody>
                  <a:tcPr anchor="b"/>
                </a:tc>
                <a:extLst>
                  <a:ext uri="{0D108BD9-81ED-4DB2-BD59-A6C34878D82A}">
                    <a16:rowId xmlns:a16="http://schemas.microsoft.com/office/drawing/2014/main" val="10006"/>
                  </a:ext>
                </a:extLst>
              </a:tr>
              <a:tr h="264415">
                <a:tc>
                  <a:txBody>
                    <a:bodyPr/>
                    <a:lstStyle/>
                    <a:p>
                      <a:pPr algn="l" fontAlgn="b"/>
                      <a:r>
                        <a:rPr lang="en-US" sz="1400" b="0" i="0" u="none" strike="noStrike" dirty="0">
                          <a:solidFill>
                            <a:srgbClr val="000000"/>
                          </a:solidFill>
                          <a:effectLst/>
                          <a:latin typeface="Calibri" panose="020F0502020204030204" pitchFamily="34" charset="0"/>
                        </a:rPr>
                        <a:t>OPENDWARFS</a:t>
                      </a:r>
                    </a:p>
                  </a:txBody>
                  <a:tcPr anchor="b"/>
                </a:tc>
                <a:tc>
                  <a:txBody>
                    <a:bodyPr/>
                    <a:lstStyle/>
                    <a:p>
                      <a:r>
                        <a:rPr lang="en-US" sz="1400" dirty="0"/>
                        <a:t>7</a:t>
                      </a:r>
                    </a:p>
                  </a:txBody>
                  <a:tcPr anchor="b"/>
                </a:tc>
                <a:extLst>
                  <a:ext uri="{0D108BD9-81ED-4DB2-BD59-A6C34878D82A}">
                    <a16:rowId xmlns:a16="http://schemas.microsoft.com/office/drawing/2014/main" val="10007"/>
                  </a:ext>
                </a:extLst>
              </a:tr>
              <a:tr h="264415">
                <a:tc>
                  <a:txBody>
                    <a:bodyPr/>
                    <a:lstStyle/>
                    <a:p>
                      <a:pPr algn="l" fontAlgn="b"/>
                      <a:r>
                        <a:rPr lang="en-US" sz="1400" b="0" i="0" u="none" strike="noStrike" dirty="0">
                          <a:solidFill>
                            <a:srgbClr val="000000"/>
                          </a:solidFill>
                          <a:effectLst/>
                          <a:latin typeface="Calibri" panose="020F0502020204030204" pitchFamily="34" charset="0"/>
                        </a:rPr>
                        <a:t>PANNOTIA</a:t>
                      </a:r>
                    </a:p>
                  </a:txBody>
                  <a:tcPr anchor="b"/>
                </a:tc>
                <a:tc>
                  <a:txBody>
                    <a:bodyPr/>
                    <a:lstStyle/>
                    <a:p>
                      <a:r>
                        <a:rPr lang="en-US" sz="1400" dirty="0"/>
                        <a:t>6</a:t>
                      </a:r>
                    </a:p>
                  </a:txBody>
                  <a:tcPr anchor="b"/>
                </a:tc>
                <a:extLst>
                  <a:ext uri="{0D108BD9-81ED-4DB2-BD59-A6C34878D82A}">
                    <a16:rowId xmlns:a16="http://schemas.microsoft.com/office/drawing/2014/main" val="10008"/>
                  </a:ext>
                </a:extLst>
              </a:tr>
              <a:tr h="264415">
                <a:tc>
                  <a:txBody>
                    <a:bodyPr/>
                    <a:lstStyle/>
                    <a:p>
                      <a:pPr algn="l" fontAlgn="b"/>
                      <a:r>
                        <a:rPr lang="en-US" sz="1400" b="0" i="0" u="none" strike="noStrike" dirty="0">
                          <a:solidFill>
                            <a:srgbClr val="000000"/>
                          </a:solidFill>
                          <a:effectLst/>
                          <a:latin typeface="Calibri" panose="020F0502020204030204" pitchFamily="34" charset="0"/>
                        </a:rPr>
                        <a:t>PARBOIL</a:t>
                      </a:r>
                    </a:p>
                  </a:txBody>
                  <a:tcPr anchor="b"/>
                </a:tc>
                <a:tc>
                  <a:txBody>
                    <a:bodyPr/>
                    <a:lstStyle/>
                    <a:p>
                      <a:r>
                        <a:rPr lang="en-US" sz="1400" dirty="0"/>
                        <a:t>8</a:t>
                      </a:r>
                    </a:p>
                  </a:txBody>
                  <a:tcPr anchor="b"/>
                </a:tc>
                <a:extLst>
                  <a:ext uri="{0D108BD9-81ED-4DB2-BD59-A6C34878D82A}">
                    <a16:rowId xmlns:a16="http://schemas.microsoft.com/office/drawing/2014/main" val="10009"/>
                  </a:ext>
                </a:extLst>
              </a:tr>
              <a:tr h="264415">
                <a:tc>
                  <a:txBody>
                    <a:bodyPr/>
                    <a:lstStyle/>
                    <a:p>
                      <a:pPr algn="l" fontAlgn="b"/>
                      <a:r>
                        <a:rPr lang="en-US" sz="1400" b="0" i="0" u="none" strike="noStrike" dirty="0">
                          <a:solidFill>
                            <a:srgbClr val="000000"/>
                          </a:solidFill>
                          <a:effectLst/>
                          <a:latin typeface="Calibri" panose="020F0502020204030204" pitchFamily="34" charset="0"/>
                        </a:rPr>
                        <a:t>POLYBENCH</a:t>
                      </a:r>
                    </a:p>
                  </a:txBody>
                  <a:tcPr anchor="b"/>
                </a:tc>
                <a:tc>
                  <a:txBody>
                    <a:bodyPr/>
                    <a:lstStyle/>
                    <a:p>
                      <a:r>
                        <a:rPr lang="en-US" sz="1400" dirty="0"/>
                        <a:t>21</a:t>
                      </a:r>
                    </a:p>
                  </a:txBody>
                  <a:tcPr anchor="b"/>
                </a:tc>
                <a:extLst>
                  <a:ext uri="{0D108BD9-81ED-4DB2-BD59-A6C34878D82A}">
                    <a16:rowId xmlns:a16="http://schemas.microsoft.com/office/drawing/2014/main" val="10010"/>
                  </a:ext>
                </a:extLst>
              </a:tr>
              <a:tr h="264415">
                <a:tc>
                  <a:txBody>
                    <a:bodyPr/>
                    <a:lstStyle/>
                    <a:p>
                      <a:pPr algn="l" fontAlgn="b"/>
                      <a:r>
                        <a:rPr lang="en-US" sz="1400" b="0" i="0" u="none" strike="noStrike" dirty="0">
                          <a:solidFill>
                            <a:srgbClr val="000000"/>
                          </a:solidFill>
                          <a:effectLst/>
                          <a:latin typeface="Calibri" panose="020F0502020204030204" pitchFamily="34" charset="0"/>
                        </a:rPr>
                        <a:t>PROXYAPPS</a:t>
                      </a:r>
                    </a:p>
                  </a:txBody>
                  <a:tcPr anchor="b"/>
                </a:tc>
                <a:tc>
                  <a:txBody>
                    <a:bodyPr/>
                    <a:lstStyle/>
                    <a:p>
                      <a:r>
                        <a:rPr lang="en-US" sz="1400" dirty="0"/>
                        <a:t>6</a:t>
                      </a:r>
                    </a:p>
                  </a:txBody>
                  <a:tcPr anchor="b"/>
                </a:tc>
                <a:extLst>
                  <a:ext uri="{0D108BD9-81ED-4DB2-BD59-A6C34878D82A}">
                    <a16:rowId xmlns:a16="http://schemas.microsoft.com/office/drawing/2014/main" val="3703602564"/>
                  </a:ext>
                </a:extLst>
              </a:tr>
              <a:tr h="264415">
                <a:tc>
                  <a:txBody>
                    <a:bodyPr/>
                    <a:lstStyle/>
                    <a:p>
                      <a:pPr algn="l" fontAlgn="b"/>
                      <a:r>
                        <a:rPr lang="en-US" sz="1400" b="0" i="0" u="none" strike="noStrike" dirty="0">
                          <a:solidFill>
                            <a:srgbClr val="000000"/>
                          </a:solidFill>
                          <a:effectLst/>
                          <a:latin typeface="Calibri" panose="020F0502020204030204" pitchFamily="34" charset="0"/>
                        </a:rPr>
                        <a:t>RODINIA</a:t>
                      </a:r>
                    </a:p>
                  </a:txBody>
                  <a:tcPr anchor="b"/>
                </a:tc>
                <a:tc>
                  <a:txBody>
                    <a:bodyPr/>
                    <a:lstStyle/>
                    <a:p>
                      <a:r>
                        <a:rPr lang="en-US" sz="1400" dirty="0"/>
                        <a:t>19</a:t>
                      </a:r>
                    </a:p>
                  </a:txBody>
                  <a:tcPr anchor="b"/>
                </a:tc>
                <a:extLst>
                  <a:ext uri="{0D108BD9-81ED-4DB2-BD59-A6C34878D82A}">
                    <a16:rowId xmlns:a16="http://schemas.microsoft.com/office/drawing/2014/main" val="3610476568"/>
                  </a:ext>
                </a:extLst>
              </a:tr>
              <a:tr h="264415">
                <a:tc>
                  <a:txBody>
                    <a:bodyPr/>
                    <a:lstStyle/>
                    <a:p>
                      <a:pPr algn="l" fontAlgn="b"/>
                      <a:r>
                        <a:rPr lang="en-US" sz="1400" b="0" i="0" u="none" strike="noStrike" dirty="0">
                          <a:solidFill>
                            <a:srgbClr val="000000"/>
                          </a:solidFill>
                          <a:effectLst/>
                          <a:latin typeface="Calibri" panose="020F0502020204030204" pitchFamily="34" charset="0"/>
                        </a:rPr>
                        <a:t>SHOC</a:t>
                      </a:r>
                    </a:p>
                  </a:txBody>
                  <a:tcPr anchor="b"/>
                </a:tc>
                <a:tc>
                  <a:txBody>
                    <a:bodyPr/>
                    <a:lstStyle/>
                    <a:p>
                      <a:r>
                        <a:rPr lang="en-US" sz="1400" dirty="0"/>
                        <a:t>14</a:t>
                      </a:r>
                    </a:p>
                  </a:txBody>
                  <a:tcPr anchor="b"/>
                </a:tc>
                <a:extLst>
                  <a:ext uri="{0D108BD9-81ED-4DB2-BD59-A6C34878D82A}">
                    <a16:rowId xmlns:a16="http://schemas.microsoft.com/office/drawing/2014/main" val="3072817756"/>
                  </a:ext>
                </a:extLst>
              </a:tr>
              <a:tr h="264415">
                <a:tc>
                  <a:txBody>
                    <a:bodyPr/>
                    <a:lstStyle/>
                    <a:p>
                      <a:pPr algn="l" fontAlgn="b"/>
                      <a:r>
                        <a:rPr lang="en-US" sz="1400" b="0" i="0" u="none" strike="noStrike" dirty="0">
                          <a:solidFill>
                            <a:srgbClr val="000000"/>
                          </a:solidFill>
                          <a:effectLst/>
                          <a:latin typeface="Calibri" panose="020F0502020204030204" pitchFamily="34" charset="0"/>
                        </a:rPr>
                        <a:t>VIENNACL</a:t>
                      </a:r>
                    </a:p>
                  </a:txBody>
                  <a:tcPr anchor="b"/>
                </a:tc>
                <a:tc>
                  <a:txBody>
                    <a:bodyPr/>
                    <a:lstStyle/>
                    <a:p>
                      <a:r>
                        <a:rPr lang="en-US" sz="1400" dirty="0"/>
                        <a:t>8</a:t>
                      </a:r>
                    </a:p>
                  </a:txBody>
                  <a:tcPr anchor="b"/>
                </a:tc>
                <a:extLst>
                  <a:ext uri="{0D108BD9-81ED-4DB2-BD59-A6C34878D82A}">
                    <a16:rowId xmlns:a16="http://schemas.microsoft.com/office/drawing/2014/main" val="51963353"/>
                  </a:ext>
                </a:extLst>
              </a:tr>
            </a:tbl>
          </a:graphicData>
        </a:graphic>
      </p:graphicFrame>
    </p:spTree>
    <p:extLst>
      <p:ext uri="{BB962C8B-B14F-4D97-AF65-F5344CB8AC3E}">
        <p14:creationId xmlns:p14="http://schemas.microsoft.com/office/powerpoint/2010/main" val="410225677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8E3DB31-2A11-4346-A7E1-4BB5382CDE2B}"/>
              </a:ext>
            </a:extLst>
          </p:cNvPr>
          <p:cNvPicPr>
            <a:picLocks noChangeAspect="1"/>
          </p:cNvPicPr>
          <p:nvPr/>
        </p:nvPicPr>
        <p:blipFill>
          <a:blip r:embed="rId3"/>
          <a:stretch>
            <a:fillRect/>
          </a:stretch>
        </p:blipFill>
        <p:spPr>
          <a:xfrm>
            <a:off x="1342636" y="1380062"/>
            <a:ext cx="10303133" cy="4938188"/>
          </a:xfrm>
          <a:prstGeom prst="rect">
            <a:avLst/>
          </a:prstGeom>
        </p:spPr>
      </p:pic>
      <p:sp>
        <p:nvSpPr>
          <p:cNvPr id="6" name="Title 5"/>
          <p:cNvSpPr>
            <a:spLocks noGrp="1"/>
          </p:cNvSpPr>
          <p:nvPr>
            <p:ph type="title"/>
          </p:nvPr>
        </p:nvSpPr>
        <p:spPr>
          <a:xfrm>
            <a:off x="305625" y="278130"/>
            <a:ext cx="10424160" cy="474345"/>
          </a:xfrm>
        </p:spPr>
        <p:txBody>
          <a:bodyPr/>
          <a:lstStyle/>
          <a:p>
            <a:r>
              <a:rPr lang="en-US" dirty="0"/>
              <a:t>Performance Evaluation</a:t>
            </a:r>
          </a:p>
        </p:txBody>
      </p:sp>
      <p:sp>
        <p:nvSpPr>
          <p:cNvPr id="8" name="Text Placeholder 7"/>
          <p:cNvSpPr>
            <a:spLocks noGrp="1"/>
          </p:cNvSpPr>
          <p:nvPr>
            <p:ph type="body" sz="quarter" idx="10"/>
          </p:nvPr>
        </p:nvSpPr>
        <p:spPr/>
        <p:txBody>
          <a:bodyPr/>
          <a:lstStyle/>
          <a:p>
            <a:r>
              <a:rPr lang="en-US" dirty="0"/>
              <a:t>Application runtime: with / without tool</a:t>
            </a:r>
          </a:p>
        </p:txBody>
      </p:sp>
      <p:sp>
        <p:nvSpPr>
          <p:cNvPr id="3" name="Down Arrow 2"/>
          <p:cNvSpPr/>
          <p:nvPr/>
        </p:nvSpPr>
        <p:spPr>
          <a:xfrm>
            <a:off x="694830" y="2362321"/>
            <a:ext cx="411480" cy="2034540"/>
          </a:xfrm>
          <a:prstGeom prst="downArrow">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5" name="TextBox 4"/>
          <p:cNvSpPr txBox="1"/>
          <p:nvPr/>
        </p:nvSpPr>
        <p:spPr>
          <a:xfrm>
            <a:off x="152513" y="1566691"/>
            <a:ext cx="1496114" cy="830997"/>
          </a:xfrm>
          <a:prstGeom prst="rect">
            <a:avLst/>
          </a:prstGeom>
          <a:noFill/>
        </p:spPr>
        <p:txBody>
          <a:bodyPr wrap="square" rtlCol="0">
            <a:spAutoFit/>
          </a:bodyPr>
          <a:lstStyle/>
          <a:p>
            <a:pPr algn="ctr">
              <a:spcAft>
                <a:spcPts val="600"/>
              </a:spcAft>
              <a:buClr>
                <a:schemeClr val="bg2"/>
              </a:buClr>
            </a:pPr>
            <a:r>
              <a:rPr lang="en-US" sz="2400" dirty="0"/>
              <a:t>Lower is better</a:t>
            </a:r>
          </a:p>
        </p:txBody>
      </p:sp>
      <p:sp>
        <p:nvSpPr>
          <p:cNvPr id="14" name="TextBox 13"/>
          <p:cNvSpPr txBox="1"/>
          <p:nvPr/>
        </p:nvSpPr>
        <p:spPr>
          <a:xfrm>
            <a:off x="11230513" y="3365736"/>
            <a:ext cx="958312" cy="523220"/>
          </a:xfrm>
          <a:prstGeom prst="rect">
            <a:avLst/>
          </a:prstGeom>
          <a:noFill/>
        </p:spPr>
        <p:txBody>
          <a:bodyPr wrap="square" rtlCol="0">
            <a:spAutoFit/>
          </a:bodyPr>
          <a:lstStyle/>
          <a:p>
            <a:pPr>
              <a:spcAft>
                <a:spcPts val="600"/>
              </a:spcAft>
              <a:buClr>
                <a:schemeClr val="bg2"/>
              </a:buClr>
            </a:pPr>
            <a:r>
              <a:rPr lang="en-US" sz="2800" dirty="0">
                <a:solidFill>
                  <a:schemeClr val="bg2"/>
                </a:solidFill>
              </a:rPr>
              <a:t>9.6%</a:t>
            </a:r>
          </a:p>
        </p:txBody>
      </p:sp>
    </p:spTree>
    <p:extLst>
      <p:ext uri="{BB962C8B-B14F-4D97-AF65-F5344CB8AC3E}">
        <p14:creationId xmlns:p14="http://schemas.microsoft.com/office/powerpoint/2010/main" val="303771856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4322FF-E790-4399-8EED-4334373B893F}"/>
              </a:ext>
            </a:extLst>
          </p:cNvPr>
          <p:cNvSpPr>
            <a:spLocks noGrp="1"/>
          </p:cNvSpPr>
          <p:nvPr>
            <p:ph type="title"/>
          </p:nvPr>
        </p:nvSpPr>
        <p:spPr>
          <a:xfrm>
            <a:off x="305625" y="278130"/>
            <a:ext cx="10424160" cy="474345"/>
          </a:xfrm>
        </p:spPr>
        <p:txBody>
          <a:bodyPr/>
          <a:lstStyle/>
          <a:p>
            <a:r>
              <a:rPr lang="en-US" dirty="0"/>
              <a:t>Performance Evaluation</a:t>
            </a:r>
          </a:p>
        </p:txBody>
      </p:sp>
      <p:sp>
        <p:nvSpPr>
          <p:cNvPr id="4" name="Text Placeholder 3">
            <a:extLst>
              <a:ext uri="{FF2B5EF4-FFF2-40B4-BE49-F238E27FC236}">
                <a16:creationId xmlns:a16="http://schemas.microsoft.com/office/drawing/2014/main" id="{986FFAFE-B443-44D7-AB6C-D69C157E4B7E}"/>
              </a:ext>
            </a:extLst>
          </p:cNvPr>
          <p:cNvSpPr>
            <a:spLocks noGrp="1"/>
          </p:cNvSpPr>
          <p:nvPr>
            <p:ph type="body" sz="quarter" idx="10"/>
          </p:nvPr>
        </p:nvSpPr>
        <p:spPr/>
        <p:txBody>
          <a:bodyPr/>
          <a:lstStyle/>
          <a:p>
            <a:r>
              <a:rPr lang="en-US" dirty="0"/>
              <a:t>Application runtime: with / without tool</a:t>
            </a:r>
          </a:p>
          <a:p>
            <a:endParaRPr lang="en-US" dirty="0"/>
          </a:p>
        </p:txBody>
      </p:sp>
      <p:pic>
        <p:nvPicPr>
          <p:cNvPr id="3" name="Picture 2">
            <a:extLst>
              <a:ext uri="{FF2B5EF4-FFF2-40B4-BE49-F238E27FC236}">
                <a16:creationId xmlns:a16="http://schemas.microsoft.com/office/drawing/2014/main" id="{4B898B75-8E28-41F9-8625-D730C631F7A1}"/>
              </a:ext>
            </a:extLst>
          </p:cNvPr>
          <p:cNvPicPr>
            <a:picLocks noChangeAspect="1"/>
          </p:cNvPicPr>
          <p:nvPr/>
        </p:nvPicPr>
        <p:blipFill>
          <a:blip r:embed="rId3"/>
          <a:stretch>
            <a:fillRect/>
          </a:stretch>
        </p:blipFill>
        <p:spPr>
          <a:xfrm>
            <a:off x="313245" y="1380062"/>
            <a:ext cx="11339543" cy="4938188"/>
          </a:xfrm>
          <a:prstGeom prst="rect">
            <a:avLst/>
          </a:prstGeom>
        </p:spPr>
      </p:pic>
    </p:spTree>
    <p:extLst>
      <p:ext uri="{BB962C8B-B14F-4D97-AF65-F5344CB8AC3E}">
        <p14:creationId xmlns:p14="http://schemas.microsoft.com/office/powerpoint/2010/main" val="157916481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3EF88B-4D67-4C9D-B511-AADA3708EB71}"/>
              </a:ext>
            </a:extLst>
          </p:cNvPr>
          <p:cNvSpPr>
            <a:spLocks noGrp="1"/>
          </p:cNvSpPr>
          <p:nvPr>
            <p:ph type="title"/>
          </p:nvPr>
        </p:nvSpPr>
        <p:spPr>
          <a:xfrm>
            <a:off x="305625" y="278130"/>
            <a:ext cx="10424160" cy="474345"/>
          </a:xfrm>
        </p:spPr>
        <p:txBody>
          <a:bodyPr/>
          <a:lstStyle/>
          <a:p>
            <a:r>
              <a:rPr lang="en-US" dirty="0"/>
              <a:t>Example Usage</a:t>
            </a:r>
          </a:p>
        </p:txBody>
      </p:sp>
      <p:pic>
        <p:nvPicPr>
          <p:cNvPr id="5" name="Content Placeholder 4">
            <a:extLst>
              <a:ext uri="{FF2B5EF4-FFF2-40B4-BE49-F238E27FC236}">
                <a16:creationId xmlns:a16="http://schemas.microsoft.com/office/drawing/2014/main" id="{66801270-8649-470B-8006-EC997AF6FDA6}"/>
              </a:ext>
            </a:extLst>
          </p:cNvPr>
          <p:cNvPicPr>
            <a:picLocks noGrp="1" noChangeAspect="1"/>
          </p:cNvPicPr>
          <p:nvPr>
            <p:ph idx="1"/>
          </p:nvPr>
        </p:nvPicPr>
        <p:blipFill>
          <a:blip r:embed="rId3"/>
          <a:stretch>
            <a:fillRect/>
          </a:stretch>
        </p:blipFill>
        <p:spPr>
          <a:xfrm>
            <a:off x="1543224" y="2294179"/>
            <a:ext cx="8878539" cy="3991532"/>
          </a:xfrm>
          <a:prstGeom prst="rect">
            <a:avLst/>
          </a:prstGeom>
        </p:spPr>
      </p:pic>
      <p:sp>
        <p:nvSpPr>
          <p:cNvPr id="4" name="Text Placeholder 3">
            <a:extLst>
              <a:ext uri="{FF2B5EF4-FFF2-40B4-BE49-F238E27FC236}">
                <a16:creationId xmlns:a16="http://schemas.microsoft.com/office/drawing/2014/main" id="{52D43A28-001C-48D1-AAEA-1332B60FAE38}"/>
              </a:ext>
            </a:extLst>
          </p:cNvPr>
          <p:cNvSpPr>
            <a:spLocks noGrp="1"/>
          </p:cNvSpPr>
          <p:nvPr>
            <p:ph type="body" sz="quarter" idx="10"/>
          </p:nvPr>
        </p:nvSpPr>
        <p:spPr/>
        <p:txBody>
          <a:bodyPr/>
          <a:lstStyle/>
          <a:p>
            <a:r>
              <a:rPr lang="en-US" dirty="0" err="1"/>
              <a:t>Bad_cl_mem</a:t>
            </a:r>
            <a:r>
              <a:rPr lang="en-US" dirty="0"/>
              <a:t> test</a:t>
            </a:r>
          </a:p>
        </p:txBody>
      </p:sp>
      <p:pic>
        <p:nvPicPr>
          <p:cNvPr id="6" name="Content Placeholder 4">
            <a:extLst>
              <a:ext uri="{FF2B5EF4-FFF2-40B4-BE49-F238E27FC236}">
                <a16:creationId xmlns:a16="http://schemas.microsoft.com/office/drawing/2014/main" id="{49F87D03-1500-40A7-A811-11FF62062E04}"/>
              </a:ext>
            </a:extLst>
          </p:cNvPr>
          <p:cNvPicPr>
            <a:picLocks noChangeAspect="1"/>
          </p:cNvPicPr>
          <p:nvPr/>
        </p:nvPicPr>
        <p:blipFill rotWithShape="1">
          <a:blip r:embed="rId3"/>
          <a:srcRect l="35258" r="17443" b="95114"/>
          <a:stretch/>
        </p:blipFill>
        <p:spPr>
          <a:xfrm>
            <a:off x="2270317" y="1396313"/>
            <a:ext cx="7424352" cy="344767"/>
          </a:xfrm>
          <a:prstGeom prst="rect">
            <a:avLst/>
          </a:prstGeom>
        </p:spPr>
      </p:pic>
      <p:cxnSp>
        <p:nvCxnSpPr>
          <p:cNvPr id="8" name="Straight Connector 7">
            <a:extLst>
              <a:ext uri="{FF2B5EF4-FFF2-40B4-BE49-F238E27FC236}">
                <a16:creationId xmlns:a16="http://schemas.microsoft.com/office/drawing/2014/main" id="{90CDDEE7-5C70-4B28-9657-D5955CFC454D}"/>
              </a:ext>
            </a:extLst>
          </p:cNvPr>
          <p:cNvCxnSpPr/>
          <p:nvPr/>
        </p:nvCxnSpPr>
        <p:spPr>
          <a:xfrm>
            <a:off x="2270317" y="1741080"/>
            <a:ext cx="2403283" cy="55309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03830312-99C4-4983-99F5-F46F885FF776}"/>
              </a:ext>
            </a:extLst>
          </p:cNvPr>
          <p:cNvCxnSpPr>
            <a:cxnSpLocks/>
          </p:cNvCxnSpPr>
          <p:nvPr/>
        </p:nvCxnSpPr>
        <p:spPr>
          <a:xfrm flipH="1">
            <a:off x="8873067" y="1741080"/>
            <a:ext cx="821603" cy="55309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2984397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791A528F-5007-451F-BE35-7DFBC581A2D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62277" y="2315948"/>
            <a:ext cx="8840434" cy="3067478"/>
          </a:xfrm>
        </p:spPr>
      </p:pic>
      <p:sp>
        <p:nvSpPr>
          <p:cNvPr id="3" name="Text Placeholder 2">
            <a:extLst>
              <a:ext uri="{FF2B5EF4-FFF2-40B4-BE49-F238E27FC236}">
                <a16:creationId xmlns:a16="http://schemas.microsoft.com/office/drawing/2014/main" id="{4920A5EA-EF73-4B88-AB53-8FCF958E9003}"/>
              </a:ext>
            </a:extLst>
          </p:cNvPr>
          <p:cNvSpPr>
            <a:spLocks noGrp="1"/>
          </p:cNvSpPr>
          <p:nvPr>
            <p:ph type="body" sz="quarter" idx="10"/>
          </p:nvPr>
        </p:nvSpPr>
        <p:spPr/>
        <p:txBody>
          <a:bodyPr/>
          <a:lstStyle/>
          <a:p>
            <a:r>
              <a:rPr lang="en-US" dirty="0" err="1"/>
              <a:t>Good_cl_mem</a:t>
            </a:r>
            <a:r>
              <a:rPr lang="en-US" dirty="0"/>
              <a:t> test</a:t>
            </a:r>
          </a:p>
        </p:txBody>
      </p:sp>
      <p:sp>
        <p:nvSpPr>
          <p:cNvPr id="4" name="Title 3">
            <a:extLst>
              <a:ext uri="{FF2B5EF4-FFF2-40B4-BE49-F238E27FC236}">
                <a16:creationId xmlns:a16="http://schemas.microsoft.com/office/drawing/2014/main" id="{F636896A-AF9C-4E19-B017-8D132B2CC68F}"/>
              </a:ext>
            </a:extLst>
          </p:cNvPr>
          <p:cNvSpPr>
            <a:spLocks noGrp="1"/>
          </p:cNvSpPr>
          <p:nvPr>
            <p:ph type="title"/>
          </p:nvPr>
        </p:nvSpPr>
        <p:spPr/>
        <p:txBody>
          <a:bodyPr/>
          <a:lstStyle/>
          <a:p>
            <a:r>
              <a:rPr lang="en-US" dirty="0"/>
              <a:t>Example Usage</a:t>
            </a:r>
          </a:p>
        </p:txBody>
      </p:sp>
    </p:spTree>
    <p:extLst>
      <p:ext uri="{BB962C8B-B14F-4D97-AF65-F5344CB8AC3E}">
        <p14:creationId xmlns:p14="http://schemas.microsoft.com/office/powerpoint/2010/main" val="50505255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5CA049-BB87-4B91-A9EA-A5F06DD5343F}"/>
              </a:ext>
            </a:extLst>
          </p:cNvPr>
          <p:cNvSpPr>
            <a:spLocks noGrp="1"/>
          </p:cNvSpPr>
          <p:nvPr>
            <p:ph type="title"/>
          </p:nvPr>
        </p:nvSpPr>
        <p:spPr>
          <a:xfrm>
            <a:off x="305625" y="278130"/>
            <a:ext cx="10424160" cy="474345"/>
          </a:xfrm>
        </p:spPr>
        <p:txBody>
          <a:bodyPr/>
          <a:lstStyle/>
          <a:p>
            <a:r>
              <a:rPr lang="en-US" dirty="0"/>
              <a:t>Bonus Details</a:t>
            </a:r>
          </a:p>
        </p:txBody>
      </p:sp>
      <p:sp>
        <p:nvSpPr>
          <p:cNvPr id="3" name="Content Placeholder 2">
            <a:extLst>
              <a:ext uri="{FF2B5EF4-FFF2-40B4-BE49-F238E27FC236}">
                <a16:creationId xmlns:a16="http://schemas.microsoft.com/office/drawing/2014/main" id="{54435813-1B00-43BB-99DE-6CB8119D5E3C}"/>
              </a:ext>
            </a:extLst>
          </p:cNvPr>
          <p:cNvSpPr>
            <a:spLocks noGrp="1"/>
          </p:cNvSpPr>
          <p:nvPr>
            <p:ph idx="1"/>
          </p:nvPr>
        </p:nvSpPr>
        <p:spPr/>
        <p:txBody>
          <a:bodyPr/>
          <a:lstStyle/>
          <a:p>
            <a:r>
              <a:rPr lang="en-US" sz="2800" dirty="0"/>
              <a:t>What do the wrapped OpenCL™ library calls have to do?</a:t>
            </a:r>
          </a:p>
          <a:p>
            <a:pPr lvl="1"/>
            <a:r>
              <a:rPr lang="en-US" sz="2400" dirty="0"/>
              <a:t>Buffer and Image creates</a:t>
            </a:r>
          </a:p>
          <a:p>
            <a:pPr lvl="1"/>
            <a:r>
              <a:rPr lang="en-US" sz="2400" dirty="0"/>
              <a:t>Argument setters</a:t>
            </a:r>
          </a:p>
          <a:p>
            <a:pPr lvl="1"/>
            <a:r>
              <a:rPr lang="en-US" sz="2400" dirty="0"/>
              <a:t>Kernel launches</a:t>
            </a:r>
          </a:p>
          <a:p>
            <a:pPr lvl="1"/>
            <a:r>
              <a:rPr lang="en-US" sz="2400" dirty="0"/>
              <a:t>Information functions</a:t>
            </a:r>
          </a:p>
          <a:p>
            <a:r>
              <a:rPr lang="en-US" sz="2800" dirty="0"/>
              <a:t>What are we doing to make the check faster?</a:t>
            </a:r>
          </a:p>
        </p:txBody>
      </p:sp>
      <p:sp>
        <p:nvSpPr>
          <p:cNvPr id="4" name="Text Placeholder 3">
            <a:extLst>
              <a:ext uri="{FF2B5EF4-FFF2-40B4-BE49-F238E27FC236}">
                <a16:creationId xmlns:a16="http://schemas.microsoft.com/office/drawing/2014/main" id="{C9292D43-10C5-40E9-91FE-776488CC3961}"/>
              </a:ext>
            </a:extLst>
          </p:cNvPr>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290608806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B1E23AE8-5336-40C2-9761-9510DA65328C}"/>
              </a:ext>
            </a:extLst>
          </p:cNvPr>
          <p:cNvSpPr/>
          <p:nvPr/>
        </p:nvSpPr>
        <p:spPr>
          <a:xfrm>
            <a:off x="6958584" y="2203704"/>
            <a:ext cx="3776472" cy="704088"/>
          </a:xfrm>
          <a:prstGeom prst="rect">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Buffer</a:t>
            </a:r>
          </a:p>
        </p:txBody>
      </p:sp>
      <p:sp>
        <p:nvSpPr>
          <p:cNvPr id="3" name="Content Placeholder 2"/>
          <p:cNvSpPr>
            <a:spLocks noGrp="1"/>
          </p:cNvSpPr>
          <p:nvPr>
            <p:ph idx="1"/>
          </p:nvPr>
        </p:nvSpPr>
        <p:spPr>
          <a:xfrm>
            <a:off x="313245" y="1381123"/>
            <a:ext cx="11338560" cy="4937760"/>
          </a:xfrm>
        </p:spPr>
        <p:txBody>
          <a:bodyPr/>
          <a:lstStyle/>
          <a:p>
            <a:r>
              <a:rPr lang="en-US" dirty="0"/>
              <a:t>Buffer Creation</a:t>
            </a:r>
          </a:p>
          <a:p>
            <a:pPr lvl="1"/>
            <a:r>
              <a:rPr lang="en-US" dirty="0"/>
              <a:t>Calls to </a:t>
            </a:r>
            <a:r>
              <a:rPr lang="en-US" b="1" i="1" dirty="0" err="1"/>
              <a:t>clCreateBuffer</a:t>
            </a:r>
            <a:r>
              <a:rPr lang="en-US" dirty="0"/>
              <a:t> or </a:t>
            </a:r>
            <a:r>
              <a:rPr lang="en-US" b="1" i="1" dirty="0" err="1"/>
              <a:t>clSVMAlloc</a:t>
            </a:r>
            <a:endParaRPr lang="en-US" b="1" i="1" dirty="0"/>
          </a:p>
          <a:p>
            <a:pPr lvl="2"/>
            <a:r>
              <a:rPr lang="en-US" dirty="0"/>
              <a:t>Allocate buffer</a:t>
            </a:r>
          </a:p>
          <a:p>
            <a:pPr lvl="2"/>
            <a:r>
              <a:rPr lang="en-US" dirty="0"/>
              <a:t>Create sub buffer for user</a:t>
            </a:r>
          </a:p>
          <a:p>
            <a:pPr lvl="2"/>
            <a:r>
              <a:rPr lang="en-US" dirty="0"/>
              <a:t>Surround with canary</a:t>
            </a:r>
          </a:p>
          <a:p>
            <a:pPr marL="0" indent="0">
              <a:buNone/>
            </a:pPr>
            <a:endParaRPr lang="en-US" dirty="0"/>
          </a:p>
          <a:p>
            <a:endParaRPr lang="en-US" dirty="0"/>
          </a:p>
          <a:p>
            <a:r>
              <a:rPr lang="en-US" dirty="0"/>
              <a:t>Image Creation</a:t>
            </a:r>
          </a:p>
          <a:p>
            <a:pPr lvl="1"/>
            <a:r>
              <a:rPr lang="en-US" dirty="0"/>
              <a:t>Calls to </a:t>
            </a:r>
            <a:r>
              <a:rPr lang="en-US" b="1" i="1" dirty="0" err="1"/>
              <a:t>clCreateImage</a:t>
            </a:r>
            <a:r>
              <a:rPr lang="en-US" dirty="0"/>
              <a:t>, </a:t>
            </a:r>
            <a:r>
              <a:rPr lang="en-US" b="1" i="1" dirty="0"/>
              <a:t>clCreateImage2D</a:t>
            </a:r>
            <a:r>
              <a:rPr lang="en-US" dirty="0"/>
              <a:t>, or </a:t>
            </a:r>
            <a:r>
              <a:rPr lang="en-US" b="1" i="1" dirty="0"/>
              <a:t>clCreateImage3D</a:t>
            </a:r>
          </a:p>
          <a:p>
            <a:pPr lvl="1"/>
            <a:r>
              <a:rPr lang="en-US" dirty="0"/>
              <a:t>Potential for multi dimensional overflow</a:t>
            </a:r>
          </a:p>
          <a:p>
            <a:pPr lvl="1"/>
            <a:r>
              <a:rPr lang="en-US" dirty="0"/>
              <a:t>Add canary regions to each dimension</a:t>
            </a:r>
          </a:p>
          <a:p>
            <a:pPr lvl="1"/>
            <a:endParaRPr lang="en-US" dirty="0"/>
          </a:p>
          <a:p>
            <a:pPr lvl="1"/>
            <a:endParaRPr lang="en-US" dirty="0"/>
          </a:p>
          <a:p>
            <a:r>
              <a:rPr lang="en-US" dirty="0"/>
              <a:t>Annotations for location of canaries, etc.</a:t>
            </a:r>
          </a:p>
          <a:p>
            <a:pPr lvl="1"/>
            <a:endParaRPr lang="en-US" dirty="0"/>
          </a:p>
        </p:txBody>
      </p:sp>
      <p:sp>
        <p:nvSpPr>
          <p:cNvPr id="2" name="Title 1"/>
          <p:cNvSpPr>
            <a:spLocks noGrp="1"/>
          </p:cNvSpPr>
          <p:nvPr>
            <p:ph type="title"/>
          </p:nvPr>
        </p:nvSpPr>
        <p:spPr>
          <a:xfrm>
            <a:off x="305625" y="278130"/>
            <a:ext cx="10424160" cy="474345"/>
          </a:xfrm>
        </p:spPr>
        <p:txBody>
          <a:bodyPr/>
          <a:lstStyle/>
          <a:p>
            <a:r>
              <a:rPr lang="en-US" dirty="0"/>
              <a:t>Wrapping the </a:t>
            </a:r>
            <a:r>
              <a:rPr lang="en-US" dirty="0" err="1"/>
              <a:t>Opencl</a:t>
            </a:r>
            <a:r>
              <a:rPr lang="en-US" dirty="0"/>
              <a:t>™ </a:t>
            </a:r>
            <a:r>
              <a:rPr lang="en-US" dirty="0" err="1"/>
              <a:t>api</a:t>
            </a:r>
            <a:endParaRPr lang="en-US" dirty="0"/>
          </a:p>
        </p:txBody>
      </p:sp>
      <p:sp>
        <p:nvSpPr>
          <p:cNvPr id="4" name="Text Placeholder 3"/>
          <p:cNvSpPr>
            <a:spLocks noGrp="1"/>
          </p:cNvSpPr>
          <p:nvPr>
            <p:ph type="body" sz="quarter" idx="10"/>
          </p:nvPr>
        </p:nvSpPr>
        <p:spPr/>
        <p:txBody>
          <a:bodyPr/>
          <a:lstStyle/>
          <a:p>
            <a:r>
              <a:rPr lang="en-US" dirty="0"/>
              <a:t>Buffer and image Creation</a:t>
            </a:r>
          </a:p>
        </p:txBody>
      </p:sp>
      <p:sp>
        <p:nvSpPr>
          <p:cNvPr id="5" name="Rectangle 4"/>
          <p:cNvSpPr/>
          <p:nvPr/>
        </p:nvSpPr>
        <p:spPr>
          <a:xfrm>
            <a:off x="7816354" y="2203704"/>
            <a:ext cx="2061028" cy="704088"/>
          </a:xfrm>
          <a:prstGeom prst="rect">
            <a:avLst/>
          </a:prstGeom>
          <a:solidFill>
            <a:schemeClr val="accent3"/>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User Buffer</a:t>
            </a:r>
          </a:p>
        </p:txBody>
      </p:sp>
      <p:sp>
        <p:nvSpPr>
          <p:cNvPr id="6" name="Rectangle 5"/>
          <p:cNvSpPr/>
          <p:nvPr/>
        </p:nvSpPr>
        <p:spPr>
          <a:xfrm>
            <a:off x="9875520" y="2203704"/>
            <a:ext cx="856343" cy="704088"/>
          </a:xfrm>
          <a:prstGeom prst="rect">
            <a:avLst/>
          </a:prstGeom>
          <a:solidFill>
            <a:schemeClr val="accent1"/>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Canary</a:t>
            </a:r>
          </a:p>
        </p:txBody>
      </p:sp>
      <p:sp>
        <p:nvSpPr>
          <p:cNvPr id="23" name="Rectangle 22"/>
          <p:cNvSpPr/>
          <p:nvPr/>
        </p:nvSpPr>
        <p:spPr>
          <a:xfrm>
            <a:off x="9241416" y="4537090"/>
            <a:ext cx="2262196" cy="1957501"/>
          </a:xfrm>
          <a:prstGeom prst="rect">
            <a:avLst/>
          </a:prstGeom>
          <a:solidFill>
            <a:schemeClr val="accent1"/>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r"/>
            <a:r>
              <a:rPr lang="en-US" dirty="0">
                <a:solidFill>
                  <a:schemeClr val="bg1"/>
                </a:solidFill>
              </a:rPr>
              <a:t>Canary Slice</a:t>
            </a:r>
          </a:p>
        </p:txBody>
      </p:sp>
      <p:sp>
        <p:nvSpPr>
          <p:cNvPr id="16" name="Rectangle 15"/>
          <p:cNvSpPr/>
          <p:nvPr/>
        </p:nvSpPr>
        <p:spPr>
          <a:xfrm>
            <a:off x="8118979" y="5601141"/>
            <a:ext cx="2262193" cy="448056"/>
          </a:xfrm>
          <a:prstGeom prst="rect">
            <a:avLst/>
          </a:prstGeom>
          <a:solidFill>
            <a:schemeClr val="accent1"/>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Canary Row</a:t>
            </a:r>
          </a:p>
        </p:txBody>
      </p:sp>
      <p:sp>
        <p:nvSpPr>
          <p:cNvPr id="17" name="Rectangle 16"/>
          <p:cNvSpPr/>
          <p:nvPr/>
        </p:nvSpPr>
        <p:spPr>
          <a:xfrm>
            <a:off x="8118979" y="4096512"/>
            <a:ext cx="1405853" cy="448056"/>
          </a:xfrm>
          <a:prstGeom prst="rect">
            <a:avLst/>
          </a:prstGeom>
          <a:solidFill>
            <a:schemeClr val="accent3"/>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Image Row0</a:t>
            </a:r>
          </a:p>
        </p:txBody>
      </p:sp>
      <p:sp>
        <p:nvSpPr>
          <p:cNvPr id="18" name="Rectangle 17"/>
          <p:cNvSpPr/>
          <p:nvPr/>
        </p:nvSpPr>
        <p:spPr>
          <a:xfrm>
            <a:off x="9524832" y="4096512"/>
            <a:ext cx="856343" cy="448056"/>
          </a:xfrm>
          <a:prstGeom prst="rect">
            <a:avLst/>
          </a:prstGeom>
          <a:solidFill>
            <a:schemeClr val="accent1"/>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Canary</a:t>
            </a:r>
          </a:p>
        </p:txBody>
      </p:sp>
      <p:sp>
        <p:nvSpPr>
          <p:cNvPr id="19" name="Rectangle 18"/>
          <p:cNvSpPr/>
          <p:nvPr/>
        </p:nvSpPr>
        <p:spPr>
          <a:xfrm>
            <a:off x="8118979" y="4599432"/>
            <a:ext cx="1405853" cy="448056"/>
          </a:xfrm>
          <a:prstGeom prst="rect">
            <a:avLst/>
          </a:prstGeom>
          <a:solidFill>
            <a:schemeClr val="accent3"/>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Image Row1</a:t>
            </a:r>
          </a:p>
        </p:txBody>
      </p:sp>
      <p:sp>
        <p:nvSpPr>
          <p:cNvPr id="20" name="Rectangle 19"/>
          <p:cNvSpPr/>
          <p:nvPr/>
        </p:nvSpPr>
        <p:spPr>
          <a:xfrm>
            <a:off x="8118979" y="5102352"/>
            <a:ext cx="1405853" cy="448229"/>
          </a:xfrm>
          <a:prstGeom prst="rect">
            <a:avLst/>
          </a:prstGeom>
          <a:solidFill>
            <a:schemeClr val="accent3"/>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Image Row2</a:t>
            </a:r>
          </a:p>
        </p:txBody>
      </p:sp>
      <p:sp>
        <p:nvSpPr>
          <p:cNvPr id="21" name="Rectangle 20"/>
          <p:cNvSpPr/>
          <p:nvPr/>
        </p:nvSpPr>
        <p:spPr>
          <a:xfrm>
            <a:off x="9524831" y="4599432"/>
            <a:ext cx="856343" cy="448056"/>
          </a:xfrm>
          <a:prstGeom prst="rect">
            <a:avLst/>
          </a:prstGeom>
          <a:solidFill>
            <a:schemeClr val="accent1"/>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Canary</a:t>
            </a:r>
          </a:p>
        </p:txBody>
      </p:sp>
      <p:sp>
        <p:nvSpPr>
          <p:cNvPr id="22" name="Rectangle 21"/>
          <p:cNvSpPr/>
          <p:nvPr/>
        </p:nvSpPr>
        <p:spPr>
          <a:xfrm>
            <a:off x="9524830" y="5102352"/>
            <a:ext cx="856343" cy="448056"/>
          </a:xfrm>
          <a:prstGeom prst="rect">
            <a:avLst/>
          </a:prstGeom>
          <a:solidFill>
            <a:schemeClr val="accent1"/>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Canary</a:t>
            </a:r>
          </a:p>
        </p:txBody>
      </p:sp>
      <p:sp>
        <p:nvSpPr>
          <p:cNvPr id="13" name="Rectangle 12"/>
          <p:cNvSpPr/>
          <p:nvPr/>
        </p:nvSpPr>
        <p:spPr>
          <a:xfrm>
            <a:off x="6979220" y="5125477"/>
            <a:ext cx="2262193" cy="448056"/>
          </a:xfrm>
          <a:prstGeom prst="rect">
            <a:avLst/>
          </a:prstGeom>
          <a:solidFill>
            <a:schemeClr val="accent1"/>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Canary Row</a:t>
            </a:r>
          </a:p>
        </p:txBody>
      </p:sp>
      <p:sp>
        <p:nvSpPr>
          <p:cNvPr id="7" name="Rectangle 6"/>
          <p:cNvSpPr/>
          <p:nvPr/>
        </p:nvSpPr>
        <p:spPr>
          <a:xfrm>
            <a:off x="6979220" y="3621024"/>
            <a:ext cx="1405853" cy="448056"/>
          </a:xfrm>
          <a:prstGeom prst="rect">
            <a:avLst/>
          </a:prstGeom>
          <a:solidFill>
            <a:schemeClr val="accent3"/>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Image Row0</a:t>
            </a:r>
          </a:p>
        </p:txBody>
      </p:sp>
      <p:sp>
        <p:nvSpPr>
          <p:cNvPr id="8" name="Rectangle 7"/>
          <p:cNvSpPr/>
          <p:nvPr/>
        </p:nvSpPr>
        <p:spPr>
          <a:xfrm>
            <a:off x="8385073" y="3621024"/>
            <a:ext cx="856343" cy="448056"/>
          </a:xfrm>
          <a:prstGeom prst="rect">
            <a:avLst/>
          </a:prstGeom>
          <a:solidFill>
            <a:schemeClr val="accent1"/>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Canary</a:t>
            </a:r>
          </a:p>
        </p:txBody>
      </p:sp>
      <p:sp>
        <p:nvSpPr>
          <p:cNvPr id="9" name="Rectangle 8"/>
          <p:cNvSpPr/>
          <p:nvPr/>
        </p:nvSpPr>
        <p:spPr>
          <a:xfrm>
            <a:off x="6979220" y="4123944"/>
            <a:ext cx="1405853" cy="448056"/>
          </a:xfrm>
          <a:prstGeom prst="rect">
            <a:avLst/>
          </a:prstGeom>
          <a:solidFill>
            <a:schemeClr val="accent3"/>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Image Row1</a:t>
            </a:r>
          </a:p>
        </p:txBody>
      </p:sp>
      <p:sp>
        <p:nvSpPr>
          <p:cNvPr id="10" name="Rectangle 9"/>
          <p:cNvSpPr/>
          <p:nvPr/>
        </p:nvSpPr>
        <p:spPr>
          <a:xfrm>
            <a:off x="6979220" y="4626864"/>
            <a:ext cx="1405853" cy="448056"/>
          </a:xfrm>
          <a:prstGeom prst="rect">
            <a:avLst/>
          </a:prstGeom>
          <a:solidFill>
            <a:schemeClr val="accent3"/>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Image Row2</a:t>
            </a:r>
          </a:p>
        </p:txBody>
      </p:sp>
      <p:sp>
        <p:nvSpPr>
          <p:cNvPr id="11" name="Rectangle 10"/>
          <p:cNvSpPr/>
          <p:nvPr/>
        </p:nvSpPr>
        <p:spPr>
          <a:xfrm>
            <a:off x="8385072" y="4123944"/>
            <a:ext cx="856343" cy="448056"/>
          </a:xfrm>
          <a:prstGeom prst="rect">
            <a:avLst/>
          </a:prstGeom>
          <a:solidFill>
            <a:schemeClr val="accent1"/>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Canary</a:t>
            </a:r>
          </a:p>
        </p:txBody>
      </p:sp>
      <p:sp>
        <p:nvSpPr>
          <p:cNvPr id="12" name="Rectangle 11"/>
          <p:cNvSpPr/>
          <p:nvPr/>
        </p:nvSpPr>
        <p:spPr>
          <a:xfrm>
            <a:off x="8385071" y="4626864"/>
            <a:ext cx="856343" cy="448056"/>
          </a:xfrm>
          <a:prstGeom prst="rect">
            <a:avLst/>
          </a:prstGeom>
          <a:solidFill>
            <a:schemeClr val="accent1"/>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Canary</a:t>
            </a:r>
          </a:p>
        </p:txBody>
      </p:sp>
      <p:sp>
        <p:nvSpPr>
          <p:cNvPr id="24" name="Rectangle 23">
            <a:extLst>
              <a:ext uri="{FF2B5EF4-FFF2-40B4-BE49-F238E27FC236}">
                <a16:creationId xmlns:a16="http://schemas.microsoft.com/office/drawing/2014/main" id="{6B03C0B0-8D30-47A2-A3B9-9102C975ABC9}"/>
              </a:ext>
            </a:extLst>
          </p:cNvPr>
          <p:cNvSpPr/>
          <p:nvPr/>
        </p:nvSpPr>
        <p:spPr>
          <a:xfrm>
            <a:off x="6958583" y="2203704"/>
            <a:ext cx="859536" cy="704088"/>
          </a:xfrm>
          <a:prstGeom prst="rect">
            <a:avLst/>
          </a:prstGeom>
          <a:solidFill>
            <a:schemeClr val="accent1"/>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Canary</a:t>
            </a:r>
          </a:p>
        </p:txBody>
      </p:sp>
      <p:sp>
        <p:nvSpPr>
          <p:cNvPr id="14" name="TextBox 13">
            <a:extLst>
              <a:ext uri="{FF2B5EF4-FFF2-40B4-BE49-F238E27FC236}">
                <a16:creationId xmlns:a16="http://schemas.microsoft.com/office/drawing/2014/main" id="{728F5F55-03F8-472E-AF4C-F7FE97F6C974}"/>
              </a:ext>
            </a:extLst>
          </p:cNvPr>
          <p:cNvSpPr txBox="1"/>
          <p:nvPr/>
        </p:nvSpPr>
        <p:spPr>
          <a:xfrm>
            <a:off x="7017297" y="1450027"/>
            <a:ext cx="1708030" cy="369332"/>
          </a:xfrm>
          <a:prstGeom prst="rect">
            <a:avLst/>
          </a:prstGeom>
          <a:noFill/>
        </p:spPr>
        <p:txBody>
          <a:bodyPr wrap="square" rtlCol="0">
            <a:spAutoFit/>
          </a:bodyPr>
          <a:lstStyle/>
          <a:p>
            <a:pPr>
              <a:spcAft>
                <a:spcPts val="600"/>
              </a:spcAft>
              <a:buClr>
                <a:schemeClr val="bg2"/>
              </a:buClr>
            </a:pPr>
            <a:r>
              <a:rPr lang="en-US" dirty="0"/>
              <a:t>User Pointer</a:t>
            </a:r>
          </a:p>
        </p:txBody>
      </p:sp>
      <p:cxnSp>
        <p:nvCxnSpPr>
          <p:cNvPr id="26" name="Straight Arrow Connector 25">
            <a:extLst>
              <a:ext uri="{FF2B5EF4-FFF2-40B4-BE49-F238E27FC236}">
                <a16:creationId xmlns:a16="http://schemas.microsoft.com/office/drawing/2014/main" id="{AA6F3904-9E8C-475B-8A92-495E6C9720C5}"/>
              </a:ext>
            </a:extLst>
          </p:cNvPr>
          <p:cNvCxnSpPr>
            <a:cxnSpLocks/>
          </p:cNvCxnSpPr>
          <p:nvPr/>
        </p:nvCxnSpPr>
        <p:spPr>
          <a:xfrm>
            <a:off x="7625751" y="1784907"/>
            <a:ext cx="192369" cy="41418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6445596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cTn>
                              </p:par>
                              <p:par>
                                <p:cTn id="16" presetID="10" presetClass="entr" presetSubtype="0" fill="hold" nodeType="with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fade">
                                      <p:cBhvr>
                                        <p:cTn id="18" dur="500"/>
                                        <p:tgtEl>
                                          <p:spTgt spid="26"/>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ipe(left)">
                                      <p:cBhvr>
                                        <p:cTn id="23" dur="500"/>
                                        <p:tgtEl>
                                          <p:spTgt spid="6"/>
                                        </p:tgtEl>
                                      </p:cBhvr>
                                    </p:animEffect>
                                  </p:childTnLst>
                                </p:cTn>
                              </p:par>
                              <p:par>
                                <p:cTn id="24" presetID="22" presetClass="entr" presetSubtype="8" fill="hold" nodeType="withEffect">
                                  <p:stCondLst>
                                    <p:cond delay="0"/>
                                  </p:stCondLst>
                                  <p:childTnLst>
                                    <p:set>
                                      <p:cBhvr>
                                        <p:cTn id="25" dur="1" fill="hold">
                                          <p:stCondLst>
                                            <p:cond delay="0"/>
                                          </p:stCondLst>
                                        </p:cTn>
                                        <p:tgtEl>
                                          <p:spTgt spid="24"/>
                                        </p:tgtEl>
                                        <p:attrNameLst>
                                          <p:attrName>style.visibility</p:attrName>
                                        </p:attrNameLst>
                                      </p:cBhvr>
                                      <p:to>
                                        <p:strVal val="visible"/>
                                      </p:to>
                                    </p:set>
                                    <p:animEffect transition="in" filter="wipe(left)">
                                      <p:cBhvr>
                                        <p:cTn id="26" dur="500"/>
                                        <p:tgtEl>
                                          <p:spTgt spid="24"/>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Effect transition="in" filter="fade">
                                      <p:cBhvr>
                                        <p:cTn id="31" dur="500"/>
                                        <p:tgtEl>
                                          <p:spTgt spid="3">
                                            <p:txEl>
                                              <p:pRg st="7" end="7"/>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3">
                                            <p:txEl>
                                              <p:pRg st="8" end="8"/>
                                            </p:txEl>
                                          </p:spTgt>
                                        </p:tgtEl>
                                        <p:attrNameLst>
                                          <p:attrName>style.visibility</p:attrName>
                                        </p:attrNameLst>
                                      </p:cBhvr>
                                      <p:to>
                                        <p:strVal val="visible"/>
                                      </p:to>
                                    </p:set>
                                    <p:animEffect transition="in" filter="fade">
                                      <p:cBhvr>
                                        <p:cTn id="34" dur="500"/>
                                        <p:tgtEl>
                                          <p:spTgt spid="3">
                                            <p:txEl>
                                              <p:pRg st="8" end="8"/>
                                            </p:txEl>
                                          </p:spTgt>
                                        </p:tgtEl>
                                      </p:cBhvr>
                                    </p:animEffect>
                                  </p:childTnLst>
                                </p:cTn>
                              </p:par>
                              <p:par>
                                <p:cTn id="35" presetID="10" presetClass="entr" presetSubtype="0" fill="hold" nodeType="with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animEffect transition="in" filter="fade">
                                      <p:cBhvr>
                                        <p:cTn id="37" dur="500"/>
                                        <p:tgtEl>
                                          <p:spTgt spid="3">
                                            <p:txEl>
                                              <p:pRg st="9" end="9"/>
                                            </p:txEl>
                                          </p:spTgt>
                                        </p:tgtEl>
                                      </p:cBhvr>
                                    </p:animEffect>
                                  </p:childTnLst>
                                </p:cTn>
                              </p:par>
                              <p:par>
                                <p:cTn id="38" presetID="10" presetClass="entr" presetSubtype="0" fill="hold" nodeType="withEffect">
                                  <p:stCondLst>
                                    <p:cond delay="0"/>
                                  </p:stCondLst>
                                  <p:childTnLst>
                                    <p:set>
                                      <p:cBhvr>
                                        <p:cTn id="39" dur="1" fill="hold">
                                          <p:stCondLst>
                                            <p:cond delay="0"/>
                                          </p:stCondLst>
                                        </p:cTn>
                                        <p:tgtEl>
                                          <p:spTgt spid="3">
                                            <p:txEl>
                                              <p:pRg st="10" end="10"/>
                                            </p:txEl>
                                          </p:spTgt>
                                        </p:tgtEl>
                                        <p:attrNameLst>
                                          <p:attrName>style.visibility</p:attrName>
                                        </p:attrNameLst>
                                      </p:cBhvr>
                                      <p:to>
                                        <p:strVal val="visible"/>
                                      </p:to>
                                    </p:set>
                                    <p:animEffect transition="in" filter="fade">
                                      <p:cBhvr>
                                        <p:cTn id="40" dur="500"/>
                                        <p:tgtEl>
                                          <p:spTgt spid="3">
                                            <p:txEl>
                                              <p:pRg st="10" end="10"/>
                                            </p:txEl>
                                          </p:spTgt>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fade">
                                      <p:cBhvr>
                                        <p:cTn id="43" dur="500"/>
                                        <p:tgtEl>
                                          <p:spTgt spid="7"/>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fade">
                                      <p:cBhvr>
                                        <p:cTn id="46" dur="500"/>
                                        <p:tgtEl>
                                          <p:spTgt spid="9"/>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fade">
                                      <p:cBhvr>
                                        <p:cTn id="49" dur="500"/>
                                        <p:tgtEl>
                                          <p:spTgt spid="10"/>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fade">
                                      <p:cBhvr>
                                        <p:cTn id="52" dur="500"/>
                                        <p:tgtEl>
                                          <p:spTgt spid="20"/>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500"/>
                                        <p:tgtEl>
                                          <p:spTgt spid="19"/>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17"/>
                                        </p:tgtEl>
                                        <p:attrNameLst>
                                          <p:attrName>style.visibility</p:attrName>
                                        </p:attrNameLst>
                                      </p:cBhvr>
                                      <p:to>
                                        <p:strVal val="visible"/>
                                      </p:to>
                                    </p:set>
                                    <p:animEffect transition="in" filter="fade">
                                      <p:cBhvr>
                                        <p:cTn id="58" dur="500"/>
                                        <p:tgtEl>
                                          <p:spTgt spid="17"/>
                                        </p:tgtEl>
                                      </p:cBhvr>
                                    </p:animEffect>
                                  </p:childTnLst>
                                </p:cTn>
                              </p:par>
                            </p:childTnLst>
                          </p:cTn>
                        </p:par>
                      </p:childTnLst>
                    </p:cTn>
                  </p:par>
                  <p:par>
                    <p:cTn id="59" fill="hold">
                      <p:stCondLst>
                        <p:cond delay="indefinite"/>
                      </p:stCondLst>
                      <p:childTnLst>
                        <p:par>
                          <p:cTn id="60" fill="hold">
                            <p:stCondLst>
                              <p:cond delay="0"/>
                            </p:stCondLst>
                            <p:childTnLst>
                              <p:par>
                                <p:cTn id="61" presetID="2" presetClass="entr" presetSubtype="2" fill="hold" grpId="0" nodeType="clickEffect">
                                  <p:stCondLst>
                                    <p:cond delay="0"/>
                                  </p:stCondLst>
                                  <p:childTnLst>
                                    <p:set>
                                      <p:cBhvr>
                                        <p:cTn id="62" dur="1" fill="hold">
                                          <p:stCondLst>
                                            <p:cond delay="0"/>
                                          </p:stCondLst>
                                        </p:cTn>
                                        <p:tgtEl>
                                          <p:spTgt spid="8"/>
                                        </p:tgtEl>
                                        <p:attrNameLst>
                                          <p:attrName>style.visibility</p:attrName>
                                        </p:attrNameLst>
                                      </p:cBhvr>
                                      <p:to>
                                        <p:strVal val="visible"/>
                                      </p:to>
                                    </p:set>
                                    <p:anim calcmode="lin" valueType="num">
                                      <p:cBhvr additive="base">
                                        <p:cTn id="63" dur="500" fill="hold"/>
                                        <p:tgtEl>
                                          <p:spTgt spid="8"/>
                                        </p:tgtEl>
                                        <p:attrNameLst>
                                          <p:attrName>ppt_x</p:attrName>
                                        </p:attrNameLst>
                                      </p:cBhvr>
                                      <p:tavLst>
                                        <p:tav tm="0">
                                          <p:val>
                                            <p:strVal val="1+#ppt_w/2"/>
                                          </p:val>
                                        </p:tav>
                                        <p:tav tm="100000">
                                          <p:val>
                                            <p:strVal val="#ppt_x"/>
                                          </p:val>
                                        </p:tav>
                                      </p:tavLst>
                                    </p:anim>
                                    <p:anim calcmode="lin" valueType="num">
                                      <p:cBhvr additive="base">
                                        <p:cTn id="64" dur="500" fill="hold"/>
                                        <p:tgtEl>
                                          <p:spTgt spid="8"/>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11"/>
                                        </p:tgtEl>
                                        <p:attrNameLst>
                                          <p:attrName>style.visibility</p:attrName>
                                        </p:attrNameLst>
                                      </p:cBhvr>
                                      <p:to>
                                        <p:strVal val="visible"/>
                                      </p:to>
                                    </p:set>
                                    <p:anim calcmode="lin" valueType="num">
                                      <p:cBhvr additive="base">
                                        <p:cTn id="67" dur="500" fill="hold"/>
                                        <p:tgtEl>
                                          <p:spTgt spid="11"/>
                                        </p:tgtEl>
                                        <p:attrNameLst>
                                          <p:attrName>ppt_x</p:attrName>
                                        </p:attrNameLst>
                                      </p:cBhvr>
                                      <p:tavLst>
                                        <p:tav tm="0">
                                          <p:val>
                                            <p:strVal val="1+#ppt_w/2"/>
                                          </p:val>
                                        </p:tav>
                                        <p:tav tm="100000">
                                          <p:val>
                                            <p:strVal val="#ppt_x"/>
                                          </p:val>
                                        </p:tav>
                                      </p:tavLst>
                                    </p:anim>
                                    <p:anim calcmode="lin" valueType="num">
                                      <p:cBhvr additive="base">
                                        <p:cTn id="68" dur="500" fill="hold"/>
                                        <p:tgtEl>
                                          <p:spTgt spid="1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12"/>
                                        </p:tgtEl>
                                        <p:attrNameLst>
                                          <p:attrName>style.visibility</p:attrName>
                                        </p:attrNameLst>
                                      </p:cBhvr>
                                      <p:to>
                                        <p:strVal val="visible"/>
                                      </p:to>
                                    </p:set>
                                    <p:anim calcmode="lin" valueType="num">
                                      <p:cBhvr additive="base">
                                        <p:cTn id="71" dur="500" fill="hold"/>
                                        <p:tgtEl>
                                          <p:spTgt spid="12"/>
                                        </p:tgtEl>
                                        <p:attrNameLst>
                                          <p:attrName>ppt_x</p:attrName>
                                        </p:attrNameLst>
                                      </p:cBhvr>
                                      <p:tavLst>
                                        <p:tav tm="0">
                                          <p:val>
                                            <p:strVal val="1+#ppt_w/2"/>
                                          </p:val>
                                        </p:tav>
                                        <p:tav tm="100000">
                                          <p:val>
                                            <p:strVal val="#ppt_x"/>
                                          </p:val>
                                        </p:tav>
                                      </p:tavLst>
                                    </p:anim>
                                    <p:anim calcmode="lin" valueType="num">
                                      <p:cBhvr additive="base">
                                        <p:cTn id="72" dur="500" fill="hold"/>
                                        <p:tgtEl>
                                          <p:spTgt spid="1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18"/>
                                        </p:tgtEl>
                                        <p:attrNameLst>
                                          <p:attrName>style.visibility</p:attrName>
                                        </p:attrNameLst>
                                      </p:cBhvr>
                                      <p:to>
                                        <p:strVal val="visible"/>
                                      </p:to>
                                    </p:set>
                                    <p:anim calcmode="lin" valueType="num">
                                      <p:cBhvr additive="base">
                                        <p:cTn id="75" dur="500" fill="hold"/>
                                        <p:tgtEl>
                                          <p:spTgt spid="18"/>
                                        </p:tgtEl>
                                        <p:attrNameLst>
                                          <p:attrName>ppt_x</p:attrName>
                                        </p:attrNameLst>
                                      </p:cBhvr>
                                      <p:tavLst>
                                        <p:tav tm="0">
                                          <p:val>
                                            <p:strVal val="1+#ppt_w/2"/>
                                          </p:val>
                                        </p:tav>
                                        <p:tav tm="100000">
                                          <p:val>
                                            <p:strVal val="#ppt_x"/>
                                          </p:val>
                                        </p:tav>
                                      </p:tavLst>
                                    </p:anim>
                                    <p:anim calcmode="lin" valueType="num">
                                      <p:cBhvr additive="base">
                                        <p:cTn id="76" dur="500" fill="hold"/>
                                        <p:tgtEl>
                                          <p:spTgt spid="18"/>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1"/>
                                        </p:tgtEl>
                                        <p:attrNameLst>
                                          <p:attrName>style.visibility</p:attrName>
                                        </p:attrNameLst>
                                      </p:cBhvr>
                                      <p:to>
                                        <p:strVal val="visible"/>
                                      </p:to>
                                    </p:set>
                                    <p:anim calcmode="lin" valueType="num">
                                      <p:cBhvr additive="base">
                                        <p:cTn id="79" dur="500" fill="hold"/>
                                        <p:tgtEl>
                                          <p:spTgt spid="21"/>
                                        </p:tgtEl>
                                        <p:attrNameLst>
                                          <p:attrName>ppt_x</p:attrName>
                                        </p:attrNameLst>
                                      </p:cBhvr>
                                      <p:tavLst>
                                        <p:tav tm="0">
                                          <p:val>
                                            <p:strVal val="1+#ppt_w/2"/>
                                          </p:val>
                                        </p:tav>
                                        <p:tav tm="100000">
                                          <p:val>
                                            <p:strVal val="#ppt_x"/>
                                          </p:val>
                                        </p:tav>
                                      </p:tavLst>
                                    </p:anim>
                                    <p:anim calcmode="lin" valueType="num">
                                      <p:cBhvr additive="base">
                                        <p:cTn id="80" dur="500" fill="hold"/>
                                        <p:tgtEl>
                                          <p:spTgt spid="21"/>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2"/>
                                        </p:tgtEl>
                                        <p:attrNameLst>
                                          <p:attrName>style.visibility</p:attrName>
                                        </p:attrNameLst>
                                      </p:cBhvr>
                                      <p:to>
                                        <p:strVal val="visible"/>
                                      </p:to>
                                    </p:set>
                                    <p:anim calcmode="lin" valueType="num">
                                      <p:cBhvr additive="base">
                                        <p:cTn id="83" dur="500" fill="hold"/>
                                        <p:tgtEl>
                                          <p:spTgt spid="22"/>
                                        </p:tgtEl>
                                        <p:attrNameLst>
                                          <p:attrName>ppt_x</p:attrName>
                                        </p:attrNameLst>
                                      </p:cBhvr>
                                      <p:tavLst>
                                        <p:tav tm="0">
                                          <p:val>
                                            <p:strVal val="1+#ppt_w/2"/>
                                          </p:val>
                                        </p:tav>
                                        <p:tav tm="100000">
                                          <p:val>
                                            <p:strVal val="#ppt_x"/>
                                          </p:val>
                                        </p:tav>
                                      </p:tavLst>
                                    </p:anim>
                                    <p:anim calcmode="lin" valueType="num">
                                      <p:cBhvr additive="base">
                                        <p:cTn id="84" dur="500" fill="hold"/>
                                        <p:tgtEl>
                                          <p:spTgt spid="22"/>
                                        </p:tgtEl>
                                        <p:attrNameLst>
                                          <p:attrName>ppt_y</p:attrName>
                                        </p:attrNameLst>
                                      </p:cBhvr>
                                      <p:tavLst>
                                        <p:tav tm="0">
                                          <p:val>
                                            <p:strVal val="#ppt_y"/>
                                          </p:val>
                                        </p:tav>
                                        <p:tav tm="100000">
                                          <p:val>
                                            <p:strVal val="#ppt_y"/>
                                          </p:val>
                                        </p:tav>
                                      </p:tavLst>
                                    </p:anim>
                                  </p:childTnLst>
                                </p:cTn>
                              </p:par>
                            </p:childTnLst>
                          </p:cTn>
                        </p:par>
                        <p:par>
                          <p:cTn id="85" fill="hold">
                            <p:stCondLst>
                              <p:cond delay="500"/>
                            </p:stCondLst>
                            <p:childTnLst>
                              <p:par>
                                <p:cTn id="86" presetID="42" presetClass="entr" presetSubtype="0" fill="hold" grpId="0" nodeType="afterEffect">
                                  <p:stCondLst>
                                    <p:cond delay="0"/>
                                  </p:stCondLst>
                                  <p:childTnLst>
                                    <p:set>
                                      <p:cBhvr>
                                        <p:cTn id="87" dur="1" fill="hold">
                                          <p:stCondLst>
                                            <p:cond delay="0"/>
                                          </p:stCondLst>
                                        </p:cTn>
                                        <p:tgtEl>
                                          <p:spTgt spid="13"/>
                                        </p:tgtEl>
                                        <p:attrNameLst>
                                          <p:attrName>style.visibility</p:attrName>
                                        </p:attrNameLst>
                                      </p:cBhvr>
                                      <p:to>
                                        <p:strVal val="visible"/>
                                      </p:to>
                                    </p:set>
                                    <p:animEffect transition="in" filter="fade">
                                      <p:cBhvr>
                                        <p:cTn id="88" dur="1000"/>
                                        <p:tgtEl>
                                          <p:spTgt spid="13"/>
                                        </p:tgtEl>
                                      </p:cBhvr>
                                    </p:animEffect>
                                    <p:anim calcmode="lin" valueType="num">
                                      <p:cBhvr>
                                        <p:cTn id="89" dur="1000" fill="hold"/>
                                        <p:tgtEl>
                                          <p:spTgt spid="13"/>
                                        </p:tgtEl>
                                        <p:attrNameLst>
                                          <p:attrName>ppt_x</p:attrName>
                                        </p:attrNameLst>
                                      </p:cBhvr>
                                      <p:tavLst>
                                        <p:tav tm="0">
                                          <p:val>
                                            <p:strVal val="#ppt_x"/>
                                          </p:val>
                                        </p:tav>
                                        <p:tav tm="100000">
                                          <p:val>
                                            <p:strVal val="#ppt_x"/>
                                          </p:val>
                                        </p:tav>
                                      </p:tavLst>
                                    </p:anim>
                                    <p:anim calcmode="lin" valueType="num">
                                      <p:cBhvr>
                                        <p:cTn id="90" dur="1000" fill="hold"/>
                                        <p:tgtEl>
                                          <p:spTgt spid="13"/>
                                        </p:tgtEl>
                                        <p:attrNameLst>
                                          <p:attrName>ppt_y</p:attrName>
                                        </p:attrNameLst>
                                      </p:cBhvr>
                                      <p:tavLst>
                                        <p:tav tm="0">
                                          <p:val>
                                            <p:strVal val="#ppt_y+.1"/>
                                          </p:val>
                                        </p:tav>
                                        <p:tav tm="100000">
                                          <p:val>
                                            <p:strVal val="#ppt_y"/>
                                          </p:val>
                                        </p:tav>
                                      </p:tavLst>
                                    </p:anim>
                                  </p:childTnLst>
                                </p:cTn>
                              </p:par>
                              <p:par>
                                <p:cTn id="91" presetID="42" presetClass="entr" presetSubtype="0" fill="hold" grpId="0" nodeType="withEffect">
                                  <p:stCondLst>
                                    <p:cond delay="0"/>
                                  </p:stCondLst>
                                  <p:childTnLst>
                                    <p:set>
                                      <p:cBhvr>
                                        <p:cTn id="92" dur="1" fill="hold">
                                          <p:stCondLst>
                                            <p:cond delay="0"/>
                                          </p:stCondLst>
                                        </p:cTn>
                                        <p:tgtEl>
                                          <p:spTgt spid="16"/>
                                        </p:tgtEl>
                                        <p:attrNameLst>
                                          <p:attrName>style.visibility</p:attrName>
                                        </p:attrNameLst>
                                      </p:cBhvr>
                                      <p:to>
                                        <p:strVal val="visible"/>
                                      </p:to>
                                    </p:set>
                                    <p:animEffect transition="in" filter="fade">
                                      <p:cBhvr>
                                        <p:cTn id="93" dur="1000"/>
                                        <p:tgtEl>
                                          <p:spTgt spid="16"/>
                                        </p:tgtEl>
                                      </p:cBhvr>
                                    </p:animEffect>
                                    <p:anim calcmode="lin" valueType="num">
                                      <p:cBhvr>
                                        <p:cTn id="94" dur="1000" fill="hold"/>
                                        <p:tgtEl>
                                          <p:spTgt spid="16"/>
                                        </p:tgtEl>
                                        <p:attrNameLst>
                                          <p:attrName>ppt_x</p:attrName>
                                        </p:attrNameLst>
                                      </p:cBhvr>
                                      <p:tavLst>
                                        <p:tav tm="0">
                                          <p:val>
                                            <p:strVal val="#ppt_x"/>
                                          </p:val>
                                        </p:tav>
                                        <p:tav tm="100000">
                                          <p:val>
                                            <p:strVal val="#ppt_x"/>
                                          </p:val>
                                        </p:tav>
                                      </p:tavLst>
                                    </p:anim>
                                    <p:anim calcmode="lin" valueType="num">
                                      <p:cBhvr>
                                        <p:cTn id="95" dur="1000" fill="hold"/>
                                        <p:tgtEl>
                                          <p:spTgt spid="16"/>
                                        </p:tgtEl>
                                        <p:attrNameLst>
                                          <p:attrName>ppt_y</p:attrName>
                                        </p:attrNameLst>
                                      </p:cBhvr>
                                      <p:tavLst>
                                        <p:tav tm="0">
                                          <p:val>
                                            <p:strVal val="#ppt_y+.1"/>
                                          </p:val>
                                        </p:tav>
                                        <p:tav tm="100000">
                                          <p:val>
                                            <p:strVal val="#ppt_y"/>
                                          </p:val>
                                        </p:tav>
                                      </p:tavLst>
                                    </p:anim>
                                  </p:childTnLst>
                                </p:cTn>
                              </p:par>
                            </p:childTnLst>
                          </p:cTn>
                        </p:par>
                        <p:par>
                          <p:cTn id="96" fill="hold">
                            <p:stCondLst>
                              <p:cond delay="1500"/>
                            </p:stCondLst>
                            <p:childTnLst>
                              <p:par>
                                <p:cTn id="97" presetID="42" presetClass="entr" presetSubtype="0" fill="hold" grpId="0" nodeType="afterEffect">
                                  <p:stCondLst>
                                    <p:cond delay="0"/>
                                  </p:stCondLst>
                                  <p:childTnLst>
                                    <p:set>
                                      <p:cBhvr>
                                        <p:cTn id="98" dur="1" fill="hold">
                                          <p:stCondLst>
                                            <p:cond delay="0"/>
                                          </p:stCondLst>
                                        </p:cTn>
                                        <p:tgtEl>
                                          <p:spTgt spid="23"/>
                                        </p:tgtEl>
                                        <p:attrNameLst>
                                          <p:attrName>style.visibility</p:attrName>
                                        </p:attrNameLst>
                                      </p:cBhvr>
                                      <p:to>
                                        <p:strVal val="visible"/>
                                      </p:to>
                                    </p:set>
                                    <p:animEffect transition="in" filter="fade">
                                      <p:cBhvr>
                                        <p:cTn id="99" dur="1000"/>
                                        <p:tgtEl>
                                          <p:spTgt spid="23"/>
                                        </p:tgtEl>
                                      </p:cBhvr>
                                    </p:animEffect>
                                    <p:anim calcmode="lin" valueType="num">
                                      <p:cBhvr>
                                        <p:cTn id="100" dur="1000" fill="hold"/>
                                        <p:tgtEl>
                                          <p:spTgt spid="23"/>
                                        </p:tgtEl>
                                        <p:attrNameLst>
                                          <p:attrName>ppt_x</p:attrName>
                                        </p:attrNameLst>
                                      </p:cBhvr>
                                      <p:tavLst>
                                        <p:tav tm="0">
                                          <p:val>
                                            <p:strVal val="#ppt_x"/>
                                          </p:val>
                                        </p:tav>
                                        <p:tav tm="100000">
                                          <p:val>
                                            <p:strVal val="#ppt_x"/>
                                          </p:val>
                                        </p:tav>
                                      </p:tavLst>
                                    </p:anim>
                                    <p:anim calcmode="lin" valueType="num">
                                      <p:cBhvr>
                                        <p:cTn id="101"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102" fill="hold">
                      <p:stCondLst>
                        <p:cond delay="indefinite"/>
                      </p:stCondLst>
                      <p:childTnLst>
                        <p:par>
                          <p:cTn id="103" fill="hold">
                            <p:stCondLst>
                              <p:cond delay="0"/>
                            </p:stCondLst>
                            <p:childTnLst>
                              <p:par>
                                <p:cTn id="104" presetID="10" presetClass="entr" presetSubtype="0" fill="hold" nodeType="clickEffect">
                                  <p:stCondLst>
                                    <p:cond delay="0"/>
                                  </p:stCondLst>
                                  <p:childTnLst>
                                    <p:set>
                                      <p:cBhvr>
                                        <p:cTn id="105" dur="1" fill="hold">
                                          <p:stCondLst>
                                            <p:cond delay="0"/>
                                          </p:stCondLst>
                                        </p:cTn>
                                        <p:tgtEl>
                                          <p:spTgt spid="3">
                                            <p:txEl>
                                              <p:pRg st="13" end="13"/>
                                            </p:txEl>
                                          </p:spTgt>
                                        </p:tgtEl>
                                        <p:attrNameLst>
                                          <p:attrName>style.visibility</p:attrName>
                                        </p:attrNameLst>
                                      </p:cBhvr>
                                      <p:to>
                                        <p:strVal val="visible"/>
                                      </p:to>
                                    </p:set>
                                    <p:animEffect transition="in" filter="fade">
                                      <p:cBhvr>
                                        <p:cTn id="106" dur="500"/>
                                        <p:tgtEl>
                                          <p:spTgt spid="3">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 grpId="0" animBg="1"/>
      <p:bldP spid="6" grpId="0" animBg="1"/>
      <p:bldP spid="23" grpId="0" animBg="1"/>
      <p:bldP spid="16" grpId="0" animBg="1"/>
      <p:bldP spid="17" grpId="0" animBg="1"/>
      <p:bldP spid="18" grpId="0" animBg="1"/>
      <p:bldP spid="19" grpId="0" animBg="1"/>
      <p:bldP spid="20" grpId="0" animBg="1"/>
      <p:bldP spid="21" grpId="0" animBg="1"/>
      <p:bldP spid="22" grpId="0" animBg="1"/>
      <p:bldP spid="13" grpId="0" animBg="1"/>
      <p:bldP spid="7" grpId="0" animBg="1"/>
      <p:bldP spid="8" grpId="0" animBg="1"/>
      <p:bldP spid="9" grpId="0" animBg="1"/>
      <p:bldP spid="10" grpId="0" animBg="1"/>
      <p:bldP spid="11" grpId="0" animBg="1"/>
      <p:bldP spid="12" grpId="0" animBg="1"/>
      <p:bldP spid="14"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Rectangle 59"/>
          <p:cNvSpPr/>
          <p:nvPr/>
        </p:nvSpPr>
        <p:spPr>
          <a:xfrm>
            <a:off x="3044952" y="5513832"/>
            <a:ext cx="3776472" cy="704088"/>
          </a:xfrm>
          <a:prstGeom prst="rect">
            <a:avLst/>
          </a:prstGeom>
          <a:solidFill>
            <a:schemeClr val="bg1"/>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Buffer</a:t>
            </a:r>
          </a:p>
        </p:txBody>
      </p:sp>
      <p:sp>
        <p:nvSpPr>
          <p:cNvPr id="3" name="Content Placeholder 2"/>
          <p:cNvSpPr>
            <a:spLocks noGrp="1"/>
          </p:cNvSpPr>
          <p:nvPr>
            <p:ph idx="1"/>
          </p:nvPr>
        </p:nvSpPr>
        <p:spPr/>
        <p:txBody>
          <a:bodyPr/>
          <a:lstStyle/>
          <a:p>
            <a:r>
              <a:rPr lang="en-US" dirty="0"/>
              <a:t>OpenCL allows buffer creation using an existing memory allocation (host pointers and sub buffers)</a:t>
            </a:r>
          </a:p>
          <a:p>
            <a:pPr lvl="1"/>
            <a:r>
              <a:rPr lang="en-US" dirty="0"/>
              <a:t>Cannot extend buffer</a:t>
            </a:r>
          </a:p>
          <a:p>
            <a:pPr lvl="1"/>
            <a:r>
              <a:rPr lang="en-US" dirty="0"/>
              <a:t>Cannot move buffer</a:t>
            </a:r>
          </a:p>
          <a:p>
            <a:pPr lvl="1"/>
            <a:r>
              <a:rPr lang="en-US" dirty="0"/>
              <a:t>Solution using a temporary copy at run time</a:t>
            </a:r>
          </a:p>
          <a:p>
            <a:pPr lvl="1"/>
            <a:endParaRPr lang="en-US" dirty="0"/>
          </a:p>
        </p:txBody>
      </p:sp>
      <p:sp>
        <p:nvSpPr>
          <p:cNvPr id="2" name="Title 1"/>
          <p:cNvSpPr>
            <a:spLocks noGrp="1"/>
          </p:cNvSpPr>
          <p:nvPr>
            <p:ph type="title"/>
          </p:nvPr>
        </p:nvSpPr>
        <p:spPr>
          <a:xfrm>
            <a:off x="305625" y="278130"/>
            <a:ext cx="10424160" cy="474345"/>
          </a:xfrm>
        </p:spPr>
        <p:txBody>
          <a:bodyPr/>
          <a:lstStyle/>
          <a:p>
            <a:r>
              <a:rPr lang="en-US" dirty="0"/>
              <a:t>Wrapping the </a:t>
            </a:r>
            <a:r>
              <a:rPr lang="en-US" dirty="0" err="1"/>
              <a:t>Opencl</a:t>
            </a:r>
            <a:r>
              <a:rPr lang="en-US" dirty="0"/>
              <a:t>™ </a:t>
            </a:r>
            <a:r>
              <a:rPr lang="en-US" dirty="0" err="1"/>
              <a:t>api</a:t>
            </a:r>
            <a:endParaRPr lang="en-US" dirty="0"/>
          </a:p>
        </p:txBody>
      </p:sp>
      <p:sp>
        <p:nvSpPr>
          <p:cNvPr id="4" name="Text Placeholder 3"/>
          <p:cNvSpPr>
            <a:spLocks noGrp="1"/>
          </p:cNvSpPr>
          <p:nvPr>
            <p:ph type="body" sz="quarter" idx="10"/>
          </p:nvPr>
        </p:nvSpPr>
        <p:spPr/>
        <p:txBody>
          <a:bodyPr/>
          <a:lstStyle/>
          <a:p>
            <a:r>
              <a:rPr lang="en-US" dirty="0"/>
              <a:t>Buffer creation from existing allocations</a:t>
            </a:r>
          </a:p>
          <a:p>
            <a:endParaRPr lang="en-US" dirty="0"/>
          </a:p>
        </p:txBody>
      </p:sp>
      <p:sp>
        <p:nvSpPr>
          <p:cNvPr id="24" name="Rectangle 23"/>
          <p:cNvSpPr/>
          <p:nvPr/>
        </p:nvSpPr>
        <p:spPr>
          <a:xfrm>
            <a:off x="4721135" y="3915895"/>
            <a:ext cx="2061028" cy="699588"/>
          </a:xfrm>
          <a:prstGeom prst="rect">
            <a:avLst/>
          </a:prstGeom>
          <a:solidFill>
            <a:schemeClr val="accent4"/>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Data Array</a:t>
            </a:r>
          </a:p>
        </p:txBody>
      </p:sp>
      <p:sp>
        <p:nvSpPr>
          <p:cNvPr id="14" name="TextBox 13"/>
          <p:cNvSpPr txBox="1"/>
          <p:nvPr/>
        </p:nvSpPr>
        <p:spPr>
          <a:xfrm>
            <a:off x="3292385" y="3010248"/>
            <a:ext cx="2171700" cy="369332"/>
          </a:xfrm>
          <a:prstGeom prst="rect">
            <a:avLst/>
          </a:prstGeom>
          <a:noFill/>
        </p:spPr>
        <p:txBody>
          <a:bodyPr wrap="square" rtlCol="0">
            <a:spAutoFit/>
          </a:bodyPr>
          <a:lstStyle/>
          <a:p>
            <a:pPr>
              <a:spcAft>
                <a:spcPts val="600"/>
              </a:spcAft>
              <a:buClr>
                <a:schemeClr val="bg2"/>
              </a:buClr>
            </a:pPr>
            <a:r>
              <a:rPr lang="en-US" dirty="0"/>
              <a:t>Make this a buffer.</a:t>
            </a:r>
          </a:p>
        </p:txBody>
      </p:sp>
      <p:cxnSp>
        <p:nvCxnSpPr>
          <p:cNvPr id="26" name="Straight Arrow Connector 25"/>
          <p:cNvCxnSpPr>
            <a:stCxn id="14" idx="2"/>
          </p:cNvCxnSpPr>
          <p:nvPr/>
        </p:nvCxnSpPr>
        <p:spPr>
          <a:xfrm>
            <a:off x="4378235" y="3379580"/>
            <a:ext cx="605245" cy="536315"/>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7" name="Rectangle 26"/>
          <p:cNvSpPr/>
          <p:nvPr/>
        </p:nvSpPr>
        <p:spPr>
          <a:xfrm>
            <a:off x="6782163" y="3915895"/>
            <a:ext cx="2609207" cy="699588"/>
          </a:xfrm>
          <a:prstGeom prst="rect">
            <a:avLst/>
          </a:prstGeom>
          <a:solidFill>
            <a:schemeClr val="accent4"/>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dirty="0">
                <a:solidFill>
                  <a:schemeClr val="bg1"/>
                </a:solidFill>
              </a:rPr>
              <a:t>Adjacent Memory</a:t>
            </a:r>
          </a:p>
        </p:txBody>
      </p:sp>
      <p:cxnSp>
        <p:nvCxnSpPr>
          <p:cNvPr id="30" name="Straight Arrow Connector 29"/>
          <p:cNvCxnSpPr/>
          <p:nvPr/>
        </p:nvCxnSpPr>
        <p:spPr>
          <a:xfrm flipH="1">
            <a:off x="6069331" y="3379580"/>
            <a:ext cx="1072358" cy="527102"/>
          </a:xfrm>
          <a:prstGeom prst="straightConnector1">
            <a:avLst/>
          </a:prstGeom>
          <a:ln w="28575">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flipH="1">
            <a:off x="5594533" y="3210217"/>
            <a:ext cx="1416708" cy="696465"/>
          </a:xfrm>
          <a:prstGeom prst="straightConnector1">
            <a:avLst/>
          </a:prstGeom>
          <a:ln w="28575">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flipH="1">
            <a:off x="6465983" y="3471682"/>
            <a:ext cx="864359" cy="444213"/>
          </a:xfrm>
          <a:prstGeom prst="straightConnector1">
            <a:avLst/>
          </a:prstGeom>
          <a:ln w="28575">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47" name="Cloud 46"/>
          <p:cNvSpPr/>
          <p:nvPr/>
        </p:nvSpPr>
        <p:spPr>
          <a:xfrm>
            <a:off x="6946587" y="2453967"/>
            <a:ext cx="1851660" cy="1119029"/>
          </a:xfrm>
          <a:prstGeom prst="cloud">
            <a:avLst/>
          </a:prstGeom>
          <a:solidFill>
            <a:schemeClr val="bg1"/>
          </a:solidFill>
          <a:ln>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References</a:t>
            </a:r>
          </a:p>
        </p:txBody>
      </p:sp>
      <p:sp>
        <p:nvSpPr>
          <p:cNvPr id="53" name="Rectangle 52"/>
          <p:cNvSpPr/>
          <p:nvPr/>
        </p:nvSpPr>
        <p:spPr>
          <a:xfrm>
            <a:off x="4721135" y="3915895"/>
            <a:ext cx="2061028" cy="699588"/>
          </a:xfrm>
          <a:prstGeom prst="rect">
            <a:avLst/>
          </a:prstGeom>
          <a:solidFill>
            <a:schemeClr val="accent3"/>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Buffer</a:t>
            </a:r>
          </a:p>
        </p:txBody>
      </p:sp>
      <p:sp>
        <p:nvSpPr>
          <p:cNvPr id="55" name="Rectangle 54"/>
          <p:cNvSpPr/>
          <p:nvPr/>
        </p:nvSpPr>
        <p:spPr>
          <a:xfrm>
            <a:off x="3904488" y="5513832"/>
            <a:ext cx="2057400" cy="704088"/>
          </a:xfrm>
          <a:prstGeom prst="rect">
            <a:avLst/>
          </a:prstGeom>
          <a:solidFill>
            <a:schemeClr val="accent3"/>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Buffer Copy</a:t>
            </a:r>
          </a:p>
        </p:txBody>
      </p:sp>
      <p:sp>
        <p:nvSpPr>
          <p:cNvPr id="56" name="Rectangle 55"/>
          <p:cNvSpPr/>
          <p:nvPr/>
        </p:nvSpPr>
        <p:spPr>
          <a:xfrm>
            <a:off x="5961888" y="5513832"/>
            <a:ext cx="859536" cy="704088"/>
          </a:xfrm>
          <a:prstGeom prst="rect">
            <a:avLst/>
          </a:prstGeom>
          <a:solidFill>
            <a:schemeClr val="accent1"/>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Canary</a:t>
            </a:r>
          </a:p>
        </p:txBody>
      </p:sp>
      <p:cxnSp>
        <p:nvCxnSpPr>
          <p:cNvPr id="58" name="Straight Connector 57"/>
          <p:cNvCxnSpPr/>
          <p:nvPr/>
        </p:nvCxnSpPr>
        <p:spPr>
          <a:xfrm flipH="1">
            <a:off x="3901441" y="4615483"/>
            <a:ext cx="819694" cy="899503"/>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flipH="1">
            <a:off x="5962469" y="4615483"/>
            <a:ext cx="819695" cy="899503"/>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cxnSp>
      <p:sp>
        <p:nvSpPr>
          <p:cNvPr id="61" name="Rectangle 60"/>
          <p:cNvSpPr/>
          <p:nvPr/>
        </p:nvSpPr>
        <p:spPr>
          <a:xfrm>
            <a:off x="2111928" y="3915895"/>
            <a:ext cx="2609207" cy="699588"/>
          </a:xfrm>
          <a:prstGeom prst="rect">
            <a:avLst/>
          </a:prstGeom>
          <a:solidFill>
            <a:schemeClr val="accent4"/>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dirty="0">
                <a:solidFill>
                  <a:schemeClr val="bg1"/>
                </a:solidFill>
              </a:rPr>
              <a:t>Adjacent Memory</a:t>
            </a:r>
          </a:p>
        </p:txBody>
      </p:sp>
      <p:sp>
        <p:nvSpPr>
          <p:cNvPr id="20" name="Rectangle 19">
            <a:extLst>
              <a:ext uri="{FF2B5EF4-FFF2-40B4-BE49-F238E27FC236}">
                <a16:creationId xmlns:a16="http://schemas.microsoft.com/office/drawing/2014/main" id="{BF0DFE59-9AD2-42A3-8FCF-F76F21F77BBE}"/>
              </a:ext>
            </a:extLst>
          </p:cNvPr>
          <p:cNvSpPr/>
          <p:nvPr/>
        </p:nvSpPr>
        <p:spPr>
          <a:xfrm>
            <a:off x="3044951" y="5513832"/>
            <a:ext cx="859536" cy="704088"/>
          </a:xfrm>
          <a:prstGeom prst="rect">
            <a:avLst/>
          </a:prstGeom>
          <a:solidFill>
            <a:schemeClr val="accent1"/>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Canary</a:t>
            </a:r>
          </a:p>
        </p:txBody>
      </p:sp>
    </p:spTree>
    <p:extLst>
      <p:ext uri="{BB962C8B-B14F-4D97-AF65-F5344CB8AC3E}">
        <p14:creationId xmlns:p14="http://schemas.microsoft.com/office/powerpoint/2010/main" val="58089592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par>
                          <p:cTn id="7" fill="hold">
                            <p:stCondLst>
                              <p:cond delay="0"/>
                            </p:stCondLst>
                            <p:childTnLst>
                              <p:par>
                                <p:cTn id="8" presetID="22" presetClass="entr" presetSubtype="1" fill="hold" nodeType="after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wipe(up)">
                                      <p:cBhvr>
                                        <p:cTn id="10" dur="500"/>
                                        <p:tgtEl>
                                          <p:spTgt spid="2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0"/>
                                        </p:tgtEl>
                                        <p:attrNameLst>
                                          <p:attrName>style.visibility</p:attrName>
                                        </p:attrNameLst>
                                      </p:cBhvr>
                                      <p:to>
                                        <p:strVal val="visible"/>
                                      </p:to>
                                    </p:set>
                                    <p:animEffect transition="in" filter="fade">
                                      <p:cBhvr>
                                        <p:cTn id="20" dur="500"/>
                                        <p:tgtEl>
                                          <p:spTgt spid="30"/>
                                        </p:tgtEl>
                                      </p:cBhvr>
                                    </p:animEffect>
                                  </p:childTnLst>
                                </p:cTn>
                              </p:par>
                              <p:par>
                                <p:cTn id="21" presetID="10" presetClass="entr" presetSubtype="0" fill="hold" nodeType="with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500"/>
                                        <p:tgtEl>
                                          <p:spTgt spid="32"/>
                                        </p:tgtEl>
                                      </p:cBhvr>
                                    </p:animEffect>
                                  </p:childTnLst>
                                </p:cTn>
                              </p:par>
                              <p:par>
                                <p:cTn id="24" presetID="10" presetClass="entr" presetSubtype="0" fill="hold" nodeType="withEffect">
                                  <p:stCondLst>
                                    <p:cond delay="0"/>
                                  </p:stCondLst>
                                  <p:childTnLst>
                                    <p:set>
                                      <p:cBhvr>
                                        <p:cTn id="25" dur="1" fill="hold">
                                          <p:stCondLst>
                                            <p:cond delay="0"/>
                                          </p:stCondLst>
                                        </p:cTn>
                                        <p:tgtEl>
                                          <p:spTgt spid="38"/>
                                        </p:tgtEl>
                                        <p:attrNameLst>
                                          <p:attrName>style.visibility</p:attrName>
                                        </p:attrNameLst>
                                      </p:cBhvr>
                                      <p:to>
                                        <p:strVal val="visible"/>
                                      </p:to>
                                    </p:set>
                                    <p:animEffect transition="in" filter="fade">
                                      <p:cBhvr>
                                        <p:cTn id="26" dur="500"/>
                                        <p:tgtEl>
                                          <p:spTgt spid="38"/>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47"/>
                                        </p:tgtEl>
                                        <p:attrNameLst>
                                          <p:attrName>style.visibility</p:attrName>
                                        </p:attrNameLst>
                                      </p:cBhvr>
                                      <p:to>
                                        <p:strVal val="visible"/>
                                      </p:to>
                                    </p:set>
                                    <p:animEffect transition="in" filter="fade">
                                      <p:cBhvr>
                                        <p:cTn id="29" dur="500"/>
                                        <p:tgtEl>
                                          <p:spTgt spid="47"/>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3">
                                            <p:txEl>
                                              <p:pRg st="2" end="2"/>
                                            </p:txEl>
                                          </p:spTgt>
                                        </p:tgtEl>
                                        <p:attrNameLst>
                                          <p:attrName>style.visibility</p:attrName>
                                        </p:attrNameLst>
                                      </p:cBhvr>
                                      <p:to>
                                        <p:strVal val="visible"/>
                                      </p:to>
                                    </p:set>
                                    <p:animEffect transition="in" filter="fade">
                                      <p:cBhvr>
                                        <p:cTn id="34" dur="500"/>
                                        <p:tgtEl>
                                          <p:spTgt spid="3">
                                            <p:txEl>
                                              <p:pRg st="2" end="2"/>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53"/>
                                        </p:tgtEl>
                                        <p:attrNameLst>
                                          <p:attrName>style.visibility</p:attrName>
                                        </p:attrNameLst>
                                      </p:cBhvr>
                                      <p:to>
                                        <p:strVal val="visible"/>
                                      </p:to>
                                    </p:set>
                                    <p:animEffect transition="in" filter="wipe(left)">
                                      <p:cBhvr>
                                        <p:cTn id="39" dur="500"/>
                                        <p:tgtEl>
                                          <p:spTgt spid="53"/>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xit" presetSubtype="0" fill="hold" grpId="1" nodeType="clickEffect">
                                  <p:stCondLst>
                                    <p:cond delay="0"/>
                                  </p:stCondLst>
                                  <p:childTnLst>
                                    <p:animEffect transition="out" filter="fade">
                                      <p:cBhvr>
                                        <p:cTn id="43" dur="500"/>
                                        <p:tgtEl>
                                          <p:spTgt spid="14"/>
                                        </p:tgtEl>
                                      </p:cBhvr>
                                    </p:animEffect>
                                    <p:set>
                                      <p:cBhvr>
                                        <p:cTn id="44" dur="1" fill="hold">
                                          <p:stCondLst>
                                            <p:cond delay="499"/>
                                          </p:stCondLst>
                                        </p:cTn>
                                        <p:tgtEl>
                                          <p:spTgt spid="14"/>
                                        </p:tgtEl>
                                        <p:attrNameLst>
                                          <p:attrName>style.visibility</p:attrName>
                                        </p:attrNameLst>
                                      </p:cBhvr>
                                      <p:to>
                                        <p:strVal val="hidden"/>
                                      </p:to>
                                    </p:set>
                                  </p:childTnLst>
                                </p:cTn>
                              </p:par>
                              <p:par>
                                <p:cTn id="45" presetID="10" presetClass="exit" presetSubtype="0" fill="hold" nodeType="withEffect">
                                  <p:stCondLst>
                                    <p:cond delay="0"/>
                                  </p:stCondLst>
                                  <p:childTnLst>
                                    <p:animEffect transition="out" filter="fade">
                                      <p:cBhvr>
                                        <p:cTn id="46" dur="500"/>
                                        <p:tgtEl>
                                          <p:spTgt spid="26"/>
                                        </p:tgtEl>
                                      </p:cBhvr>
                                    </p:animEffect>
                                    <p:set>
                                      <p:cBhvr>
                                        <p:cTn id="47" dur="1" fill="hold">
                                          <p:stCondLst>
                                            <p:cond delay="499"/>
                                          </p:stCondLst>
                                        </p:cTn>
                                        <p:tgtEl>
                                          <p:spTgt spid="26"/>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3">
                                            <p:txEl>
                                              <p:pRg st="3" end="3"/>
                                            </p:txEl>
                                          </p:spTgt>
                                        </p:tgtEl>
                                        <p:attrNameLst>
                                          <p:attrName>style.visibility</p:attrName>
                                        </p:attrNameLst>
                                      </p:cBhvr>
                                      <p:to>
                                        <p:strVal val="visible"/>
                                      </p:to>
                                    </p:set>
                                    <p:animEffect transition="in" filter="fade">
                                      <p:cBhvr>
                                        <p:cTn id="52" dur="500"/>
                                        <p:tgtEl>
                                          <p:spTgt spid="3">
                                            <p:txEl>
                                              <p:pRg st="3" end="3"/>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60"/>
                                        </p:tgtEl>
                                        <p:attrNameLst>
                                          <p:attrName>style.visibility</p:attrName>
                                        </p:attrNameLst>
                                      </p:cBhvr>
                                      <p:to>
                                        <p:strVal val="visible"/>
                                      </p:to>
                                    </p:set>
                                    <p:animEffect transition="in" filter="fade">
                                      <p:cBhvr>
                                        <p:cTn id="57" dur="500"/>
                                        <p:tgtEl>
                                          <p:spTgt spid="60"/>
                                        </p:tgtEl>
                                      </p:cBhvr>
                                    </p:animEffect>
                                  </p:childTnLst>
                                </p:cTn>
                              </p:par>
                            </p:childTnLst>
                          </p:cTn>
                        </p:par>
                        <p:par>
                          <p:cTn id="58" fill="hold">
                            <p:stCondLst>
                              <p:cond delay="500"/>
                            </p:stCondLst>
                            <p:childTnLst>
                              <p:par>
                                <p:cTn id="59" presetID="22" presetClass="entr" presetSubtype="8" fill="hold" grpId="0" nodeType="afterEffect">
                                  <p:stCondLst>
                                    <p:cond delay="0"/>
                                  </p:stCondLst>
                                  <p:childTnLst>
                                    <p:set>
                                      <p:cBhvr>
                                        <p:cTn id="60" dur="1" fill="hold">
                                          <p:stCondLst>
                                            <p:cond delay="0"/>
                                          </p:stCondLst>
                                        </p:cTn>
                                        <p:tgtEl>
                                          <p:spTgt spid="56"/>
                                        </p:tgtEl>
                                        <p:attrNameLst>
                                          <p:attrName>style.visibility</p:attrName>
                                        </p:attrNameLst>
                                      </p:cBhvr>
                                      <p:to>
                                        <p:strVal val="visible"/>
                                      </p:to>
                                    </p:set>
                                    <p:animEffect transition="in" filter="wipe(left)">
                                      <p:cBhvr>
                                        <p:cTn id="61" dur="500"/>
                                        <p:tgtEl>
                                          <p:spTgt spid="56"/>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20"/>
                                        </p:tgtEl>
                                        <p:attrNameLst>
                                          <p:attrName>style.visibility</p:attrName>
                                        </p:attrNameLst>
                                      </p:cBhvr>
                                      <p:to>
                                        <p:strVal val="visible"/>
                                      </p:to>
                                    </p:set>
                                    <p:animEffect transition="in" filter="wipe(left)">
                                      <p:cBhvr>
                                        <p:cTn id="64" dur="500"/>
                                        <p:tgtEl>
                                          <p:spTgt spid="20"/>
                                        </p:tgtEl>
                                      </p:cBhvr>
                                    </p:animEffect>
                                  </p:childTnLst>
                                </p:cTn>
                              </p:par>
                            </p:childTnLst>
                          </p:cTn>
                        </p:par>
                        <p:par>
                          <p:cTn id="65" fill="hold">
                            <p:stCondLst>
                              <p:cond delay="1000"/>
                            </p:stCondLst>
                            <p:childTnLst>
                              <p:par>
                                <p:cTn id="66" presetID="22" presetClass="entr" presetSubtype="1" fill="hold" nodeType="afterEffect">
                                  <p:stCondLst>
                                    <p:cond delay="0"/>
                                  </p:stCondLst>
                                  <p:childTnLst>
                                    <p:set>
                                      <p:cBhvr>
                                        <p:cTn id="67" dur="1" fill="hold">
                                          <p:stCondLst>
                                            <p:cond delay="0"/>
                                          </p:stCondLst>
                                        </p:cTn>
                                        <p:tgtEl>
                                          <p:spTgt spid="58"/>
                                        </p:tgtEl>
                                        <p:attrNameLst>
                                          <p:attrName>style.visibility</p:attrName>
                                        </p:attrNameLst>
                                      </p:cBhvr>
                                      <p:to>
                                        <p:strVal val="visible"/>
                                      </p:to>
                                    </p:set>
                                    <p:animEffect transition="in" filter="wipe(up)">
                                      <p:cBhvr>
                                        <p:cTn id="68" dur="500"/>
                                        <p:tgtEl>
                                          <p:spTgt spid="58"/>
                                        </p:tgtEl>
                                      </p:cBhvr>
                                    </p:animEffect>
                                  </p:childTnLst>
                                </p:cTn>
                              </p:par>
                              <p:par>
                                <p:cTn id="69" presetID="22" presetClass="entr" presetSubtype="1" fill="hold" nodeType="withEffect">
                                  <p:stCondLst>
                                    <p:cond delay="0"/>
                                  </p:stCondLst>
                                  <p:childTnLst>
                                    <p:set>
                                      <p:cBhvr>
                                        <p:cTn id="70" dur="1" fill="hold">
                                          <p:stCondLst>
                                            <p:cond delay="0"/>
                                          </p:stCondLst>
                                        </p:cTn>
                                        <p:tgtEl>
                                          <p:spTgt spid="59"/>
                                        </p:tgtEl>
                                        <p:attrNameLst>
                                          <p:attrName>style.visibility</p:attrName>
                                        </p:attrNameLst>
                                      </p:cBhvr>
                                      <p:to>
                                        <p:strVal val="visible"/>
                                      </p:to>
                                    </p:set>
                                    <p:animEffect transition="in" filter="wipe(up)">
                                      <p:cBhvr>
                                        <p:cTn id="71" dur="500"/>
                                        <p:tgtEl>
                                          <p:spTgt spid="59"/>
                                        </p:tgtEl>
                                      </p:cBhvr>
                                    </p:animEffect>
                                  </p:childTnLst>
                                </p:cTn>
                              </p:par>
                            </p:childTnLst>
                          </p:cTn>
                        </p:par>
                        <p:par>
                          <p:cTn id="72" fill="hold">
                            <p:stCondLst>
                              <p:cond delay="1500"/>
                            </p:stCondLst>
                            <p:childTnLst>
                              <p:par>
                                <p:cTn id="73" presetID="22" presetClass="entr" presetSubtype="8" fill="hold" grpId="0" nodeType="afterEffect">
                                  <p:stCondLst>
                                    <p:cond delay="0"/>
                                  </p:stCondLst>
                                  <p:childTnLst>
                                    <p:set>
                                      <p:cBhvr>
                                        <p:cTn id="74" dur="1" fill="hold">
                                          <p:stCondLst>
                                            <p:cond delay="0"/>
                                          </p:stCondLst>
                                        </p:cTn>
                                        <p:tgtEl>
                                          <p:spTgt spid="55"/>
                                        </p:tgtEl>
                                        <p:attrNameLst>
                                          <p:attrName>style.visibility</p:attrName>
                                        </p:attrNameLst>
                                      </p:cBhvr>
                                      <p:to>
                                        <p:strVal val="visible"/>
                                      </p:to>
                                    </p:set>
                                    <p:animEffect transition="in" filter="wipe(left)">
                                      <p:cBhvr>
                                        <p:cTn id="7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14" grpId="0"/>
      <p:bldP spid="14" grpId="1"/>
      <p:bldP spid="47" grpId="0" animBg="1"/>
      <p:bldP spid="53" grpId="0" animBg="1"/>
      <p:bldP spid="55" grpId="0" animBg="1"/>
      <p:bldP spid="56" grpId="0" animBg="1"/>
      <p:bldP spid="2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endParaRPr lang="en-US" sz="2800" dirty="0"/>
          </a:p>
          <a:p>
            <a:r>
              <a:rPr lang="en-US" sz="2800" dirty="0" err="1"/>
              <a:t>buf</a:t>
            </a:r>
            <a:r>
              <a:rPr lang="en-US" sz="2800" dirty="0"/>
              <a:t>[n+1]</a:t>
            </a:r>
          </a:p>
          <a:p>
            <a:r>
              <a:rPr lang="en-US" sz="2800" dirty="0" err="1"/>
              <a:t>memcpy</a:t>
            </a:r>
            <a:r>
              <a:rPr lang="en-US" sz="2800" dirty="0"/>
              <a:t>(</a:t>
            </a:r>
            <a:r>
              <a:rPr lang="en-US" sz="2800" dirty="0" err="1"/>
              <a:t>buf</a:t>
            </a:r>
            <a:r>
              <a:rPr lang="en-US" sz="2800" dirty="0"/>
              <a:t>, </a:t>
            </a:r>
            <a:r>
              <a:rPr lang="en-US" sz="2800" dirty="0" err="1"/>
              <a:t>src</a:t>
            </a:r>
            <a:r>
              <a:rPr lang="en-US" sz="2800" dirty="0"/>
              <a:t>, n+1)</a:t>
            </a:r>
          </a:p>
        </p:txBody>
      </p:sp>
      <p:sp>
        <p:nvSpPr>
          <p:cNvPr id="30" name="Rectangle 29"/>
          <p:cNvSpPr/>
          <p:nvPr/>
        </p:nvSpPr>
        <p:spPr>
          <a:xfrm>
            <a:off x="5029200" y="3840480"/>
            <a:ext cx="3291840" cy="457200"/>
          </a:xfrm>
          <a:prstGeom prst="rect">
            <a:avLst/>
          </a:prstGeom>
          <a:noFill/>
          <a:ln/>
        </p:spPr>
        <p:style>
          <a:lnRef idx="2">
            <a:schemeClr val="dk1"/>
          </a:lnRef>
          <a:fillRef idx="1">
            <a:schemeClr val="lt1"/>
          </a:fillRef>
          <a:effectRef idx="0">
            <a:schemeClr val="dk1"/>
          </a:effectRef>
          <a:fontRef idx="minor">
            <a:schemeClr val="dk1"/>
          </a:fontRef>
        </p:style>
        <p:txBody>
          <a:bodyPr rtlCol="0" anchor="ctr" anchorCtr="1"/>
          <a:lstStyle/>
          <a:p>
            <a:pPr algn="ctr"/>
            <a:r>
              <a:rPr lang="en-US" sz="2000" dirty="0">
                <a:solidFill>
                  <a:schemeClr val="tx1"/>
                </a:solidFill>
              </a:rPr>
              <a:t>adjacent data</a:t>
            </a:r>
          </a:p>
        </p:txBody>
      </p:sp>
      <p:sp>
        <p:nvSpPr>
          <p:cNvPr id="4" name="Title 3"/>
          <p:cNvSpPr>
            <a:spLocks noGrp="1"/>
          </p:cNvSpPr>
          <p:nvPr>
            <p:ph type="title"/>
          </p:nvPr>
        </p:nvSpPr>
        <p:spPr>
          <a:xfrm>
            <a:off x="305625" y="278130"/>
            <a:ext cx="10424160" cy="474345"/>
          </a:xfrm>
        </p:spPr>
        <p:txBody>
          <a:bodyPr/>
          <a:lstStyle/>
          <a:p>
            <a:r>
              <a:rPr lang="en-US" dirty="0"/>
              <a:t>Background: Normal Buffer Fill</a:t>
            </a:r>
          </a:p>
        </p:txBody>
      </p:sp>
      <p:sp>
        <p:nvSpPr>
          <p:cNvPr id="6" name="Text Placeholder 5"/>
          <p:cNvSpPr>
            <a:spLocks noGrp="1"/>
          </p:cNvSpPr>
          <p:nvPr>
            <p:ph type="body" sz="quarter" idx="10"/>
          </p:nvPr>
        </p:nvSpPr>
        <p:spPr/>
        <p:txBody>
          <a:bodyPr/>
          <a:lstStyle/>
          <a:p>
            <a:endParaRPr lang="en-US" dirty="0"/>
          </a:p>
        </p:txBody>
      </p:sp>
      <p:sp>
        <p:nvSpPr>
          <p:cNvPr id="2" name="Rectangle 1"/>
          <p:cNvSpPr/>
          <p:nvPr/>
        </p:nvSpPr>
        <p:spPr>
          <a:xfrm>
            <a:off x="1351214" y="3840480"/>
            <a:ext cx="2468880" cy="457200"/>
          </a:xfrm>
          <a:prstGeom prst="rect">
            <a:avLst/>
          </a:prstGeom>
          <a:noFill/>
          <a:ln/>
        </p:spPr>
        <p:style>
          <a:lnRef idx="2">
            <a:schemeClr val="dk1"/>
          </a:lnRef>
          <a:fillRef idx="1">
            <a:schemeClr val="lt1"/>
          </a:fillRef>
          <a:effectRef idx="0">
            <a:schemeClr val="dk1"/>
          </a:effectRef>
          <a:fontRef idx="minor">
            <a:schemeClr val="dk1"/>
          </a:fontRef>
        </p:style>
        <p:txBody>
          <a:bodyPr rtlCol="0" anchor="ctr" anchorCtr="1"/>
          <a:lstStyle/>
          <a:p>
            <a:pPr algn="ctr"/>
            <a:endParaRPr lang="en-US" sz="2000" dirty="0">
              <a:solidFill>
                <a:schemeClr val="bg1"/>
              </a:solidFill>
            </a:endParaRPr>
          </a:p>
        </p:txBody>
      </p:sp>
      <p:sp>
        <p:nvSpPr>
          <p:cNvPr id="17" name="Rectangle 16"/>
          <p:cNvSpPr/>
          <p:nvPr/>
        </p:nvSpPr>
        <p:spPr>
          <a:xfrm>
            <a:off x="1351212" y="3840480"/>
            <a:ext cx="822960" cy="457200"/>
          </a:xfrm>
          <a:prstGeom prst="rect">
            <a:avLst/>
          </a:prstGeom>
          <a:noFill/>
          <a:ln/>
        </p:spPr>
        <p:style>
          <a:lnRef idx="2">
            <a:schemeClr val="dk1"/>
          </a:lnRef>
          <a:fillRef idx="1">
            <a:schemeClr val="lt1"/>
          </a:fillRef>
          <a:effectRef idx="0">
            <a:schemeClr val="dk1"/>
          </a:effectRef>
          <a:fontRef idx="minor">
            <a:schemeClr val="dk1"/>
          </a:fontRef>
        </p:style>
        <p:txBody>
          <a:bodyPr rtlCol="0" anchor="ctr" anchorCtr="1"/>
          <a:lstStyle/>
          <a:p>
            <a:pPr algn="ctr"/>
            <a:r>
              <a:rPr lang="en-US" sz="2000" dirty="0" err="1">
                <a:solidFill>
                  <a:schemeClr val="tx1"/>
                </a:solidFill>
              </a:rPr>
              <a:t>src</a:t>
            </a:r>
            <a:r>
              <a:rPr lang="en-US" sz="2000" dirty="0">
                <a:solidFill>
                  <a:schemeClr val="tx1"/>
                </a:solidFill>
              </a:rPr>
              <a:t>[0]</a:t>
            </a:r>
          </a:p>
        </p:txBody>
      </p:sp>
      <p:sp>
        <p:nvSpPr>
          <p:cNvPr id="22" name="Rectangle 21"/>
          <p:cNvSpPr/>
          <p:nvPr/>
        </p:nvSpPr>
        <p:spPr>
          <a:xfrm>
            <a:off x="4206240" y="3840480"/>
            <a:ext cx="4937760" cy="457200"/>
          </a:xfrm>
          <a:prstGeom prst="rect">
            <a:avLst/>
          </a:prstGeom>
          <a:noFill/>
          <a:ln/>
        </p:spPr>
        <p:style>
          <a:lnRef idx="2">
            <a:schemeClr val="dk1"/>
          </a:lnRef>
          <a:fillRef idx="1">
            <a:schemeClr val="lt1"/>
          </a:fillRef>
          <a:effectRef idx="0">
            <a:schemeClr val="dk1"/>
          </a:effectRef>
          <a:fontRef idx="minor">
            <a:schemeClr val="dk1"/>
          </a:fontRef>
        </p:style>
        <p:txBody>
          <a:bodyPr rtlCol="0" anchor="ctr" anchorCtr="1"/>
          <a:lstStyle/>
          <a:p>
            <a:pPr algn="ctr"/>
            <a:endParaRPr lang="en-US" sz="2000" dirty="0">
              <a:solidFill>
                <a:schemeClr val="bg1"/>
              </a:solidFill>
            </a:endParaRPr>
          </a:p>
        </p:txBody>
      </p:sp>
      <p:sp>
        <p:nvSpPr>
          <p:cNvPr id="23" name="Rectangle 22"/>
          <p:cNvSpPr/>
          <p:nvPr/>
        </p:nvSpPr>
        <p:spPr>
          <a:xfrm>
            <a:off x="4206240" y="3840480"/>
            <a:ext cx="822960" cy="457200"/>
          </a:xfrm>
          <a:prstGeom prst="rect">
            <a:avLst/>
          </a:prstGeom>
          <a:noFill/>
          <a:ln/>
        </p:spPr>
        <p:style>
          <a:lnRef idx="2">
            <a:schemeClr val="dk1"/>
          </a:lnRef>
          <a:fillRef idx="1">
            <a:schemeClr val="lt1"/>
          </a:fillRef>
          <a:effectRef idx="0">
            <a:schemeClr val="dk1"/>
          </a:effectRef>
          <a:fontRef idx="minor">
            <a:schemeClr val="dk1"/>
          </a:fontRef>
        </p:style>
        <p:txBody>
          <a:bodyPr rtlCol="0" anchor="ctr" anchorCtr="1"/>
          <a:lstStyle/>
          <a:p>
            <a:pPr algn="ctr"/>
            <a:r>
              <a:rPr lang="en-US" sz="2000" dirty="0" err="1">
                <a:solidFill>
                  <a:schemeClr val="tx1"/>
                </a:solidFill>
              </a:rPr>
              <a:t>src</a:t>
            </a:r>
            <a:r>
              <a:rPr lang="en-US" sz="2000" dirty="0">
                <a:solidFill>
                  <a:schemeClr val="tx1"/>
                </a:solidFill>
              </a:rPr>
              <a:t>[n]</a:t>
            </a:r>
          </a:p>
        </p:txBody>
      </p:sp>
      <p:sp>
        <p:nvSpPr>
          <p:cNvPr id="3" name="TextBox 2"/>
          <p:cNvSpPr txBox="1"/>
          <p:nvPr/>
        </p:nvSpPr>
        <p:spPr>
          <a:xfrm>
            <a:off x="1351213" y="4297680"/>
            <a:ext cx="822959" cy="400110"/>
          </a:xfrm>
          <a:prstGeom prst="rect">
            <a:avLst/>
          </a:prstGeom>
          <a:noFill/>
        </p:spPr>
        <p:txBody>
          <a:bodyPr wrap="square" rtlCol="0" anchor="ctr" anchorCtr="1">
            <a:spAutoFit/>
          </a:bodyPr>
          <a:lstStyle/>
          <a:p>
            <a:pPr algn="ctr">
              <a:spcAft>
                <a:spcPts val="600"/>
              </a:spcAft>
              <a:buClr>
                <a:schemeClr val="bg2"/>
              </a:buClr>
            </a:pPr>
            <a:r>
              <a:rPr lang="en-US" sz="2000" dirty="0" err="1"/>
              <a:t>buf</a:t>
            </a:r>
            <a:endParaRPr lang="en-US" sz="2000" dirty="0"/>
          </a:p>
        </p:txBody>
      </p:sp>
      <p:sp>
        <p:nvSpPr>
          <p:cNvPr id="26" name="TextBox 25"/>
          <p:cNvSpPr txBox="1"/>
          <p:nvPr/>
        </p:nvSpPr>
        <p:spPr>
          <a:xfrm>
            <a:off x="2181812" y="4297680"/>
            <a:ext cx="815321" cy="400110"/>
          </a:xfrm>
          <a:prstGeom prst="rect">
            <a:avLst/>
          </a:prstGeom>
          <a:noFill/>
        </p:spPr>
        <p:txBody>
          <a:bodyPr wrap="square" rtlCol="0" anchor="ctr" anchorCtr="1">
            <a:spAutoFit/>
          </a:bodyPr>
          <a:lstStyle/>
          <a:p>
            <a:pPr algn="ctr">
              <a:spcAft>
                <a:spcPts val="600"/>
              </a:spcAft>
              <a:buClr>
                <a:schemeClr val="bg2"/>
              </a:buClr>
            </a:pPr>
            <a:r>
              <a:rPr lang="en-US" sz="2000" dirty="0"/>
              <a:t>buf+1</a:t>
            </a:r>
          </a:p>
        </p:txBody>
      </p:sp>
      <p:sp>
        <p:nvSpPr>
          <p:cNvPr id="27" name="TextBox 26"/>
          <p:cNvSpPr txBox="1"/>
          <p:nvPr/>
        </p:nvSpPr>
        <p:spPr>
          <a:xfrm>
            <a:off x="3004773" y="4297680"/>
            <a:ext cx="815321" cy="400110"/>
          </a:xfrm>
          <a:prstGeom prst="rect">
            <a:avLst/>
          </a:prstGeom>
          <a:noFill/>
        </p:spPr>
        <p:txBody>
          <a:bodyPr wrap="square" rtlCol="0" anchor="ctr" anchorCtr="1">
            <a:spAutoFit/>
          </a:bodyPr>
          <a:lstStyle/>
          <a:p>
            <a:pPr algn="ctr">
              <a:spcAft>
                <a:spcPts val="600"/>
              </a:spcAft>
              <a:buClr>
                <a:schemeClr val="bg2"/>
              </a:buClr>
            </a:pPr>
            <a:r>
              <a:rPr lang="en-US" sz="2000" dirty="0"/>
              <a:t>buf+2</a:t>
            </a:r>
          </a:p>
        </p:txBody>
      </p:sp>
      <p:sp>
        <p:nvSpPr>
          <p:cNvPr id="28" name="TextBox 27"/>
          <p:cNvSpPr txBox="1"/>
          <p:nvPr/>
        </p:nvSpPr>
        <p:spPr>
          <a:xfrm>
            <a:off x="4214723" y="4297680"/>
            <a:ext cx="814692" cy="400110"/>
          </a:xfrm>
          <a:prstGeom prst="rect">
            <a:avLst/>
          </a:prstGeom>
          <a:noFill/>
        </p:spPr>
        <p:txBody>
          <a:bodyPr wrap="square" rtlCol="0" anchor="ctr" anchorCtr="1">
            <a:spAutoFit/>
          </a:bodyPr>
          <a:lstStyle/>
          <a:p>
            <a:pPr algn="ctr">
              <a:spcAft>
                <a:spcPts val="600"/>
              </a:spcAft>
              <a:buClr>
                <a:schemeClr val="bg2"/>
              </a:buClr>
            </a:pPr>
            <a:r>
              <a:rPr lang="en-US" sz="2000" dirty="0" err="1"/>
              <a:t>buf+n</a:t>
            </a:r>
            <a:endParaRPr lang="en-US" sz="2000" dirty="0"/>
          </a:p>
        </p:txBody>
      </p:sp>
      <p:sp>
        <p:nvSpPr>
          <p:cNvPr id="8" name="TextBox 7"/>
          <p:cNvSpPr txBox="1"/>
          <p:nvPr/>
        </p:nvSpPr>
        <p:spPr>
          <a:xfrm>
            <a:off x="3840480" y="3840480"/>
            <a:ext cx="345224" cy="400110"/>
          </a:xfrm>
          <a:prstGeom prst="rect">
            <a:avLst/>
          </a:prstGeom>
          <a:noFill/>
        </p:spPr>
        <p:txBody>
          <a:bodyPr wrap="square" rtlCol="0" anchor="ctr" anchorCtr="1">
            <a:spAutoFit/>
          </a:bodyPr>
          <a:lstStyle/>
          <a:p>
            <a:pPr algn="ctr">
              <a:spcAft>
                <a:spcPts val="600"/>
              </a:spcAft>
              <a:buClr>
                <a:schemeClr val="bg2"/>
              </a:buClr>
            </a:pPr>
            <a:r>
              <a:rPr lang="en-US" sz="2000" dirty="0"/>
              <a:t>…</a:t>
            </a:r>
          </a:p>
        </p:txBody>
      </p:sp>
      <p:sp>
        <p:nvSpPr>
          <p:cNvPr id="31" name="TextBox 30"/>
          <p:cNvSpPr txBox="1"/>
          <p:nvPr/>
        </p:nvSpPr>
        <p:spPr>
          <a:xfrm>
            <a:off x="3840480" y="4206240"/>
            <a:ext cx="345224" cy="400110"/>
          </a:xfrm>
          <a:prstGeom prst="rect">
            <a:avLst/>
          </a:prstGeom>
          <a:noFill/>
        </p:spPr>
        <p:txBody>
          <a:bodyPr wrap="square" rtlCol="0" anchor="ctr" anchorCtr="1">
            <a:spAutoFit/>
          </a:bodyPr>
          <a:lstStyle/>
          <a:p>
            <a:pPr algn="ctr">
              <a:spcAft>
                <a:spcPts val="600"/>
              </a:spcAft>
              <a:buClr>
                <a:schemeClr val="bg2"/>
              </a:buClr>
            </a:pPr>
            <a:r>
              <a:rPr lang="en-US" sz="2000" dirty="0"/>
              <a:t>…</a:t>
            </a:r>
          </a:p>
        </p:txBody>
      </p:sp>
      <p:sp>
        <p:nvSpPr>
          <p:cNvPr id="35" name="Rectangle 34"/>
          <p:cNvSpPr/>
          <p:nvPr/>
        </p:nvSpPr>
        <p:spPr>
          <a:xfrm>
            <a:off x="2176272" y="3840480"/>
            <a:ext cx="822960" cy="457200"/>
          </a:xfrm>
          <a:prstGeom prst="rect">
            <a:avLst/>
          </a:prstGeom>
          <a:noFill/>
          <a:ln/>
        </p:spPr>
        <p:style>
          <a:lnRef idx="2">
            <a:schemeClr val="dk1"/>
          </a:lnRef>
          <a:fillRef idx="1">
            <a:schemeClr val="lt1"/>
          </a:fillRef>
          <a:effectRef idx="0">
            <a:schemeClr val="dk1"/>
          </a:effectRef>
          <a:fontRef idx="minor">
            <a:schemeClr val="dk1"/>
          </a:fontRef>
        </p:style>
        <p:txBody>
          <a:bodyPr rtlCol="0" anchor="ctr" anchorCtr="1"/>
          <a:lstStyle/>
          <a:p>
            <a:pPr algn="ctr"/>
            <a:r>
              <a:rPr lang="en-US" sz="2000" dirty="0" err="1">
                <a:solidFill>
                  <a:schemeClr val="tx1"/>
                </a:solidFill>
              </a:rPr>
              <a:t>src</a:t>
            </a:r>
            <a:r>
              <a:rPr lang="en-US" sz="2000" dirty="0">
                <a:solidFill>
                  <a:schemeClr val="tx1"/>
                </a:solidFill>
              </a:rPr>
              <a:t>[1]</a:t>
            </a:r>
          </a:p>
        </p:txBody>
      </p:sp>
      <p:sp>
        <p:nvSpPr>
          <p:cNvPr id="36" name="Rectangle 35"/>
          <p:cNvSpPr/>
          <p:nvPr/>
        </p:nvSpPr>
        <p:spPr>
          <a:xfrm>
            <a:off x="2999232" y="3840480"/>
            <a:ext cx="822960" cy="457200"/>
          </a:xfrm>
          <a:prstGeom prst="rect">
            <a:avLst/>
          </a:prstGeom>
          <a:noFill/>
          <a:ln/>
        </p:spPr>
        <p:style>
          <a:lnRef idx="2">
            <a:schemeClr val="dk1"/>
          </a:lnRef>
          <a:fillRef idx="1">
            <a:schemeClr val="lt1"/>
          </a:fillRef>
          <a:effectRef idx="0">
            <a:schemeClr val="dk1"/>
          </a:effectRef>
          <a:fontRef idx="minor">
            <a:schemeClr val="dk1"/>
          </a:fontRef>
        </p:style>
        <p:txBody>
          <a:bodyPr rtlCol="0" anchor="ctr" anchorCtr="1"/>
          <a:lstStyle/>
          <a:p>
            <a:pPr algn="ctr"/>
            <a:r>
              <a:rPr lang="en-US" sz="2000" dirty="0" err="1">
                <a:solidFill>
                  <a:schemeClr val="tx1"/>
                </a:solidFill>
              </a:rPr>
              <a:t>src</a:t>
            </a:r>
            <a:r>
              <a:rPr lang="en-US" sz="2000" dirty="0">
                <a:solidFill>
                  <a:schemeClr val="tx1"/>
                </a:solidFill>
              </a:rPr>
              <a:t>[2]</a:t>
            </a:r>
          </a:p>
        </p:txBody>
      </p:sp>
    </p:spTree>
    <p:extLst>
      <p:ext uri="{BB962C8B-B14F-4D97-AF65-F5344CB8AC3E}">
        <p14:creationId xmlns:p14="http://schemas.microsoft.com/office/powerpoint/2010/main" val="253058858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animEffect transition="in" filter="wipe(left)">
                                      <p:cBhvr>
                                        <p:cTn id="7" dur="500"/>
                                        <p:tgtEl>
                                          <p:spTgt spid="17">
                                            <p:txEl>
                                              <p:pRg st="0" end="0"/>
                                            </p:txEl>
                                          </p:spTgt>
                                        </p:tgtEl>
                                      </p:cBhvr>
                                    </p:animEffect>
                                  </p:childTnLst>
                                </p:cTn>
                              </p:par>
                              <p:par>
                                <p:cTn id="8" presetID="1" presetClass="emph" presetSubtype="2" fill="hold" nodeType="withEffect">
                                  <p:stCondLst>
                                    <p:cond delay="0"/>
                                  </p:stCondLst>
                                  <p:childTnLst>
                                    <p:animClr clrSpc="rgb" dir="cw">
                                      <p:cBhvr>
                                        <p:cTn id="9" dur="500" fill="hold"/>
                                        <p:tgtEl>
                                          <p:spTgt spid="17"/>
                                        </p:tgtEl>
                                        <p:attrNameLst>
                                          <p:attrName>fillcolor</p:attrName>
                                        </p:attrNameLst>
                                      </p:cBhvr>
                                      <p:to>
                                        <a:schemeClr val="folHlink"/>
                                      </p:to>
                                    </p:animClr>
                                    <p:set>
                                      <p:cBhvr>
                                        <p:cTn id="10" dur="500" fill="hold"/>
                                        <p:tgtEl>
                                          <p:spTgt spid="17"/>
                                        </p:tgtEl>
                                        <p:attrNameLst>
                                          <p:attrName>fill.type</p:attrName>
                                        </p:attrNameLst>
                                      </p:cBhvr>
                                      <p:to>
                                        <p:strVal val="solid"/>
                                      </p:to>
                                    </p:set>
                                    <p:set>
                                      <p:cBhvr>
                                        <p:cTn id="11" dur="500" fill="hold"/>
                                        <p:tgtEl>
                                          <p:spTgt spid="17"/>
                                        </p:tgtEl>
                                        <p:attrNameLst>
                                          <p:attrName>fill.on</p:attrName>
                                        </p:attrNameLst>
                                      </p:cBhvr>
                                      <p:to>
                                        <p:strVal val="true"/>
                                      </p:to>
                                    </p:set>
                                  </p:childTnLst>
                                </p:cTn>
                              </p:par>
                            </p:childTnLst>
                          </p:cTn>
                        </p:par>
                        <p:par>
                          <p:cTn id="12" fill="hold">
                            <p:stCondLst>
                              <p:cond delay="500"/>
                            </p:stCondLst>
                            <p:childTnLst>
                              <p:par>
                                <p:cTn id="13" presetID="22" presetClass="entr" presetSubtype="8" fill="hold" nodeType="afterEffect">
                                  <p:stCondLst>
                                    <p:cond delay="0"/>
                                  </p:stCondLst>
                                  <p:childTnLst>
                                    <p:set>
                                      <p:cBhvr>
                                        <p:cTn id="14" dur="1" fill="hold">
                                          <p:stCondLst>
                                            <p:cond delay="0"/>
                                          </p:stCondLst>
                                        </p:cTn>
                                        <p:tgtEl>
                                          <p:spTgt spid="35">
                                            <p:txEl>
                                              <p:pRg st="0" end="0"/>
                                            </p:txEl>
                                          </p:spTgt>
                                        </p:tgtEl>
                                        <p:attrNameLst>
                                          <p:attrName>style.visibility</p:attrName>
                                        </p:attrNameLst>
                                      </p:cBhvr>
                                      <p:to>
                                        <p:strVal val="visible"/>
                                      </p:to>
                                    </p:set>
                                    <p:animEffect transition="in" filter="wipe(left)">
                                      <p:cBhvr>
                                        <p:cTn id="15" dur="500"/>
                                        <p:tgtEl>
                                          <p:spTgt spid="35">
                                            <p:txEl>
                                              <p:pRg st="0" end="0"/>
                                            </p:txEl>
                                          </p:spTgt>
                                        </p:tgtEl>
                                      </p:cBhvr>
                                    </p:animEffect>
                                  </p:childTnLst>
                                </p:cTn>
                              </p:par>
                              <p:par>
                                <p:cTn id="16" presetID="1" presetClass="emph" presetSubtype="2" fill="hold" nodeType="withEffect">
                                  <p:stCondLst>
                                    <p:cond delay="0"/>
                                  </p:stCondLst>
                                  <p:childTnLst>
                                    <p:animClr clrSpc="rgb" dir="cw">
                                      <p:cBhvr>
                                        <p:cTn id="17" dur="500" fill="hold"/>
                                        <p:tgtEl>
                                          <p:spTgt spid="35"/>
                                        </p:tgtEl>
                                        <p:attrNameLst>
                                          <p:attrName>fillcolor</p:attrName>
                                        </p:attrNameLst>
                                      </p:cBhvr>
                                      <p:to>
                                        <a:schemeClr val="folHlink"/>
                                      </p:to>
                                    </p:animClr>
                                    <p:set>
                                      <p:cBhvr>
                                        <p:cTn id="18" dur="500" fill="hold"/>
                                        <p:tgtEl>
                                          <p:spTgt spid="35"/>
                                        </p:tgtEl>
                                        <p:attrNameLst>
                                          <p:attrName>fill.type</p:attrName>
                                        </p:attrNameLst>
                                      </p:cBhvr>
                                      <p:to>
                                        <p:strVal val="solid"/>
                                      </p:to>
                                    </p:set>
                                    <p:set>
                                      <p:cBhvr>
                                        <p:cTn id="19" dur="500" fill="hold"/>
                                        <p:tgtEl>
                                          <p:spTgt spid="35"/>
                                        </p:tgtEl>
                                        <p:attrNameLst>
                                          <p:attrName>fill.on</p:attrName>
                                        </p:attrNameLst>
                                      </p:cBhvr>
                                      <p:to>
                                        <p:strVal val="true"/>
                                      </p:to>
                                    </p:set>
                                  </p:childTnLst>
                                </p:cTn>
                              </p:par>
                            </p:childTnLst>
                          </p:cTn>
                        </p:par>
                        <p:par>
                          <p:cTn id="20" fill="hold">
                            <p:stCondLst>
                              <p:cond delay="1000"/>
                            </p:stCondLst>
                            <p:childTnLst>
                              <p:par>
                                <p:cTn id="21" presetID="22" presetClass="entr" presetSubtype="8" fill="hold" nodeType="afterEffect">
                                  <p:stCondLst>
                                    <p:cond delay="0"/>
                                  </p:stCondLst>
                                  <p:childTnLst>
                                    <p:set>
                                      <p:cBhvr>
                                        <p:cTn id="22" dur="1" fill="hold">
                                          <p:stCondLst>
                                            <p:cond delay="0"/>
                                          </p:stCondLst>
                                        </p:cTn>
                                        <p:tgtEl>
                                          <p:spTgt spid="36">
                                            <p:txEl>
                                              <p:pRg st="0" end="0"/>
                                            </p:txEl>
                                          </p:spTgt>
                                        </p:tgtEl>
                                        <p:attrNameLst>
                                          <p:attrName>style.visibility</p:attrName>
                                        </p:attrNameLst>
                                      </p:cBhvr>
                                      <p:to>
                                        <p:strVal val="visible"/>
                                      </p:to>
                                    </p:set>
                                    <p:animEffect transition="in" filter="wipe(left)">
                                      <p:cBhvr>
                                        <p:cTn id="23" dur="500"/>
                                        <p:tgtEl>
                                          <p:spTgt spid="36">
                                            <p:txEl>
                                              <p:pRg st="0" end="0"/>
                                            </p:txEl>
                                          </p:spTgt>
                                        </p:tgtEl>
                                      </p:cBhvr>
                                    </p:animEffect>
                                  </p:childTnLst>
                                </p:cTn>
                              </p:par>
                              <p:par>
                                <p:cTn id="24" presetID="1" presetClass="emph" presetSubtype="2" fill="hold" nodeType="withEffect">
                                  <p:stCondLst>
                                    <p:cond delay="0"/>
                                  </p:stCondLst>
                                  <p:childTnLst>
                                    <p:animClr clrSpc="rgb" dir="cw">
                                      <p:cBhvr>
                                        <p:cTn id="25" dur="500" fill="hold"/>
                                        <p:tgtEl>
                                          <p:spTgt spid="36"/>
                                        </p:tgtEl>
                                        <p:attrNameLst>
                                          <p:attrName>fillcolor</p:attrName>
                                        </p:attrNameLst>
                                      </p:cBhvr>
                                      <p:to>
                                        <a:schemeClr val="folHlink"/>
                                      </p:to>
                                    </p:animClr>
                                    <p:set>
                                      <p:cBhvr>
                                        <p:cTn id="26" dur="500" fill="hold"/>
                                        <p:tgtEl>
                                          <p:spTgt spid="36"/>
                                        </p:tgtEl>
                                        <p:attrNameLst>
                                          <p:attrName>fill.type</p:attrName>
                                        </p:attrNameLst>
                                      </p:cBhvr>
                                      <p:to>
                                        <p:strVal val="solid"/>
                                      </p:to>
                                    </p:set>
                                    <p:set>
                                      <p:cBhvr>
                                        <p:cTn id="27" dur="500" fill="hold"/>
                                        <p:tgtEl>
                                          <p:spTgt spid="36"/>
                                        </p:tgtEl>
                                        <p:attrNameLst>
                                          <p:attrName>fill.on</p:attrName>
                                        </p:attrNameLst>
                                      </p:cBhvr>
                                      <p:to>
                                        <p:strVal val="true"/>
                                      </p:to>
                                    </p:set>
                                  </p:childTnLst>
                                </p:cTn>
                              </p:par>
                            </p:childTnLst>
                          </p:cTn>
                        </p:par>
                        <p:par>
                          <p:cTn id="28" fill="hold">
                            <p:stCondLst>
                              <p:cond delay="1500"/>
                            </p:stCondLst>
                            <p:childTnLst>
                              <p:par>
                                <p:cTn id="29" presetID="22" presetClass="entr" presetSubtype="8" fill="hold" nodeType="afterEffect">
                                  <p:stCondLst>
                                    <p:cond delay="0"/>
                                  </p:stCondLst>
                                  <p:childTnLst>
                                    <p:set>
                                      <p:cBhvr>
                                        <p:cTn id="30" dur="1" fill="hold">
                                          <p:stCondLst>
                                            <p:cond delay="0"/>
                                          </p:stCondLst>
                                        </p:cTn>
                                        <p:tgtEl>
                                          <p:spTgt spid="23">
                                            <p:txEl>
                                              <p:pRg st="0" end="0"/>
                                            </p:txEl>
                                          </p:spTgt>
                                        </p:tgtEl>
                                        <p:attrNameLst>
                                          <p:attrName>style.visibility</p:attrName>
                                        </p:attrNameLst>
                                      </p:cBhvr>
                                      <p:to>
                                        <p:strVal val="visible"/>
                                      </p:to>
                                    </p:set>
                                    <p:animEffect transition="in" filter="wipe(left)">
                                      <p:cBhvr>
                                        <p:cTn id="31" dur="500"/>
                                        <p:tgtEl>
                                          <p:spTgt spid="23">
                                            <p:txEl>
                                              <p:pRg st="0" end="0"/>
                                            </p:txEl>
                                          </p:spTgt>
                                        </p:tgtEl>
                                      </p:cBhvr>
                                    </p:animEffect>
                                  </p:childTnLst>
                                </p:cTn>
                              </p:par>
                              <p:par>
                                <p:cTn id="32" presetID="1" presetClass="emph" presetSubtype="2" fill="hold" nodeType="withEffect">
                                  <p:stCondLst>
                                    <p:cond delay="0"/>
                                  </p:stCondLst>
                                  <p:childTnLst>
                                    <p:animClr clrSpc="rgb" dir="cw">
                                      <p:cBhvr>
                                        <p:cTn id="33" dur="500" fill="hold"/>
                                        <p:tgtEl>
                                          <p:spTgt spid="23"/>
                                        </p:tgtEl>
                                        <p:attrNameLst>
                                          <p:attrName>fillcolor</p:attrName>
                                        </p:attrNameLst>
                                      </p:cBhvr>
                                      <p:to>
                                        <a:schemeClr val="folHlink"/>
                                      </p:to>
                                    </p:animClr>
                                    <p:set>
                                      <p:cBhvr>
                                        <p:cTn id="34" dur="500" fill="hold"/>
                                        <p:tgtEl>
                                          <p:spTgt spid="23"/>
                                        </p:tgtEl>
                                        <p:attrNameLst>
                                          <p:attrName>fill.type</p:attrName>
                                        </p:attrNameLst>
                                      </p:cBhvr>
                                      <p:to>
                                        <p:strVal val="solid"/>
                                      </p:to>
                                    </p:set>
                                    <p:set>
                                      <p:cBhvr>
                                        <p:cTn id="35" dur="500" fill="hold"/>
                                        <p:tgtEl>
                                          <p:spTgt spid="23"/>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5625" y="278130"/>
            <a:ext cx="10424160" cy="474345"/>
          </a:xfrm>
        </p:spPr>
        <p:txBody>
          <a:bodyPr/>
          <a:lstStyle/>
          <a:p>
            <a:r>
              <a:rPr lang="en-US" dirty="0"/>
              <a:t>Wrapping the </a:t>
            </a:r>
            <a:r>
              <a:rPr lang="en-US" dirty="0" err="1"/>
              <a:t>Opencl</a:t>
            </a:r>
            <a:r>
              <a:rPr lang="en-US" dirty="0"/>
              <a:t>™ </a:t>
            </a:r>
            <a:r>
              <a:rPr lang="en-US" dirty="0" err="1"/>
              <a:t>api</a:t>
            </a:r>
            <a:endParaRPr lang="en-US" dirty="0"/>
          </a:p>
        </p:txBody>
      </p:sp>
      <p:sp>
        <p:nvSpPr>
          <p:cNvPr id="3" name="Content Placeholder 2"/>
          <p:cNvSpPr>
            <a:spLocks noGrp="1"/>
          </p:cNvSpPr>
          <p:nvPr>
            <p:ph idx="1"/>
          </p:nvPr>
        </p:nvSpPr>
        <p:spPr/>
        <p:txBody>
          <a:bodyPr/>
          <a:lstStyle/>
          <a:p>
            <a:r>
              <a:rPr lang="en-US" dirty="0" err="1"/>
              <a:t>clARMOR</a:t>
            </a:r>
            <a:r>
              <a:rPr lang="en-US" dirty="0"/>
              <a:t> needs to know which buffers/images to check for overflows</a:t>
            </a:r>
          </a:p>
          <a:p>
            <a:r>
              <a:rPr lang="en-US" dirty="0"/>
              <a:t>Kernel information object </a:t>
            </a:r>
          </a:p>
          <a:p>
            <a:pPr lvl="1"/>
            <a:r>
              <a:rPr lang="en-US" dirty="0"/>
              <a:t>map kernel argument number to buffer information</a:t>
            </a:r>
          </a:p>
          <a:p>
            <a:r>
              <a:rPr lang="en-US" dirty="0"/>
              <a:t>Update on call to </a:t>
            </a:r>
            <a:r>
              <a:rPr lang="en-US" b="1" i="1" dirty="0" err="1"/>
              <a:t>clSetKernelArg</a:t>
            </a:r>
            <a:r>
              <a:rPr lang="en-US" dirty="0"/>
              <a:t> or </a:t>
            </a:r>
            <a:r>
              <a:rPr lang="en-US" b="1" i="1" dirty="0" err="1"/>
              <a:t>clSetKernelArgSVMPointer</a:t>
            </a:r>
            <a:endParaRPr lang="en-US" b="1" i="1" dirty="0"/>
          </a:p>
        </p:txBody>
      </p:sp>
      <p:sp>
        <p:nvSpPr>
          <p:cNvPr id="4" name="Text Placeholder 3"/>
          <p:cNvSpPr>
            <a:spLocks noGrp="1"/>
          </p:cNvSpPr>
          <p:nvPr>
            <p:ph type="body" sz="quarter" idx="10"/>
          </p:nvPr>
        </p:nvSpPr>
        <p:spPr/>
        <p:txBody>
          <a:bodyPr/>
          <a:lstStyle/>
          <a:p>
            <a:r>
              <a:rPr lang="en-US" dirty="0"/>
              <a:t>Set arguments</a:t>
            </a:r>
          </a:p>
        </p:txBody>
      </p:sp>
      <p:sp>
        <p:nvSpPr>
          <p:cNvPr id="5" name="Rectangle 4"/>
          <p:cNvSpPr/>
          <p:nvPr/>
        </p:nvSpPr>
        <p:spPr>
          <a:xfrm>
            <a:off x="3536832" y="3358683"/>
            <a:ext cx="2593075" cy="982639"/>
          </a:xfrm>
          <a:prstGeom prst="rect">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rPr>
              <a:t>Kernel Information</a:t>
            </a:r>
          </a:p>
        </p:txBody>
      </p:sp>
      <p:sp>
        <p:nvSpPr>
          <p:cNvPr id="6" name="Rectangle 5"/>
          <p:cNvSpPr/>
          <p:nvPr/>
        </p:nvSpPr>
        <p:spPr>
          <a:xfrm>
            <a:off x="2894463" y="5118920"/>
            <a:ext cx="1129702" cy="818866"/>
          </a:xfrm>
          <a:prstGeom prst="rect">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rPr>
              <a:t>Constant</a:t>
            </a:r>
          </a:p>
        </p:txBody>
      </p:sp>
      <p:sp>
        <p:nvSpPr>
          <p:cNvPr id="7" name="Rectangle 6"/>
          <p:cNvSpPr/>
          <p:nvPr/>
        </p:nvSpPr>
        <p:spPr>
          <a:xfrm>
            <a:off x="4332248" y="5118920"/>
            <a:ext cx="1207008" cy="818866"/>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endParaRPr lang="en-US" sz="2000" dirty="0">
              <a:solidFill>
                <a:schemeClr val="bg1"/>
              </a:solidFill>
            </a:endParaRPr>
          </a:p>
          <a:p>
            <a:pPr algn="ctr"/>
            <a:r>
              <a:rPr lang="en-US" sz="2000" dirty="0">
                <a:solidFill>
                  <a:schemeClr val="bg1"/>
                </a:solidFill>
              </a:rPr>
              <a:t>Buffer Metadata</a:t>
            </a:r>
          </a:p>
          <a:p>
            <a:pPr algn="ctr"/>
            <a:endParaRPr lang="en-US" sz="2000" dirty="0">
              <a:solidFill>
                <a:schemeClr val="bg1"/>
              </a:solidFill>
            </a:endParaRPr>
          </a:p>
        </p:txBody>
      </p:sp>
      <p:sp>
        <p:nvSpPr>
          <p:cNvPr id="8" name="Rectangle 7"/>
          <p:cNvSpPr/>
          <p:nvPr/>
        </p:nvSpPr>
        <p:spPr>
          <a:xfrm>
            <a:off x="5735629" y="5118920"/>
            <a:ext cx="1207008" cy="818866"/>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a:p>
            <a:pPr algn="ctr"/>
            <a:r>
              <a:rPr lang="en-US" sz="2000" dirty="0">
                <a:solidFill>
                  <a:schemeClr val="bg1"/>
                </a:solidFill>
              </a:rPr>
              <a:t>Buffer Metadata</a:t>
            </a:r>
          </a:p>
          <a:p>
            <a:pPr algn="ctr"/>
            <a:endParaRPr lang="en-US" sz="2000" dirty="0">
              <a:solidFill>
                <a:schemeClr val="bg1"/>
              </a:solidFill>
            </a:endParaRPr>
          </a:p>
        </p:txBody>
      </p:sp>
      <p:cxnSp>
        <p:nvCxnSpPr>
          <p:cNvPr id="10" name="Straight Arrow Connector 9"/>
          <p:cNvCxnSpPr>
            <a:stCxn id="17" idx="2"/>
            <a:endCxn id="6" idx="0"/>
          </p:cNvCxnSpPr>
          <p:nvPr/>
        </p:nvCxnSpPr>
        <p:spPr>
          <a:xfrm flipH="1">
            <a:off x="3459314" y="4341322"/>
            <a:ext cx="619426" cy="777598"/>
          </a:xfrm>
          <a:prstGeom prst="straightConnector1">
            <a:avLst/>
          </a:prstGeom>
          <a:ln w="1016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stCxn id="18" idx="2"/>
            <a:endCxn id="7" idx="0"/>
          </p:cNvCxnSpPr>
          <p:nvPr/>
        </p:nvCxnSpPr>
        <p:spPr>
          <a:xfrm>
            <a:off x="4833371" y="4341322"/>
            <a:ext cx="102381" cy="777598"/>
          </a:xfrm>
          <a:prstGeom prst="straightConnector1">
            <a:avLst/>
          </a:prstGeom>
          <a:ln w="1016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19" idx="2"/>
            <a:endCxn id="8" idx="0"/>
          </p:cNvCxnSpPr>
          <p:nvPr/>
        </p:nvCxnSpPr>
        <p:spPr>
          <a:xfrm>
            <a:off x="5588002" y="4341322"/>
            <a:ext cx="751131" cy="777598"/>
          </a:xfrm>
          <a:prstGeom prst="straightConnector1">
            <a:avLst/>
          </a:prstGeom>
          <a:ln w="1016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3723140" y="3987800"/>
            <a:ext cx="711200" cy="353522"/>
          </a:xfrm>
          <a:prstGeom prst="rect">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ARG1</a:t>
            </a:r>
          </a:p>
        </p:txBody>
      </p:sp>
      <p:sp>
        <p:nvSpPr>
          <p:cNvPr id="18" name="Rectangle 17"/>
          <p:cNvSpPr/>
          <p:nvPr/>
        </p:nvSpPr>
        <p:spPr>
          <a:xfrm>
            <a:off x="4477771" y="3987800"/>
            <a:ext cx="711200" cy="353522"/>
          </a:xfrm>
          <a:prstGeom prst="rect">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ARG2</a:t>
            </a:r>
          </a:p>
        </p:txBody>
      </p:sp>
      <p:sp>
        <p:nvSpPr>
          <p:cNvPr id="19" name="Rectangle 18"/>
          <p:cNvSpPr/>
          <p:nvPr/>
        </p:nvSpPr>
        <p:spPr>
          <a:xfrm>
            <a:off x="5232402" y="3987800"/>
            <a:ext cx="711200" cy="353522"/>
          </a:xfrm>
          <a:prstGeom prst="rect">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ARG3</a:t>
            </a:r>
          </a:p>
        </p:txBody>
      </p:sp>
    </p:spTree>
    <p:extLst>
      <p:ext uri="{BB962C8B-B14F-4D97-AF65-F5344CB8AC3E}">
        <p14:creationId xmlns:p14="http://schemas.microsoft.com/office/powerpoint/2010/main" val="25307535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500"/>
                                        <p:tgtEl>
                                          <p:spTgt spid="1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fade">
                                      <p:cBhvr>
                                        <p:cTn id="13" dur="500"/>
                                        <p:tgtEl>
                                          <p:spTgt spid="1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fade">
                                      <p:cBhvr>
                                        <p:cTn id="16" dur="500"/>
                                        <p:tgtEl>
                                          <p:spTgt spid="19"/>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500"/>
                                        <p:tgtEl>
                                          <p:spTgt spid="6"/>
                                        </p:tgtEl>
                                      </p:cBhvr>
                                    </p:animEffect>
                                  </p:childTnLst>
                                </p:cTn>
                              </p:par>
                            </p:childTnLst>
                          </p:cTn>
                        </p:par>
                        <p:par>
                          <p:cTn id="22" fill="hold">
                            <p:stCondLst>
                              <p:cond delay="500"/>
                            </p:stCondLst>
                            <p:childTnLst>
                              <p:par>
                                <p:cTn id="23" presetID="10" presetClass="entr" presetSubtype="0" fill="hold" nodeType="after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500"/>
                                        <p:tgtEl>
                                          <p:spTgt spid="10"/>
                                        </p:tgtEl>
                                      </p:cBhvr>
                                    </p:animEffect>
                                  </p:childTnLst>
                                </p:cTn>
                              </p:par>
                            </p:childTnLst>
                          </p:cTn>
                        </p:par>
                        <p:par>
                          <p:cTn id="26" fill="hold">
                            <p:stCondLst>
                              <p:cond delay="1000"/>
                            </p:stCondLst>
                            <p:childTnLst>
                              <p:par>
                                <p:cTn id="27" presetID="10" presetClass="entr" presetSubtype="0"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500"/>
                                        <p:tgtEl>
                                          <p:spTgt spid="7"/>
                                        </p:tgtEl>
                                      </p:cBhvr>
                                    </p:animEffect>
                                  </p:childTnLst>
                                </p:cTn>
                              </p:par>
                            </p:childTnLst>
                          </p:cTn>
                        </p:par>
                        <p:par>
                          <p:cTn id="30" fill="hold">
                            <p:stCondLst>
                              <p:cond delay="1500"/>
                            </p:stCondLst>
                            <p:childTnLst>
                              <p:par>
                                <p:cTn id="31" presetID="10" presetClass="entr" presetSubtype="0" fill="hold" nodeType="after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fade">
                                      <p:cBhvr>
                                        <p:cTn id="33" dur="500"/>
                                        <p:tgtEl>
                                          <p:spTgt spid="11"/>
                                        </p:tgtEl>
                                      </p:cBhvr>
                                    </p:animEffect>
                                  </p:childTnLst>
                                </p:cTn>
                              </p:par>
                            </p:childTnLst>
                          </p:cTn>
                        </p:par>
                        <p:par>
                          <p:cTn id="34" fill="hold">
                            <p:stCondLst>
                              <p:cond delay="2000"/>
                            </p:stCondLst>
                            <p:childTnLst>
                              <p:par>
                                <p:cTn id="35" presetID="10" presetClass="entr" presetSubtype="0" fill="hold" grpId="0" nodeType="after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fade">
                                      <p:cBhvr>
                                        <p:cTn id="37" dur="500"/>
                                        <p:tgtEl>
                                          <p:spTgt spid="8"/>
                                        </p:tgtEl>
                                      </p:cBhvr>
                                    </p:animEffect>
                                  </p:childTnLst>
                                </p:cTn>
                              </p:par>
                            </p:childTnLst>
                          </p:cTn>
                        </p:par>
                        <p:par>
                          <p:cTn id="38" fill="hold">
                            <p:stCondLst>
                              <p:cond delay="2500"/>
                            </p:stCondLst>
                            <p:childTnLst>
                              <p:par>
                                <p:cTn id="39" presetID="10" presetClass="entr" presetSubtype="0" fill="hold" nodeType="after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fade">
                                      <p:cBhvr>
                                        <p:cTn id="4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17" grpId="0" animBg="1"/>
      <p:bldP spid="18" grpId="0" animBg="1"/>
      <p:bldP spid="19"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5625" y="278130"/>
            <a:ext cx="10424160" cy="474345"/>
          </a:xfrm>
        </p:spPr>
        <p:txBody>
          <a:bodyPr/>
          <a:lstStyle/>
          <a:p>
            <a:r>
              <a:rPr lang="en-US" dirty="0"/>
              <a:t>Wrapping the </a:t>
            </a:r>
            <a:r>
              <a:rPr lang="en-US" dirty="0" err="1"/>
              <a:t>Opencl</a:t>
            </a:r>
            <a:r>
              <a:rPr lang="en-US" dirty="0"/>
              <a:t>™ </a:t>
            </a:r>
            <a:r>
              <a:rPr lang="en-US" dirty="0" err="1"/>
              <a:t>api</a:t>
            </a:r>
            <a:endParaRPr lang="en-US" dirty="0"/>
          </a:p>
        </p:txBody>
      </p:sp>
      <p:sp>
        <p:nvSpPr>
          <p:cNvPr id="3" name="Content Placeholder 2"/>
          <p:cNvSpPr>
            <a:spLocks noGrp="1"/>
          </p:cNvSpPr>
          <p:nvPr>
            <p:ph idx="1"/>
          </p:nvPr>
        </p:nvSpPr>
        <p:spPr/>
        <p:txBody>
          <a:bodyPr/>
          <a:lstStyle/>
          <a:p>
            <a:r>
              <a:rPr lang="en-US" dirty="0"/>
              <a:t>Do the work of detecting buffer overflows</a:t>
            </a:r>
          </a:p>
          <a:p>
            <a:r>
              <a:rPr lang="en-US" dirty="0"/>
              <a:t>On call to </a:t>
            </a:r>
            <a:r>
              <a:rPr lang="en-US" b="1" i="1" dirty="0" err="1"/>
              <a:t>clEnqueueNDRangeKernel</a:t>
            </a:r>
            <a:endParaRPr lang="en-US" b="1" i="1" dirty="0"/>
          </a:p>
          <a:p>
            <a:pPr lvl="1"/>
            <a:r>
              <a:rPr lang="en-US" dirty="0"/>
              <a:t>Enqueue the kernel</a:t>
            </a:r>
          </a:p>
          <a:p>
            <a:pPr lvl="1"/>
            <a:r>
              <a:rPr lang="en-US" dirty="0"/>
              <a:t>Retrieve affected buffers</a:t>
            </a:r>
          </a:p>
          <a:p>
            <a:pPr lvl="1"/>
            <a:r>
              <a:rPr lang="en-US" dirty="0"/>
              <a:t>Run the canary check</a:t>
            </a:r>
          </a:p>
          <a:p>
            <a:pPr lvl="1"/>
            <a:r>
              <a:rPr lang="en-US" dirty="0"/>
              <a:t>Report errors</a:t>
            </a:r>
          </a:p>
        </p:txBody>
      </p:sp>
      <p:sp>
        <p:nvSpPr>
          <p:cNvPr id="4" name="Text Placeholder 3"/>
          <p:cNvSpPr>
            <a:spLocks noGrp="1"/>
          </p:cNvSpPr>
          <p:nvPr>
            <p:ph type="body" sz="quarter" idx="10"/>
          </p:nvPr>
        </p:nvSpPr>
        <p:spPr/>
        <p:txBody>
          <a:bodyPr/>
          <a:lstStyle/>
          <a:p>
            <a:r>
              <a:rPr lang="en-US" dirty="0"/>
              <a:t>Kernel launch</a:t>
            </a:r>
          </a:p>
        </p:txBody>
      </p:sp>
      <p:cxnSp>
        <p:nvCxnSpPr>
          <p:cNvPr id="19" name="Straight Connector 18"/>
          <p:cNvCxnSpPr/>
          <p:nvPr/>
        </p:nvCxnSpPr>
        <p:spPr>
          <a:xfrm>
            <a:off x="4252310" y="3663393"/>
            <a:ext cx="0" cy="2661283"/>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8791903" y="3657600"/>
            <a:ext cx="0" cy="2661283"/>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1" name="Rectangle 20"/>
          <p:cNvSpPr/>
          <p:nvPr/>
        </p:nvSpPr>
        <p:spPr>
          <a:xfrm>
            <a:off x="4798450" y="3026469"/>
            <a:ext cx="2593075" cy="982639"/>
          </a:xfrm>
          <a:prstGeom prst="rect">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rPr>
              <a:t>Kernel Information</a:t>
            </a:r>
          </a:p>
        </p:txBody>
      </p:sp>
      <p:sp>
        <p:nvSpPr>
          <p:cNvPr id="22" name="Rectangle 21"/>
          <p:cNvSpPr/>
          <p:nvPr/>
        </p:nvSpPr>
        <p:spPr>
          <a:xfrm>
            <a:off x="5046386" y="3820601"/>
            <a:ext cx="1207008" cy="818866"/>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rPr>
              <a:t>Buffer Metadata</a:t>
            </a:r>
          </a:p>
        </p:txBody>
      </p:sp>
      <p:sp>
        <p:nvSpPr>
          <p:cNvPr id="25" name="Rectangle 24"/>
          <p:cNvSpPr/>
          <p:nvPr/>
        </p:nvSpPr>
        <p:spPr>
          <a:xfrm>
            <a:off x="5048993" y="5046918"/>
            <a:ext cx="2061028" cy="1117600"/>
          </a:xfrm>
          <a:prstGeom prst="rect">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rPr>
              <a:t>Buffer</a:t>
            </a:r>
          </a:p>
        </p:txBody>
      </p:sp>
      <p:sp>
        <p:nvSpPr>
          <p:cNvPr id="26" name="Rectangle 25"/>
          <p:cNvSpPr/>
          <p:nvPr/>
        </p:nvSpPr>
        <p:spPr>
          <a:xfrm>
            <a:off x="7110020" y="5046918"/>
            <a:ext cx="950976" cy="11176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rPr>
              <a:t>Canary</a:t>
            </a:r>
          </a:p>
        </p:txBody>
      </p:sp>
      <p:sp>
        <p:nvSpPr>
          <p:cNvPr id="27" name="Freeform 26"/>
          <p:cNvSpPr/>
          <p:nvPr/>
        </p:nvSpPr>
        <p:spPr>
          <a:xfrm>
            <a:off x="5216448" y="5171675"/>
            <a:ext cx="1815153" cy="930319"/>
          </a:xfrm>
          <a:custGeom>
            <a:avLst/>
            <a:gdLst>
              <a:gd name="connsiteX0" fmla="*/ 0 w 1815153"/>
              <a:gd name="connsiteY0" fmla="*/ 95535 h 930319"/>
              <a:gd name="connsiteX1" fmla="*/ 13648 w 1815153"/>
              <a:gd name="connsiteY1" fmla="*/ 286603 h 930319"/>
              <a:gd name="connsiteX2" fmla="*/ 27296 w 1815153"/>
              <a:gd name="connsiteY2" fmla="*/ 627797 h 930319"/>
              <a:gd name="connsiteX3" fmla="*/ 54591 w 1815153"/>
              <a:gd name="connsiteY3" fmla="*/ 750627 h 930319"/>
              <a:gd name="connsiteX4" fmla="*/ 68239 w 1815153"/>
              <a:gd name="connsiteY4" fmla="*/ 805218 h 930319"/>
              <a:gd name="connsiteX5" fmla="*/ 95535 w 1815153"/>
              <a:gd name="connsiteY5" fmla="*/ 900753 h 930319"/>
              <a:gd name="connsiteX6" fmla="*/ 122830 w 1815153"/>
              <a:gd name="connsiteY6" fmla="*/ 859809 h 930319"/>
              <a:gd name="connsiteX7" fmla="*/ 136478 w 1815153"/>
              <a:gd name="connsiteY7" fmla="*/ 791570 h 930319"/>
              <a:gd name="connsiteX8" fmla="*/ 163774 w 1815153"/>
              <a:gd name="connsiteY8" fmla="*/ 641445 h 930319"/>
              <a:gd name="connsiteX9" fmla="*/ 191069 w 1815153"/>
              <a:gd name="connsiteY9" fmla="*/ 559559 h 930319"/>
              <a:gd name="connsiteX10" fmla="*/ 218365 w 1815153"/>
              <a:gd name="connsiteY10" fmla="*/ 450376 h 930319"/>
              <a:gd name="connsiteX11" fmla="*/ 245660 w 1815153"/>
              <a:gd name="connsiteY11" fmla="*/ 368490 h 930319"/>
              <a:gd name="connsiteX12" fmla="*/ 259308 w 1815153"/>
              <a:gd name="connsiteY12" fmla="*/ 327547 h 930319"/>
              <a:gd name="connsiteX13" fmla="*/ 272956 w 1815153"/>
              <a:gd name="connsiteY13" fmla="*/ 272956 h 930319"/>
              <a:gd name="connsiteX14" fmla="*/ 300251 w 1815153"/>
              <a:gd name="connsiteY14" fmla="*/ 218365 h 930319"/>
              <a:gd name="connsiteX15" fmla="*/ 341194 w 1815153"/>
              <a:gd name="connsiteY15" fmla="*/ 81887 h 930319"/>
              <a:gd name="connsiteX16" fmla="*/ 354842 w 1815153"/>
              <a:gd name="connsiteY16" fmla="*/ 40944 h 930319"/>
              <a:gd name="connsiteX17" fmla="*/ 368490 w 1815153"/>
              <a:gd name="connsiteY17" fmla="*/ 259308 h 930319"/>
              <a:gd name="connsiteX18" fmla="*/ 382138 w 1815153"/>
              <a:gd name="connsiteY18" fmla="*/ 382138 h 930319"/>
              <a:gd name="connsiteX19" fmla="*/ 395785 w 1815153"/>
              <a:gd name="connsiteY19" fmla="*/ 682388 h 930319"/>
              <a:gd name="connsiteX20" fmla="*/ 423081 w 1815153"/>
              <a:gd name="connsiteY20" fmla="*/ 805218 h 930319"/>
              <a:gd name="connsiteX21" fmla="*/ 436729 w 1815153"/>
              <a:gd name="connsiteY21" fmla="*/ 873457 h 930319"/>
              <a:gd name="connsiteX22" fmla="*/ 464024 w 1815153"/>
              <a:gd name="connsiteY22" fmla="*/ 818866 h 930319"/>
              <a:gd name="connsiteX23" fmla="*/ 477672 w 1815153"/>
              <a:gd name="connsiteY23" fmla="*/ 736979 h 930319"/>
              <a:gd name="connsiteX24" fmla="*/ 491320 w 1815153"/>
              <a:gd name="connsiteY24" fmla="*/ 696036 h 930319"/>
              <a:gd name="connsiteX25" fmla="*/ 532263 w 1815153"/>
              <a:gd name="connsiteY25" fmla="*/ 504967 h 930319"/>
              <a:gd name="connsiteX26" fmla="*/ 559559 w 1815153"/>
              <a:gd name="connsiteY26" fmla="*/ 409433 h 930319"/>
              <a:gd name="connsiteX27" fmla="*/ 586854 w 1815153"/>
              <a:gd name="connsiteY27" fmla="*/ 368490 h 930319"/>
              <a:gd name="connsiteX28" fmla="*/ 614150 w 1815153"/>
              <a:gd name="connsiteY28" fmla="*/ 272956 h 930319"/>
              <a:gd name="connsiteX29" fmla="*/ 641445 w 1815153"/>
              <a:gd name="connsiteY29" fmla="*/ 218365 h 930319"/>
              <a:gd name="connsiteX30" fmla="*/ 682388 w 1815153"/>
              <a:gd name="connsiteY30" fmla="*/ 81887 h 930319"/>
              <a:gd name="connsiteX31" fmla="*/ 709684 w 1815153"/>
              <a:gd name="connsiteY31" fmla="*/ 0 h 930319"/>
              <a:gd name="connsiteX32" fmla="*/ 723332 w 1815153"/>
              <a:gd name="connsiteY32" fmla="*/ 81887 h 930319"/>
              <a:gd name="connsiteX33" fmla="*/ 736979 w 1815153"/>
              <a:gd name="connsiteY33" fmla="*/ 150126 h 930319"/>
              <a:gd name="connsiteX34" fmla="*/ 750627 w 1815153"/>
              <a:gd name="connsiteY34" fmla="*/ 559559 h 930319"/>
              <a:gd name="connsiteX35" fmla="*/ 777923 w 1815153"/>
              <a:gd name="connsiteY35" fmla="*/ 846162 h 930319"/>
              <a:gd name="connsiteX36" fmla="*/ 791571 w 1815153"/>
              <a:gd name="connsiteY36" fmla="*/ 887105 h 930319"/>
              <a:gd name="connsiteX37" fmla="*/ 818866 w 1815153"/>
              <a:gd name="connsiteY37" fmla="*/ 791570 h 930319"/>
              <a:gd name="connsiteX38" fmla="*/ 846162 w 1815153"/>
              <a:gd name="connsiteY38" fmla="*/ 641445 h 930319"/>
              <a:gd name="connsiteX39" fmla="*/ 873457 w 1815153"/>
              <a:gd name="connsiteY39" fmla="*/ 491320 h 930319"/>
              <a:gd name="connsiteX40" fmla="*/ 900753 w 1815153"/>
              <a:gd name="connsiteY40" fmla="*/ 423081 h 930319"/>
              <a:gd name="connsiteX41" fmla="*/ 914400 w 1815153"/>
              <a:gd name="connsiteY41" fmla="*/ 382138 h 930319"/>
              <a:gd name="connsiteX42" fmla="*/ 928048 w 1815153"/>
              <a:gd name="connsiteY42" fmla="*/ 327547 h 930319"/>
              <a:gd name="connsiteX43" fmla="*/ 941696 w 1815153"/>
              <a:gd name="connsiteY43" fmla="*/ 259308 h 930319"/>
              <a:gd name="connsiteX44" fmla="*/ 982639 w 1815153"/>
              <a:gd name="connsiteY44" fmla="*/ 136478 h 930319"/>
              <a:gd name="connsiteX45" fmla="*/ 996287 w 1815153"/>
              <a:gd name="connsiteY45" fmla="*/ 95535 h 930319"/>
              <a:gd name="connsiteX46" fmla="*/ 1009935 w 1815153"/>
              <a:gd name="connsiteY46" fmla="*/ 54591 h 930319"/>
              <a:gd name="connsiteX47" fmla="*/ 1037230 w 1815153"/>
              <a:gd name="connsiteY47" fmla="*/ 95535 h 930319"/>
              <a:gd name="connsiteX48" fmla="*/ 1064526 w 1815153"/>
              <a:gd name="connsiteY48" fmla="*/ 245660 h 930319"/>
              <a:gd name="connsiteX49" fmla="*/ 1078174 w 1815153"/>
              <a:gd name="connsiteY49" fmla="*/ 313899 h 930319"/>
              <a:gd name="connsiteX50" fmla="*/ 1091821 w 1815153"/>
              <a:gd name="connsiteY50" fmla="*/ 887105 h 930319"/>
              <a:gd name="connsiteX51" fmla="*/ 1105469 w 1815153"/>
              <a:gd name="connsiteY51" fmla="*/ 928048 h 930319"/>
              <a:gd name="connsiteX52" fmla="*/ 1146412 w 1815153"/>
              <a:gd name="connsiteY52" fmla="*/ 805218 h 930319"/>
              <a:gd name="connsiteX53" fmla="*/ 1187356 w 1815153"/>
              <a:gd name="connsiteY53" fmla="*/ 709684 h 930319"/>
              <a:gd name="connsiteX54" fmla="*/ 1201003 w 1815153"/>
              <a:gd name="connsiteY54" fmla="*/ 655093 h 930319"/>
              <a:gd name="connsiteX55" fmla="*/ 1228299 w 1815153"/>
              <a:gd name="connsiteY55" fmla="*/ 600502 h 930319"/>
              <a:gd name="connsiteX56" fmla="*/ 1255594 w 1815153"/>
              <a:gd name="connsiteY56" fmla="*/ 518615 h 930319"/>
              <a:gd name="connsiteX57" fmla="*/ 1296538 w 1815153"/>
              <a:gd name="connsiteY57" fmla="*/ 450376 h 930319"/>
              <a:gd name="connsiteX58" fmla="*/ 1323833 w 1815153"/>
              <a:gd name="connsiteY58" fmla="*/ 341194 h 930319"/>
              <a:gd name="connsiteX59" fmla="*/ 1351129 w 1815153"/>
              <a:gd name="connsiteY59" fmla="*/ 218365 h 930319"/>
              <a:gd name="connsiteX60" fmla="*/ 1364776 w 1815153"/>
              <a:gd name="connsiteY60" fmla="*/ 95535 h 930319"/>
              <a:gd name="connsiteX61" fmla="*/ 1392072 w 1815153"/>
              <a:gd name="connsiteY61" fmla="*/ 218365 h 930319"/>
              <a:gd name="connsiteX62" fmla="*/ 1419368 w 1815153"/>
              <a:gd name="connsiteY62" fmla="*/ 477672 h 930319"/>
              <a:gd name="connsiteX63" fmla="*/ 1433015 w 1815153"/>
              <a:gd name="connsiteY63" fmla="*/ 532263 h 930319"/>
              <a:gd name="connsiteX64" fmla="*/ 1446663 w 1815153"/>
              <a:gd name="connsiteY64" fmla="*/ 641445 h 930319"/>
              <a:gd name="connsiteX65" fmla="*/ 1460311 w 1815153"/>
              <a:gd name="connsiteY65" fmla="*/ 682388 h 930319"/>
              <a:gd name="connsiteX66" fmla="*/ 1473959 w 1815153"/>
              <a:gd name="connsiteY66" fmla="*/ 750627 h 930319"/>
              <a:gd name="connsiteX67" fmla="*/ 1514902 w 1815153"/>
              <a:gd name="connsiteY67" fmla="*/ 900753 h 930319"/>
              <a:gd name="connsiteX68" fmla="*/ 1555845 w 1815153"/>
              <a:gd name="connsiteY68" fmla="*/ 668741 h 930319"/>
              <a:gd name="connsiteX69" fmla="*/ 1569493 w 1815153"/>
              <a:gd name="connsiteY69" fmla="*/ 627797 h 930319"/>
              <a:gd name="connsiteX70" fmla="*/ 1596788 w 1815153"/>
              <a:gd name="connsiteY70" fmla="*/ 518615 h 930319"/>
              <a:gd name="connsiteX71" fmla="*/ 1610436 w 1815153"/>
              <a:gd name="connsiteY71" fmla="*/ 477672 h 930319"/>
              <a:gd name="connsiteX72" fmla="*/ 1637732 w 1815153"/>
              <a:gd name="connsiteY72" fmla="*/ 368490 h 930319"/>
              <a:gd name="connsiteX73" fmla="*/ 1651379 w 1815153"/>
              <a:gd name="connsiteY73" fmla="*/ 327547 h 930319"/>
              <a:gd name="connsiteX74" fmla="*/ 1678675 w 1815153"/>
              <a:gd name="connsiteY74" fmla="*/ 150126 h 930319"/>
              <a:gd name="connsiteX75" fmla="*/ 1692323 w 1815153"/>
              <a:gd name="connsiteY75" fmla="*/ 204717 h 930319"/>
              <a:gd name="connsiteX76" fmla="*/ 1705971 w 1815153"/>
              <a:gd name="connsiteY76" fmla="*/ 245660 h 930319"/>
              <a:gd name="connsiteX77" fmla="*/ 1719618 w 1815153"/>
              <a:gd name="connsiteY77" fmla="*/ 491320 h 930319"/>
              <a:gd name="connsiteX78" fmla="*/ 1733266 w 1815153"/>
              <a:gd name="connsiteY78" fmla="*/ 545911 h 930319"/>
              <a:gd name="connsiteX79" fmla="*/ 1746914 w 1815153"/>
              <a:gd name="connsiteY79" fmla="*/ 614150 h 930319"/>
              <a:gd name="connsiteX80" fmla="*/ 1760562 w 1815153"/>
              <a:gd name="connsiteY80" fmla="*/ 696036 h 930319"/>
              <a:gd name="connsiteX81" fmla="*/ 1787857 w 1815153"/>
              <a:gd name="connsiteY81" fmla="*/ 777923 h 930319"/>
              <a:gd name="connsiteX82" fmla="*/ 1801505 w 1815153"/>
              <a:gd name="connsiteY82" fmla="*/ 846162 h 930319"/>
              <a:gd name="connsiteX83" fmla="*/ 1815153 w 1815153"/>
              <a:gd name="connsiteY83" fmla="*/ 887105 h 930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Lst>
            <a:rect l="l" t="t" r="r" b="b"/>
            <a:pathLst>
              <a:path w="1815153" h="930319">
                <a:moveTo>
                  <a:pt x="0" y="95535"/>
                </a:moveTo>
                <a:cubicBezTo>
                  <a:pt x="4549" y="159224"/>
                  <a:pt x="10378" y="222835"/>
                  <a:pt x="13648" y="286603"/>
                </a:cubicBezTo>
                <a:cubicBezTo>
                  <a:pt x="19477" y="400276"/>
                  <a:pt x="19968" y="514211"/>
                  <a:pt x="27296" y="627797"/>
                </a:cubicBezTo>
                <a:cubicBezTo>
                  <a:pt x="32427" y="707323"/>
                  <a:pt x="37851" y="692036"/>
                  <a:pt x="54591" y="750627"/>
                </a:cubicBezTo>
                <a:cubicBezTo>
                  <a:pt x="59744" y="768662"/>
                  <a:pt x="63086" y="787183"/>
                  <a:pt x="68239" y="805218"/>
                </a:cubicBezTo>
                <a:cubicBezTo>
                  <a:pt x="107398" y="942273"/>
                  <a:pt x="52870" y="730095"/>
                  <a:pt x="95535" y="900753"/>
                </a:cubicBezTo>
                <a:cubicBezTo>
                  <a:pt x="104633" y="887105"/>
                  <a:pt x="117071" y="875167"/>
                  <a:pt x="122830" y="859809"/>
                </a:cubicBezTo>
                <a:cubicBezTo>
                  <a:pt x="130975" y="838089"/>
                  <a:pt x="132328" y="814393"/>
                  <a:pt x="136478" y="791570"/>
                </a:cubicBezTo>
                <a:cubicBezTo>
                  <a:pt x="142153" y="760359"/>
                  <a:pt x="154580" y="675158"/>
                  <a:pt x="163774" y="641445"/>
                </a:cubicBezTo>
                <a:cubicBezTo>
                  <a:pt x="171344" y="613687"/>
                  <a:pt x="183165" y="587224"/>
                  <a:pt x="191069" y="559559"/>
                </a:cubicBezTo>
                <a:cubicBezTo>
                  <a:pt x="201375" y="523488"/>
                  <a:pt x="206502" y="485965"/>
                  <a:pt x="218365" y="450376"/>
                </a:cubicBezTo>
                <a:lnTo>
                  <a:pt x="245660" y="368490"/>
                </a:lnTo>
                <a:cubicBezTo>
                  <a:pt x="250209" y="354842"/>
                  <a:pt x="255819" y="341503"/>
                  <a:pt x="259308" y="327547"/>
                </a:cubicBezTo>
                <a:cubicBezTo>
                  <a:pt x="263857" y="309350"/>
                  <a:pt x="266370" y="290519"/>
                  <a:pt x="272956" y="272956"/>
                </a:cubicBezTo>
                <a:cubicBezTo>
                  <a:pt x="280099" y="253907"/>
                  <a:pt x="292695" y="237255"/>
                  <a:pt x="300251" y="218365"/>
                </a:cubicBezTo>
                <a:cubicBezTo>
                  <a:pt x="332690" y="137266"/>
                  <a:pt x="321083" y="152277"/>
                  <a:pt x="341194" y="81887"/>
                </a:cubicBezTo>
                <a:cubicBezTo>
                  <a:pt x="345146" y="68055"/>
                  <a:pt x="350293" y="54592"/>
                  <a:pt x="354842" y="40944"/>
                </a:cubicBezTo>
                <a:cubicBezTo>
                  <a:pt x="359391" y="113732"/>
                  <a:pt x="362674" y="186610"/>
                  <a:pt x="368490" y="259308"/>
                </a:cubicBezTo>
                <a:cubicBezTo>
                  <a:pt x="371775" y="300372"/>
                  <a:pt x="379486" y="341028"/>
                  <a:pt x="382138" y="382138"/>
                </a:cubicBezTo>
                <a:cubicBezTo>
                  <a:pt x="388588" y="482117"/>
                  <a:pt x="388647" y="582456"/>
                  <a:pt x="395785" y="682388"/>
                </a:cubicBezTo>
                <a:cubicBezTo>
                  <a:pt x="403296" y="787543"/>
                  <a:pt x="405102" y="733304"/>
                  <a:pt x="423081" y="805218"/>
                </a:cubicBezTo>
                <a:cubicBezTo>
                  <a:pt x="428707" y="827722"/>
                  <a:pt x="432180" y="850711"/>
                  <a:pt x="436729" y="873457"/>
                </a:cubicBezTo>
                <a:cubicBezTo>
                  <a:pt x="445827" y="855260"/>
                  <a:pt x="458178" y="838353"/>
                  <a:pt x="464024" y="818866"/>
                </a:cubicBezTo>
                <a:cubicBezTo>
                  <a:pt x="471975" y="792361"/>
                  <a:pt x="471669" y="763992"/>
                  <a:pt x="477672" y="736979"/>
                </a:cubicBezTo>
                <a:cubicBezTo>
                  <a:pt x="480793" y="722936"/>
                  <a:pt x="486771" y="709684"/>
                  <a:pt x="491320" y="696036"/>
                </a:cubicBezTo>
                <a:cubicBezTo>
                  <a:pt x="516745" y="441789"/>
                  <a:pt x="480182" y="643851"/>
                  <a:pt x="532263" y="504967"/>
                </a:cubicBezTo>
                <a:cubicBezTo>
                  <a:pt x="545381" y="469984"/>
                  <a:pt x="543062" y="442428"/>
                  <a:pt x="559559" y="409433"/>
                </a:cubicBezTo>
                <a:cubicBezTo>
                  <a:pt x="566894" y="394762"/>
                  <a:pt x="577756" y="382138"/>
                  <a:pt x="586854" y="368490"/>
                </a:cubicBezTo>
                <a:cubicBezTo>
                  <a:pt x="593780" y="340785"/>
                  <a:pt x="602402" y="300369"/>
                  <a:pt x="614150" y="272956"/>
                </a:cubicBezTo>
                <a:cubicBezTo>
                  <a:pt x="622164" y="254256"/>
                  <a:pt x="632347" y="236562"/>
                  <a:pt x="641445" y="218365"/>
                </a:cubicBezTo>
                <a:cubicBezTo>
                  <a:pt x="663675" y="107216"/>
                  <a:pt x="642489" y="191611"/>
                  <a:pt x="682388" y="81887"/>
                </a:cubicBezTo>
                <a:cubicBezTo>
                  <a:pt x="692221" y="54847"/>
                  <a:pt x="709684" y="0"/>
                  <a:pt x="709684" y="0"/>
                </a:cubicBezTo>
                <a:cubicBezTo>
                  <a:pt x="714233" y="27296"/>
                  <a:pt x="718382" y="54661"/>
                  <a:pt x="723332" y="81887"/>
                </a:cubicBezTo>
                <a:cubicBezTo>
                  <a:pt x="727481" y="104710"/>
                  <a:pt x="735656" y="126967"/>
                  <a:pt x="736979" y="150126"/>
                </a:cubicBezTo>
                <a:cubicBezTo>
                  <a:pt x="744769" y="286457"/>
                  <a:pt x="744426" y="423146"/>
                  <a:pt x="750627" y="559559"/>
                </a:cubicBezTo>
                <a:cubicBezTo>
                  <a:pt x="753770" y="628701"/>
                  <a:pt x="761692" y="765009"/>
                  <a:pt x="777923" y="846162"/>
                </a:cubicBezTo>
                <a:cubicBezTo>
                  <a:pt x="780744" y="860269"/>
                  <a:pt x="787022" y="873457"/>
                  <a:pt x="791571" y="887105"/>
                </a:cubicBezTo>
                <a:cubicBezTo>
                  <a:pt x="800669" y="855260"/>
                  <a:pt x="812371" y="824046"/>
                  <a:pt x="818866" y="791570"/>
                </a:cubicBezTo>
                <a:cubicBezTo>
                  <a:pt x="857444" y="598678"/>
                  <a:pt x="811837" y="744418"/>
                  <a:pt x="846162" y="641445"/>
                </a:cubicBezTo>
                <a:cubicBezTo>
                  <a:pt x="849403" y="622000"/>
                  <a:pt x="866302" y="515169"/>
                  <a:pt x="873457" y="491320"/>
                </a:cubicBezTo>
                <a:cubicBezTo>
                  <a:pt x="880497" y="467855"/>
                  <a:pt x="892151" y="446020"/>
                  <a:pt x="900753" y="423081"/>
                </a:cubicBezTo>
                <a:cubicBezTo>
                  <a:pt x="905804" y="409611"/>
                  <a:pt x="910448" y="395970"/>
                  <a:pt x="914400" y="382138"/>
                </a:cubicBezTo>
                <a:cubicBezTo>
                  <a:pt x="919553" y="364103"/>
                  <a:pt x="923979" y="345857"/>
                  <a:pt x="928048" y="327547"/>
                </a:cubicBezTo>
                <a:cubicBezTo>
                  <a:pt x="933080" y="304903"/>
                  <a:pt x="935593" y="281687"/>
                  <a:pt x="941696" y="259308"/>
                </a:cubicBezTo>
                <a:cubicBezTo>
                  <a:pt x="941703" y="259282"/>
                  <a:pt x="975811" y="156962"/>
                  <a:pt x="982639" y="136478"/>
                </a:cubicBezTo>
                <a:lnTo>
                  <a:pt x="996287" y="95535"/>
                </a:lnTo>
                <a:lnTo>
                  <a:pt x="1009935" y="54591"/>
                </a:lnTo>
                <a:cubicBezTo>
                  <a:pt x="1019033" y="68239"/>
                  <a:pt x="1030769" y="80459"/>
                  <a:pt x="1037230" y="95535"/>
                </a:cubicBezTo>
                <a:cubicBezTo>
                  <a:pt x="1051522" y="128885"/>
                  <a:pt x="1060500" y="221506"/>
                  <a:pt x="1064526" y="245660"/>
                </a:cubicBezTo>
                <a:cubicBezTo>
                  <a:pt x="1068340" y="268541"/>
                  <a:pt x="1073625" y="291153"/>
                  <a:pt x="1078174" y="313899"/>
                </a:cubicBezTo>
                <a:cubicBezTo>
                  <a:pt x="1082723" y="504968"/>
                  <a:pt x="1083335" y="696171"/>
                  <a:pt x="1091821" y="887105"/>
                </a:cubicBezTo>
                <a:cubicBezTo>
                  <a:pt x="1092460" y="901477"/>
                  <a:pt x="1097489" y="940018"/>
                  <a:pt x="1105469" y="928048"/>
                </a:cubicBezTo>
                <a:cubicBezTo>
                  <a:pt x="1129409" y="892138"/>
                  <a:pt x="1127111" y="843820"/>
                  <a:pt x="1146412" y="805218"/>
                </a:cubicBezTo>
                <a:cubicBezTo>
                  <a:pt x="1170673" y="756697"/>
                  <a:pt x="1173969" y="756538"/>
                  <a:pt x="1187356" y="709684"/>
                </a:cubicBezTo>
                <a:cubicBezTo>
                  <a:pt x="1192509" y="691649"/>
                  <a:pt x="1194417" y="672656"/>
                  <a:pt x="1201003" y="655093"/>
                </a:cubicBezTo>
                <a:cubicBezTo>
                  <a:pt x="1208147" y="636043"/>
                  <a:pt x="1220743" y="619392"/>
                  <a:pt x="1228299" y="600502"/>
                </a:cubicBezTo>
                <a:cubicBezTo>
                  <a:pt x="1238985" y="573788"/>
                  <a:pt x="1240791" y="543287"/>
                  <a:pt x="1255594" y="518615"/>
                </a:cubicBezTo>
                <a:cubicBezTo>
                  <a:pt x="1269242" y="495869"/>
                  <a:pt x="1284675" y="474102"/>
                  <a:pt x="1296538" y="450376"/>
                </a:cubicBezTo>
                <a:cubicBezTo>
                  <a:pt x="1311169" y="421115"/>
                  <a:pt x="1317605" y="369218"/>
                  <a:pt x="1323833" y="341194"/>
                </a:cubicBezTo>
                <a:cubicBezTo>
                  <a:pt x="1335752" y="287557"/>
                  <a:pt x="1342898" y="275986"/>
                  <a:pt x="1351129" y="218365"/>
                </a:cubicBezTo>
                <a:cubicBezTo>
                  <a:pt x="1356955" y="177584"/>
                  <a:pt x="1360227" y="136478"/>
                  <a:pt x="1364776" y="95535"/>
                </a:cubicBezTo>
                <a:cubicBezTo>
                  <a:pt x="1373542" y="130600"/>
                  <a:pt x="1387740" y="183712"/>
                  <a:pt x="1392072" y="218365"/>
                </a:cubicBezTo>
                <a:cubicBezTo>
                  <a:pt x="1407260" y="339865"/>
                  <a:pt x="1400787" y="366186"/>
                  <a:pt x="1419368" y="477672"/>
                </a:cubicBezTo>
                <a:cubicBezTo>
                  <a:pt x="1422452" y="496174"/>
                  <a:pt x="1429931" y="513761"/>
                  <a:pt x="1433015" y="532263"/>
                </a:cubicBezTo>
                <a:cubicBezTo>
                  <a:pt x="1439045" y="568441"/>
                  <a:pt x="1440102" y="605359"/>
                  <a:pt x="1446663" y="641445"/>
                </a:cubicBezTo>
                <a:cubicBezTo>
                  <a:pt x="1449236" y="655599"/>
                  <a:pt x="1456822" y="668432"/>
                  <a:pt x="1460311" y="682388"/>
                </a:cubicBezTo>
                <a:cubicBezTo>
                  <a:pt x="1465937" y="704892"/>
                  <a:pt x="1467856" y="728248"/>
                  <a:pt x="1473959" y="750627"/>
                </a:cubicBezTo>
                <a:cubicBezTo>
                  <a:pt x="1525905" y="941098"/>
                  <a:pt x="1481651" y="734499"/>
                  <a:pt x="1514902" y="900753"/>
                </a:cubicBezTo>
                <a:cubicBezTo>
                  <a:pt x="1567393" y="743276"/>
                  <a:pt x="1523339" y="896281"/>
                  <a:pt x="1555845" y="668741"/>
                </a:cubicBezTo>
                <a:cubicBezTo>
                  <a:pt x="1557880" y="654499"/>
                  <a:pt x="1565708" y="641676"/>
                  <a:pt x="1569493" y="627797"/>
                </a:cubicBezTo>
                <a:cubicBezTo>
                  <a:pt x="1579363" y="591605"/>
                  <a:pt x="1584925" y="554204"/>
                  <a:pt x="1596788" y="518615"/>
                </a:cubicBezTo>
                <a:cubicBezTo>
                  <a:pt x="1601337" y="504967"/>
                  <a:pt x="1606651" y="491551"/>
                  <a:pt x="1610436" y="477672"/>
                </a:cubicBezTo>
                <a:cubicBezTo>
                  <a:pt x="1620307" y="441480"/>
                  <a:pt x="1625870" y="404079"/>
                  <a:pt x="1637732" y="368490"/>
                </a:cubicBezTo>
                <a:cubicBezTo>
                  <a:pt x="1642281" y="354842"/>
                  <a:pt x="1647890" y="341503"/>
                  <a:pt x="1651379" y="327547"/>
                </a:cubicBezTo>
                <a:cubicBezTo>
                  <a:pt x="1667010" y="265021"/>
                  <a:pt x="1670387" y="216428"/>
                  <a:pt x="1678675" y="150126"/>
                </a:cubicBezTo>
                <a:cubicBezTo>
                  <a:pt x="1683224" y="168323"/>
                  <a:pt x="1687170" y="186682"/>
                  <a:pt x="1692323" y="204717"/>
                </a:cubicBezTo>
                <a:cubicBezTo>
                  <a:pt x="1696275" y="218549"/>
                  <a:pt x="1704607" y="231339"/>
                  <a:pt x="1705971" y="245660"/>
                </a:cubicBezTo>
                <a:cubicBezTo>
                  <a:pt x="1713746" y="327304"/>
                  <a:pt x="1712193" y="409644"/>
                  <a:pt x="1719618" y="491320"/>
                </a:cubicBezTo>
                <a:cubicBezTo>
                  <a:pt x="1721316" y="510000"/>
                  <a:pt x="1729197" y="527601"/>
                  <a:pt x="1733266" y="545911"/>
                </a:cubicBezTo>
                <a:cubicBezTo>
                  <a:pt x="1738298" y="568555"/>
                  <a:pt x="1742764" y="591327"/>
                  <a:pt x="1746914" y="614150"/>
                </a:cubicBezTo>
                <a:cubicBezTo>
                  <a:pt x="1751864" y="641375"/>
                  <a:pt x="1753851" y="669190"/>
                  <a:pt x="1760562" y="696036"/>
                </a:cubicBezTo>
                <a:cubicBezTo>
                  <a:pt x="1767540" y="723949"/>
                  <a:pt x="1782214" y="749710"/>
                  <a:pt x="1787857" y="777923"/>
                </a:cubicBezTo>
                <a:cubicBezTo>
                  <a:pt x="1792406" y="800669"/>
                  <a:pt x="1795879" y="823658"/>
                  <a:pt x="1801505" y="846162"/>
                </a:cubicBezTo>
                <a:cubicBezTo>
                  <a:pt x="1804994" y="860118"/>
                  <a:pt x="1815153" y="887105"/>
                  <a:pt x="1815153" y="887105"/>
                </a:cubicBezTo>
              </a:path>
            </a:pathLst>
          </a:custGeom>
          <a:noFill/>
          <a:ln w="101600">
            <a:solidFill>
              <a:schemeClr val="bg2">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7187731" y="5149293"/>
            <a:ext cx="292608" cy="859536"/>
          </a:xfrm>
          <a:custGeom>
            <a:avLst/>
            <a:gdLst>
              <a:gd name="connsiteX0" fmla="*/ 0 w 292608"/>
              <a:gd name="connsiteY0" fmla="*/ 859536 h 859536"/>
              <a:gd name="connsiteX1" fmla="*/ 36576 w 292608"/>
              <a:gd name="connsiteY1" fmla="*/ 768096 h 859536"/>
              <a:gd name="connsiteX2" fmla="*/ 109728 w 292608"/>
              <a:gd name="connsiteY2" fmla="*/ 621792 h 859536"/>
              <a:gd name="connsiteX3" fmla="*/ 128016 w 292608"/>
              <a:gd name="connsiteY3" fmla="*/ 256032 h 859536"/>
              <a:gd name="connsiteX4" fmla="*/ 146304 w 292608"/>
              <a:gd name="connsiteY4" fmla="*/ 164592 h 859536"/>
              <a:gd name="connsiteX5" fmla="*/ 164592 w 292608"/>
              <a:gd name="connsiteY5" fmla="*/ 0 h 859536"/>
              <a:gd name="connsiteX6" fmla="*/ 219456 w 292608"/>
              <a:gd name="connsiteY6" fmla="*/ 786384 h 859536"/>
              <a:gd name="connsiteX7" fmla="*/ 237744 w 292608"/>
              <a:gd name="connsiteY7" fmla="*/ 713232 h 859536"/>
              <a:gd name="connsiteX8" fmla="*/ 256032 w 292608"/>
              <a:gd name="connsiteY8" fmla="*/ 585216 h 859536"/>
              <a:gd name="connsiteX9" fmla="*/ 292608 w 292608"/>
              <a:gd name="connsiteY9" fmla="*/ 548640 h 8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2608" h="859536">
                <a:moveTo>
                  <a:pt x="0" y="859536"/>
                </a:moveTo>
                <a:cubicBezTo>
                  <a:pt x="12192" y="829056"/>
                  <a:pt x="22819" y="797902"/>
                  <a:pt x="36576" y="768096"/>
                </a:cubicBezTo>
                <a:cubicBezTo>
                  <a:pt x="59425" y="718590"/>
                  <a:pt x="109728" y="621792"/>
                  <a:pt x="109728" y="621792"/>
                </a:cubicBezTo>
                <a:cubicBezTo>
                  <a:pt x="115824" y="499872"/>
                  <a:pt x="118281" y="377716"/>
                  <a:pt x="128016" y="256032"/>
                </a:cubicBezTo>
                <a:cubicBezTo>
                  <a:pt x="130495" y="225047"/>
                  <a:pt x="141908" y="195363"/>
                  <a:pt x="146304" y="164592"/>
                </a:cubicBezTo>
                <a:cubicBezTo>
                  <a:pt x="154111" y="109945"/>
                  <a:pt x="158496" y="54864"/>
                  <a:pt x="164592" y="0"/>
                </a:cubicBezTo>
                <a:cubicBezTo>
                  <a:pt x="272520" y="323784"/>
                  <a:pt x="200126" y="71188"/>
                  <a:pt x="219456" y="786384"/>
                </a:cubicBezTo>
                <a:cubicBezTo>
                  <a:pt x="225552" y="762000"/>
                  <a:pt x="233248" y="737961"/>
                  <a:pt x="237744" y="713232"/>
                </a:cubicBezTo>
                <a:cubicBezTo>
                  <a:pt x="245455" y="670822"/>
                  <a:pt x="242401" y="626109"/>
                  <a:pt x="256032" y="585216"/>
                </a:cubicBezTo>
                <a:cubicBezTo>
                  <a:pt x="261484" y="568859"/>
                  <a:pt x="280416" y="560832"/>
                  <a:pt x="292608" y="548640"/>
                </a:cubicBezTo>
              </a:path>
            </a:pathLst>
          </a:custGeom>
          <a:noFill/>
          <a:ln w="101600">
            <a:solidFill>
              <a:schemeClr val="bg2">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9" name="Straight Arrow Connector 28"/>
          <p:cNvCxnSpPr>
            <a:stCxn id="22" idx="2"/>
            <a:endCxn id="25" idx="0"/>
          </p:cNvCxnSpPr>
          <p:nvPr/>
        </p:nvCxnSpPr>
        <p:spPr>
          <a:xfrm>
            <a:off x="5649890" y="4639467"/>
            <a:ext cx="429617" cy="407451"/>
          </a:xfrm>
          <a:prstGeom prst="straightConnector1">
            <a:avLst/>
          </a:prstGeom>
          <a:ln w="101600">
            <a:solidFill>
              <a:schemeClr val="accent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36" name="Rectangle 35"/>
          <p:cNvSpPr/>
          <p:nvPr/>
        </p:nvSpPr>
        <p:spPr>
          <a:xfrm>
            <a:off x="642789" y="4056731"/>
            <a:ext cx="3166280" cy="1323833"/>
          </a:xfrm>
          <a:prstGeom prst="rect">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2000" dirty="0">
                <a:solidFill>
                  <a:schemeClr val="bg1"/>
                </a:solidFill>
              </a:rPr>
              <a:t>Kernel</a:t>
            </a:r>
          </a:p>
        </p:txBody>
      </p:sp>
      <p:sp>
        <p:nvSpPr>
          <p:cNvPr id="38" name="Rectangle 37"/>
          <p:cNvSpPr/>
          <p:nvPr/>
        </p:nvSpPr>
        <p:spPr>
          <a:xfrm>
            <a:off x="192042" y="4691253"/>
            <a:ext cx="2061028" cy="1117600"/>
          </a:xfrm>
          <a:prstGeom prst="rect">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rPr>
              <a:t>Buffer</a:t>
            </a:r>
          </a:p>
        </p:txBody>
      </p:sp>
      <p:sp>
        <p:nvSpPr>
          <p:cNvPr id="39" name="Rectangle 38"/>
          <p:cNvSpPr/>
          <p:nvPr/>
        </p:nvSpPr>
        <p:spPr>
          <a:xfrm>
            <a:off x="2253069" y="4691253"/>
            <a:ext cx="950976" cy="11176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rPr>
              <a:t>Canary</a:t>
            </a:r>
          </a:p>
        </p:txBody>
      </p:sp>
      <p:sp>
        <p:nvSpPr>
          <p:cNvPr id="40" name="Freeform 39"/>
          <p:cNvSpPr/>
          <p:nvPr/>
        </p:nvSpPr>
        <p:spPr>
          <a:xfrm>
            <a:off x="356186" y="4817267"/>
            <a:ext cx="1815153" cy="930319"/>
          </a:xfrm>
          <a:custGeom>
            <a:avLst/>
            <a:gdLst>
              <a:gd name="connsiteX0" fmla="*/ 0 w 1815153"/>
              <a:gd name="connsiteY0" fmla="*/ 95535 h 930319"/>
              <a:gd name="connsiteX1" fmla="*/ 13648 w 1815153"/>
              <a:gd name="connsiteY1" fmla="*/ 286603 h 930319"/>
              <a:gd name="connsiteX2" fmla="*/ 27296 w 1815153"/>
              <a:gd name="connsiteY2" fmla="*/ 627797 h 930319"/>
              <a:gd name="connsiteX3" fmla="*/ 54591 w 1815153"/>
              <a:gd name="connsiteY3" fmla="*/ 750627 h 930319"/>
              <a:gd name="connsiteX4" fmla="*/ 68239 w 1815153"/>
              <a:gd name="connsiteY4" fmla="*/ 805218 h 930319"/>
              <a:gd name="connsiteX5" fmla="*/ 95535 w 1815153"/>
              <a:gd name="connsiteY5" fmla="*/ 900753 h 930319"/>
              <a:gd name="connsiteX6" fmla="*/ 122830 w 1815153"/>
              <a:gd name="connsiteY6" fmla="*/ 859809 h 930319"/>
              <a:gd name="connsiteX7" fmla="*/ 136478 w 1815153"/>
              <a:gd name="connsiteY7" fmla="*/ 791570 h 930319"/>
              <a:gd name="connsiteX8" fmla="*/ 163774 w 1815153"/>
              <a:gd name="connsiteY8" fmla="*/ 641445 h 930319"/>
              <a:gd name="connsiteX9" fmla="*/ 191069 w 1815153"/>
              <a:gd name="connsiteY9" fmla="*/ 559559 h 930319"/>
              <a:gd name="connsiteX10" fmla="*/ 218365 w 1815153"/>
              <a:gd name="connsiteY10" fmla="*/ 450376 h 930319"/>
              <a:gd name="connsiteX11" fmla="*/ 245660 w 1815153"/>
              <a:gd name="connsiteY11" fmla="*/ 368490 h 930319"/>
              <a:gd name="connsiteX12" fmla="*/ 259308 w 1815153"/>
              <a:gd name="connsiteY12" fmla="*/ 327547 h 930319"/>
              <a:gd name="connsiteX13" fmla="*/ 272956 w 1815153"/>
              <a:gd name="connsiteY13" fmla="*/ 272956 h 930319"/>
              <a:gd name="connsiteX14" fmla="*/ 300251 w 1815153"/>
              <a:gd name="connsiteY14" fmla="*/ 218365 h 930319"/>
              <a:gd name="connsiteX15" fmla="*/ 341194 w 1815153"/>
              <a:gd name="connsiteY15" fmla="*/ 81887 h 930319"/>
              <a:gd name="connsiteX16" fmla="*/ 354842 w 1815153"/>
              <a:gd name="connsiteY16" fmla="*/ 40944 h 930319"/>
              <a:gd name="connsiteX17" fmla="*/ 368490 w 1815153"/>
              <a:gd name="connsiteY17" fmla="*/ 259308 h 930319"/>
              <a:gd name="connsiteX18" fmla="*/ 382138 w 1815153"/>
              <a:gd name="connsiteY18" fmla="*/ 382138 h 930319"/>
              <a:gd name="connsiteX19" fmla="*/ 395785 w 1815153"/>
              <a:gd name="connsiteY19" fmla="*/ 682388 h 930319"/>
              <a:gd name="connsiteX20" fmla="*/ 423081 w 1815153"/>
              <a:gd name="connsiteY20" fmla="*/ 805218 h 930319"/>
              <a:gd name="connsiteX21" fmla="*/ 436729 w 1815153"/>
              <a:gd name="connsiteY21" fmla="*/ 873457 h 930319"/>
              <a:gd name="connsiteX22" fmla="*/ 464024 w 1815153"/>
              <a:gd name="connsiteY22" fmla="*/ 818866 h 930319"/>
              <a:gd name="connsiteX23" fmla="*/ 477672 w 1815153"/>
              <a:gd name="connsiteY23" fmla="*/ 736979 h 930319"/>
              <a:gd name="connsiteX24" fmla="*/ 491320 w 1815153"/>
              <a:gd name="connsiteY24" fmla="*/ 696036 h 930319"/>
              <a:gd name="connsiteX25" fmla="*/ 532263 w 1815153"/>
              <a:gd name="connsiteY25" fmla="*/ 504967 h 930319"/>
              <a:gd name="connsiteX26" fmla="*/ 559559 w 1815153"/>
              <a:gd name="connsiteY26" fmla="*/ 409433 h 930319"/>
              <a:gd name="connsiteX27" fmla="*/ 586854 w 1815153"/>
              <a:gd name="connsiteY27" fmla="*/ 368490 h 930319"/>
              <a:gd name="connsiteX28" fmla="*/ 614150 w 1815153"/>
              <a:gd name="connsiteY28" fmla="*/ 272956 h 930319"/>
              <a:gd name="connsiteX29" fmla="*/ 641445 w 1815153"/>
              <a:gd name="connsiteY29" fmla="*/ 218365 h 930319"/>
              <a:gd name="connsiteX30" fmla="*/ 682388 w 1815153"/>
              <a:gd name="connsiteY30" fmla="*/ 81887 h 930319"/>
              <a:gd name="connsiteX31" fmla="*/ 709684 w 1815153"/>
              <a:gd name="connsiteY31" fmla="*/ 0 h 930319"/>
              <a:gd name="connsiteX32" fmla="*/ 723332 w 1815153"/>
              <a:gd name="connsiteY32" fmla="*/ 81887 h 930319"/>
              <a:gd name="connsiteX33" fmla="*/ 736979 w 1815153"/>
              <a:gd name="connsiteY33" fmla="*/ 150126 h 930319"/>
              <a:gd name="connsiteX34" fmla="*/ 750627 w 1815153"/>
              <a:gd name="connsiteY34" fmla="*/ 559559 h 930319"/>
              <a:gd name="connsiteX35" fmla="*/ 777923 w 1815153"/>
              <a:gd name="connsiteY35" fmla="*/ 846162 h 930319"/>
              <a:gd name="connsiteX36" fmla="*/ 791571 w 1815153"/>
              <a:gd name="connsiteY36" fmla="*/ 887105 h 930319"/>
              <a:gd name="connsiteX37" fmla="*/ 818866 w 1815153"/>
              <a:gd name="connsiteY37" fmla="*/ 791570 h 930319"/>
              <a:gd name="connsiteX38" fmla="*/ 846162 w 1815153"/>
              <a:gd name="connsiteY38" fmla="*/ 641445 h 930319"/>
              <a:gd name="connsiteX39" fmla="*/ 873457 w 1815153"/>
              <a:gd name="connsiteY39" fmla="*/ 491320 h 930319"/>
              <a:gd name="connsiteX40" fmla="*/ 900753 w 1815153"/>
              <a:gd name="connsiteY40" fmla="*/ 423081 h 930319"/>
              <a:gd name="connsiteX41" fmla="*/ 914400 w 1815153"/>
              <a:gd name="connsiteY41" fmla="*/ 382138 h 930319"/>
              <a:gd name="connsiteX42" fmla="*/ 928048 w 1815153"/>
              <a:gd name="connsiteY42" fmla="*/ 327547 h 930319"/>
              <a:gd name="connsiteX43" fmla="*/ 941696 w 1815153"/>
              <a:gd name="connsiteY43" fmla="*/ 259308 h 930319"/>
              <a:gd name="connsiteX44" fmla="*/ 982639 w 1815153"/>
              <a:gd name="connsiteY44" fmla="*/ 136478 h 930319"/>
              <a:gd name="connsiteX45" fmla="*/ 996287 w 1815153"/>
              <a:gd name="connsiteY45" fmla="*/ 95535 h 930319"/>
              <a:gd name="connsiteX46" fmla="*/ 1009935 w 1815153"/>
              <a:gd name="connsiteY46" fmla="*/ 54591 h 930319"/>
              <a:gd name="connsiteX47" fmla="*/ 1037230 w 1815153"/>
              <a:gd name="connsiteY47" fmla="*/ 95535 h 930319"/>
              <a:gd name="connsiteX48" fmla="*/ 1064526 w 1815153"/>
              <a:gd name="connsiteY48" fmla="*/ 245660 h 930319"/>
              <a:gd name="connsiteX49" fmla="*/ 1078174 w 1815153"/>
              <a:gd name="connsiteY49" fmla="*/ 313899 h 930319"/>
              <a:gd name="connsiteX50" fmla="*/ 1091821 w 1815153"/>
              <a:gd name="connsiteY50" fmla="*/ 887105 h 930319"/>
              <a:gd name="connsiteX51" fmla="*/ 1105469 w 1815153"/>
              <a:gd name="connsiteY51" fmla="*/ 928048 h 930319"/>
              <a:gd name="connsiteX52" fmla="*/ 1146412 w 1815153"/>
              <a:gd name="connsiteY52" fmla="*/ 805218 h 930319"/>
              <a:gd name="connsiteX53" fmla="*/ 1187356 w 1815153"/>
              <a:gd name="connsiteY53" fmla="*/ 709684 h 930319"/>
              <a:gd name="connsiteX54" fmla="*/ 1201003 w 1815153"/>
              <a:gd name="connsiteY54" fmla="*/ 655093 h 930319"/>
              <a:gd name="connsiteX55" fmla="*/ 1228299 w 1815153"/>
              <a:gd name="connsiteY55" fmla="*/ 600502 h 930319"/>
              <a:gd name="connsiteX56" fmla="*/ 1255594 w 1815153"/>
              <a:gd name="connsiteY56" fmla="*/ 518615 h 930319"/>
              <a:gd name="connsiteX57" fmla="*/ 1296538 w 1815153"/>
              <a:gd name="connsiteY57" fmla="*/ 450376 h 930319"/>
              <a:gd name="connsiteX58" fmla="*/ 1323833 w 1815153"/>
              <a:gd name="connsiteY58" fmla="*/ 341194 h 930319"/>
              <a:gd name="connsiteX59" fmla="*/ 1351129 w 1815153"/>
              <a:gd name="connsiteY59" fmla="*/ 218365 h 930319"/>
              <a:gd name="connsiteX60" fmla="*/ 1364776 w 1815153"/>
              <a:gd name="connsiteY60" fmla="*/ 95535 h 930319"/>
              <a:gd name="connsiteX61" fmla="*/ 1392072 w 1815153"/>
              <a:gd name="connsiteY61" fmla="*/ 218365 h 930319"/>
              <a:gd name="connsiteX62" fmla="*/ 1419368 w 1815153"/>
              <a:gd name="connsiteY62" fmla="*/ 477672 h 930319"/>
              <a:gd name="connsiteX63" fmla="*/ 1433015 w 1815153"/>
              <a:gd name="connsiteY63" fmla="*/ 532263 h 930319"/>
              <a:gd name="connsiteX64" fmla="*/ 1446663 w 1815153"/>
              <a:gd name="connsiteY64" fmla="*/ 641445 h 930319"/>
              <a:gd name="connsiteX65" fmla="*/ 1460311 w 1815153"/>
              <a:gd name="connsiteY65" fmla="*/ 682388 h 930319"/>
              <a:gd name="connsiteX66" fmla="*/ 1473959 w 1815153"/>
              <a:gd name="connsiteY66" fmla="*/ 750627 h 930319"/>
              <a:gd name="connsiteX67" fmla="*/ 1514902 w 1815153"/>
              <a:gd name="connsiteY67" fmla="*/ 900753 h 930319"/>
              <a:gd name="connsiteX68" fmla="*/ 1555845 w 1815153"/>
              <a:gd name="connsiteY68" fmla="*/ 668741 h 930319"/>
              <a:gd name="connsiteX69" fmla="*/ 1569493 w 1815153"/>
              <a:gd name="connsiteY69" fmla="*/ 627797 h 930319"/>
              <a:gd name="connsiteX70" fmla="*/ 1596788 w 1815153"/>
              <a:gd name="connsiteY70" fmla="*/ 518615 h 930319"/>
              <a:gd name="connsiteX71" fmla="*/ 1610436 w 1815153"/>
              <a:gd name="connsiteY71" fmla="*/ 477672 h 930319"/>
              <a:gd name="connsiteX72" fmla="*/ 1637732 w 1815153"/>
              <a:gd name="connsiteY72" fmla="*/ 368490 h 930319"/>
              <a:gd name="connsiteX73" fmla="*/ 1651379 w 1815153"/>
              <a:gd name="connsiteY73" fmla="*/ 327547 h 930319"/>
              <a:gd name="connsiteX74" fmla="*/ 1678675 w 1815153"/>
              <a:gd name="connsiteY74" fmla="*/ 150126 h 930319"/>
              <a:gd name="connsiteX75" fmla="*/ 1692323 w 1815153"/>
              <a:gd name="connsiteY75" fmla="*/ 204717 h 930319"/>
              <a:gd name="connsiteX76" fmla="*/ 1705971 w 1815153"/>
              <a:gd name="connsiteY76" fmla="*/ 245660 h 930319"/>
              <a:gd name="connsiteX77" fmla="*/ 1719618 w 1815153"/>
              <a:gd name="connsiteY77" fmla="*/ 491320 h 930319"/>
              <a:gd name="connsiteX78" fmla="*/ 1733266 w 1815153"/>
              <a:gd name="connsiteY78" fmla="*/ 545911 h 930319"/>
              <a:gd name="connsiteX79" fmla="*/ 1746914 w 1815153"/>
              <a:gd name="connsiteY79" fmla="*/ 614150 h 930319"/>
              <a:gd name="connsiteX80" fmla="*/ 1760562 w 1815153"/>
              <a:gd name="connsiteY80" fmla="*/ 696036 h 930319"/>
              <a:gd name="connsiteX81" fmla="*/ 1787857 w 1815153"/>
              <a:gd name="connsiteY81" fmla="*/ 777923 h 930319"/>
              <a:gd name="connsiteX82" fmla="*/ 1801505 w 1815153"/>
              <a:gd name="connsiteY82" fmla="*/ 846162 h 930319"/>
              <a:gd name="connsiteX83" fmla="*/ 1815153 w 1815153"/>
              <a:gd name="connsiteY83" fmla="*/ 887105 h 930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Lst>
            <a:rect l="l" t="t" r="r" b="b"/>
            <a:pathLst>
              <a:path w="1815153" h="930319">
                <a:moveTo>
                  <a:pt x="0" y="95535"/>
                </a:moveTo>
                <a:cubicBezTo>
                  <a:pt x="4549" y="159224"/>
                  <a:pt x="10378" y="222835"/>
                  <a:pt x="13648" y="286603"/>
                </a:cubicBezTo>
                <a:cubicBezTo>
                  <a:pt x="19477" y="400276"/>
                  <a:pt x="19968" y="514211"/>
                  <a:pt x="27296" y="627797"/>
                </a:cubicBezTo>
                <a:cubicBezTo>
                  <a:pt x="32427" y="707323"/>
                  <a:pt x="37851" y="692036"/>
                  <a:pt x="54591" y="750627"/>
                </a:cubicBezTo>
                <a:cubicBezTo>
                  <a:pt x="59744" y="768662"/>
                  <a:pt x="63086" y="787183"/>
                  <a:pt x="68239" y="805218"/>
                </a:cubicBezTo>
                <a:cubicBezTo>
                  <a:pt x="107398" y="942273"/>
                  <a:pt x="52870" y="730095"/>
                  <a:pt x="95535" y="900753"/>
                </a:cubicBezTo>
                <a:cubicBezTo>
                  <a:pt x="104633" y="887105"/>
                  <a:pt x="117071" y="875167"/>
                  <a:pt x="122830" y="859809"/>
                </a:cubicBezTo>
                <a:cubicBezTo>
                  <a:pt x="130975" y="838089"/>
                  <a:pt x="132328" y="814393"/>
                  <a:pt x="136478" y="791570"/>
                </a:cubicBezTo>
                <a:cubicBezTo>
                  <a:pt x="142153" y="760359"/>
                  <a:pt x="154580" y="675158"/>
                  <a:pt x="163774" y="641445"/>
                </a:cubicBezTo>
                <a:cubicBezTo>
                  <a:pt x="171344" y="613687"/>
                  <a:pt x="183165" y="587224"/>
                  <a:pt x="191069" y="559559"/>
                </a:cubicBezTo>
                <a:cubicBezTo>
                  <a:pt x="201375" y="523488"/>
                  <a:pt x="206502" y="485965"/>
                  <a:pt x="218365" y="450376"/>
                </a:cubicBezTo>
                <a:lnTo>
                  <a:pt x="245660" y="368490"/>
                </a:lnTo>
                <a:cubicBezTo>
                  <a:pt x="250209" y="354842"/>
                  <a:pt x="255819" y="341503"/>
                  <a:pt x="259308" y="327547"/>
                </a:cubicBezTo>
                <a:cubicBezTo>
                  <a:pt x="263857" y="309350"/>
                  <a:pt x="266370" y="290519"/>
                  <a:pt x="272956" y="272956"/>
                </a:cubicBezTo>
                <a:cubicBezTo>
                  <a:pt x="280099" y="253907"/>
                  <a:pt x="292695" y="237255"/>
                  <a:pt x="300251" y="218365"/>
                </a:cubicBezTo>
                <a:cubicBezTo>
                  <a:pt x="332690" y="137266"/>
                  <a:pt x="321083" y="152277"/>
                  <a:pt x="341194" y="81887"/>
                </a:cubicBezTo>
                <a:cubicBezTo>
                  <a:pt x="345146" y="68055"/>
                  <a:pt x="350293" y="54592"/>
                  <a:pt x="354842" y="40944"/>
                </a:cubicBezTo>
                <a:cubicBezTo>
                  <a:pt x="359391" y="113732"/>
                  <a:pt x="362674" y="186610"/>
                  <a:pt x="368490" y="259308"/>
                </a:cubicBezTo>
                <a:cubicBezTo>
                  <a:pt x="371775" y="300372"/>
                  <a:pt x="379486" y="341028"/>
                  <a:pt x="382138" y="382138"/>
                </a:cubicBezTo>
                <a:cubicBezTo>
                  <a:pt x="388588" y="482117"/>
                  <a:pt x="388647" y="582456"/>
                  <a:pt x="395785" y="682388"/>
                </a:cubicBezTo>
                <a:cubicBezTo>
                  <a:pt x="403296" y="787543"/>
                  <a:pt x="405102" y="733304"/>
                  <a:pt x="423081" y="805218"/>
                </a:cubicBezTo>
                <a:cubicBezTo>
                  <a:pt x="428707" y="827722"/>
                  <a:pt x="432180" y="850711"/>
                  <a:pt x="436729" y="873457"/>
                </a:cubicBezTo>
                <a:cubicBezTo>
                  <a:pt x="445827" y="855260"/>
                  <a:pt x="458178" y="838353"/>
                  <a:pt x="464024" y="818866"/>
                </a:cubicBezTo>
                <a:cubicBezTo>
                  <a:pt x="471975" y="792361"/>
                  <a:pt x="471669" y="763992"/>
                  <a:pt x="477672" y="736979"/>
                </a:cubicBezTo>
                <a:cubicBezTo>
                  <a:pt x="480793" y="722936"/>
                  <a:pt x="486771" y="709684"/>
                  <a:pt x="491320" y="696036"/>
                </a:cubicBezTo>
                <a:cubicBezTo>
                  <a:pt x="516745" y="441789"/>
                  <a:pt x="480182" y="643851"/>
                  <a:pt x="532263" y="504967"/>
                </a:cubicBezTo>
                <a:cubicBezTo>
                  <a:pt x="545381" y="469984"/>
                  <a:pt x="543062" y="442428"/>
                  <a:pt x="559559" y="409433"/>
                </a:cubicBezTo>
                <a:cubicBezTo>
                  <a:pt x="566894" y="394762"/>
                  <a:pt x="577756" y="382138"/>
                  <a:pt x="586854" y="368490"/>
                </a:cubicBezTo>
                <a:cubicBezTo>
                  <a:pt x="593780" y="340785"/>
                  <a:pt x="602402" y="300369"/>
                  <a:pt x="614150" y="272956"/>
                </a:cubicBezTo>
                <a:cubicBezTo>
                  <a:pt x="622164" y="254256"/>
                  <a:pt x="632347" y="236562"/>
                  <a:pt x="641445" y="218365"/>
                </a:cubicBezTo>
                <a:cubicBezTo>
                  <a:pt x="663675" y="107216"/>
                  <a:pt x="642489" y="191611"/>
                  <a:pt x="682388" y="81887"/>
                </a:cubicBezTo>
                <a:cubicBezTo>
                  <a:pt x="692221" y="54847"/>
                  <a:pt x="709684" y="0"/>
                  <a:pt x="709684" y="0"/>
                </a:cubicBezTo>
                <a:cubicBezTo>
                  <a:pt x="714233" y="27296"/>
                  <a:pt x="718382" y="54661"/>
                  <a:pt x="723332" y="81887"/>
                </a:cubicBezTo>
                <a:cubicBezTo>
                  <a:pt x="727481" y="104710"/>
                  <a:pt x="735656" y="126967"/>
                  <a:pt x="736979" y="150126"/>
                </a:cubicBezTo>
                <a:cubicBezTo>
                  <a:pt x="744769" y="286457"/>
                  <a:pt x="744426" y="423146"/>
                  <a:pt x="750627" y="559559"/>
                </a:cubicBezTo>
                <a:cubicBezTo>
                  <a:pt x="753770" y="628701"/>
                  <a:pt x="761692" y="765009"/>
                  <a:pt x="777923" y="846162"/>
                </a:cubicBezTo>
                <a:cubicBezTo>
                  <a:pt x="780744" y="860269"/>
                  <a:pt x="787022" y="873457"/>
                  <a:pt x="791571" y="887105"/>
                </a:cubicBezTo>
                <a:cubicBezTo>
                  <a:pt x="800669" y="855260"/>
                  <a:pt x="812371" y="824046"/>
                  <a:pt x="818866" y="791570"/>
                </a:cubicBezTo>
                <a:cubicBezTo>
                  <a:pt x="857444" y="598678"/>
                  <a:pt x="811837" y="744418"/>
                  <a:pt x="846162" y="641445"/>
                </a:cubicBezTo>
                <a:cubicBezTo>
                  <a:pt x="849403" y="622000"/>
                  <a:pt x="866302" y="515169"/>
                  <a:pt x="873457" y="491320"/>
                </a:cubicBezTo>
                <a:cubicBezTo>
                  <a:pt x="880497" y="467855"/>
                  <a:pt x="892151" y="446020"/>
                  <a:pt x="900753" y="423081"/>
                </a:cubicBezTo>
                <a:cubicBezTo>
                  <a:pt x="905804" y="409611"/>
                  <a:pt x="910448" y="395970"/>
                  <a:pt x="914400" y="382138"/>
                </a:cubicBezTo>
                <a:cubicBezTo>
                  <a:pt x="919553" y="364103"/>
                  <a:pt x="923979" y="345857"/>
                  <a:pt x="928048" y="327547"/>
                </a:cubicBezTo>
                <a:cubicBezTo>
                  <a:pt x="933080" y="304903"/>
                  <a:pt x="935593" y="281687"/>
                  <a:pt x="941696" y="259308"/>
                </a:cubicBezTo>
                <a:cubicBezTo>
                  <a:pt x="941703" y="259282"/>
                  <a:pt x="975811" y="156962"/>
                  <a:pt x="982639" y="136478"/>
                </a:cubicBezTo>
                <a:lnTo>
                  <a:pt x="996287" y="95535"/>
                </a:lnTo>
                <a:lnTo>
                  <a:pt x="1009935" y="54591"/>
                </a:lnTo>
                <a:cubicBezTo>
                  <a:pt x="1019033" y="68239"/>
                  <a:pt x="1030769" y="80459"/>
                  <a:pt x="1037230" y="95535"/>
                </a:cubicBezTo>
                <a:cubicBezTo>
                  <a:pt x="1051522" y="128885"/>
                  <a:pt x="1060500" y="221506"/>
                  <a:pt x="1064526" y="245660"/>
                </a:cubicBezTo>
                <a:cubicBezTo>
                  <a:pt x="1068340" y="268541"/>
                  <a:pt x="1073625" y="291153"/>
                  <a:pt x="1078174" y="313899"/>
                </a:cubicBezTo>
                <a:cubicBezTo>
                  <a:pt x="1082723" y="504968"/>
                  <a:pt x="1083335" y="696171"/>
                  <a:pt x="1091821" y="887105"/>
                </a:cubicBezTo>
                <a:cubicBezTo>
                  <a:pt x="1092460" y="901477"/>
                  <a:pt x="1097489" y="940018"/>
                  <a:pt x="1105469" y="928048"/>
                </a:cubicBezTo>
                <a:cubicBezTo>
                  <a:pt x="1129409" y="892138"/>
                  <a:pt x="1127111" y="843820"/>
                  <a:pt x="1146412" y="805218"/>
                </a:cubicBezTo>
                <a:cubicBezTo>
                  <a:pt x="1170673" y="756697"/>
                  <a:pt x="1173969" y="756538"/>
                  <a:pt x="1187356" y="709684"/>
                </a:cubicBezTo>
                <a:cubicBezTo>
                  <a:pt x="1192509" y="691649"/>
                  <a:pt x="1194417" y="672656"/>
                  <a:pt x="1201003" y="655093"/>
                </a:cubicBezTo>
                <a:cubicBezTo>
                  <a:pt x="1208147" y="636043"/>
                  <a:pt x="1220743" y="619392"/>
                  <a:pt x="1228299" y="600502"/>
                </a:cubicBezTo>
                <a:cubicBezTo>
                  <a:pt x="1238985" y="573788"/>
                  <a:pt x="1240791" y="543287"/>
                  <a:pt x="1255594" y="518615"/>
                </a:cubicBezTo>
                <a:cubicBezTo>
                  <a:pt x="1269242" y="495869"/>
                  <a:pt x="1284675" y="474102"/>
                  <a:pt x="1296538" y="450376"/>
                </a:cubicBezTo>
                <a:cubicBezTo>
                  <a:pt x="1311169" y="421115"/>
                  <a:pt x="1317605" y="369218"/>
                  <a:pt x="1323833" y="341194"/>
                </a:cubicBezTo>
                <a:cubicBezTo>
                  <a:pt x="1335752" y="287557"/>
                  <a:pt x="1342898" y="275986"/>
                  <a:pt x="1351129" y="218365"/>
                </a:cubicBezTo>
                <a:cubicBezTo>
                  <a:pt x="1356955" y="177584"/>
                  <a:pt x="1360227" y="136478"/>
                  <a:pt x="1364776" y="95535"/>
                </a:cubicBezTo>
                <a:cubicBezTo>
                  <a:pt x="1373542" y="130600"/>
                  <a:pt x="1387740" y="183712"/>
                  <a:pt x="1392072" y="218365"/>
                </a:cubicBezTo>
                <a:cubicBezTo>
                  <a:pt x="1407260" y="339865"/>
                  <a:pt x="1400787" y="366186"/>
                  <a:pt x="1419368" y="477672"/>
                </a:cubicBezTo>
                <a:cubicBezTo>
                  <a:pt x="1422452" y="496174"/>
                  <a:pt x="1429931" y="513761"/>
                  <a:pt x="1433015" y="532263"/>
                </a:cubicBezTo>
                <a:cubicBezTo>
                  <a:pt x="1439045" y="568441"/>
                  <a:pt x="1440102" y="605359"/>
                  <a:pt x="1446663" y="641445"/>
                </a:cubicBezTo>
                <a:cubicBezTo>
                  <a:pt x="1449236" y="655599"/>
                  <a:pt x="1456822" y="668432"/>
                  <a:pt x="1460311" y="682388"/>
                </a:cubicBezTo>
                <a:cubicBezTo>
                  <a:pt x="1465937" y="704892"/>
                  <a:pt x="1467856" y="728248"/>
                  <a:pt x="1473959" y="750627"/>
                </a:cubicBezTo>
                <a:cubicBezTo>
                  <a:pt x="1525905" y="941098"/>
                  <a:pt x="1481651" y="734499"/>
                  <a:pt x="1514902" y="900753"/>
                </a:cubicBezTo>
                <a:cubicBezTo>
                  <a:pt x="1567393" y="743276"/>
                  <a:pt x="1523339" y="896281"/>
                  <a:pt x="1555845" y="668741"/>
                </a:cubicBezTo>
                <a:cubicBezTo>
                  <a:pt x="1557880" y="654499"/>
                  <a:pt x="1565708" y="641676"/>
                  <a:pt x="1569493" y="627797"/>
                </a:cubicBezTo>
                <a:cubicBezTo>
                  <a:pt x="1579363" y="591605"/>
                  <a:pt x="1584925" y="554204"/>
                  <a:pt x="1596788" y="518615"/>
                </a:cubicBezTo>
                <a:cubicBezTo>
                  <a:pt x="1601337" y="504967"/>
                  <a:pt x="1606651" y="491551"/>
                  <a:pt x="1610436" y="477672"/>
                </a:cubicBezTo>
                <a:cubicBezTo>
                  <a:pt x="1620307" y="441480"/>
                  <a:pt x="1625870" y="404079"/>
                  <a:pt x="1637732" y="368490"/>
                </a:cubicBezTo>
                <a:cubicBezTo>
                  <a:pt x="1642281" y="354842"/>
                  <a:pt x="1647890" y="341503"/>
                  <a:pt x="1651379" y="327547"/>
                </a:cubicBezTo>
                <a:cubicBezTo>
                  <a:pt x="1667010" y="265021"/>
                  <a:pt x="1670387" y="216428"/>
                  <a:pt x="1678675" y="150126"/>
                </a:cubicBezTo>
                <a:cubicBezTo>
                  <a:pt x="1683224" y="168323"/>
                  <a:pt x="1687170" y="186682"/>
                  <a:pt x="1692323" y="204717"/>
                </a:cubicBezTo>
                <a:cubicBezTo>
                  <a:pt x="1696275" y="218549"/>
                  <a:pt x="1704607" y="231339"/>
                  <a:pt x="1705971" y="245660"/>
                </a:cubicBezTo>
                <a:cubicBezTo>
                  <a:pt x="1713746" y="327304"/>
                  <a:pt x="1712193" y="409644"/>
                  <a:pt x="1719618" y="491320"/>
                </a:cubicBezTo>
                <a:cubicBezTo>
                  <a:pt x="1721316" y="510000"/>
                  <a:pt x="1729197" y="527601"/>
                  <a:pt x="1733266" y="545911"/>
                </a:cubicBezTo>
                <a:cubicBezTo>
                  <a:pt x="1738298" y="568555"/>
                  <a:pt x="1742764" y="591327"/>
                  <a:pt x="1746914" y="614150"/>
                </a:cubicBezTo>
                <a:cubicBezTo>
                  <a:pt x="1751864" y="641375"/>
                  <a:pt x="1753851" y="669190"/>
                  <a:pt x="1760562" y="696036"/>
                </a:cubicBezTo>
                <a:cubicBezTo>
                  <a:pt x="1767540" y="723949"/>
                  <a:pt x="1782214" y="749710"/>
                  <a:pt x="1787857" y="777923"/>
                </a:cubicBezTo>
                <a:cubicBezTo>
                  <a:pt x="1792406" y="800669"/>
                  <a:pt x="1795879" y="823658"/>
                  <a:pt x="1801505" y="846162"/>
                </a:cubicBezTo>
                <a:cubicBezTo>
                  <a:pt x="1804994" y="860118"/>
                  <a:pt x="1815153" y="887105"/>
                  <a:pt x="1815153" y="887105"/>
                </a:cubicBezTo>
              </a:path>
            </a:pathLst>
          </a:custGeom>
          <a:noFill/>
          <a:ln w="101600">
            <a:solidFill>
              <a:schemeClr val="bg2">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p:nvPr/>
        </p:nvSpPr>
        <p:spPr>
          <a:xfrm>
            <a:off x="2327469" y="4794885"/>
            <a:ext cx="292608" cy="859536"/>
          </a:xfrm>
          <a:custGeom>
            <a:avLst/>
            <a:gdLst>
              <a:gd name="connsiteX0" fmla="*/ 0 w 292608"/>
              <a:gd name="connsiteY0" fmla="*/ 859536 h 859536"/>
              <a:gd name="connsiteX1" fmla="*/ 36576 w 292608"/>
              <a:gd name="connsiteY1" fmla="*/ 768096 h 859536"/>
              <a:gd name="connsiteX2" fmla="*/ 109728 w 292608"/>
              <a:gd name="connsiteY2" fmla="*/ 621792 h 859536"/>
              <a:gd name="connsiteX3" fmla="*/ 128016 w 292608"/>
              <a:gd name="connsiteY3" fmla="*/ 256032 h 859536"/>
              <a:gd name="connsiteX4" fmla="*/ 146304 w 292608"/>
              <a:gd name="connsiteY4" fmla="*/ 164592 h 859536"/>
              <a:gd name="connsiteX5" fmla="*/ 164592 w 292608"/>
              <a:gd name="connsiteY5" fmla="*/ 0 h 859536"/>
              <a:gd name="connsiteX6" fmla="*/ 219456 w 292608"/>
              <a:gd name="connsiteY6" fmla="*/ 786384 h 859536"/>
              <a:gd name="connsiteX7" fmla="*/ 237744 w 292608"/>
              <a:gd name="connsiteY7" fmla="*/ 713232 h 859536"/>
              <a:gd name="connsiteX8" fmla="*/ 256032 w 292608"/>
              <a:gd name="connsiteY8" fmla="*/ 585216 h 859536"/>
              <a:gd name="connsiteX9" fmla="*/ 292608 w 292608"/>
              <a:gd name="connsiteY9" fmla="*/ 548640 h 8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2608" h="859536">
                <a:moveTo>
                  <a:pt x="0" y="859536"/>
                </a:moveTo>
                <a:cubicBezTo>
                  <a:pt x="12192" y="829056"/>
                  <a:pt x="22819" y="797902"/>
                  <a:pt x="36576" y="768096"/>
                </a:cubicBezTo>
                <a:cubicBezTo>
                  <a:pt x="59425" y="718590"/>
                  <a:pt x="109728" y="621792"/>
                  <a:pt x="109728" y="621792"/>
                </a:cubicBezTo>
                <a:cubicBezTo>
                  <a:pt x="115824" y="499872"/>
                  <a:pt x="118281" y="377716"/>
                  <a:pt x="128016" y="256032"/>
                </a:cubicBezTo>
                <a:cubicBezTo>
                  <a:pt x="130495" y="225047"/>
                  <a:pt x="141908" y="195363"/>
                  <a:pt x="146304" y="164592"/>
                </a:cubicBezTo>
                <a:cubicBezTo>
                  <a:pt x="154111" y="109945"/>
                  <a:pt x="158496" y="54864"/>
                  <a:pt x="164592" y="0"/>
                </a:cubicBezTo>
                <a:cubicBezTo>
                  <a:pt x="272520" y="323784"/>
                  <a:pt x="200126" y="71188"/>
                  <a:pt x="219456" y="786384"/>
                </a:cubicBezTo>
                <a:cubicBezTo>
                  <a:pt x="225552" y="762000"/>
                  <a:pt x="233248" y="737961"/>
                  <a:pt x="237744" y="713232"/>
                </a:cubicBezTo>
                <a:cubicBezTo>
                  <a:pt x="245455" y="670822"/>
                  <a:pt x="242401" y="626109"/>
                  <a:pt x="256032" y="585216"/>
                </a:cubicBezTo>
                <a:cubicBezTo>
                  <a:pt x="261484" y="568859"/>
                  <a:pt x="280416" y="560832"/>
                  <a:pt x="292608" y="548640"/>
                </a:cubicBezTo>
              </a:path>
            </a:pathLst>
          </a:custGeom>
          <a:noFill/>
          <a:ln w="101600">
            <a:solidFill>
              <a:schemeClr val="bg2">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2" name="Content Placeholder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3836" y="4348243"/>
            <a:ext cx="921577" cy="893283"/>
          </a:xfrm>
          <a:prstGeom prst="rect">
            <a:avLst/>
          </a:prstGeom>
        </p:spPr>
      </p:pic>
      <p:sp>
        <p:nvSpPr>
          <p:cNvPr id="43" name="Rectangle 42"/>
          <p:cNvSpPr/>
          <p:nvPr/>
        </p:nvSpPr>
        <p:spPr>
          <a:xfrm>
            <a:off x="9743996" y="4255135"/>
            <a:ext cx="950976" cy="11176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rPr>
              <a:t>Canary</a:t>
            </a:r>
          </a:p>
        </p:txBody>
      </p:sp>
      <p:sp>
        <p:nvSpPr>
          <p:cNvPr id="44" name="Freeform 43"/>
          <p:cNvSpPr/>
          <p:nvPr/>
        </p:nvSpPr>
        <p:spPr>
          <a:xfrm>
            <a:off x="9821707" y="4357510"/>
            <a:ext cx="292608" cy="859536"/>
          </a:xfrm>
          <a:custGeom>
            <a:avLst/>
            <a:gdLst>
              <a:gd name="connsiteX0" fmla="*/ 0 w 292608"/>
              <a:gd name="connsiteY0" fmla="*/ 859536 h 859536"/>
              <a:gd name="connsiteX1" fmla="*/ 36576 w 292608"/>
              <a:gd name="connsiteY1" fmla="*/ 768096 h 859536"/>
              <a:gd name="connsiteX2" fmla="*/ 109728 w 292608"/>
              <a:gd name="connsiteY2" fmla="*/ 621792 h 859536"/>
              <a:gd name="connsiteX3" fmla="*/ 128016 w 292608"/>
              <a:gd name="connsiteY3" fmla="*/ 256032 h 859536"/>
              <a:gd name="connsiteX4" fmla="*/ 146304 w 292608"/>
              <a:gd name="connsiteY4" fmla="*/ 164592 h 859536"/>
              <a:gd name="connsiteX5" fmla="*/ 164592 w 292608"/>
              <a:gd name="connsiteY5" fmla="*/ 0 h 859536"/>
              <a:gd name="connsiteX6" fmla="*/ 219456 w 292608"/>
              <a:gd name="connsiteY6" fmla="*/ 786384 h 859536"/>
              <a:gd name="connsiteX7" fmla="*/ 237744 w 292608"/>
              <a:gd name="connsiteY7" fmla="*/ 713232 h 859536"/>
              <a:gd name="connsiteX8" fmla="*/ 256032 w 292608"/>
              <a:gd name="connsiteY8" fmla="*/ 585216 h 859536"/>
              <a:gd name="connsiteX9" fmla="*/ 292608 w 292608"/>
              <a:gd name="connsiteY9" fmla="*/ 548640 h 8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2608" h="859536">
                <a:moveTo>
                  <a:pt x="0" y="859536"/>
                </a:moveTo>
                <a:cubicBezTo>
                  <a:pt x="12192" y="829056"/>
                  <a:pt x="22819" y="797902"/>
                  <a:pt x="36576" y="768096"/>
                </a:cubicBezTo>
                <a:cubicBezTo>
                  <a:pt x="59425" y="718590"/>
                  <a:pt x="109728" y="621792"/>
                  <a:pt x="109728" y="621792"/>
                </a:cubicBezTo>
                <a:cubicBezTo>
                  <a:pt x="115824" y="499872"/>
                  <a:pt x="118281" y="377716"/>
                  <a:pt x="128016" y="256032"/>
                </a:cubicBezTo>
                <a:cubicBezTo>
                  <a:pt x="130495" y="225047"/>
                  <a:pt x="141908" y="195363"/>
                  <a:pt x="146304" y="164592"/>
                </a:cubicBezTo>
                <a:cubicBezTo>
                  <a:pt x="154111" y="109945"/>
                  <a:pt x="158496" y="54864"/>
                  <a:pt x="164592" y="0"/>
                </a:cubicBezTo>
                <a:cubicBezTo>
                  <a:pt x="272520" y="323784"/>
                  <a:pt x="200126" y="71188"/>
                  <a:pt x="219456" y="786384"/>
                </a:cubicBezTo>
                <a:cubicBezTo>
                  <a:pt x="225552" y="762000"/>
                  <a:pt x="233248" y="737961"/>
                  <a:pt x="237744" y="713232"/>
                </a:cubicBezTo>
                <a:cubicBezTo>
                  <a:pt x="245455" y="670822"/>
                  <a:pt x="242401" y="626109"/>
                  <a:pt x="256032" y="585216"/>
                </a:cubicBezTo>
                <a:cubicBezTo>
                  <a:pt x="261484" y="568859"/>
                  <a:pt x="280416" y="560832"/>
                  <a:pt x="292608" y="548640"/>
                </a:cubicBezTo>
              </a:path>
            </a:pathLst>
          </a:custGeom>
          <a:noFill/>
          <a:ln w="101600">
            <a:solidFill>
              <a:schemeClr val="bg2">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p:nvSpPr>
        <p:spPr>
          <a:xfrm>
            <a:off x="9517464" y="3809197"/>
            <a:ext cx="1378857" cy="185712"/>
          </a:xfrm>
          <a:prstGeom prst="rect">
            <a:avLst/>
          </a:prstGeom>
          <a:solidFill>
            <a:schemeClr val="accent5">
              <a:lumMod val="60000"/>
              <a:lumOff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24" name="Group 23"/>
          <p:cNvGrpSpPr/>
          <p:nvPr/>
        </p:nvGrpSpPr>
        <p:grpSpPr>
          <a:xfrm>
            <a:off x="10135312" y="3593592"/>
            <a:ext cx="1303020" cy="1142999"/>
            <a:chOff x="1668780" y="2240280"/>
            <a:chExt cx="1303020" cy="1142999"/>
          </a:xfrm>
          <a:effectLst/>
        </p:grpSpPr>
        <p:pic>
          <p:nvPicPr>
            <p:cNvPr id="30" name="Picture 2" descr="File:The illustrated book of canaries and cage-birds, British and foreign (1878) (14748666991).jpg"/>
            <p:cNvPicPr>
              <a:picLocks noChangeAspect="1" noChangeArrowheads="1"/>
            </p:cNvPicPr>
            <p:nvPr/>
          </p:nvPicPr>
          <p:blipFill rotWithShape="1">
            <a:blip r:embed="rId4">
              <a:extLst>
                <a:ext uri="{28A0092B-C50C-407E-A947-70E740481C1C}">
                  <a14:useLocalDpi xmlns:a14="http://schemas.microsoft.com/office/drawing/2010/main" val="0"/>
                </a:ext>
              </a:extLst>
            </a:blip>
            <a:srcRect l="3960" t="1609" r="59200" b="71308"/>
            <a:stretch/>
          </p:blipFill>
          <p:spPr bwMode="auto">
            <a:xfrm>
              <a:off x="1668780" y="2240280"/>
              <a:ext cx="1303020" cy="1142999"/>
            </a:xfrm>
            <a:prstGeom prst="ellipse">
              <a:avLst/>
            </a:prstGeom>
            <a:ln w="63500" cap="rnd">
              <a:noFill/>
            </a:ln>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31" name="Multiply 30"/>
            <p:cNvSpPr/>
            <p:nvPr/>
          </p:nvSpPr>
          <p:spPr>
            <a:xfrm>
              <a:off x="2001162" y="2364180"/>
              <a:ext cx="690030" cy="493296"/>
            </a:xfrm>
            <a:prstGeom prst="mathMultiply">
              <a:avLst>
                <a:gd name="adj1" fmla="val 15357"/>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Tree>
    <p:extLst>
      <p:ext uri="{BB962C8B-B14F-4D97-AF65-F5344CB8AC3E}">
        <p14:creationId xmlns:p14="http://schemas.microsoft.com/office/powerpoint/2010/main" val="80200227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right)">
                                      <p:cBhvr>
                                        <p:cTn id="7" dur="500"/>
                                        <p:tgtEl>
                                          <p:spTgt spid="42"/>
                                        </p:tgtEl>
                                      </p:cBhvr>
                                    </p:animEffect>
                                  </p:childTnLst>
                                </p:cTn>
                              </p:par>
                              <p:par>
                                <p:cTn id="8" presetID="0" presetClass="path" presetSubtype="0" accel="50000" decel="50000" fill="hold" nodeType="withEffect">
                                  <p:stCondLst>
                                    <p:cond delay="0"/>
                                  </p:stCondLst>
                                  <p:childTnLst>
                                    <p:animMotion origin="layout" path="M -2.41209E-6 -4.07407E-6 L -2.41209E-6 0.00024 C 0.03061 0.00533 0.01928 0.0044 0.06656 -4.07407E-6 C 0.07177 -0.00046 0.07906 -0.00555 0.08388 -0.00833 C 0.08518 -0.00926 0.08687 -0.01018 0.08831 -0.01111 C 0.08987 -0.01203 0.09169 -0.01226 0.09313 -0.01388 C 0.09625 -0.01759 0.09977 -0.02129 0.10315 -0.025 C 0.10394 -0.02777 0.10498 -0.03657 0.1055 -0.03333 C 0.10758 -0.02083 0.10693 -0.0074 0.10758 0.00556 C 0.10758 0.01574 0.10784 0.02593 0.10888 0.03612 C 0.10941 0.03982 0.11006 0.04352 0.11019 0.04723 C 0.11097 0.05278 0.11149 0.05834 0.11188 0.06389 C 0.1154 0.05973 0.11891 0.05649 0.12113 0.05 C 0.12204 0.04746 0.12204 0.04422 0.12282 0.04167 C 0.12373 0.03866 0.12503 0.03635 0.12595 0.03334 C 0.12816 0.0257 0.12816 0.01598 0.12946 0.00834 C 0.12946 0.00533 0.13024 0.00278 0.13064 -4.07407E-6 C 0.13194 -0.0125 0.13285 -0.02963 0.13337 -0.04166 C 0.13689 -0.01342 0.13337 -0.03935 0.13689 -0.01944 C 0.14066 0.00487 0.13624 -0.02013 0.13988 -4.07407E-6 C 0.14066 0.0213 0.1404 0.0426 0.14158 0.06389 C 0.14158 0.0669 0.14249 0.05834 0.14301 0.05556 C 0.14444 0.05162 0.14535 0.04815 0.146 0.04445 C 0.14692 0.04167 0.14692 0.03866 0.14783 0.03612 C 0.14861 0.03311 0.14991 0.03079 0.15069 0.02778 C 0.15147 0.025 0.15147 0.02199 0.15252 0.01945 C 0.1533 0.01644 0.15512 0.01412 0.15603 0.01112 C 0.15603 0.00834 0.15642 0.00533 0.15681 0.00278 C 0.15786 -0.00115 0.15955 -0.00463 0.16033 -0.00833 C 0.16163 -0.01666 0.1632 -0.025 0.16489 -0.03333 C 0.16567 -0.03611 0.16567 -0.03888 0.16658 -0.04166 C 0.1671 -0.025 0.16736 -0.00833 0.16841 0.00834 C 0.16867 0.01204 0.16945 0.01551 0.16945 0.01945 C 0.17075 0.03241 0.17088 0.04537 0.17101 0.05834 C 0.17179 0.05278 0.17244 0.04723 0.17309 0.04167 C 0.17309 0.03889 0.17414 0.03612 0.1744 0.03334 C 0.1783 0.00186 0.17244 0.03843 0.17883 0.00278 C 0.17909 -4.07407E-6 0.17909 -0.00324 0.18039 -0.00555 C 0.18169 -0.00833 0.18299 -0.01088 0.18403 -0.01388 C 0.18508 -0.01921 0.18729 -0.03055 0.18729 -0.03032 C 0.1882 -0.02777 0.18911 -0.02546 0.19003 -0.02222 C 0.19185 -0.01388 0.19354 -0.00555 0.19498 0.00278 C 0.19537 0.00556 0.19537 0.00834 0.19641 0.01112 C 0.19693 0.01389 0.19719 0.01667 0.19823 0.01945 C 0.19875 0.03334 0.19823 0.04746 0.19966 0.06112 C 0.19966 0.06389 0.20005 0.05533 0.20071 0.05278 C 0.20852 0.02639 0.19888 0.07084 0.20709 0.02778 C 0.20891 0.01945 0.2106 0.01112 0.21165 0.00278 C 0.2123 -4.07407E-6 0.21308 -0.00277 0.21373 -0.00555 C 0.21542 -0.02245 0.21412 -0.01504 0.21699 -0.02777 C 0.21881 -0.01666 0.22076 -0.00555 0.22298 0.00556 C 0.22324 0.00834 0.22402 0.01112 0.22454 0.01389 C 0.22506 0.01667 0.22545 0.01945 0.22584 0.02223 C 0.22662 0.02593 0.22662 0.02963 0.22793 0.03334 C 0.2304 0.06135 0.22767 0.04399 0.2304 0.06112 C 0.23496 0.03727 0.22806 0.07524 0.23405 0.03612 C 0.23444 0.03033 0.23587 0.025 0.23678 0.01945 C 0.23809 0.01389 0.23952 0.00834 0.2403 0.00278 C 0.2403 -4.07407E-6 0.24108 -0.00277 0.24199 -0.00555 C 0.24264 -0.01481 0.24395 -0.02407 0.24499 -0.03333 C 0.24512 -0.03055 0.24577 -0.02801 0.24642 -0.025 C 0.24824 -0.00162 0.24733 0.00301 0.24916 0.025 C 0.24968 0.02778 0.24994 0.03056 0.25111 0.03334 C 0.25137 0.04213 0.24916 0.06158 0.25736 0.06389 C 0.25905 0.06436 0.25984 0.06204 0.26205 0.06112 C 0.26244 0.05949 0.26908 0.04491 0.26986 0.04167 C 0.27325 0.02848 0.27325 0.02223 0.27442 0.00834 C 0.27533 -0.01018 0.27533 -0.02893 0.27625 -0.04722 C 0.27625 -0.05023 0.27651 -0.0581 0.27781 -0.05555 C 0.27963 -0.04907 0.27963 -0.04097 0.2808 -0.03333 C 0.28315 -0.01388 0.28185 -0.02407 0.28393 -0.00277 C 0.28419 0.01852 0.28328 0.04005 0.28484 0.06112 C 0.28562 0.06436 0.28797 0.05579 0.28875 0.05278 C 0.29487 0.02963 0.28419 0.05996 0.29279 0.03612 C 0.29409 0.03241 0.29409 0.02871 0.29487 0.025 C 0.29487 0.02223 0.29487 0.0176 0.29643 0.01667 C 0.3006 0.01343 0.30568 0.01482 0.30985 0.01389 C 0.31193 0.01297 0.31376 0.01227 0.31454 0.01112 C 0.32209 0.00487 0.31753 0.00487 0.32613 -4.07407E-6 C 0.32847 -0.00162 0.33095 -0.00185 0.33368 -0.00277 C 0.33603 -0.00463 0.33785 -0.00717 0.3398 -0.00833 " pathEditMode="relative" rAng="0" ptsTypes="AAAAAAAAAAAAAAAAAAAAAAAAAAAAAAAAAAAAAAAAAAAAAAAAAAAAAAAAAAAAAAAAAAAAAAAAAAAAAAAAA">
                                      <p:cBhvr>
                                        <p:cTn id="9" dur="2000" fill="hold"/>
                                        <p:tgtEl>
                                          <p:spTgt spid="42"/>
                                        </p:tgtEl>
                                        <p:attrNameLst>
                                          <p:attrName>ppt_x</p:attrName>
                                          <p:attrName>ppt_y</p:attrName>
                                        </p:attrNameLst>
                                      </p:cBhvr>
                                      <p:rCtr x="16984" y="417"/>
                                    </p:animMotion>
                                  </p:childTnLst>
                                </p:cTn>
                              </p:par>
                              <p:par>
                                <p:cTn id="10" presetID="22" presetClass="entr" presetSubtype="8" fill="hold" grpId="0" nodeType="withEffect">
                                  <p:stCondLst>
                                    <p:cond delay="300"/>
                                  </p:stCondLst>
                                  <p:childTnLst>
                                    <p:set>
                                      <p:cBhvr>
                                        <p:cTn id="11" dur="1" fill="hold">
                                          <p:stCondLst>
                                            <p:cond delay="0"/>
                                          </p:stCondLst>
                                        </p:cTn>
                                        <p:tgtEl>
                                          <p:spTgt spid="40"/>
                                        </p:tgtEl>
                                        <p:attrNameLst>
                                          <p:attrName>style.visibility</p:attrName>
                                        </p:attrNameLst>
                                      </p:cBhvr>
                                      <p:to>
                                        <p:strVal val="visible"/>
                                      </p:to>
                                    </p:set>
                                    <p:animEffect transition="in" filter="wipe(left)">
                                      <p:cBhvr>
                                        <p:cTn id="12" dur="1200"/>
                                        <p:tgtEl>
                                          <p:spTgt spid="40"/>
                                        </p:tgtEl>
                                      </p:cBhvr>
                                    </p:animEffect>
                                  </p:childTnLst>
                                </p:cTn>
                              </p:par>
                              <p:par>
                                <p:cTn id="13" presetID="22" presetClass="entr" presetSubtype="8" fill="hold" grpId="0" nodeType="withEffect">
                                  <p:stCondLst>
                                    <p:cond delay="1200"/>
                                  </p:stCondLst>
                                  <p:childTnLst>
                                    <p:set>
                                      <p:cBhvr>
                                        <p:cTn id="14" dur="1" fill="hold">
                                          <p:stCondLst>
                                            <p:cond delay="0"/>
                                          </p:stCondLst>
                                        </p:cTn>
                                        <p:tgtEl>
                                          <p:spTgt spid="41"/>
                                        </p:tgtEl>
                                        <p:attrNameLst>
                                          <p:attrName>style.visibility</p:attrName>
                                        </p:attrNameLst>
                                      </p:cBhvr>
                                      <p:to>
                                        <p:strVal val="visible"/>
                                      </p:to>
                                    </p:set>
                                    <p:animEffect transition="in" filter="wipe(left)">
                                      <p:cBhvr>
                                        <p:cTn id="15" dur="500"/>
                                        <p:tgtEl>
                                          <p:spTgt spid="41"/>
                                        </p:tgtEl>
                                      </p:cBhvr>
                                    </p:animEffect>
                                  </p:childTnLst>
                                </p:cTn>
                              </p:par>
                            </p:childTnLst>
                          </p:cTn>
                        </p:par>
                      </p:childTnLst>
                    </p:cTn>
                  </p:par>
                  <p:par>
                    <p:cTn id="16" fill="hold">
                      <p:stCondLst>
                        <p:cond delay="indefinite"/>
                      </p:stCondLst>
                      <p:childTnLst>
                        <p:par>
                          <p:cTn id="17" fill="hold">
                            <p:stCondLst>
                              <p:cond delay="0"/>
                            </p:stCondLst>
                            <p:childTnLst>
                              <p:par>
                                <p:cTn id="18" presetID="21" presetClass="emph" presetSubtype="0" repeatCount="2000" fill="remove" nodeType="clickEffect">
                                  <p:stCondLst>
                                    <p:cond delay="0"/>
                                  </p:stCondLst>
                                  <p:childTnLst>
                                    <p:animClr clrSpc="hsl" dir="cw">
                                      <p:cBhvr override="childStyle">
                                        <p:cTn id="19" dur="500" fill="hold"/>
                                        <p:tgtEl>
                                          <p:spTgt spid="29"/>
                                        </p:tgtEl>
                                        <p:attrNameLst>
                                          <p:attrName>style.color</p:attrName>
                                        </p:attrNameLst>
                                      </p:cBhvr>
                                      <p:by>
                                        <p:hsl h="7200000" s="0" l="0"/>
                                      </p:by>
                                    </p:animClr>
                                    <p:animClr clrSpc="hsl" dir="cw">
                                      <p:cBhvr>
                                        <p:cTn id="20" dur="500" fill="hold"/>
                                        <p:tgtEl>
                                          <p:spTgt spid="29"/>
                                        </p:tgtEl>
                                        <p:attrNameLst>
                                          <p:attrName>fillcolor</p:attrName>
                                        </p:attrNameLst>
                                      </p:cBhvr>
                                      <p:by>
                                        <p:hsl h="7200000" s="0" l="0"/>
                                      </p:by>
                                    </p:animClr>
                                    <p:animClr clrSpc="hsl" dir="cw">
                                      <p:cBhvr>
                                        <p:cTn id="21" dur="500" fill="hold"/>
                                        <p:tgtEl>
                                          <p:spTgt spid="29"/>
                                        </p:tgtEl>
                                        <p:attrNameLst>
                                          <p:attrName>stroke.color</p:attrName>
                                        </p:attrNameLst>
                                      </p:cBhvr>
                                      <p:by>
                                        <p:hsl h="7200000" s="0" l="0"/>
                                      </p:by>
                                    </p:animClr>
                                    <p:set>
                                      <p:cBhvr>
                                        <p:cTn id="22" dur="500" fill="hold"/>
                                        <p:tgtEl>
                                          <p:spTgt spid="29"/>
                                        </p:tgtEl>
                                        <p:attrNameLst>
                                          <p:attrName>fill.type</p:attrName>
                                        </p:attrNameLst>
                                      </p:cBhvr>
                                      <p:to>
                                        <p:strVal val="solid"/>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5"/>
                                        </p:tgtEl>
                                        <p:attrNameLst>
                                          <p:attrName>style.visibility</p:attrName>
                                        </p:attrNameLst>
                                      </p:cBhvr>
                                      <p:to>
                                        <p:strVal val="visible"/>
                                      </p:to>
                                    </p:set>
                                  </p:childTnLst>
                                </p:cTn>
                              </p:par>
                              <p:par>
                                <p:cTn id="27" presetID="42" presetClass="path" presetSubtype="0" accel="50000" decel="50000" fill="hold" grpId="1" nodeType="withEffect">
                                  <p:stCondLst>
                                    <p:cond delay="0"/>
                                  </p:stCondLst>
                                  <p:childTnLst>
                                    <p:animMotion origin="layout" path="M 2.57098E-6 1.11022E-16 L 2.57098E-6 0.25 " pathEditMode="relative" rAng="0" ptsTypes="AA">
                                      <p:cBhvr>
                                        <p:cTn id="28" dur="3000" fill="hold"/>
                                        <p:tgtEl>
                                          <p:spTgt spid="45"/>
                                        </p:tgtEl>
                                        <p:attrNameLst>
                                          <p:attrName>ppt_x</p:attrName>
                                          <p:attrName>ppt_y</p:attrName>
                                        </p:attrNameLst>
                                      </p:cBhvr>
                                      <p:rCtr x="0" y="12500"/>
                                    </p:animMotion>
                                  </p:childTnLst>
                                </p:cTn>
                              </p:par>
                            </p:childTnLst>
                          </p:cTn>
                        </p:par>
                        <p:par>
                          <p:cTn id="29" fill="hold">
                            <p:stCondLst>
                              <p:cond delay="3000"/>
                            </p:stCondLst>
                            <p:childTnLst>
                              <p:par>
                                <p:cTn id="30" presetID="53" presetClass="entr" presetSubtype="16" fill="hold" nodeType="afterEffect">
                                  <p:stCondLst>
                                    <p:cond delay="0"/>
                                  </p:stCondLst>
                                  <p:childTnLst>
                                    <p:set>
                                      <p:cBhvr>
                                        <p:cTn id="31" dur="1" fill="hold">
                                          <p:stCondLst>
                                            <p:cond delay="0"/>
                                          </p:stCondLst>
                                        </p:cTn>
                                        <p:tgtEl>
                                          <p:spTgt spid="24"/>
                                        </p:tgtEl>
                                        <p:attrNameLst>
                                          <p:attrName>style.visibility</p:attrName>
                                        </p:attrNameLst>
                                      </p:cBhvr>
                                      <p:to>
                                        <p:strVal val="visible"/>
                                      </p:to>
                                    </p:set>
                                    <p:anim calcmode="lin" valueType="num">
                                      <p:cBhvr>
                                        <p:cTn id="32" dur="500" fill="hold"/>
                                        <p:tgtEl>
                                          <p:spTgt spid="24"/>
                                        </p:tgtEl>
                                        <p:attrNameLst>
                                          <p:attrName>ppt_w</p:attrName>
                                        </p:attrNameLst>
                                      </p:cBhvr>
                                      <p:tavLst>
                                        <p:tav tm="0">
                                          <p:val>
                                            <p:fltVal val="0"/>
                                          </p:val>
                                        </p:tav>
                                        <p:tav tm="100000">
                                          <p:val>
                                            <p:strVal val="#ppt_w"/>
                                          </p:val>
                                        </p:tav>
                                      </p:tavLst>
                                    </p:anim>
                                    <p:anim calcmode="lin" valueType="num">
                                      <p:cBhvr>
                                        <p:cTn id="33" dur="500" fill="hold"/>
                                        <p:tgtEl>
                                          <p:spTgt spid="24"/>
                                        </p:tgtEl>
                                        <p:attrNameLst>
                                          <p:attrName>ppt_h</p:attrName>
                                        </p:attrNameLst>
                                      </p:cBhvr>
                                      <p:tavLst>
                                        <p:tav tm="0">
                                          <p:val>
                                            <p:fltVal val="0"/>
                                          </p:val>
                                        </p:tav>
                                        <p:tav tm="100000">
                                          <p:val>
                                            <p:strVal val="#ppt_h"/>
                                          </p:val>
                                        </p:tav>
                                      </p:tavLst>
                                    </p:anim>
                                    <p:animEffect transition="in" filter="fade">
                                      <p:cBhvr>
                                        <p:cTn id="34"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45" grpId="0" animBg="1"/>
      <p:bldP spid="45" grpId="1"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8FA495-C2EA-4363-B434-9D154B069CE0}"/>
              </a:ext>
            </a:extLst>
          </p:cNvPr>
          <p:cNvSpPr>
            <a:spLocks noGrp="1"/>
          </p:cNvSpPr>
          <p:nvPr>
            <p:ph type="title"/>
          </p:nvPr>
        </p:nvSpPr>
        <p:spPr>
          <a:xfrm>
            <a:off x="305625" y="278130"/>
            <a:ext cx="10424160" cy="474345"/>
          </a:xfrm>
        </p:spPr>
        <p:txBody>
          <a:bodyPr/>
          <a:lstStyle/>
          <a:p>
            <a:r>
              <a:rPr lang="en-US" dirty="0"/>
              <a:t>Wrapping the </a:t>
            </a:r>
            <a:r>
              <a:rPr lang="en-US" dirty="0" err="1"/>
              <a:t>Opencl</a:t>
            </a:r>
            <a:r>
              <a:rPr lang="en-US" dirty="0"/>
              <a:t>™ </a:t>
            </a:r>
            <a:r>
              <a:rPr lang="en-US" dirty="0" err="1"/>
              <a:t>api</a:t>
            </a:r>
            <a:endParaRPr lang="en-US" dirty="0"/>
          </a:p>
        </p:txBody>
      </p:sp>
      <p:sp>
        <p:nvSpPr>
          <p:cNvPr id="3" name="Content Placeholder 2">
            <a:extLst>
              <a:ext uri="{FF2B5EF4-FFF2-40B4-BE49-F238E27FC236}">
                <a16:creationId xmlns:a16="http://schemas.microsoft.com/office/drawing/2014/main" id="{3D5F13D5-BF9D-4E8E-B2A5-48B869527074}"/>
              </a:ext>
            </a:extLst>
          </p:cNvPr>
          <p:cNvSpPr>
            <a:spLocks noGrp="1"/>
          </p:cNvSpPr>
          <p:nvPr>
            <p:ph idx="1"/>
          </p:nvPr>
        </p:nvSpPr>
        <p:spPr/>
        <p:txBody>
          <a:bodyPr/>
          <a:lstStyle/>
          <a:p>
            <a:r>
              <a:rPr lang="en-US" sz="2800" dirty="0" err="1"/>
              <a:t>GetMemObjectInfo</a:t>
            </a:r>
            <a:r>
              <a:rPr lang="en-US" sz="2800" dirty="0"/>
              <a:t>, </a:t>
            </a:r>
            <a:r>
              <a:rPr lang="en-US" sz="2800" dirty="0" err="1"/>
              <a:t>GetImageInfo</a:t>
            </a:r>
            <a:endParaRPr lang="en-US" sz="2800" dirty="0"/>
          </a:p>
          <a:p>
            <a:pPr lvl="1"/>
            <a:r>
              <a:rPr lang="en-US" sz="2600" dirty="0"/>
              <a:t>Reserve space for canaries</a:t>
            </a:r>
          </a:p>
          <a:p>
            <a:r>
              <a:rPr lang="en-US" sz="2800" dirty="0"/>
              <a:t>Enqueue Functions</a:t>
            </a:r>
          </a:p>
          <a:p>
            <a:pPr lvl="1"/>
            <a:r>
              <a:rPr lang="en-US" sz="2600" dirty="0"/>
              <a:t>Read / Write / Fill / Copy</a:t>
            </a:r>
          </a:p>
          <a:p>
            <a:pPr lvl="1"/>
            <a:r>
              <a:rPr lang="en-US" sz="2600" dirty="0"/>
              <a:t>Buffer / </a:t>
            </a:r>
            <a:r>
              <a:rPr lang="en-US" sz="2600" dirty="0" err="1"/>
              <a:t>BufferRect</a:t>
            </a:r>
            <a:r>
              <a:rPr lang="en-US" sz="2600" dirty="0"/>
              <a:t> / Image</a:t>
            </a:r>
          </a:p>
        </p:txBody>
      </p:sp>
      <p:sp>
        <p:nvSpPr>
          <p:cNvPr id="4" name="Text Placeholder 3">
            <a:extLst>
              <a:ext uri="{FF2B5EF4-FFF2-40B4-BE49-F238E27FC236}">
                <a16:creationId xmlns:a16="http://schemas.microsoft.com/office/drawing/2014/main" id="{106DBEB6-0EE0-4903-9F1C-327230F52DB1}"/>
              </a:ext>
            </a:extLst>
          </p:cNvPr>
          <p:cNvSpPr>
            <a:spLocks noGrp="1"/>
          </p:cNvSpPr>
          <p:nvPr>
            <p:ph type="body" sz="quarter" idx="10"/>
          </p:nvPr>
        </p:nvSpPr>
        <p:spPr/>
        <p:txBody>
          <a:bodyPr/>
          <a:lstStyle/>
          <a:p>
            <a:r>
              <a:rPr lang="en-US" dirty="0"/>
              <a:t>Getters and setters</a:t>
            </a:r>
          </a:p>
        </p:txBody>
      </p:sp>
    </p:spTree>
    <p:extLst>
      <p:ext uri="{BB962C8B-B14F-4D97-AF65-F5344CB8AC3E}">
        <p14:creationId xmlns:p14="http://schemas.microsoft.com/office/powerpoint/2010/main" val="346385952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9873441" y="4655470"/>
            <a:ext cx="950976" cy="11176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rPr>
              <a:t>Canary</a:t>
            </a:r>
          </a:p>
        </p:txBody>
      </p:sp>
      <p:sp>
        <p:nvSpPr>
          <p:cNvPr id="11" name="Rectangle 10"/>
          <p:cNvSpPr/>
          <p:nvPr/>
        </p:nvSpPr>
        <p:spPr>
          <a:xfrm>
            <a:off x="8590741" y="4655470"/>
            <a:ext cx="950976" cy="11176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rPr>
              <a:t>Canary</a:t>
            </a:r>
          </a:p>
        </p:txBody>
      </p:sp>
      <p:sp>
        <p:nvSpPr>
          <p:cNvPr id="2" name="Title 1"/>
          <p:cNvSpPr>
            <a:spLocks noGrp="1"/>
          </p:cNvSpPr>
          <p:nvPr>
            <p:ph type="title"/>
          </p:nvPr>
        </p:nvSpPr>
        <p:spPr>
          <a:xfrm>
            <a:off x="305625" y="278130"/>
            <a:ext cx="10424160" cy="474345"/>
          </a:xfrm>
        </p:spPr>
        <p:txBody>
          <a:bodyPr/>
          <a:lstStyle/>
          <a:p>
            <a:r>
              <a:rPr lang="en-US" dirty="0"/>
              <a:t>Acceleration</a:t>
            </a:r>
          </a:p>
        </p:txBody>
      </p:sp>
      <p:sp>
        <p:nvSpPr>
          <p:cNvPr id="3" name="Content Placeholder 2"/>
          <p:cNvSpPr>
            <a:spLocks noGrp="1"/>
          </p:cNvSpPr>
          <p:nvPr>
            <p:ph idx="1"/>
          </p:nvPr>
        </p:nvSpPr>
        <p:spPr/>
        <p:txBody>
          <a:bodyPr/>
          <a:lstStyle/>
          <a:p>
            <a:r>
              <a:rPr lang="en-US" sz="2400" dirty="0"/>
              <a:t>CPU is faster</a:t>
            </a:r>
          </a:p>
          <a:p>
            <a:pPr lvl="1"/>
            <a:r>
              <a:rPr lang="en-US" sz="2200" dirty="0"/>
              <a:t>small / few canary regions (latency advantage)</a:t>
            </a:r>
          </a:p>
          <a:p>
            <a:r>
              <a:rPr lang="en-US" sz="2400" dirty="0"/>
              <a:t>GPU is faster</a:t>
            </a:r>
          </a:p>
          <a:p>
            <a:pPr lvl="1"/>
            <a:r>
              <a:rPr lang="en-US" sz="2200" dirty="0"/>
              <a:t>large / many canary regions (throughput advantage with embarrassingly parallel workload)</a:t>
            </a:r>
          </a:p>
          <a:p>
            <a:pPr lvl="1"/>
            <a:r>
              <a:rPr lang="en-US" sz="2200" dirty="0"/>
              <a:t>reduced transfers over </a:t>
            </a:r>
            <a:r>
              <a:rPr lang="en-US" sz="2200" dirty="0" err="1"/>
              <a:t>PCIe</a:t>
            </a:r>
            <a:r>
              <a:rPr lang="en-US" sz="2200" dirty="0"/>
              <a:t>® by keeping on GPU</a:t>
            </a:r>
          </a:p>
        </p:txBody>
      </p:sp>
      <p:sp>
        <p:nvSpPr>
          <p:cNvPr id="4" name="Text Placeholder 3"/>
          <p:cNvSpPr>
            <a:spLocks noGrp="1"/>
          </p:cNvSpPr>
          <p:nvPr>
            <p:ph type="body" sz="quarter" idx="10"/>
          </p:nvPr>
        </p:nvSpPr>
        <p:spPr/>
        <p:txBody>
          <a:bodyPr/>
          <a:lstStyle/>
          <a:p>
            <a:r>
              <a:rPr lang="en-US" dirty="0"/>
              <a:t>Selecting a device for performing canary verification</a:t>
            </a:r>
          </a:p>
        </p:txBody>
      </p:sp>
      <p:sp>
        <p:nvSpPr>
          <p:cNvPr id="5" name="Rectangle 4"/>
          <p:cNvSpPr/>
          <p:nvPr/>
        </p:nvSpPr>
        <p:spPr>
          <a:xfrm>
            <a:off x="1394650" y="4655470"/>
            <a:ext cx="950976" cy="11176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rPr>
              <a:t>Canary</a:t>
            </a:r>
          </a:p>
        </p:txBody>
      </p:sp>
      <p:sp>
        <p:nvSpPr>
          <p:cNvPr id="6" name="Rectangle 5"/>
          <p:cNvSpPr/>
          <p:nvPr/>
        </p:nvSpPr>
        <p:spPr>
          <a:xfrm>
            <a:off x="1168118" y="4224528"/>
            <a:ext cx="1378857" cy="185712"/>
          </a:xfrm>
          <a:prstGeom prst="rect">
            <a:avLst/>
          </a:prstGeom>
          <a:solidFill>
            <a:schemeClr val="accent5">
              <a:lumMod val="60000"/>
              <a:lumOff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7" name="Rectangle 6"/>
          <p:cNvSpPr/>
          <p:nvPr/>
        </p:nvSpPr>
        <p:spPr>
          <a:xfrm>
            <a:off x="7308041" y="4655470"/>
            <a:ext cx="950976" cy="11176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rPr>
              <a:t>Canary</a:t>
            </a:r>
          </a:p>
        </p:txBody>
      </p:sp>
      <p:sp>
        <p:nvSpPr>
          <p:cNvPr id="8" name="Rectangle 7"/>
          <p:cNvSpPr/>
          <p:nvPr/>
        </p:nvSpPr>
        <p:spPr>
          <a:xfrm>
            <a:off x="7081509" y="4224528"/>
            <a:ext cx="3937974" cy="185712"/>
          </a:xfrm>
          <a:prstGeom prst="rect">
            <a:avLst/>
          </a:prstGeom>
          <a:solidFill>
            <a:schemeClr val="accent5">
              <a:lumMod val="60000"/>
              <a:lumOff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4" name="Rectangle 13"/>
          <p:cNvSpPr/>
          <p:nvPr/>
        </p:nvSpPr>
        <p:spPr>
          <a:xfrm>
            <a:off x="2677350" y="4655470"/>
            <a:ext cx="950976" cy="11176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rPr>
              <a:t>Canary</a:t>
            </a:r>
          </a:p>
        </p:txBody>
      </p:sp>
      <p:sp>
        <p:nvSpPr>
          <p:cNvPr id="15" name="Rectangle 14"/>
          <p:cNvSpPr/>
          <p:nvPr/>
        </p:nvSpPr>
        <p:spPr>
          <a:xfrm>
            <a:off x="3960050" y="4655470"/>
            <a:ext cx="950976" cy="11176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rPr>
              <a:t>Canary</a:t>
            </a:r>
          </a:p>
        </p:txBody>
      </p:sp>
      <p:sp>
        <p:nvSpPr>
          <p:cNvPr id="16" name="Rectangle 15"/>
          <p:cNvSpPr/>
          <p:nvPr/>
        </p:nvSpPr>
        <p:spPr>
          <a:xfrm>
            <a:off x="2450818" y="4224528"/>
            <a:ext cx="1378857" cy="185712"/>
          </a:xfrm>
          <a:prstGeom prst="rect">
            <a:avLst/>
          </a:prstGeom>
          <a:solidFill>
            <a:schemeClr val="accent5">
              <a:lumMod val="60000"/>
              <a:lumOff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7" name="Rectangle 16"/>
          <p:cNvSpPr/>
          <p:nvPr/>
        </p:nvSpPr>
        <p:spPr>
          <a:xfrm>
            <a:off x="3733518" y="4224528"/>
            <a:ext cx="1378857" cy="185712"/>
          </a:xfrm>
          <a:prstGeom prst="rect">
            <a:avLst/>
          </a:prstGeom>
          <a:solidFill>
            <a:schemeClr val="accent5">
              <a:lumMod val="60000"/>
              <a:lumOff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cxnSp>
        <p:nvCxnSpPr>
          <p:cNvPr id="18" name="Straight Connector 17"/>
          <p:cNvCxnSpPr/>
          <p:nvPr/>
        </p:nvCxnSpPr>
        <p:spPr>
          <a:xfrm>
            <a:off x="6026806" y="3937000"/>
            <a:ext cx="0" cy="2576922"/>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5138542" y="3695700"/>
            <a:ext cx="702314" cy="461665"/>
          </a:xfrm>
          <a:prstGeom prst="rect">
            <a:avLst/>
          </a:prstGeom>
          <a:noFill/>
        </p:spPr>
        <p:txBody>
          <a:bodyPr wrap="square" rtlCol="0">
            <a:spAutoFit/>
          </a:bodyPr>
          <a:lstStyle/>
          <a:p>
            <a:pPr>
              <a:spcAft>
                <a:spcPts val="600"/>
              </a:spcAft>
              <a:buClr>
                <a:schemeClr val="bg2"/>
              </a:buClr>
            </a:pPr>
            <a:r>
              <a:rPr lang="en-US" sz="2400" dirty="0"/>
              <a:t>CPU</a:t>
            </a:r>
          </a:p>
        </p:txBody>
      </p:sp>
      <p:sp>
        <p:nvSpPr>
          <p:cNvPr id="20" name="TextBox 19"/>
          <p:cNvSpPr txBox="1"/>
          <p:nvPr/>
        </p:nvSpPr>
        <p:spPr>
          <a:xfrm>
            <a:off x="6214492" y="3695700"/>
            <a:ext cx="741765" cy="461665"/>
          </a:xfrm>
          <a:prstGeom prst="rect">
            <a:avLst/>
          </a:prstGeom>
          <a:noFill/>
        </p:spPr>
        <p:txBody>
          <a:bodyPr wrap="square" rtlCol="0">
            <a:spAutoFit/>
          </a:bodyPr>
          <a:lstStyle/>
          <a:p>
            <a:pPr>
              <a:spcAft>
                <a:spcPts val="600"/>
              </a:spcAft>
              <a:buClr>
                <a:schemeClr val="bg2"/>
              </a:buClr>
            </a:pPr>
            <a:r>
              <a:rPr lang="en-US" sz="2400" dirty="0"/>
              <a:t>GPU</a:t>
            </a:r>
          </a:p>
        </p:txBody>
      </p:sp>
    </p:spTree>
    <p:extLst>
      <p:ext uri="{BB962C8B-B14F-4D97-AF65-F5344CB8AC3E}">
        <p14:creationId xmlns:p14="http://schemas.microsoft.com/office/powerpoint/2010/main" val="213806229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1" nodeType="clickEffect">
                                  <p:stCondLst>
                                    <p:cond delay="0"/>
                                  </p:stCondLst>
                                  <p:childTnLst>
                                    <p:animMotion origin="layout" path="M -1.07059E-6 1.85185E-6 L -1.07059E-6 0.25 " pathEditMode="relative" rAng="0" ptsTypes="AA">
                                      <p:cBhvr>
                                        <p:cTn id="6" dur="2500" fill="hold"/>
                                        <p:tgtEl>
                                          <p:spTgt spid="8"/>
                                        </p:tgtEl>
                                        <p:attrNameLst>
                                          <p:attrName>ppt_x</p:attrName>
                                          <p:attrName>ppt_y</p:attrName>
                                        </p:attrNameLst>
                                      </p:cBhvr>
                                      <p:rCtr x="0" y="12500"/>
                                    </p:animMotion>
                                  </p:childTnLst>
                                </p:cTn>
                              </p:par>
                              <p:par>
                                <p:cTn id="7" presetID="42" presetClass="path" presetSubtype="0" accel="50000" decel="50000" fill="hold" grpId="1" nodeType="withEffect">
                                  <p:stCondLst>
                                    <p:cond delay="0"/>
                                  </p:stCondLst>
                                  <p:childTnLst>
                                    <p:animMotion origin="layout" path="M -3.43319E-6 1.85185E-6 L -3.43319E-6 0.25 " pathEditMode="relative" rAng="0" ptsTypes="AA">
                                      <p:cBhvr>
                                        <p:cTn id="8" dur="1000" fill="hold"/>
                                        <p:tgtEl>
                                          <p:spTgt spid="6"/>
                                        </p:tgtEl>
                                        <p:attrNameLst>
                                          <p:attrName>ppt_x</p:attrName>
                                          <p:attrName>ppt_y</p:attrName>
                                        </p:attrNameLst>
                                      </p:cBhvr>
                                      <p:rCtr x="0" y="12500"/>
                                    </p:animMotion>
                                  </p:childTnLst>
                                </p:cTn>
                              </p:par>
                              <p:par>
                                <p:cTn id="9" presetID="1" presetClass="exit" presetSubtype="0" fill="hold" grpId="2" nodeType="withEffect">
                                  <p:stCondLst>
                                    <p:cond delay="1000"/>
                                  </p:stCondLst>
                                  <p:childTnLst>
                                    <p:set>
                                      <p:cBhvr>
                                        <p:cTn id="10" dur="1" fill="hold">
                                          <p:stCondLst>
                                            <p:cond delay="0"/>
                                          </p:stCondLst>
                                        </p:cTn>
                                        <p:tgtEl>
                                          <p:spTgt spid="6"/>
                                        </p:tgtEl>
                                        <p:attrNameLst>
                                          <p:attrName>style.visibility</p:attrName>
                                        </p:attrNameLst>
                                      </p:cBhvr>
                                      <p:to>
                                        <p:strVal val="hidden"/>
                                      </p:to>
                                    </p:set>
                                  </p:childTnLst>
                                </p:cTn>
                              </p:par>
                              <p:par>
                                <p:cTn id="11" presetID="1" presetClass="entr" presetSubtype="0" fill="hold" grpId="0" nodeType="withEffect">
                                  <p:stCondLst>
                                    <p:cond delay="1000"/>
                                  </p:stCondLst>
                                  <p:childTnLst>
                                    <p:set>
                                      <p:cBhvr>
                                        <p:cTn id="12" dur="1" fill="hold">
                                          <p:stCondLst>
                                            <p:cond delay="0"/>
                                          </p:stCondLst>
                                        </p:cTn>
                                        <p:tgtEl>
                                          <p:spTgt spid="16"/>
                                        </p:tgtEl>
                                        <p:attrNameLst>
                                          <p:attrName>style.visibility</p:attrName>
                                        </p:attrNameLst>
                                      </p:cBhvr>
                                      <p:to>
                                        <p:strVal val="visible"/>
                                      </p:to>
                                    </p:set>
                                  </p:childTnLst>
                                </p:cTn>
                              </p:par>
                              <p:par>
                                <p:cTn id="13" presetID="42" presetClass="path" presetSubtype="0" accel="50000" decel="50000" fill="hold" grpId="1" nodeType="withEffect">
                                  <p:stCondLst>
                                    <p:cond delay="1000"/>
                                  </p:stCondLst>
                                  <p:childTnLst>
                                    <p:animMotion origin="layout" path="M 8.28341E-7 1.85185E-6 L 8.28341E-7 0.25 " pathEditMode="relative" rAng="0" ptsTypes="AA">
                                      <p:cBhvr>
                                        <p:cTn id="14" dur="1000" fill="hold"/>
                                        <p:tgtEl>
                                          <p:spTgt spid="16"/>
                                        </p:tgtEl>
                                        <p:attrNameLst>
                                          <p:attrName>ppt_x</p:attrName>
                                          <p:attrName>ppt_y</p:attrName>
                                        </p:attrNameLst>
                                      </p:cBhvr>
                                      <p:rCtr x="0" y="12500"/>
                                    </p:animMotion>
                                  </p:childTnLst>
                                </p:cTn>
                              </p:par>
                              <p:par>
                                <p:cTn id="15" presetID="1" presetClass="exit" presetSubtype="0" fill="hold" grpId="2" nodeType="withEffect">
                                  <p:stCondLst>
                                    <p:cond delay="2000"/>
                                  </p:stCondLst>
                                  <p:childTnLst>
                                    <p:set>
                                      <p:cBhvr>
                                        <p:cTn id="16" dur="1" fill="hold">
                                          <p:stCondLst>
                                            <p:cond delay="0"/>
                                          </p:stCondLst>
                                        </p:cTn>
                                        <p:tgtEl>
                                          <p:spTgt spid="16"/>
                                        </p:tgtEl>
                                        <p:attrNameLst>
                                          <p:attrName>style.visibility</p:attrName>
                                        </p:attrNameLst>
                                      </p:cBhvr>
                                      <p:to>
                                        <p:strVal val="hidden"/>
                                      </p:to>
                                    </p:set>
                                  </p:childTnLst>
                                </p:cTn>
                              </p:par>
                              <p:par>
                                <p:cTn id="17" presetID="1" presetClass="entr" presetSubtype="0" fill="hold" grpId="0" nodeType="withEffect">
                                  <p:stCondLst>
                                    <p:cond delay="2000"/>
                                  </p:stCondLst>
                                  <p:childTnLst>
                                    <p:set>
                                      <p:cBhvr>
                                        <p:cTn id="18" dur="1" fill="hold">
                                          <p:stCondLst>
                                            <p:cond delay="0"/>
                                          </p:stCondLst>
                                        </p:cTn>
                                        <p:tgtEl>
                                          <p:spTgt spid="17"/>
                                        </p:tgtEl>
                                        <p:attrNameLst>
                                          <p:attrName>style.visibility</p:attrName>
                                        </p:attrNameLst>
                                      </p:cBhvr>
                                      <p:to>
                                        <p:strVal val="visible"/>
                                      </p:to>
                                    </p:set>
                                  </p:childTnLst>
                                </p:cTn>
                              </p:par>
                              <p:par>
                                <p:cTn id="19" presetID="42" presetClass="path" presetSubtype="0" accel="50000" decel="50000" fill="hold" grpId="1" nodeType="withEffect">
                                  <p:stCondLst>
                                    <p:cond delay="2000"/>
                                  </p:stCondLst>
                                  <p:childTnLst>
                                    <p:animMotion origin="layout" path="M -4.91013E-6 1.85185E-6 L -4.91013E-6 0.25 " pathEditMode="relative" rAng="0" ptsTypes="AA">
                                      <p:cBhvr>
                                        <p:cTn id="20" dur="1000" fill="hold"/>
                                        <p:tgtEl>
                                          <p:spTgt spid="17"/>
                                        </p:tgtEl>
                                        <p:attrNameLst>
                                          <p:attrName>ppt_x</p:attrName>
                                          <p:attrName>ppt_y</p:attrName>
                                        </p:attrNameLst>
                                      </p:cBhvr>
                                      <p:rCtr x="0" y="125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1" animBg="1"/>
      <p:bldP spid="6" grpId="2" animBg="1"/>
      <p:bldP spid="8" grpId="1" animBg="1"/>
      <p:bldP spid="16" grpId="0" animBg="1"/>
      <p:bldP spid="16" grpId="1" animBg="1"/>
      <p:bldP spid="16" grpId="2" animBg="1"/>
      <p:bldP spid="17" grpId="0" animBg="1"/>
      <p:bldP spid="17" grpId="1"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sz="2400" dirty="0"/>
              <a:t>Maximizing asynchrony </a:t>
            </a:r>
          </a:p>
          <a:p>
            <a:pPr lvl="1"/>
            <a:r>
              <a:rPr lang="en-US" sz="2200" dirty="0"/>
              <a:t>Event-based programming wherever possible</a:t>
            </a:r>
          </a:p>
          <a:p>
            <a:pPr lvl="1"/>
            <a:r>
              <a:rPr lang="en-US" sz="2200" dirty="0"/>
              <a:t>GPU check kernels enqueue behind work kernels and wait on completion</a:t>
            </a:r>
          </a:p>
          <a:p>
            <a:pPr lvl="1"/>
            <a:r>
              <a:rPr lang="en-US" sz="2200" dirty="0"/>
              <a:t>Evaluation of check kernel results is done with call-backs</a:t>
            </a:r>
          </a:p>
        </p:txBody>
      </p:sp>
      <p:sp>
        <p:nvSpPr>
          <p:cNvPr id="23" name="Rectangle 22"/>
          <p:cNvSpPr/>
          <p:nvPr/>
        </p:nvSpPr>
        <p:spPr>
          <a:xfrm>
            <a:off x="9418320" y="4661118"/>
            <a:ext cx="1554480" cy="594360"/>
          </a:xfrm>
          <a:prstGeom prst="rect">
            <a:avLst/>
          </a:prstGeom>
          <a:solidFill>
            <a:schemeClr val="accent3"/>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err="1">
                <a:solidFill>
                  <a:schemeClr val="bg1"/>
                </a:solidFill>
              </a:rPr>
              <a:t>clARMOR</a:t>
            </a:r>
            <a:r>
              <a:rPr lang="en-US" sz="2000" dirty="0">
                <a:solidFill>
                  <a:schemeClr val="bg1"/>
                </a:solidFill>
              </a:rPr>
              <a:t> </a:t>
            </a:r>
            <a:r>
              <a:rPr lang="en-US" sz="2000" dirty="0" err="1">
                <a:solidFill>
                  <a:schemeClr val="bg1"/>
                </a:solidFill>
              </a:rPr>
              <a:t>Postlaunch</a:t>
            </a:r>
            <a:endParaRPr lang="en-US" sz="2000" dirty="0">
              <a:solidFill>
                <a:schemeClr val="bg1"/>
              </a:solidFill>
            </a:endParaRPr>
          </a:p>
        </p:txBody>
      </p:sp>
      <p:sp>
        <p:nvSpPr>
          <p:cNvPr id="2" name="Title 1"/>
          <p:cNvSpPr>
            <a:spLocks noGrp="1"/>
          </p:cNvSpPr>
          <p:nvPr>
            <p:ph type="title"/>
          </p:nvPr>
        </p:nvSpPr>
        <p:spPr>
          <a:xfrm>
            <a:off x="305625" y="278130"/>
            <a:ext cx="10424160" cy="474345"/>
          </a:xfrm>
        </p:spPr>
        <p:txBody>
          <a:bodyPr/>
          <a:lstStyle/>
          <a:p>
            <a:r>
              <a:rPr lang="en-US" dirty="0"/>
              <a:t>Acceleration</a:t>
            </a:r>
          </a:p>
        </p:txBody>
      </p:sp>
      <p:sp>
        <p:nvSpPr>
          <p:cNvPr id="4" name="Text Placeholder 3"/>
          <p:cNvSpPr>
            <a:spLocks noGrp="1"/>
          </p:cNvSpPr>
          <p:nvPr>
            <p:ph type="body" sz="quarter" idx="10"/>
          </p:nvPr>
        </p:nvSpPr>
        <p:spPr/>
        <p:txBody>
          <a:bodyPr/>
          <a:lstStyle/>
          <a:p>
            <a:r>
              <a:rPr lang="en-US" dirty="0"/>
              <a:t>Using </a:t>
            </a:r>
            <a:r>
              <a:rPr lang="en-US" dirty="0" err="1"/>
              <a:t>Opencl</a:t>
            </a:r>
            <a:r>
              <a:rPr lang="en-US" dirty="0"/>
              <a:t>™ events to increase throughput</a:t>
            </a:r>
          </a:p>
        </p:txBody>
      </p:sp>
      <p:sp>
        <p:nvSpPr>
          <p:cNvPr id="5" name="Rectangle 4"/>
          <p:cNvSpPr/>
          <p:nvPr/>
        </p:nvSpPr>
        <p:spPr>
          <a:xfrm>
            <a:off x="7863840" y="4661118"/>
            <a:ext cx="1554480" cy="594360"/>
          </a:xfrm>
          <a:prstGeom prst="rect">
            <a:avLst/>
          </a:prstGeom>
          <a:solidFill>
            <a:schemeClr val="accent3"/>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err="1">
                <a:solidFill>
                  <a:schemeClr val="bg1"/>
                </a:solidFill>
              </a:rPr>
              <a:t>clARMOR</a:t>
            </a:r>
            <a:r>
              <a:rPr lang="en-US" sz="2000" dirty="0">
                <a:solidFill>
                  <a:schemeClr val="bg1"/>
                </a:solidFill>
              </a:rPr>
              <a:t> Prelaunch</a:t>
            </a:r>
          </a:p>
        </p:txBody>
      </p:sp>
      <p:sp>
        <p:nvSpPr>
          <p:cNvPr id="7" name="Rectangle 6"/>
          <p:cNvSpPr/>
          <p:nvPr/>
        </p:nvSpPr>
        <p:spPr>
          <a:xfrm>
            <a:off x="7863840" y="5404104"/>
            <a:ext cx="1554480" cy="594360"/>
          </a:xfrm>
          <a:prstGeom prst="rect">
            <a:avLst/>
          </a:prstGeom>
          <a:solidFill>
            <a:schemeClr val="accent2"/>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rPr>
              <a:t>User Kernel</a:t>
            </a:r>
          </a:p>
        </p:txBody>
      </p:sp>
      <p:sp>
        <p:nvSpPr>
          <p:cNvPr id="8" name="Rectangle 7"/>
          <p:cNvSpPr/>
          <p:nvPr/>
        </p:nvSpPr>
        <p:spPr>
          <a:xfrm>
            <a:off x="9509760" y="5404104"/>
            <a:ext cx="1554480" cy="594360"/>
          </a:xfrm>
          <a:prstGeom prst="rect">
            <a:avLst/>
          </a:prstGeom>
          <a:solidFill>
            <a:schemeClr val="accent2"/>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rPr>
              <a:t>Canary Check</a:t>
            </a:r>
          </a:p>
        </p:txBody>
      </p:sp>
      <p:cxnSp>
        <p:nvCxnSpPr>
          <p:cNvPr id="11" name="Straight Arrow Connector 10"/>
          <p:cNvCxnSpPr>
            <a:cxnSpLocks/>
            <a:stCxn id="5" idx="3"/>
            <a:endCxn id="8" idx="1"/>
          </p:cNvCxnSpPr>
          <p:nvPr/>
        </p:nvCxnSpPr>
        <p:spPr>
          <a:xfrm>
            <a:off x="9418320" y="4958298"/>
            <a:ext cx="91440" cy="742986"/>
          </a:xfrm>
          <a:prstGeom prst="straightConnector1">
            <a:avLst/>
          </a:prstGeom>
          <a:ln w="3810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2560320" y="4663440"/>
            <a:ext cx="1554480" cy="594360"/>
          </a:xfrm>
          <a:prstGeom prst="rect">
            <a:avLst/>
          </a:prstGeom>
          <a:solidFill>
            <a:schemeClr val="accent3"/>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err="1">
                <a:solidFill>
                  <a:schemeClr val="bg1"/>
                </a:solidFill>
              </a:rPr>
              <a:t>clARMOR</a:t>
            </a:r>
            <a:r>
              <a:rPr lang="en-US" sz="2000" dirty="0">
                <a:solidFill>
                  <a:schemeClr val="bg1"/>
                </a:solidFill>
              </a:rPr>
              <a:t> Prelaunch</a:t>
            </a:r>
          </a:p>
        </p:txBody>
      </p:sp>
      <p:sp>
        <p:nvSpPr>
          <p:cNvPr id="13" name="Rectangle 12"/>
          <p:cNvSpPr/>
          <p:nvPr/>
        </p:nvSpPr>
        <p:spPr>
          <a:xfrm>
            <a:off x="914400" y="5404104"/>
            <a:ext cx="1554480" cy="594360"/>
          </a:xfrm>
          <a:prstGeom prst="rect">
            <a:avLst/>
          </a:prstGeom>
          <a:solidFill>
            <a:schemeClr val="accent2"/>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rPr>
              <a:t>User Kernel</a:t>
            </a:r>
          </a:p>
        </p:txBody>
      </p:sp>
      <p:sp>
        <p:nvSpPr>
          <p:cNvPr id="14" name="Rectangle 13"/>
          <p:cNvSpPr/>
          <p:nvPr/>
        </p:nvSpPr>
        <p:spPr>
          <a:xfrm>
            <a:off x="4206240" y="5404104"/>
            <a:ext cx="1554480" cy="594360"/>
          </a:xfrm>
          <a:prstGeom prst="rect">
            <a:avLst/>
          </a:prstGeom>
          <a:solidFill>
            <a:schemeClr val="accent2"/>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rPr>
              <a:t>Canary Check</a:t>
            </a:r>
          </a:p>
        </p:txBody>
      </p:sp>
      <p:sp>
        <p:nvSpPr>
          <p:cNvPr id="15" name="Rectangle 14"/>
          <p:cNvSpPr/>
          <p:nvPr/>
        </p:nvSpPr>
        <p:spPr>
          <a:xfrm>
            <a:off x="5852160" y="4661118"/>
            <a:ext cx="1554480" cy="594360"/>
          </a:xfrm>
          <a:prstGeom prst="rect">
            <a:avLst/>
          </a:prstGeom>
          <a:solidFill>
            <a:schemeClr val="accent3"/>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err="1">
                <a:solidFill>
                  <a:schemeClr val="bg1"/>
                </a:solidFill>
              </a:rPr>
              <a:t>clARMOR</a:t>
            </a:r>
            <a:r>
              <a:rPr lang="en-US" sz="2000" dirty="0">
                <a:solidFill>
                  <a:schemeClr val="bg1"/>
                </a:solidFill>
              </a:rPr>
              <a:t> </a:t>
            </a:r>
            <a:r>
              <a:rPr lang="en-US" sz="2000" dirty="0" err="1">
                <a:solidFill>
                  <a:schemeClr val="bg1"/>
                </a:solidFill>
              </a:rPr>
              <a:t>Postlaunch</a:t>
            </a:r>
            <a:endParaRPr lang="en-US" sz="2000" dirty="0">
              <a:solidFill>
                <a:schemeClr val="bg1"/>
              </a:solidFill>
            </a:endParaRPr>
          </a:p>
        </p:txBody>
      </p:sp>
      <p:cxnSp>
        <p:nvCxnSpPr>
          <p:cNvPr id="16" name="Straight Arrow Connector 15"/>
          <p:cNvCxnSpPr>
            <a:cxnSpLocks/>
            <a:stCxn id="12" idx="3"/>
            <a:endCxn id="14" idx="1"/>
          </p:cNvCxnSpPr>
          <p:nvPr/>
        </p:nvCxnSpPr>
        <p:spPr>
          <a:xfrm>
            <a:off x="4114800" y="4960620"/>
            <a:ext cx="91440" cy="740664"/>
          </a:xfrm>
          <a:prstGeom prst="straightConnector1">
            <a:avLst/>
          </a:prstGeom>
          <a:ln w="3810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7615565" y="3937000"/>
            <a:ext cx="0" cy="2576922"/>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8540528" y="3607595"/>
            <a:ext cx="1910323" cy="461665"/>
          </a:xfrm>
          <a:prstGeom prst="rect">
            <a:avLst/>
          </a:prstGeom>
          <a:noFill/>
        </p:spPr>
        <p:txBody>
          <a:bodyPr wrap="square" rtlCol="0">
            <a:spAutoFit/>
          </a:bodyPr>
          <a:lstStyle/>
          <a:p>
            <a:pPr>
              <a:spcAft>
                <a:spcPts val="600"/>
              </a:spcAft>
              <a:buClr>
                <a:schemeClr val="bg2"/>
              </a:buClr>
            </a:pPr>
            <a:r>
              <a:rPr lang="en-US" sz="2400" dirty="0"/>
              <a:t>asynchronous</a:t>
            </a:r>
          </a:p>
        </p:txBody>
      </p:sp>
      <p:sp>
        <p:nvSpPr>
          <p:cNvPr id="22" name="TextBox 21"/>
          <p:cNvSpPr txBox="1"/>
          <p:nvPr/>
        </p:nvSpPr>
        <p:spPr>
          <a:xfrm>
            <a:off x="2409571" y="3611880"/>
            <a:ext cx="1750949" cy="461665"/>
          </a:xfrm>
          <a:prstGeom prst="rect">
            <a:avLst/>
          </a:prstGeom>
          <a:noFill/>
        </p:spPr>
        <p:txBody>
          <a:bodyPr wrap="square" rtlCol="0">
            <a:spAutoFit/>
          </a:bodyPr>
          <a:lstStyle/>
          <a:p>
            <a:pPr>
              <a:spcAft>
                <a:spcPts val="600"/>
              </a:spcAft>
              <a:buClr>
                <a:schemeClr val="bg2"/>
              </a:buClr>
            </a:pPr>
            <a:r>
              <a:rPr lang="en-US" sz="2400" dirty="0"/>
              <a:t>synchronous</a:t>
            </a:r>
          </a:p>
        </p:txBody>
      </p:sp>
      <p:sp>
        <p:nvSpPr>
          <p:cNvPr id="25" name="TextBox 24"/>
          <p:cNvSpPr txBox="1"/>
          <p:nvPr/>
        </p:nvSpPr>
        <p:spPr>
          <a:xfrm>
            <a:off x="161854" y="4721037"/>
            <a:ext cx="932731" cy="461665"/>
          </a:xfrm>
          <a:prstGeom prst="rect">
            <a:avLst/>
          </a:prstGeom>
          <a:noFill/>
        </p:spPr>
        <p:txBody>
          <a:bodyPr wrap="square" rtlCol="0">
            <a:spAutoFit/>
          </a:bodyPr>
          <a:lstStyle/>
          <a:p>
            <a:pPr>
              <a:spcAft>
                <a:spcPts val="600"/>
              </a:spcAft>
              <a:buClr>
                <a:schemeClr val="bg2"/>
              </a:buClr>
            </a:pPr>
            <a:r>
              <a:rPr lang="en-US" sz="2400" dirty="0"/>
              <a:t>CPU</a:t>
            </a:r>
          </a:p>
        </p:txBody>
      </p:sp>
      <p:sp>
        <p:nvSpPr>
          <p:cNvPr id="26" name="TextBox 25"/>
          <p:cNvSpPr txBox="1"/>
          <p:nvPr/>
        </p:nvSpPr>
        <p:spPr>
          <a:xfrm>
            <a:off x="161854" y="5454337"/>
            <a:ext cx="932731" cy="461665"/>
          </a:xfrm>
          <a:prstGeom prst="rect">
            <a:avLst/>
          </a:prstGeom>
          <a:noFill/>
        </p:spPr>
        <p:txBody>
          <a:bodyPr wrap="square" rtlCol="0">
            <a:spAutoFit/>
          </a:bodyPr>
          <a:lstStyle/>
          <a:p>
            <a:pPr>
              <a:spcAft>
                <a:spcPts val="600"/>
              </a:spcAft>
              <a:buClr>
                <a:schemeClr val="bg2"/>
              </a:buClr>
            </a:pPr>
            <a:r>
              <a:rPr lang="en-US" sz="2400" dirty="0"/>
              <a:t>GPU</a:t>
            </a:r>
          </a:p>
        </p:txBody>
      </p:sp>
    </p:spTree>
    <p:extLst>
      <p:ext uri="{BB962C8B-B14F-4D97-AF65-F5344CB8AC3E}">
        <p14:creationId xmlns:p14="http://schemas.microsoft.com/office/powerpoint/2010/main" val="427340111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wipe(left)">
                                      <p:cBhvr>
                                        <p:cTn id="15" dur="200"/>
                                        <p:tgtEl>
                                          <p:spTgt spid="16"/>
                                        </p:tgtEl>
                                      </p:cBhvr>
                                    </p:animEffect>
                                  </p:childTnLst>
                                </p:cTn>
                              </p:par>
                            </p:childTnLst>
                          </p:cTn>
                        </p:par>
                        <p:par>
                          <p:cTn id="16" fill="hold">
                            <p:stCondLst>
                              <p:cond delay="1200"/>
                            </p:stCondLst>
                            <p:childTnLst>
                              <p:par>
                                <p:cTn id="17" presetID="22" presetClass="entr" presetSubtype="8"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left)">
                                      <p:cBhvr>
                                        <p:cTn id="19" dur="500"/>
                                        <p:tgtEl>
                                          <p:spTgt spid="14"/>
                                        </p:tgtEl>
                                      </p:cBhvr>
                                    </p:animEffect>
                                  </p:childTnLst>
                                </p:cTn>
                              </p:par>
                            </p:childTnLst>
                          </p:cTn>
                        </p:par>
                        <p:par>
                          <p:cTn id="20" fill="hold">
                            <p:stCondLst>
                              <p:cond delay="1700"/>
                            </p:stCondLst>
                            <p:childTnLst>
                              <p:par>
                                <p:cTn id="21" presetID="22" presetClass="entr" presetSubtype="8"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wipe(left)">
                                      <p:cBhvr>
                                        <p:cTn id="23" dur="500"/>
                                        <p:tgtEl>
                                          <p:spTgt spid="15"/>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wipe(left)">
                                      <p:cBhvr>
                                        <p:cTn id="28" dur="500"/>
                                        <p:tgtEl>
                                          <p:spTgt spid="5"/>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wipe(left)">
                                      <p:cBhvr>
                                        <p:cTn id="31" dur="500"/>
                                        <p:tgtEl>
                                          <p:spTgt spid="7"/>
                                        </p:tgtEl>
                                      </p:cBhvr>
                                    </p:animEffect>
                                  </p:childTnLst>
                                </p:cTn>
                              </p:par>
                            </p:childTnLst>
                          </p:cTn>
                        </p:par>
                        <p:par>
                          <p:cTn id="32" fill="hold">
                            <p:stCondLst>
                              <p:cond delay="500"/>
                            </p:stCondLst>
                            <p:childTnLst>
                              <p:par>
                                <p:cTn id="33" presetID="22" presetClass="entr" presetSubtype="8"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wipe(left)">
                                      <p:cBhvr>
                                        <p:cTn id="35" dur="200"/>
                                        <p:tgtEl>
                                          <p:spTgt spid="11"/>
                                        </p:tgtEl>
                                      </p:cBhvr>
                                    </p:animEffect>
                                  </p:childTnLst>
                                </p:cTn>
                              </p:par>
                              <p:par>
                                <p:cTn id="36" presetID="22" presetClass="entr" presetSubtype="8" fill="hold" grpId="0" nodeType="with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wipe(left)">
                                      <p:cBhvr>
                                        <p:cTn id="38" dur="500"/>
                                        <p:tgtEl>
                                          <p:spTgt spid="8"/>
                                        </p:tgtEl>
                                      </p:cBhvr>
                                    </p:animEffect>
                                  </p:childTnLst>
                                </p:cTn>
                              </p:par>
                              <p:par>
                                <p:cTn id="39" presetID="22" presetClass="entr" presetSubtype="8"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Effect transition="in" filter="wipe(left)">
                                      <p:cBhvr>
                                        <p:cTn id="4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 grpId="0" animBg="1"/>
      <p:bldP spid="7" grpId="0" animBg="1"/>
      <p:bldP spid="8" grpId="0" animBg="1"/>
      <p:bldP spid="12" grpId="0" animBg="1"/>
      <p:bldP spid="13" grpId="0" animBg="1"/>
      <p:bldP spid="14" grpId="0" animBg="1"/>
      <p:bldP spid="15"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05625" y="278130"/>
            <a:ext cx="10424160" cy="474345"/>
          </a:xfrm>
        </p:spPr>
        <p:txBody>
          <a:bodyPr/>
          <a:lstStyle/>
          <a:p>
            <a:r>
              <a:rPr lang="en-US" dirty="0"/>
              <a:t>Conclusion</a:t>
            </a:r>
          </a:p>
        </p:txBody>
      </p:sp>
      <p:sp>
        <p:nvSpPr>
          <p:cNvPr id="7" name="Content Placeholder 6"/>
          <p:cNvSpPr>
            <a:spLocks noGrp="1"/>
          </p:cNvSpPr>
          <p:nvPr>
            <p:ph idx="1"/>
          </p:nvPr>
        </p:nvSpPr>
        <p:spPr/>
        <p:txBody>
          <a:bodyPr/>
          <a:lstStyle/>
          <a:p>
            <a:r>
              <a:rPr lang="en-US" sz="2400" dirty="0"/>
              <a:t>Canary-based detection scheme finds GPU write overflows</a:t>
            </a:r>
          </a:p>
          <a:p>
            <a:pPr lvl="1"/>
            <a:r>
              <a:rPr lang="en-US" sz="2200" dirty="0"/>
              <a:t>Memory buffers, Sub buffers, SVM, Images</a:t>
            </a:r>
          </a:p>
          <a:p>
            <a:pPr lvl="1"/>
            <a:r>
              <a:rPr lang="en-US" sz="2200" dirty="0"/>
              <a:t>Overflow and Underflow detection</a:t>
            </a:r>
          </a:p>
          <a:p>
            <a:r>
              <a:rPr lang="en-US" sz="2400" dirty="0"/>
              <a:t>Works for most OpenCL™ applications</a:t>
            </a:r>
          </a:p>
          <a:p>
            <a:pPr lvl="1"/>
            <a:r>
              <a:rPr lang="en-US" sz="2200" dirty="0"/>
              <a:t>Running on GPU or CPU, not vendor specific</a:t>
            </a:r>
          </a:p>
          <a:p>
            <a:r>
              <a:rPr lang="en-US" sz="2400" dirty="0"/>
              <a:t>Near real-time detection</a:t>
            </a:r>
          </a:p>
          <a:p>
            <a:pPr lvl="1"/>
            <a:r>
              <a:rPr lang="en-US" sz="2200" dirty="0"/>
              <a:t>9.7% average overhead</a:t>
            </a:r>
          </a:p>
          <a:p>
            <a:endParaRPr lang="en-US" sz="2400" dirty="0"/>
          </a:p>
          <a:p>
            <a:r>
              <a:rPr lang="en-US" sz="2400" dirty="0"/>
              <a:t>Open Sourced</a:t>
            </a:r>
          </a:p>
          <a:p>
            <a:pPr lvl="1"/>
            <a:r>
              <a:rPr lang="en-US" sz="2000" dirty="0">
                <a:hlinkClick r:id="rId3"/>
              </a:rPr>
              <a:t>https://github.com/ROCm-Developer-Tools/clARMOR</a:t>
            </a:r>
            <a:r>
              <a:rPr lang="en-US" sz="2000" dirty="0"/>
              <a:t> - MIT</a:t>
            </a:r>
          </a:p>
          <a:p>
            <a:r>
              <a:rPr lang="en-US" sz="2400" dirty="0"/>
              <a:t>Technical Details</a:t>
            </a:r>
          </a:p>
          <a:p>
            <a:pPr lvl="1"/>
            <a:r>
              <a:rPr lang="en-US" sz="2000" i="1" dirty="0"/>
              <a:t>Dynamic buffer overflow detection for GPGPUs</a:t>
            </a:r>
            <a:r>
              <a:rPr lang="en-US" sz="2000" dirty="0"/>
              <a:t>, CGO 2017</a:t>
            </a:r>
          </a:p>
          <a:p>
            <a:pPr lvl="1"/>
            <a:endParaRPr lang="en-US" sz="3000" dirty="0"/>
          </a:p>
        </p:txBody>
      </p:sp>
      <p:sp>
        <p:nvSpPr>
          <p:cNvPr id="8" name="Text Placeholder 7"/>
          <p:cNvSpPr>
            <a:spLocks noGrp="1"/>
          </p:cNvSpPr>
          <p:nvPr>
            <p:ph type="body" sz="quarter" idx="10"/>
          </p:nvPr>
        </p:nvSpPr>
        <p:spPr/>
        <p:txBody>
          <a:bodyPr/>
          <a:lstStyle/>
          <a:p>
            <a:r>
              <a:rPr lang="en-US" cap="none" dirty="0" err="1"/>
              <a:t>clARMOR</a:t>
            </a:r>
            <a:r>
              <a:rPr lang="en-US" dirty="0"/>
              <a:t> is ready for you to use</a:t>
            </a:r>
          </a:p>
        </p:txBody>
      </p:sp>
    </p:spTree>
    <p:extLst>
      <p:ext uri="{BB962C8B-B14F-4D97-AF65-F5344CB8AC3E}">
        <p14:creationId xmlns:p14="http://schemas.microsoft.com/office/powerpoint/2010/main" val="101460840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5625" y="278130"/>
            <a:ext cx="10424160" cy="474345"/>
          </a:xfrm>
        </p:spPr>
        <p:txBody>
          <a:bodyPr/>
          <a:lstStyle/>
          <a:p>
            <a:r>
              <a:rPr lang="en-US" dirty="0"/>
              <a:t>Disclaimer &amp; Attribution</a:t>
            </a:r>
          </a:p>
        </p:txBody>
      </p:sp>
      <p:sp>
        <p:nvSpPr>
          <p:cNvPr id="3" name="Content Placeholder 2"/>
          <p:cNvSpPr>
            <a:spLocks noGrp="1"/>
          </p:cNvSpPr>
          <p:nvPr>
            <p:ph idx="1"/>
          </p:nvPr>
        </p:nvSpPr>
        <p:spPr/>
        <p:txBody>
          <a:bodyPr anchor="b"/>
          <a:lstStyle/>
          <a:p>
            <a:pPr marL="0" indent="0" defTabSz="652463">
              <a:buNone/>
              <a:defRPr/>
            </a:pPr>
            <a:r>
              <a:rPr lang="en-US" sz="900" dirty="0"/>
              <a:t>The information presented in this document is for informational purposes only and may contain technical inaccuracies, omissions and typographical errors.</a:t>
            </a:r>
            <a:br>
              <a:rPr lang="en-US" sz="900" dirty="0"/>
            </a:br>
            <a:endParaRPr lang="en-US" sz="900" dirty="0"/>
          </a:p>
          <a:p>
            <a:pPr marL="0" indent="0" defTabSz="652463">
              <a:buNone/>
              <a:defRPr/>
            </a:pPr>
            <a:r>
              <a:rPr lang="en-US" sz="900" dirty="0"/>
              <a:t>The information contained herein is subject to change and may be rendered inaccurate for many reasons, including but not limited to product and roadmap changes, component and motherboard version changes, new model and/or product releases, product differences between differing manufacturers, software changes, BIOS flashes, firmware upgrades, or the like. AMD assumes no obligation to update or otherwise correct or revise this information. However, AMD reserves the right to revise this information and to make changes from time to time to the content hereof without obligation of AMD to notify any person of such revisions or changes.</a:t>
            </a:r>
            <a:br>
              <a:rPr lang="en-US" sz="900" dirty="0"/>
            </a:br>
            <a:endParaRPr lang="en-US" sz="900" dirty="0"/>
          </a:p>
          <a:p>
            <a:pPr marL="0" indent="0" defTabSz="652463">
              <a:buNone/>
              <a:defRPr/>
            </a:pPr>
            <a:r>
              <a:rPr lang="en-US" sz="900" dirty="0"/>
              <a:t>AMD MAKES NO REPRESENTATIONS OR WARRANTIES WITH RESPECT TO THE CONTENTS HEREOF AND ASSUMES NO RESPONSIBILITY FOR ANY INACCURACIES, ERRORS OR OMISSIONS THAT MAY APPEAR IN THIS INFORMATION.</a:t>
            </a:r>
            <a:br>
              <a:rPr lang="en-US" sz="900" dirty="0"/>
            </a:br>
            <a:endParaRPr lang="en-US" sz="900" dirty="0"/>
          </a:p>
          <a:p>
            <a:pPr marL="0" indent="0" defTabSz="652463">
              <a:buNone/>
              <a:defRPr/>
            </a:pPr>
            <a:r>
              <a:rPr lang="en-US" sz="900" dirty="0"/>
              <a:t>AMD SPECIFICALLY DISCLAIMS ANY IMPLIED WARRANTIES OF MERCHANTABILITY OR FITNESS FOR ANY PARTICULAR PURPOSE. IN NO EVENT WILL AMD BE LIABLE TO ANY PERSON FOR ANY DIRECT, INDIRECT, SPECIAL OR OTHER CONSEQUENTIAL DAMAGES ARISING FROM THE USE OF ANY INFORMATION CONTAINED HEREIN, EVEN IF AMD IS EXPRESSLY ADVISED OF THE POSSIBILITY OF SUCH DAMAGES.</a:t>
            </a:r>
          </a:p>
          <a:p>
            <a:pPr marL="0" indent="0" algn="just" defTabSz="652463">
              <a:buNone/>
              <a:defRPr/>
            </a:pPr>
            <a:endParaRPr lang="en-US" sz="900" b="1" u="sng" dirty="0"/>
          </a:p>
          <a:p>
            <a:pPr marL="0" indent="0" algn="just" defTabSz="652463">
              <a:buNone/>
              <a:defRPr/>
            </a:pPr>
            <a:r>
              <a:rPr lang="en-US" sz="900" b="1" u="sng" dirty="0"/>
              <a:t>ATTRIBUTION</a:t>
            </a:r>
          </a:p>
          <a:p>
            <a:pPr marL="0" indent="0">
              <a:buNone/>
            </a:pPr>
            <a:r>
              <a:rPr lang="en-US" sz="900" dirty="0"/>
              <a:t>© 2018 Advanced Micro Devices, Inc. All rights reserved. AMD, the AMD Arrow logo, AMD Ryzen, Radeon,</a:t>
            </a:r>
            <a:r>
              <a:rPr lang="en-CA" sz="900" dirty="0"/>
              <a:t> </a:t>
            </a:r>
            <a:r>
              <a:rPr lang="en-US" sz="900" dirty="0"/>
              <a:t>and combinations thereof are trademarks of Advanced Micro Devices, Inc. in the United States and/or other jurisdictions. OpenCL is a trademark of Apple Inc. used by permission by </a:t>
            </a:r>
            <a:r>
              <a:rPr lang="en-US" sz="900" dirty="0" err="1"/>
              <a:t>Khronos</a:t>
            </a:r>
            <a:r>
              <a:rPr lang="en-US" sz="900" dirty="0"/>
              <a:t>. </a:t>
            </a:r>
            <a:r>
              <a:rPr lang="en-US" sz="900" dirty="0" err="1"/>
              <a:t>PCIe</a:t>
            </a:r>
            <a:r>
              <a:rPr lang="en-US" sz="900" dirty="0"/>
              <a:t> is a registered trademark of PCI-SIG Corporation. Linux is a registered trademark of Linus Torvalds. Other names are for informational purposes only and may be trademarks of their respective owners.</a:t>
            </a:r>
          </a:p>
        </p:txBody>
      </p:sp>
    </p:spTree>
    <p:extLst>
      <p:ext uri="{BB962C8B-B14F-4D97-AF65-F5344CB8AC3E}">
        <p14:creationId xmlns:p14="http://schemas.microsoft.com/office/powerpoint/2010/main" val="410721406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95278750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5625" y="278130"/>
            <a:ext cx="10424160" cy="474345"/>
          </a:xfrm>
        </p:spPr>
        <p:txBody>
          <a:bodyPr/>
          <a:lstStyle/>
          <a:p>
            <a:r>
              <a:rPr lang="en-US" dirty="0"/>
              <a:t>Analysis of tool overhead with SNAP_MPI</a:t>
            </a:r>
          </a:p>
        </p:txBody>
      </p:sp>
      <p:sp>
        <p:nvSpPr>
          <p:cNvPr id="4" name="Text Placeholder 3"/>
          <p:cNvSpPr>
            <a:spLocks noGrp="1"/>
          </p:cNvSpPr>
          <p:nvPr>
            <p:ph type="body" sz="quarter" idx="10"/>
          </p:nvPr>
        </p:nvSpPr>
        <p:spPr/>
        <p:txBody>
          <a:bodyPr/>
          <a:lstStyle/>
          <a:p>
            <a:endParaRPr lang="en-US" dirty="0"/>
          </a:p>
        </p:txBody>
      </p:sp>
      <p:sp>
        <p:nvSpPr>
          <p:cNvPr id="12" name="Rectangle 11"/>
          <p:cNvSpPr/>
          <p:nvPr/>
        </p:nvSpPr>
        <p:spPr>
          <a:xfrm>
            <a:off x="2801976" y="1544012"/>
            <a:ext cx="1463040" cy="594360"/>
          </a:xfrm>
          <a:prstGeom prst="rect">
            <a:avLst/>
          </a:prstGeom>
          <a:solidFill>
            <a:schemeClr val="accent3"/>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err="1">
                <a:solidFill>
                  <a:schemeClr val="bg1"/>
                </a:solidFill>
              </a:rPr>
              <a:t>clARMOR</a:t>
            </a:r>
            <a:r>
              <a:rPr lang="en-US" sz="2000" dirty="0">
                <a:solidFill>
                  <a:schemeClr val="bg1"/>
                </a:solidFill>
              </a:rPr>
              <a:t> Prelaunch</a:t>
            </a:r>
          </a:p>
        </p:txBody>
      </p:sp>
      <p:sp>
        <p:nvSpPr>
          <p:cNvPr id="13" name="Rectangle 12"/>
          <p:cNvSpPr/>
          <p:nvPr/>
        </p:nvSpPr>
        <p:spPr>
          <a:xfrm>
            <a:off x="3566031" y="2435552"/>
            <a:ext cx="2916936" cy="594360"/>
          </a:xfrm>
          <a:prstGeom prst="rect">
            <a:avLst/>
          </a:prstGeom>
          <a:solidFill>
            <a:schemeClr val="accent2"/>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rPr>
              <a:t>User Kernel</a:t>
            </a:r>
          </a:p>
        </p:txBody>
      </p:sp>
      <p:sp>
        <p:nvSpPr>
          <p:cNvPr id="14" name="Rectangle 13"/>
          <p:cNvSpPr/>
          <p:nvPr/>
        </p:nvSpPr>
        <p:spPr>
          <a:xfrm>
            <a:off x="6483095" y="2435552"/>
            <a:ext cx="2569464" cy="594360"/>
          </a:xfrm>
          <a:prstGeom prst="rect">
            <a:avLst/>
          </a:prstGeom>
          <a:solidFill>
            <a:schemeClr val="accent2"/>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rPr>
              <a:t>Canary Check</a:t>
            </a:r>
          </a:p>
        </p:txBody>
      </p:sp>
      <p:sp>
        <p:nvSpPr>
          <p:cNvPr id="15" name="Rectangle 14"/>
          <p:cNvSpPr/>
          <p:nvPr/>
        </p:nvSpPr>
        <p:spPr>
          <a:xfrm>
            <a:off x="4265016" y="1544012"/>
            <a:ext cx="1463040" cy="594360"/>
          </a:xfrm>
          <a:prstGeom prst="rect">
            <a:avLst/>
          </a:prstGeom>
          <a:solidFill>
            <a:schemeClr val="accent3"/>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err="1">
                <a:solidFill>
                  <a:schemeClr val="bg1"/>
                </a:solidFill>
              </a:rPr>
              <a:t>clARMOR</a:t>
            </a:r>
            <a:endParaRPr lang="en-US" sz="2000" dirty="0">
              <a:solidFill>
                <a:schemeClr val="bg1"/>
              </a:solidFill>
            </a:endParaRPr>
          </a:p>
          <a:p>
            <a:pPr algn="ctr"/>
            <a:r>
              <a:rPr lang="en-US" sz="2000" dirty="0" err="1">
                <a:solidFill>
                  <a:schemeClr val="bg1"/>
                </a:solidFill>
              </a:rPr>
              <a:t>Postlaunch</a:t>
            </a:r>
            <a:endParaRPr lang="en-US" sz="2000" dirty="0">
              <a:solidFill>
                <a:schemeClr val="bg1"/>
              </a:solidFill>
            </a:endParaRPr>
          </a:p>
        </p:txBody>
      </p:sp>
      <p:cxnSp>
        <p:nvCxnSpPr>
          <p:cNvPr id="16" name="Straight Arrow Connector 15"/>
          <p:cNvCxnSpPr>
            <a:cxnSpLocks/>
            <a:stCxn id="12" idx="3"/>
            <a:endCxn id="14" idx="1"/>
          </p:cNvCxnSpPr>
          <p:nvPr/>
        </p:nvCxnSpPr>
        <p:spPr>
          <a:xfrm>
            <a:off x="4265016" y="1841192"/>
            <a:ext cx="2218079" cy="891540"/>
          </a:xfrm>
          <a:prstGeom prst="straightConnector1">
            <a:avLst/>
          </a:prstGeom>
          <a:ln w="3810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406205" y="1610359"/>
            <a:ext cx="932731" cy="461665"/>
          </a:xfrm>
          <a:prstGeom prst="rect">
            <a:avLst/>
          </a:prstGeom>
          <a:noFill/>
        </p:spPr>
        <p:txBody>
          <a:bodyPr wrap="square" rtlCol="0">
            <a:spAutoFit/>
          </a:bodyPr>
          <a:lstStyle/>
          <a:p>
            <a:pPr>
              <a:spcAft>
                <a:spcPts val="600"/>
              </a:spcAft>
              <a:buClr>
                <a:schemeClr val="bg2"/>
              </a:buClr>
            </a:pPr>
            <a:r>
              <a:rPr lang="en-US" sz="2400" dirty="0"/>
              <a:t>CPU</a:t>
            </a:r>
          </a:p>
        </p:txBody>
      </p:sp>
      <p:sp>
        <p:nvSpPr>
          <p:cNvPr id="26" name="TextBox 25"/>
          <p:cNvSpPr txBox="1"/>
          <p:nvPr/>
        </p:nvSpPr>
        <p:spPr>
          <a:xfrm>
            <a:off x="406205" y="2503024"/>
            <a:ext cx="932731" cy="461665"/>
          </a:xfrm>
          <a:prstGeom prst="rect">
            <a:avLst/>
          </a:prstGeom>
          <a:noFill/>
        </p:spPr>
        <p:txBody>
          <a:bodyPr wrap="square" rtlCol="0">
            <a:spAutoFit/>
          </a:bodyPr>
          <a:lstStyle/>
          <a:p>
            <a:pPr>
              <a:spcAft>
                <a:spcPts val="600"/>
              </a:spcAft>
              <a:buClr>
                <a:schemeClr val="bg2"/>
              </a:buClr>
            </a:pPr>
            <a:r>
              <a:rPr lang="en-US" sz="2400" dirty="0"/>
              <a:t>GPU</a:t>
            </a:r>
          </a:p>
        </p:txBody>
      </p:sp>
      <p:sp>
        <p:nvSpPr>
          <p:cNvPr id="24" name="Rectangle 23"/>
          <p:cNvSpPr/>
          <p:nvPr/>
        </p:nvSpPr>
        <p:spPr>
          <a:xfrm>
            <a:off x="1338936" y="1544012"/>
            <a:ext cx="1463040" cy="594360"/>
          </a:xfrm>
          <a:prstGeom prst="rect">
            <a:avLst/>
          </a:prstGeom>
          <a:solidFill>
            <a:schemeClr val="accent3"/>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rPr>
              <a:t>Application Prelaunch</a:t>
            </a:r>
          </a:p>
        </p:txBody>
      </p:sp>
      <p:sp>
        <p:nvSpPr>
          <p:cNvPr id="27" name="Rectangle 26"/>
          <p:cNvSpPr/>
          <p:nvPr/>
        </p:nvSpPr>
        <p:spPr>
          <a:xfrm>
            <a:off x="9053520" y="1544012"/>
            <a:ext cx="1463040" cy="594360"/>
          </a:xfrm>
          <a:prstGeom prst="rect">
            <a:avLst/>
          </a:prstGeom>
          <a:solidFill>
            <a:schemeClr val="accent3"/>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rPr>
              <a:t>Application </a:t>
            </a:r>
            <a:r>
              <a:rPr lang="en-US" sz="2000" dirty="0" err="1">
                <a:solidFill>
                  <a:schemeClr val="bg1"/>
                </a:solidFill>
              </a:rPr>
              <a:t>Postlaunch</a:t>
            </a:r>
            <a:endParaRPr lang="en-US" sz="2000" dirty="0">
              <a:solidFill>
                <a:schemeClr val="bg1"/>
              </a:solidFill>
            </a:endParaRPr>
          </a:p>
        </p:txBody>
      </p:sp>
      <p:sp>
        <p:nvSpPr>
          <p:cNvPr id="31" name="Left Brace 30"/>
          <p:cNvSpPr/>
          <p:nvPr/>
        </p:nvSpPr>
        <p:spPr>
          <a:xfrm rot="16200000">
            <a:off x="3040901" y="2825496"/>
            <a:ext cx="291822" cy="731520"/>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2" name="TextBox 31"/>
          <p:cNvSpPr txBox="1"/>
          <p:nvPr/>
        </p:nvSpPr>
        <p:spPr>
          <a:xfrm>
            <a:off x="2434703" y="3343411"/>
            <a:ext cx="1610597" cy="400110"/>
          </a:xfrm>
          <a:prstGeom prst="rect">
            <a:avLst/>
          </a:prstGeom>
          <a:noFill/>
        </p:spPr>
        <p:txBody>
          <a:bodyPr wrap="square" rtlCol="0">
            <a:spAutoFit/>
          </a:bodyPr>
          <a:lstStyle/>
          <a:p>
            <a:pPr>
              <a:spcAft>
                <a:spcPts val="600"/>
              </a:spcAft>
              <a:buClr>
                <a:schemeClr val="bg2"/>
              </a:buClr>
            </a:pPr>
            <a:r>
              <a:rPr lang="en-US" sz="2000" dirty="0"/>
              <a:t>Launch Delay</a:t>
            </a:r>
          </a:p>
        </p:txBody>
      </p:sp>
      <p:cxnSp>
        <p:nvCxnSpPr>
          <p:cNvPr id="34" name="Straight Connector 33"/>
          <p:cNvCxnSpPr/>
          <p:nvPr/>
        </p:nvCxnSpPr>
        <p:spPr>
          <a:xfrm>
            <a:off x="9053520" y="1021328"/>
            <a:ext cx="0" cy="2305765"/>
          </a:xfrm>
          <a:prstGeom prst="line">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7563177" y="3346704"/>
            <a:ext cx="2996130" cy="400110"/>
          </a:xfrm>
          <a:prstGeom prst="rect">
            <a:avLst/>
          </a:prstGeom>
          <a:noFill/>
        </p:spPr>
        <p:txBody>
          <a:bodyPr wrap="square" rtlCol="0">
            <a:spAutoFit/>
          </a:bodyPr>
          <a:lstStyle/>
          <a:p>
            <a:pPr>
              <a:spcAft>
                <a:spcPts val="600"/>
              </a:spcAft>
              <a:buClr>
                <a:schemeClr val="bg2"/>
              </a:buClr>
            </a:pPr>
            <a:r>
              <a:rPr lang="en-US" sz="2000" dirty="0"/>
              <a:t>SNAP_MPI Synchronization</a:t>
            </a:r>
          </a:p>
        </p:txBody>
      </p:sp>
      <p:cxnSp>
        <p:nvCxnSpPr>
          <p:cNvPr id="37" name="Straight Arrow Connector 36"/>
          <p:cNvCxnSpPr>
            <a:cxnSpLocks/>
            <a:stCxn id="12" idx="1"/>
            <a:endCxn id="13" idx="1"/>
          </p:cNvCxnSpPr>
          <p:nvPr/>
        </p:nvCxnSpPr>
        <p:spPr>
          <a:xfrm>
            <a:off x="2801976" y="1841192"/>
            <a:ext cx="764055" cy="891540"/>
          </a:xfrm>
          <a:prstGeom prst="straightConnector1">
            <a:avLst/>
          </a:prstGeom>
          <a:ln w="3810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sp>
        <p:nvSpPr>
          <p:cNvPr id="76" name="Rectangle 75"/>
          <p:cNvSpPr/>
          <p:nvPr/>
        </p:nvSpPr>
        <p:spPr>
          <a:xfrm>
            <a:off x="2801976" y="4331886"/>
            <a:ext cx="1463040" cy="594360"/>
          </a:xfrm>
          <a:prstGeom prst="rect">
            <a:avLst/>
          </a:prstGeom>
          <a:solidFill>
            <a:schemeClr val="accent3"/>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err="1">
                <a:solidFill>
                  <a:schemeClr val="bg1"/>
                </a:solidFill>
              </a:rPr>
              <a:t>clARMOR</a:t>
            </a:r>
            <a:r>
              <a:rPr lang="en-US" sz="2000" dirty="0">
                <a:solidFill>
                  <a:schemeClr val="bg1"/>
                </a:solidFill>
              </a:rPr>
              <a:t> Prelaunch</a:t>
            </a:r>
          </a:p>
        </p:txBody>
      </p:sp>
      <p:sp>
        <p:nvSpPr>
          <p:cNvPr id="77" name="Rectangle 76"/>
          <p:cNvSpPr/>
          <p:nvPr/>
        </p:nvSpPr>
        <p:spPr>
          <a:xfrm>
            <a:off x="3566035" y="5221224"/>
            <a:ext cx="2916936" cy="594360"/>
          </a:xfrm>
          <a:prstGeom prst="rect">
            <a:avLst/>
          </a:prstGeom>
          <a:solidFill>
            <a:schemeClr val="accent2"/>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rPr>
              <a:t>User Kernel</a:t>
            </a:r>
          </a:p>
        </p:txBody>
      </p:sp>
      <p:sp>
        <p:nvSpPr>
          <p:cNvPr id="78" name="Rectangle 77"/>
          <p:cNvSpPr/>
          <p:nvPr/>
        </p:nvSpPr>
        <p:spPr>
          <a:xfrm>
            <a:off x="6483096" y="5221224"/>
            <a:ext cx="2569464" cy="594360"/>
          </a:xfrm>
          <a:prstGeom prst="rect">
            <a:avLst/>
          </a:prstGeom>
          <a:solidFill>
            <a:schemeClr val="accent2"/>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rPr>
              <a:t>Canary Check</a:t>
            </a:r>
          </a:p>
        </p:txBody>
      </p:sp>
      <p:sp>
        <p:nvSpPr>
          <p:cNvPr id="79" name="Rectangle 78"/>
          <p:cNvSpPr/>
          <p:nvPr/>
        </p:nvSpPr>
        <p:spPr>
          <a:xfrm>
            <a:off x="4265016" y="4331886"/>
            <a:ext cx="1463040" cy="594360"/>
          </a:xfrm>
          <a:prstGeom prst="rect">
            <a:avLst/>
          </a:prstGeom>
          <a:solidFill>
            <a:schemeClr val="accent3"/>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err="1">
                <a:solidFill>
                  <a:schemeClr val="bg1"/>
                </a:solidFill>
              </a:rPr>
              <a:t>clARMOR</a:t>
            </a:r>
            <a:endParaRPr lang="en-US" sz="2000" dirty="0">
              <a:solidFill>
                <a:schemeClr val="bg1"/>
              </a:solidFill>
            </a:endParaRPr>
          </a:p>
          <a:p>
            <a:pPr algn="ctr"/>
            <a:r>
              <a:rPr lang="en-US" sz="2000" dirty="0" err="1">
                <a:solidFill>
                  <a:schemeClr val="bg1"/>
                </a:solidFill>
              </a:rPr>
              <a:t>Postlaunch</a:t>
            </a:r>
            <a:endParaRPr lang="en-US" sz="2000" dirty="0">
              <a:solidFill>
                <a:schemeClr val="bg1"/>
              </a:solidFill>
            </a:endParaRPr>
          </a:p>
        </p:txBody>
      </p:sp>
      <p:cxnSp>
        <p:nvCxnSpPr>
          <p:cNvPr id="80" name="Straight Arrow Connector 79"/>
          <p:cNvCxnSpPr>
            <a:cxnSpLocks/>
            <a:stCxn id="76" idx="3"/>
            <a:endCxn id="78" idx="1"/>
          </p:cNvCxnSpPr>
          <p:nvPr/>
        </p:nvCxnSpPr>
        <p:spPr>
          <a:xfrm>
            <a:off x="4265016" y="4629066"/>
            <a:ext cx="2218080" cy="889338"/>
          </a:xfrm>
          <a:prstGeom prst="straightConnector1">
            <a:avLst/>
          </a:prstGeom>
          <a:ln w="3810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sp>
        <p:nvSpPr>
          <p:cNvPr id="81" name="TextBox 80"/>
          <p:cNvSpPr txBox="1"/>
          <p:nvPr/>
        </p:nvSpPr>
        <p:spPr>
          <a:xfrm>
            <a:off x="406205" y="4398233"/>
            <a:ext cx="932731" cy="461665"/>
          </a:xfrm>
          <a:prstGeom prst="rect">
            <a:avLst/>
          </a:prstGeom>
          <a:noFill/>
        </p:spPr>
        <p:txBody>
          <a:bodyPr wrap="square" rtlCol="0">
            <a:spAutoFit/>
          </a:bodyPr>
          <a:lstStyle/>
          <a:p>
            <a:pPr>
              <a:spcAft>
                <a:spcPts val="600"/>
              </a:spcAft>
              <a:buClr>
                <a:schemeClr val="bg2"/>
              </a:buClr>
            </a:pPr>
            <a:r>
              <a:rPr lang="en-US" sz="2400" dirty="0"/>
              <a:t>CPU</a:t>
            </a:r>
          </a:p>
        </p:txBody>
      </p:sp>
      <p:sp>
        <p:nvSpPr>
          <p:cNvPr id="82" name="TextBox 81"/>
          <p:cNvSpPr txBox="1"/>
          <p:nvPr/>
        </p:nvSpPr>
        <p:spPr>
          <a:xfrm>
            <a:off x="406205" y="5290898"/>
            <a:ext cx="932731" cy="461665"/>
          </a:xfrm>
          <a:prstGeom prst="rect">
            <a:avLst/>
          </a:prstGeom>
          <a:noFill/>
        </p:spPr>
        <p:txBody>
          <a:bodyPr wrap="square" rtlCol="0">
            <a:spAutoFit/>
          </a:bodyPr>
          <a:lstStyle/>
          <a:p>
            <a:pPr>
              <a:spcAft>
                <a:spcPts val="600"/>
              </a:spcAft>
              <a:buClr>
                <a:schemeClr val="bg2"/>
              </a:buClr>
            </a:pPr>
            <a:r>
              <a:rPr lang="en-US" sz="2400" dirty="0"/>
              <a:t>GPU</a:t>
            </a:r>
          </a:p>
        </p:txBody>
      </p:sp>
      <p:sp>
        <p:nvSpPr>
          <p:cNvPr id="83" name="Rectangle 82"/>
          <p:cNvSpPr/>
          <p:nvPr/>
        </p:nvSpPr>
        <p:spPr>
          <a:xfrm>
            <a:off x="1338936" y="4331886"/>
            <a:ext cx="1463040" cy="594360"/>
          </a:xfrm>
          <a:prstGeom prst="rect">
            <a:avLst/>
          </a:prstGeom>
          <a:solidFill>
            <a:schemeClr val="accent3"/>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rPr>
              <a:t>Application Prelaunch</a:t>
            </a:r>
          </a:p>
        </p:txBody>
      </p:sp>
      <p:sp>
        <p:nvSpPr>
          <p:cNvPr id="84" name="Rectangle 83"/>
          <p:cNvSpPr/>
          <p:nvPr/>
        </p:nvSpPr>
        <p:spPr>
          <a:xfrm>
            <a:off x="5728056" y="4331885"/>
            <a:ext cx="1463040" cy="594360"/>
          </a:xfrm>
          <a:prstGeom prst="rect">
            <a:avLst/>
          </a:prstGeom>
          <a:solidFill>
            <a:schemeClr val="accent3"/>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rPr>
              <a:t>Application </a:t>
            </a:r>
            <a:r>
              <a:rPr lang="en-US" sz="2000" dirty="0" err="1">
                <a:solidFill>
                  <a:schemeClr val="bg1"/>
                </a:solidFill>
              </a:rPr>
              <a:t>Postlaunch</a:t>
            </a:r>
            <a:endParaRPr lang="en-US" sz="2000" dirty="0">
              <a:solidFill>
                <a:schemeClr val="bg1"/>
              </a:solidFill>
            </a:endParaRPr>
          </a:p>
        </p:txBody>
      </p:sp>
      <p:sp>
        <p:nvSpPr>
          <p:cNvPr id="85" name="Left Brace 84"/>
          <p:cNvSpPr/>
          <p:nvPr/>
        </p:nvSpPr>
        <p:spPr>
          <a:xfrm rot="16200000">
            <a:off x="3040901" y="5614416"/>
            <a:ext cx="291822" cy="731520"/>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6" name="TextBox 85"/>
          <p:cNvSpPr txBox="1"/>
          <p:nvPr/>
        </p:nvSpPr>
        <p:spPr>
          <a:xfrm>
            <a:off x="2322706" y="6131285"/>
            <a:ext cx="1610597" cy="400110"/>
          </a:xfrm>
          <a:prstGeom prst="rect">
            <a:avLst/>
          </a:prstGeom>
          <a:noFill/>
        </p:spPr>
        <p:txBody>
          <a:bodyPr wrap="square" rtlCol="0">
            <a:spAutoFit/>
          </a:bodyPr>
          <a:lstStyle/>
          <a:p>
            <a:pPr>
              <a:spcAft>
                <a:spcPts val="600"/>
              </a:spcAft>
              <a:buClr>
                <a:schemeClr val="bg2"/>
              </a:buClr>
            </a:pPr>
            <a:r>
              <a:rPr lang="en-US" sz="2000" dirty="0"/>
              <a:t>Launch Delay</a:t>
            </a:r>
          </a:p>
        </p:txBody>
      </p:sp>
      <p:cxnSp>
        <p:nvCxnSpPr>
          <p:cNvPr id="89" name="Straight Arrow Connector 88"/>
          <p:cNvCxnSpPr>
            <a:stCxn id="76" idx="1"/>
            <a:endCxn id="77" idx="1"/>
          </p:cNvCxnSpPr>
          <p:nvPr/>
        </p:nvCxnSpPr>
        <p:spPr>
          <a:xfrm>
            <a:off x="2801976" y="4629066"/>
            <a:ext cx="764059" cy="889338"/>
          </a:xfrm>
          <a:prstGeom prst="straightConnector1">
            <a:avLst/>
          </a:prstGeom>
          <a:ln w="3810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sp>
        <p:nvSpPr>
          <p:cNvPr id="90" name="Rectangle 89"/>
          <p:cNvSpPr/>
          <p:nvPr/>
        </p:nvSpPr>
        <p:spPr>
          <a:xfrm>
            <a:off x="7191096" y="4331886"/>
            <a:ext cx="1463040" cy="594360"/>
          </a:xfrm>
          <a:prstGeom prst="rect">
            <a:avLst/>
          </a:prstGeom>
          <a:solidFill>
            <a:schemeClr val="accent3"/>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rPr>
              <a:t>Application Prelaunch</a:t>
            </a:r>
          </a:p>
        </p:txBody>
      </p:sp>
      <p:sp>
        <p:nvSpPr>
          <p:cNvPr id="91" name="Left Brace 90"/>
          <p:cNvSpPr/>
          <p:nvPr/>
        </p:nvSpPr>
        <p:spPr>
          <a:xfrm rot="16200000">
            <a:off x="8876273" y="5614416"/>
            <a:ext cx="291822" cy="731520"/>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2" name="TextBox 91"/>
          <p:cNvSpPr txBox="1"/>
          <p:nvPr/>
        </p:nvSpPr>
        <p:spPr>
          <a:xfrm>
            <a:off x="8158078" y="6114966"/>
            <a:ext cx="1610597" cy="400110"/>
          </a:xfrm>
          <a:prstGeom prst="rect">
            <a:avLst/>
          </a:prstGeom>
          <a:noFill/>
        </p:spPr>
        <p:txBody>
          <a:bodyPr wrap="square" rtlCol="0">
            <a:spAutoFit/>
          </a:bodyPr>
          <a:lstStyle/>
          <a:p>
            <a:pPr>
              <a:spcAft>
                <a:spcPts val="600"/>
              </a:spcAft>
              <a:buClr>
                <a:schemeClr val="bg2"/>
              </a:buClr>
            </a:pPr>
            <a:r>
              <a:rPr lang="en-US" sz="2000" dirty="0"/>
              <a:t>Launch Delay</a:t>
            </a:r>
          </a:p>
        </p:txBody>
      </p:sp>
      <p:sp>
        <p:nvSpPr>
          <p:cNvPr id="93" name="Rectangle 92"/>
          <p:cNvSpPr/>
          <p:nvPr/>
        </p:nvSpPr>
        <p:spPr>
          <a:xfrm>
            <a:off x="9400032" y="5221224"/>
            <a:ext cx="2385568" cy="594360"/>
          </a:xfrm>
          <a:prstGeom prst="rect">
            <a:avLst/>
          </a:prstGeom>
          <a:solidFill>
            <a:schemeClr val="accent2"/>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rPr>
              <a:t>User Kernel</a:t>
            </a:r>
          </a:p>
        </p:txBody>
      </p:sp>
      <p:cxnSp>
        <p:nvCxnSpPr>
          <p:cNvPr id="94" name="Straight Arrow Connector 93"/>
          <p:cNvCxnSpPr>
            <a:cxnSpLocks/>
            <a:stCxn id="90" idx="3"/>
            <a:endCxn id="93" idx="1"/>
          </p:cNvCxnSpPr>
          <p:nvPr/>
        </p:nvCxnSpPr>
        <p:spPr>
          <a:xfrm>
            <a:off x="8654136" y="4629066"/>
            <a:ext cx="745896" cy="889338"/>
          </a:xfrm>
          <a:prstGeom prst="straightConnector1">
            <a:avLst/>
          </a:prstGeom>
          <a:ln w="3810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305625" y="973153"/>
            <a:ext cx="3745514" cy="400110"/>
          </a:xfrm>
          <a:prstGeom prst="rect">
            <a:avLst/>
          </a:prstGeom>
          <a:noFill/>
        </p:spPr>
        <p:txBody>
          <a:bodyPr wrap="square" rtlCol="0">
            <a:spAutoFit/>
          </a:bodyPr>
          <a:lstStyle/>
          <a:p>
            <a:pPr>
              <a:spcAft>
                <a:spcPts val="600"/>
              </a:spcAft>
              <a:buClr>
                <a:schemeClr val="bg2"/>
              </a:buClr>
            </a:pPr>
            <a:r>
              <a:rPr lang="en-US" sz="2000" dirty="0"/>
              <a:t>Example SNAP_MPI kernel launch</a:t>
            </a:r>
          </a:p>
        </p:txBody>
      </p:sp>
      <p:sp>
        <p:nvSpPr>
          <p:cNvPr id="39" name="TextBox 38"/>
          <p:cNvSpPr txBox="1"/>
          <p:nvPr/>
        </p:nvSpPr>
        <p:spPr>
          <a:xfrm>
            <a:off x="313245" y="3825257"/>
            <a:ext cx="5497246" cy="400110"/>
          </a:xfrm>
          <a:prstGeom prst="rect">
            <a:avLst/>
          </a:prstGeom>
          <a:noFill/>
        </p:spPr>
        <p:txBody>
          <a:bodyPr wrap="square" rtlCol="0">
            <a:spAutoFit/>
          </a:bodyPr>
          <a:lstStyle/>
          <a:p>
            <a:pPr>
              <a:spcAft>
                <a:spcPts val="600"/>
              </a:spcAft>
              <a:buClr>
                <a:schemeClr val="bg2"/>
              </a:buClr>
            </a:pPr>
            <a:r>
              <a:rPr lang="en-US" sz="2000" dirty="0"/>
              <a:t>Possible improvement for SNAP_MPI kernel launch</a:t>
            </a:r>
          </a:p>
        </p:txBody>
      </p:sp>
      <p:sp>
        <p:nvSpPr>
          <p:cNvPr id="40" name="Donut 39"/>
          <p:cNvSpPr/>
          <p:nvPr/>
        </p:nvSpPr>
        <p:spPr>
          <a:xfrm>
            <a:off x="5514179" y="1307076"/>
            <a:ext cx="3667153" cy="1033121"/>
          </a:xfrm>
          <a:prstGeom prst="donut">
            <a:avLst>
              <a:gd name="adj" fmla="val 5077"/>
            </a:avLst>
          </a:prstGeom>
          <a:solidFill>
            <a:schemeClr val="accent1"/>
          </a:solidFill>
          <a:ln w="63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Tree>
    <p:extLst>
      <p:ext uri="{BB962C8B-B14F-4D97-AF65-F5344CB8AC3E}">
        <p14:creationId xmlns:p14="http://schemas.microsoft.com/office/powerpoint/2010/main" val="92937235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500"/>
                                        <p:tgtEl>
                                          <p:spTgt spid="25"/>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500"/>
                                        <p:tgtEl>
                                          <p:spTgt spid="26"/>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24"/>
                                        </p:tgtEl>
                                        <p:attrNameLst>
                                          <p:attrName>style.visibility</p:attrName>
                                        </p:attrNameLst>
                                      </p:cBhvr>
                                      <p:to>
                                        <p:strVal val="visible"/>
                                      </p:to>
                                    </p:set>
                                    <p:animEffect transition="in" filter="wipe(left)">
                                      <p:cBhvr>
                                        <p:cTn id="18" dur="500"/>
                                        <p:tgtEl>
                                          <p:spTgt spid="24"/>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wipe(left)">
                                      <p:cBhvr>
                                        <p:cTn id="23" dur="500"/>
                                        <p:tgtEl>
                                          <p:spTgt spid="3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left)">
                                      <p:cBhvr>
                                        <p:cTn id="26" dur="500"/>
                                        <p:tgtEl>
                                          <p:spTgt spid="12"/>
                                        </p:tgtEl>
                                      </p:cBhvr>
                                    </p:animEffect>
                                  </p:childTnLst>
                                </p:cTn>
                              </p:par>
                            </p:childTnLst>
                          </p:cTn>
                        </p:par>
                        <p:par>
                          <p:cTn id="27" fill="hold">
                            <p:stCondLst>
                              <p:cond delay="500"/>
                            </p:stCondLst>
                            <p:childTnLst>
                              <p:par>
                                <p:cTn id="28" presetID="22" presetClass="entr" presetSubtype="8" fill="hold" grpId="0" nodeType="after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wipe(left)">
                                      <p:cBhvr>
                                        <p:cTn id="30" dur="500"/>
                                        <p:tgtEl>
                                          <p:spTgt spid="13"/>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31"/>
                                        </p:tgtEl>
                                        <p:attrNameLst>
                                          <p:attrName>style.visibility</p:attrName>
                                        </p:attrNameLst>
                                      </p:cBhvr>
                                      <p:to>
                                        <p:strVal val="visible"/>
                                      </p:to>
                                    </p:set>
                                    <p:animEffect transition="in" filter="fade">
                                      <p:cBhvr>
                                        <p:cTn id="33" dur="500"/>
                                        <p:tgtEl>
                                          <p:spTgt spid="31"/>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32"/>
                                        </p:tgtEl>
                                        <p:attrNameLst>
                                          <p:attrName>style.visibility</p:attrName>
                                        </p:attrNameLst>
                                      </p:cBhvr>
                                      <p:to>
                                        <p:strVal val="visible"/>
                                      </p:to>
                                    </p:set>
                                    <p:animEffect transition="in" filter="fade">
                                      <p:cBhvr>
                                        <p:cTn id="36" dur="500"/>
                                        <p:tgtEl>
                                          <p:spTgt spid="32"/>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nodeType="click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wipe(left)">
                                      <p:cBhvr>
                                        <p:cTn id="41" dur="500"/>
                                        <p:tgtEl>
                                          <p:spTgt spid="16"/>
                                        </p:tgtEl>
                                      </p:cBhvr>
                                    </p:animEffect>
                                  </p:childTnLst>
                                </p:cTn>
                              </p:par>
                              <p:par>
                                <p:cTn id="42" presetID="22" presetClass="entr" presetSubtype="8" fill="hold" grpId="0" nodeType="withEffect">
                                  <p:stCondLst>
                                    <p:cond delay="0"/>
                                  </p:stCondLst>
                                  <p:childTnLst>
                                    <p:set>
                                      <p:cBhvr>
                                        <p:cTn id="43" dur="1" fill="hold">
                                          <p:stCondLst>
                                            <p:cond delay="0"/>
                                          </p:stCondLst>
                                        </p:cTn>
                                        <p:tgtEl>
                                          <p:spTgt spid="15"/>
                                        </p:tgtEl>
                                        <p:attrNameLst>
                                          <p:attrName>style.visibility</p:attrName>
                                        </p:attrNameLst>
                                      </p:cBhvr>
                                      <p:to>
                                        <p:strVal val="visible"/>
                                      </p:to>
                                    </p:set>
                                    <p:animEffect transition="in" filter="wipe(left)">
                                      <p:cBhvr>
                                        <p:cTn id="44" dur="500"/>
                                        <p:tgtEl>
                                          <p:spTgt spid="15"/>
                                        </p:tgtEl>
                                      </p:cBhvr>
                                    </p:animEffect>
                                  </p:childTnLst>
                                </p:cTn>
                              </p:par>
                            </p:childTnLst>
                          </p:cTn>
                        </p:par>
                        <p:par>
                          <p:cTn id="45" fill="hold">
                            <p:stCondLst>
                              <p:cond delay="500"/>
                            </p:stCondLst>
                            <p:childTnLst>
                              <p:par>
                                <p:cTn id="46" presetID="22" presetClass="entr" presetSubtype="8" fill="hold" grpId="0" nodeType="afterEffect">
                                  <p:stCondLst>
                                    <p:cond delay="0"/>
                                  </p:stCondLst>
                                  <p:childTnLst>
                                    <p:set>
                                      <p:cBhvr>
                                        <p:cTn id="47" dur="1" fill="hold">
                                          <p:stCondLst>
                                            <p:cond delay="0"/>
                                          </p:stCondLst>
                                        </p:cTn>
                                        <p:tgtEl>
                                          <p:spTgt spid="14"/>
                                        </p:tgtEl>
                                        <p:attrNameLst>
                                          <p:attrName>style.visibility</p:attrName>
                                        </p:attrNameLst>
                                      </p:cBhvr>
                                      <p:to>
                                        <p:strVal val="visible"/>
                                      </p:to>
                                    </p:set>
                                    <p:animEffect transition="in" filter="wipe(left)">
                                      <p:cBhvr>
                                        <p:cTn id="48" dur="500"/>
                                        <p:tgtEl>
                                          <p:spTgt spid="14"/>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nodeType="click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fade">
                                      <p:cBhvr>
                                        <p:cTn id="53" dur="500"/>
                                        <p:tgtEl>
                                          <p:spTgt spid="34"/>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36"/>
                                        </p:tgtEl>
                                        <p:attrNameLst>
                                          <p:attrName>style.visibility</p:attrName>
                                        </p:attrNameLst>
                                      </p:cBhvr>
                                      <p:to>
                                        <p:strVal val="visible"/>
                                      </p:to>
                                    </p:set>
                                    <p:animEffect transition="in" filter="fade">
                                      <p:cBhvr>
                                        <p:cTn id="56" dur="500"/>
                                        <p:tgtEl>
                                          <p:spTgt spid="36"/>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fade">
                                      <p:cBhvr>
                                        <p:cTn id="61" dur="500"/>
                                        <p:tgtEl>
                                          <p:spTgt spid="40"/>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8" fill="hold" grpId="0" nodeType="clickEffect">
                                  <p:stCondLst>
                                    <p:cond delay="0"/>
                                  </p:stCondLst>
                                  <p:childTnLst>
                                    <p:set>
                                      <p:cBhvr>
                                        <p:cTn id="65" dur="1" fill="hold">
                                          <p:stCondLst>
                                            <p:cond delay="0"/>
                                          </p:stCondLst>
                                        </p:cTn>
                                        <p:tgtEl>
                                          <p:spTgt spid="27"/>
                                        </p:tgtEl>
                                        <p:attrNameLst>
                                          <p:attrName>style.visibility</p:attrName>
                                        </p:attrNameLst>
                                      </p:cBhvr>
                                      <p:to>
                                        <p:strVal val="visible"/>
                                      </p:to>
                                    </p:set>
                                    <p:animEffect transition="in" filter="wipe(left)">
                                      <p:cBhvr>
                                        <p:cTn id="66" dur="500"/>
                                        <p:tgtEl>
                                          <p:spTgt spid="27"/>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grpId="0" nodeType="click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fade">
                                      <p:cBhvr>
                                        <p:cTn id="71" dur="500"/>
                                        <p:tgtEl>
                                          <p:spTgt spid="39"/>
                                        </p:tgtEl>
                                      </p:cBhvr>
                                    </p:animEffect>
                                  </p:childTnLst>
                                </p:cTn>
                              </p:par>
                            </p:childTnLst>
                          </p:cTn>
                        </p:par>
                      </p:childTnLst>
                    </p:cTn>
                  </p:par>
                  <p:par>
                    <p:cTn id="72" fill="hold">
                      <p:stCondLst>
                        <p:cond delay="indefinite"/>
                      </p:stCondLst>
                      <p:childTnLst>
                        <p:par>
                          <p:cTn id="73" fill="hold">
                            <p:stCondLst>
                              <p:cond delay="0"/>
                            </p:stCondLst>
                            <p:childTnLst>
                              <p:par>
                                <p:cTn id="74" presetID="10" presetClass="entr" presetSubtype="0" fill="hold" grpId="0" nodeType="clickEffect">
                                  <p:stCondLst>
                                    <p:cond delay="0"/>
                                  </p:stCondLst>
                                  <p:childTnLst>
                                    <p:set>
                                      <p:cBhvr>
                                        <p:cTn id="75" dur="1" fill="hold">
                                          <p:stCondLst>
                                            <p:cond delay="0"/>
                                          </p:stCondLst>
                                        </p:cTn>
                                        <p:tgtEl>
                                          <p:spTgt spid="81"/>
                                        </p:tgtEl>
                                        <p:attrNameLst>
                                          <p:attrName>style.visibility</p:attrName>
                                        </p:attrNameLst>
                                      </p:cBhvr>
                                      <p:to>
                                        <p:strVal val="visible"/>
                                      </p:to>
                                    </p:set>
                                    <p:animEffect transition="in" filter="fade">
                                      <p:cBhvr>
                                        <p:cTn id="76" dur="500"/>
                                        <p:tgtEl>
                                          <p:spTgt spid="81"/>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82"/>
                                        </p:tgtEl>
                                        <p:attrNameLst>
                                          <p:attrName>style.visibility</p:attrName>
                                        </p:attrNameLst>
                                      </p:cBhvr>
                                      <p:to>
                                        <p:strVal val="visible"/>
                                      </p:to>
                                    </p:set>
                                    <p:animEffect transition="in" filter="fade">
                                      <p:cBhvr>
                                        <p:cTn id="79" dur="500"/>
                                        <p:tgtEl>
                                          <p:spTgt spid="82"/>
                                        </p:tgtEl>
                                      </p:cBhvr>
                                    </p:animEffect>
                                  </p:childTnLst>
                                </p:cTn>
                              </p:par>
                              <p:par>
                                <p:cTn id="80" presetID="22" presetClass="entr" presetSubtype="8" fill="hold" grpId="0" nodeType="withEffect">
                                  <p:stCondLst>
                                    <p:cond delay="0"/>
                                  </p:stCondLst>
                                  <p:childTnLst>
                                    <p:set>
                                      <p:cBhvr>
                                        <p:cTn id="81" dur="1" fill="hold">
                                          <p:stCondLst>
                                            <p:cond delay="0"/>
                                          </p:stCondLst>
                                        </p:cTn>
                                        <p:tgtEl>
                                          <p:spTgt spid="83"/>
                                        </p:tgtEl>
                                        <p:attrNameLst>
                                          <p:attrName>style.visibility</p:attrName>
                                        </p:attrNameLst>
                                      </p:cBhvr>
                                      <p:to>
                                        <p:strVal val="visible"/>
                                      </p:to>
                                    </p:set>
                                    <p:animEffect transition="in" filter="wipe(left)">
                                      <p:cBhvr>
                                        <p:cTn id="82" dur="500"/>
                                        <p:tgtEl>
                                          <p:spTgt spid="83"/>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8" fill="hold" nodeType="clickEffect">
                                  <p:stCondLst>
                                    <p:cond delay="0"/>
                                  </p:stCondLst>
                                  <p:childTnLst>
                                    <p:set>
                                      <p:cBhvr>
                                        <p:cTn id="86" dur="1" fill="hold">
                                          <p:stCondLst>
                                            <p:cond delay="0"/>
                                          </p:stCondLst>
                                        </p:cTn>
                                        <p:tgtEl>
                                          <p:spTgt spid="89"/>
                                        </p:tgtEl>
                                        <p:attrNameLst>
                                          <p:attrName>style.visibility</p:attrName>
                                        </p:attrNameLst>
                                      </p:cBhvr>
                                      <p:to>
                                        <p:strVal val="visible"/>
                                      </p:to>
                                    </p:set>
                                    <p:animEffect transition="in" filter="wipe(left)">
                                      <p:cBhvr>
                                        <p:cTn id="87" dur="500"/>
                                        <p:tgtEl>
                                          <p:spTgt spid="89"/>
                                        </p:tgtEl>
                                      </p:cBhvr>
                                    </p:animEffect>
                                  </p:childTnLst>
                                </p:cTn>
                              </p:par>
                              <p:par>
                                <p:cTn id="88" presetID="22" presetClass="entr" presetSubtype="8" fill="hold" grpId="0" nodeType="withEffect">
                                  <p:stCondLst>
                                    <p:cond delay="0"/>
                                  </p:stCondLst>
                                  <p:childTnLst>
                                    <p:set>
                                      <p:cBhvr>
                                        <p:cTn id="89" dur="1" fill="hold">
                                          <p:stCondLst>
                                            <p:cond delay="0"/>
                                          </p:stCondLst>
                                        </p:cTn>
                                        <p:tgtEl>
                                          <p:spTgt spid="76"/>
                                        </p:tgtEl>
                                        <p:attrNameLst>
                                          <p:attrName>style.visibility</p:attrName>
                                        </p:attrNameLst>
                                      </p:cBhvr>
                                      <p:to>
                                        <p:strVal val="visible"/>
                                      </p:to>
                                    </p:set>
                                    <p:animEffect transition="in" filter="wipe(left)">
                                      <p:cBhvr>
                                        <p:cTn id="90" dur="500"/>
                                        <p:tgtEl>
                                          <p:spTgt spid="76"/>
                                        </p:tgtEl>
                                      </p:cBhvr>
                                    </p:animEffect>
                                  </p:childTnLst>
                                </p:cTn>
                              </p:par>
                            </p:childTnLst>
                          </p:cTn>
                        </p:par>
                        <p:par>
                          <p:cTn id="91" fill="hold">
                            <p:stCondLst>
                              <p:cond delay="500"/>
                            </p:stCondLst>
                            <p:childTnLst>
                              <p:par>
                                <p:cTn id="92" presetID="22" presetClass="entr" presetSubtype="8" fill="hold" grpId="0" nodeType="afterEffect">
                                  <p:stCondLst>
                                    <p:cond delay="0"/>
                                  </p:stCondLst>
                                  <p:childTnLst>
                                    <p:set>
                                      <p:cBhvr>
                                        <p:cTn id="93" dur="1" fill="hold">
                                          <p:stCondLst>
                                            <p:cond delay="0"/>
                                          </p:stCondLst>
                                        </p:cTn>
                                        <p:tgtEl>
                                          <p:spTgt spid="77"/>
                                        </p:tgtEl>
                                        <p:attrNameLst>
                                          <p:attrName>style.visibility</p:attrName>
                                        </p:attrNameLst>
                                      </p:cBhvr>
                                      <p:to>
                                        <p:strVal val="visible"/>
                                      </p:to>
                                    </p:set>
                                    <p:animEffect transition="in" filter="wipe(left)">
                                      <p:cBhvr>
                                        <p:cTn id="94" dur="500"/>
                                        <p:tgtEl>
                                          <p:spTgt spid="77"/>
                                        </p:tgtEl>
                                      </p:cBhvr>
                                    </p:animEffect>
                                  </p:childTnLst>
                                </p:cTn>
                              </p:par>
                              <p:par>
                                <p:cTn id="95" presetID="10" presetClass="entr" presetSubtype="0" fill="hold" grpId="0" nodeType="withEffect">
                                  <p:stCondLst>
                                    <p:cond delay="0"/>
                                  </p:stCondLst>
                                  <p:childTnLst>
                                    <p:set>
                                      <p:cBhvr>
                                        <p:cTn id="96" dur="1" fill="hold">
                                          <p:stCondLst>
                                            <p:cond delay="0"/>
                                          </p:stCondLst>
                                        </p:cTn>
                                        <p:tgtEl>
                                          <p:spTgt spid="85"/>
                                        </p:tgtEl>
                                        <p:attrNameLst>
                                          <p:attrName>style.visibility</p:attrName>
                                        </p:attrNameLst>
                                      </p:cBhvr>
                                      <p:to>
                                        <p:strVal val="visible"/>
                                      </p:to>
                                    </p:set>
                                    <p:animEffect transition="in" filter="fade">
                                      <p:cBhvr>
                                        <p:cTn id="97" dur="500"/>
                                        <p:tgtEl>
                                          <p:spTgt spid="85"/>
                                        </p:tgtEl>
                                      </p:cBhvr>
                                    </p:animEffect>
                                  </p:childTnLst>
                                </p:cTn>
                              </p:par>
                              <p:par>
                                <p:cTn id="98" presetID="10" presetClass="entr" presetSubtype="0" fill="hold" grpId="0" nodeType="with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500"/>
                                        <p:tgtEl>
                                          <p:spTgt spid="86"/>
                                        </p:tgtEl>
                                      </p:cBhvr>
                                    </p:animEffect>
                                  </p:childTnLst>
                                </p:cTn>
                              </p:par>
                            </p:childTnLst>
                          </p:cTn>
                        </p:par>
                      </p:childTnLst>
                    </p:cTn>
                  </p:par>
                  <p:par>
                    <p:cTn id="101" fill="hold">
                      <p:stCondLst>
                        <p:cond delay="indefinite"/>
                      </p:stCondLst>
                      <p:childTnLst>
                        <p:par>
                          <p:cTn id="102" fill="hold">
                            <p:stCondLst>
                              <p:cond delay="0"/>
                            </p:stCondLst>
                            <p:childTnLst>
                              <p:par>
                                <p:cTn id="103" presetID="22" presetClass="entr" presetSubtype="8" fill="hold" nodeType="click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wipe(left)">
                                      <p:cBhvr>
                                        <p:cTn id="105" dur="500"/>
                                        <p:tgtEl>
                                          <p:spTgt spid="80"/>
                                        </p:tgtEl>
                                      </p:cBhvr>
                                    </p:animEffect>
                                  </p:childTnLst>
                                </p:cTn>
                              </p:par>
                              <p:par>
                                <p:cTn id="106" presetID="22" presetClass="entr" presetSubtype="8" fill="hold" grpId="0" nodeType="withEffect">
                                  <p:stCondLst>
                                    <p:cond delay="0"/>
                                  </p:stCondLst>
                                  <p:childTnLst>
                                    <p:set>
                                      <p:cBhvr>
                                        <p:cTn id="107" dur="1" fill="hold">
                                          <p:stCondLst>
                                            <p:cond delay="0"/>
                                          </p:stCondLst>
                                        </p:cTn>
                                        <p:tgtEl>
                                          <p:spTgt spid="79"/>
                                        </p:tgtEl>
                                        <p:attrNameLst>
                                          <p:attrName>style.visibility</p:attrName>
                                        </p:attrNameLst>
                                      </p:cBhvr>
                                      <p:to>
                                        <p:strVal val="visible"/>
                                      </p:to>
                                    </p:set>
                                    <p:animEffect transition="in" filter="wipe(left)">
                                      <p:cBhvr>
                                        <p:cTn id="108" dur="500"/>
                                        <p:tgtEl>
                                          <p:spTgt spid="79"/>
                                        </p:tgtEl>
                                      </p:cBhvr>
                                    </p:animEffect>
                                  </p:childTnLst>
                                </p:cTn>
                              </p:par>
                            </p:childTnLst>
                          </p:cTn>
                        </p:par>
                        <p:par>
                          <p:cTn id="109" fill="hold">
                            <p:stCondLst>
                              <p:cond delay="500"/>
                            </p:stCondLst>
                            <p:childTnLst>
                              <p:par>
                                <p:cTn id="110" presetID="22" presetClass="entr" presetSubtype="8" fill="hold" grpId="0" nodeType="afterEffect">
                                  <p:stCondLst>
                                    <p:cond delay="0"/>
                                  </p:stCondLst>
                                  <p:childTnLst>
                                    <p:set>
                                      <p:cBhvr>
                                        <p:cTn id="111" dur="1" fill="hold">
                                          <p:stCondLst>
                                            <p:cond delay="0"/>
                                          </p:stCondLst>
                                        </p:cTn>
                                        <p:tgtEl>
                                          <p:spTgt spid="78"/>
                                        </p:tgtEl>
                                        <p:attrNameLst>
                                          <p:attrName>style.visibility</p:attrName>
                                        </p:attrNameLst>
                                      </p:cBhvr>
                                      <p:to>
                                        <p:strVal val="visible"/>
                                      </p:to>
                                    </p:set>
                                    <p:animEffect transition="in" filter="wipe(left)">
                                      <p:cBhvr>
                                        <p:cTn id="112" dur="500"/>
                                        <p:tgtEl>
                                          <p:spTgt spid="78"/>
                                        </p:tgtEl>
                                      </p:cBhvr>
                                    </p:animEffect>
                                  </p:childTnLst>
                                </p:cTn>
                              </p:par>
                            </p:childTnLst>
                          </p:cTn>
                        </p:par>
                      </p:childTnLst>
                    </p:cTn>
                  </p:par>
                  <p:par>
                    <p:cTn id="113" fill="hold">
                      <p:stCondLst>
                        <p:cond delay="indefinite"/>
                      </p:stCondLst>
                      <p:childTnLst>
                        <p:par>
                          <p:cTn id="114" fill="hold">
                            <p:stCondLst>
                              <p:cond delay="0"/>
                            </p:stCondLst>
                            <p:childTnLst>
                              <p:par>
                                <p:cTn id="115" presetID="22" presetClass="entr" presetSubtype="8" fill="hold" grpId="0" nodeType="clickEffect">
                                  <p:stCondLst>
                                    <p:cond delay="0"/>
                                  </p:stCondLst>
                                  <p:childTnLst>
                                    <p:set>
                                      <p:cBhvr>
                                        <p:cTn id="116" dur="1" fill="hold">
                                          <p:stCondLst>
                                            <p:cond delay="0"/>
                                          </p:stCondLst>
                                        </p:cTn>
                                        <p:tgtEl>
                                          <p:spTgt spid="84"/>
                                        </p:tgtEl>
                                        <p:attrNameLst>
                                          <p:attrName>style.visibility</p:attrName>
                                        </p:attrNameLst>
                                      </p:cBhvr>
                                      <p:to>
                                        <p:strVal val="visible"/>
                                      </p:to>
                                    </p:set>
                                    <p:animEffect transition="in" filter="wipe(left)">
                                      <p:cBhvr>
                                        <p:cTn id="117" dur="500"/>
                                        <p:tgtEl>
                                          <p:spTgt spid="84"/>
                                        </p:tgtEl>
                                      </p:cBhvr>
                                    </p:animEffect>
                                  </p:childTnLst>
                                </p:cTn>
                              </p:par>
                            </p:childTnLst>
                          </p:cTn>
                        </p:par>
                      </p:childTnLst>
                    </p:cTn>
                  </p:par>
                  <p:par>
                    <p:cTn id="118" fill="hold">
                      <p:stCondLst>
                        <p:cond delay="indefinite"/>
                      </p:stCondLst>
                      <p:childTnLst>
                        <p:par>
                          <p:cTn id="119" fill="hold">
                            <p:stCondLst>
                              <p:cond delay="0"/>
                            </p:stCondLst>
                            <p:childTnLst>
                              <p:par>
                                <p:cTn id="120" presetID="22" presetClass="entr" presetSubtype="8" fill="hold" grpId="0" nodeType="clickEffect">
                                  <p:stCondLst>
                                    <p:cond delay="0"/>
                                  </p:stCondLst>
                                  <p:childTnLst>
                                    <p:set>
                                      <p:cBhvr>
                                        <p:cTn id="121" dur="1" fill="hold">
                                          <p:stCondLst>
                                            <p:cond delay="0"/>
                                          </p:stCondLst>
                                        </p:cTn>
                                        <p:tgtEl>
                                          <p:spTgt spid="90"/>
                                        </p:tgtEl>
                                        <p:attrNameLst>
                                          <p:attrName>style.visibility</p:attrName>
                                        </p:attrNameLst>
                                      </p:cBhvr>
                                      <p:to>
                                        <p:strVal val="visible"/>
                                      </p:to>
                                    </p:set>
                                    <p:animEffect transition="in" filter="wipe(left)">
                                      <p:cBhvr>
                                        <p:cTn id="122" dur="500"/>
                                        <p:tgtEl>
                                          <p:spTgt spid="90"/>
                                        </p:tgtEl>
                                      </p:cBhvr>
                                    </p:animEffect>
                                  </p:childTnLst>
                                </p:cTn>
                              </p:par>
                            </p:childTnLst>
                          </p:cTn>
                        </p:par>
                      </p:childTnLst>
                    </p:cTn>
                  </p:par>
                  <p:par>
                    <p:cTn id="123" fill="hold">
                      <p:stCondLst>
                        <p:cond delay="indefinite"/>
                      </p:stCondLst>
                      <p:childTnLst>
                        <p:par>
                          <p:cTn id="124" fill="hold">
                            <p:stCondLst>
                              <p:cond delay="0"/>
                            </p:stCondLst>
                            <p:childTnLst>
                              <p:par>
                                <p:cTn id="125" presetID="22" presetClass="entr" presetSubtype="8" fill="hold" nodeType="clickEffect">
                                  <p:stCondLst>
                                    <p:cond delay="0"/>
                                  </p:stCondLst>
                                  <p:childTnLst>
                                    <p:set>
                                      <p:cBhvr>
                                        <p:cTn id="126" dur="1" fill="hold">
                                          <p:stCondLst>
                                            <p:cond delay="0"/>
                                          </p:stCondLst>
                                        </p:cTn>
                                        <p:tgtEl>
                                          <p:spTgt spid="94"/>
                                        </p:tgtEl>
                                        <p:attrNameLst>
                                          <p:attrName>style.visibility</p:attrName>
                                        </p:attrNameLst>
                                      </p:cBhvr>
                                      <p:to>
                                        <p:strVal val="visible"/>
                                      </p:to>
                                    </p:set>
                                    <p:animEffect transition="in" filter="wipe(left)">
                                      <p:cBhvr>
                                        <p:cTn id="127" dur="500"/>
                                        <p:tgtEl>
                                          <p:spTgt spid="94"/>
                                        </p:tgtEl>
                                      </p:cBhvr>
                                    </p:animEffect>
                                  </p:childTnLst>
                                </p:cTn>
                              </p:par>
                              <p:par>
                                <p:cTn id="128" presetID="10" presetClass="entr" presetSubtype="0" fill="hold" grpId="0" nodeType="withEffect">
                                  <p:stCondLst>
                                    <p:cond delay="0"/>
                                  </p:stCondLst>
                                  <p:childTnLst>
                                    <p:set>
                                      <p:cBhvr>
                                        <p:cTn id="129" dur="1" fill="hold">
                                          <p:stCondLst>
                                            <p:cond delay="0"/>
                                          </p:stCondLst>
                                        </p:cTn>
                                        <p:tgtEl>
                                          <p:spTgt spid="91"/>
                                        </p:tgtEl>
                                        <p:attrNameLst>
                                          <p:attrName>style.visibility</p:attrName>
                                        </p:attrNameLst>
                                      </p:cBhvr>
                                      <p:to>
                                        <p:strVal val="visible"/>
                                      </p:to>
                                    </p:set>
                                    <p:animEffect transition="in" filter="fade">
                                      <p:cBhvr>
                                        <p:cTn id="130" dur="500"/>
                                        <p:tgtEl>
                                          <p:spTgt spid="91"/>
                                        </p:tgtEl>
                                      </p:cBhvr>
                                    </p:animEffect>
                                  </p:childTnLst>
                                </p:cTn>
                              </p:par>
                              <p:par>
                                <p:cTn id="131" presetID="10" presetClass="entr" presetSubtype="0" fill="hold" grpId="0" nodeType="withEffect">
                                  <p:stCondLst>
                                    <p:cond delay="0"/>
                                  </p:stCondLst>
                                  <p:childTnLst>
                                    <p:set>
                                      <p:cBhvr>
                                        <p:cTn id="132" dur="1" fill="hold">
                                          <p:stCondLst>
                                            <p:cond delay="0"/>
                                          </p:stCondLst>
                                        </p:cTn>
                                        <p:tgtEl>
                                          <p:spTgt spid="92"/>
                                        </p:tgtEl>
                                        <p:attrNameLst>
                                          <p:attrName>style.visibility</p:attrName>
                                        </p:attrNameLst>
                                      </p:cBhvr>
                                      <p:to>
                                        <p:strVal val="visible"/>
                                      </p:to>
                                    </p:set>
                                    <p:animEffect transition="in" filter="fade">
                                      <p:cBhvr>
                                        <p:cTn id="133" dur="500"/>
                                        <p:tgtEl>
                                          <p:spTgt spid="92"/>
                                        </p:tgtEl>
                                      </p:cBhvr>
                                    </p:animEffect>
                                  </p:childTnLst>
                                </p:cTn>
                              </p:par>
                            </p:childTnLst>
                          </p:cTn>
                        </p:par>
                        <p:par>
                          <p:cTn id="134" fill="hold">
                            <p:stCondLst>
                              <p:cond delay="500"/>
                            </p:stCondLst>
                            <p:childTnLst>
                              <p:par>
                                <p:cTn id="135" presetID="22" presetClass="entr" presetSubtype="8" fill="hold" grpId="0" nodeType="afterEffect">
                                  <p:stCondLst>
                                    <p:cond delay="0"/>
                                  </p:stCondLst>
                                  <p:childTnLst>
                                    <p:set>
                                      <p:cBhvr>
                                        <p:cTn id="136" dur="1" fill="hold">
                                          <p:stCondLst>
                                            <p:cond delay="0"/>
                                          </p:stCondLst>
                                        </p:cTn>
                                        <p:tgtEl>
                                          <p:spTgt spid="93"/>
                                        </p:tgtEl>
                                        <p:attrNameLst>
                                          <p:attrName>style.visibility</p:attrName>
                                        </p:attrNameLst>
                                      </p:cBhvr>
                                      <p:to>
                                        <p:strVal val="visible"/>
                                      </p:to>
                                    </p:set>
                                    <p:animEffect transition="in" filter="wipe(left)">
                                      <p:cBhvr>
                                        <p:cTn id="137" dur="500"/>
                                        <p:tgtEl>
                                          <p:spTgt spid="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5" grpId="0"/>
      <p:bldP spid="26" grpId="0"/>
      <p:bldP spid="24" grpId="0" animBg="1"/>
      <p:bldP spid="27" grpId="0" animBg="1"/>
      <p:bldP spid="31" grpId="0" animBg="1"/>
      <p:bldP spid="32" grpId="0"/>
      <p:bldP spid="36" grpId="0"/>
      <p:bldP spid="76" grpId="0" animBg="1"/>
      <p:bldP spid="77" grpId="0" animBg="1"/>
      <p:bldP spid="78" grpId="0" animBg="1"/>
      <p:bldP spid="79" grpId="0" animBg="1"/>
      <p:bldP spid="81" grpId="0"/>
      <p:bldP spid="82" grpId="0"/>
      <p:bldP spid="83" grpId="0" animBg="1"/>
      <p:bldP spid="84" grpId="0" animBg="1"/>
      <p:bldP spid="85" grpId="0" animBg="1"/>
      <p:bldP spid="86" grpId="0"/>
      <p:bldP spid="90" grpId="0" animBg="1"/>
      <p:bldP spid="91" grpId="0" animBg="1"/>
      <p:bldP spid="92" grpId="0"/>
      <p:bldP spid="93" grpId="0" animBg="1"/>
      <p:bldP spid="5" grpId="0"/>
      <p:bldP spid="39" grpId="0"/>
      <p:bldP spid="40"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5" name="Straight Connector 44"/>
          <p:cNvCxnSpPr/>
          <p:nvPr/>
        </p:nvCxnSpPr>
        <p:spPr>
          <a:xfrm>
            <a:off x="5748334" y="1360078"/>
            <a:ext cx="0" cy="4554585"/>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612742" y="4143023"/>
            <a:ext cx="5424663" cy="2429227"/>
          </a:xfrm>
          <a:prstGeom prst="rect">
            <a:avLst/>
          </a:prstGeom>
          <a:solidFill>
            <a:schemeClr val="bg1"/>
          </a:solidFill>
          <a:ln>
            <a:solidFill>
              <a:schemeClr val="accent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1"/>
          <p:cNvSpPr>
            <a:spLocks noGrp="1"/>
          </p:cNvSpPr>
          <p:nvPr>
            <p:ph type="title"/>
          </p:nvPr>
        </p:nvSpPr>
        <p:spPr/>
        <p:txBody>
          <a:bodyPr/>
          <a:lstStyle/>
          <a:p>
            <a:pPr lvl="1" algn="l" rtl="0">
              <a:spcBef>
                <a:spcPct val="0"/>
              </a:spcBef>
            </a:pPr>
            <a:r>
              <a:rPr lang="en-US" sz="3000" dirty="0"/>
              <a:t>Hetero-Mark </a:t>
            </a:r>
            <a:r>
              <a:rPr lang="en-US" sz="3000" dirty="0" err="1"/>
              <a:t>OpenCL</a:t>
            </a:r>
            <a:r>
              <a:rPr lang="en-US" sz="3000" dirty="0"/>
              <a:t>™ 1.2 SW Overflow Error</a:t>
            </a:r>
          </a:p>
        </p:txBody>
      </p:sp>
      <p:sp>
        <p:nvSpPr>
          <p:cNvPr id="5" name="Content Placeholder 4"/>
          <p:cNvSpPr>
            <a:spLocks noGrp="1"/>
          </p:cNvSpPr>
          <p:nvPr>
            <p:ph idx="1"/>
          </p:nvPr>
        </p:nvSpPr>
        <p:spPr/>
        <p:txBody>
          <a:bodyPr/>
          <a:lstStyle/>
          <a:p>
            <a:pPr marL="0" indent="0">
              <a:buNone/>
            </a:pPr>
            <a:r>
              <a:rPr lang="fr-FR" sz="1500" dirty="0">
                <a:latin typeface="Consolas" panose="020B0609020204030204" pitchFamily="49" charset="0"/>
                <a:cs typeface="Consolas" panose="020B0609020204030204" pitchFamily="49" charset="0"/>
              </a:rPr>
              <a:t>__</a:t>
            </a:r>
            <a:r>
              <a:rPr lang="fr-FR" sz="1500" dirty="0" err="1">
                <a:latin typeface="Consolas" panose="020B0609020204030204" pitchFamily="49" charset="0"/>
                <a:cs typeface="Consolas" panose="020B0609020204030204" pitchFamily="49" charset="0"/>
              </a:rPr>
              <a:t>kernel</a:t>
            </a:r>
            <a:r>
              <a:rPr lang="fr-FR" sz="1500" dirty="0">
                <a:latin typeface="Consolas" panose="020B0609020204030204" pitchFamily="49" charset="0"/>
                <a:cs typeface="Consolas" panose="020B0609020204030204" pitchFamily="49" charset="0"/>
              </a:rPr>
              <a:t> </a:t>
            </a:r>
            <a:r>
              <a:rPr lang="fr-FR" sz="1500" dirty="0" err="1">
                <a:latin typeface="Consolas" panose="020B0609020204030204" pitchFamily="49" charset="0"/>
                <a:cs typeface="Consolas" panose="020B0609020204030204" pitchFamily="49" charset="0"/>
              </a:rPr>
              <a:t>void</a:t>
            </a:r>
            <a:r>
              <a:rPr lang="fr-FR" sz="1500" dirty="0">
                <a:latin typeface="Consolas" panose="020B0609020204030204" pitchFamily="49" charset="0"/>
                <a:cs typeface="Consolas" panose="020B0609020204030204" pitchFamily="49" charset="0"/>
              </a:rPr>
              <a:t> sw_compute0(	…</a:t>
            </a:r>
            <a:br>
              <a:rPr lang="fr-FR" sz="1500" dirty="0">
                <a:latin typeface="Consolas" panose="020B0609020204030204" pitchFamily="49" charset="0"/>
                <a:cs typeface="Consolas" panose="020B0609020204030204" pitchFamily="49" charset="0"/>
              </a:rPr>
            </a:br>
            <a:r>
              <a:rPr lang="fr-FR" sz="1500" dirty="0">
                <a:latin typeface="Consolas" panose="020B0609020204030204" pitchFamily="49" charset="0"/>
                <a:cs typeface="Consolas" panose="020B0609020204030204" pitchFamily="49" charset="0"/>
              </a:rPr>
              <a:t>	</a:t>
            </a:r>
            <a:r>
              <a:rPr lang="en-US" sz="1500" dirty="0" err="1">
                <a:latin typeface="Consolas" panose="020B0609020204030204" pitchFamily="49" charset="0"/>
                <a:cs typeface="Consolas" panose="020B0609020204030204" pitchFamily="49" charset="0"/>
              </a:rPr>
              <a:t>const</a:t>
            </a:r>
            <a:r>
              <a:rPr lang="en-US" sz="1500" dirty="0">
                <a:latin typeface="Consolas" panose="020B0609020204030204" pitchFamily="49" charset="0"/>
                <a:cs typeface="Consolas" panose="020B0609020204030204" pitchFamily="49" charset="0"/>
              </a:rPr>
              <a:t> unsigned M_LEN, 			…		</a:t>
            </a:r>
            <a:br>
              <a:rPr lang="en-US" sz="1500" dirty="0">
                <a:latin typeface="Consolas" panose="020B0609020204030204" pitchFamily="49" charset="0"/>
                <a:cs typeface="Consolas" panose="020B0609020204030204" pitchFamily="49" charset="0"/>
              </a:rPr>
            </a:br>
            <a:r>
              <a:rPr lang="en-US" sz="1500" dirty="0">
                <a:latin typeface="Consolas" panose="020B0609020204030204" pitchFamily="49" charset="0"/>
                <a:cs typeface="Consolas" panose="020B0609020204030204" pitchFamily="49" charset="0"/>
              </a:rPr>
              <a:t>	__global double *cu,</a:t>
            </a:r>
          </a:p>
          <a:p>
            <a:pPr marL="0" indent="0">
              <a:buNone/>
            </a:pPr>
            <a:r>
              <a:rPr lang="en-US" sz="1500" dirty="0">
                <a:latin typeface="Consolas" panose="020B0609020204030204" pitchFamily="49" charset="0"/>
                <a:cs typeface="Consolas" panose="020B0609020204030204" pitchFamily="49" charset="0"/>
              </a:rPr>
              <a:t>	… ) {</a:t>
            </a:r>
          </a:p>
          <a:p>
            <a:pPr marL="0" indent="0">
              <a:buNone/>
            </a:pPr>
            <a:r>
              <a:rPr lang="en-US" sz="1500" dirty="0">
                <a:latin typeface="Consolas" panose="020B0609020204030204" pitchFamily="49" charset="0"/>
                <a:cs typeface="Consolas" panose="020B0609020204030204" pitchFamily="49" charset="0"/>
              </a:rPr>
              <a:t>  </a:t>
            </a:r>
            <a:r>
              <a:rPr lang="en-US" sz="1500" dirty="0" err="1">
                <a:latin typeface="Consolas" panose="020B0609020204030204" pitchFamily="49" charset="0"/>
                <a:cs typeface="Consolas" panose="020B0609020204030204" pitchFamily="49" charset="0"/>
              </a:rPr>
              <a:t>int</a:t>
            </a:r>
            <a:r>
              <a:rPr lang="en-US" sz="1500" dirty="0">
                <a:latin typeface="Consolas" panose="020B0609020204030204" pitchFamily="49" charset="0"/>
                <a:cs typeface="Consolas" panose="020B0609020204030204" pitchFamily="49" charset="0"/>
              </a:rPr>
              <a:t> x = </a:t>
            </a:r>
            <a:r>
              <a:rPr lang="en-US" sz="1500" dirty="0" err="1">
                <a:latin typeface="Consolas" panose="020B0609020204030204" pitchFamily="49" charset="0"/>
                <a:cs typeface="Consolas" panose="020B0609020204030204" pitchFamily="49" charset="0"/>
              </a:rPr>
              <a:t>get_global_id</a:t>
            </a:r>
            <a:r>
              <a:rPr lang="en-US" sz="1500" dirty="0">
                <a:latin typeface="Consolas" panose="020B0609020204030204" pitchFamily="49" charset="0"/>
                <a:cs typeface="Consolas" panose="020B0609020204030204" pitchFamily="49" charset="0"/>
              </a:rPr>
              <a:t>(0);</a:t>
            </a:r>
          </a:p>
          <a:p>
            <a:pPr marL="0" indent="0">
              <a:buNone/>
            </a:pPr>
            <a:r>
              <a:rPr lang="en-US" sz="1500" dirty="0">
                <a:latin typeface="Consolas" panose="020B0609020204030204" pitchFamily="49" charset="0"/>
                <a:cs typeface="Consolas" panose="020B0609020204030204" pitchFamily="49" charset="0"/>
              </a:rPr>
              <a:t>  </a:t>
            </a:r>
            <a:r>
              <a:rPr lang="en-US" sz="1500" dirty="0" err="1">
                <a:latin typeface="Consolas" panose="020B0609020204030204" pitchFamily="49" charset="0"/>
                <a:cs typeface="Consolas" panose="020B0609020204030204" pitchFamily="49" charset="0"/>
              </a:rPr>
              <a:t>int</a:t>
            </a:r>
            <a:r>
              <a:rPr lang="en-US" sz="1500" dirty="0">
                <a:latin typeface="Consolas" panose="020B0609020204030204" pitchFamily="49" charset="0"/>
                <a:cs typeface="Consolas" panose="020B0609020204030204" pitchFamily="49" charset="0"/>
              </a:rPr>
              <a:t> y = </a:t>
            </a:r>
            <a:r>
              <a:rPr lang="en-US" sz="1500" dirty="0" err="1">
                <a:latin typeface="Consolas" panose="020B0609020204030204" pitchFamily="49" charset="0"/>
                <a:cs typeface="Consolas" panose="020B0609020204030204" pitchFamily="49" charset="0"/>
              </a:rPr>
              <a:t>get_global_id</a:t>
            </a:r>
            <a:r>
              <a:rPr lang="en-US" sz="1500" dirty="0">
                <a:latin typeface="Consolas" panose="020B0609020204030204" pitchFamily="49" charset="0"/>
                <a:cs typeface="Consolas" panose="020B0609020204030204" pitchFamily="49" charset="0"/>
              </a:rPr>
              <a:t>(1);</a:t>
            </a:r>
          </a:p>
          <a:p>
            <a:pPr marL="0" indent="0">
              <a:buNone/>
            </a:pPr>
            <a:r>
              <a:rPr lang="es-ES" sz="1500" dirty="0">
                <a:latin typeface="Consolas" panose="020B0609020204030204" pitchFamily="49" charset="0"/>
                <a:cs typeface="Consolas" panose="020B0609020204030204" pitchFamily="49" charset="0"/>
              </a:rPr>
              <a:t>  </a:t>
            </a:r>
            <a:r>
              <a:rPr lang="es-ES" sz="1500" dirty="0" err="1">
                <a:latin typeface="Consolas" panose="020B0609020204030204" pitchFamily="49" charset="0"/>
                <a:cs typeface="Consolas" panose="020B0609020204030204" pitchFamily="49" charset="0"/>
              </a:rPr>
              <a:t>cu</a:t>
            </a:r>
            <a:r>
              <a:rPr lang="es-ES" sz="1500" dirty="0">
                <a:latin typeface="Consolas" panose="020B0609020204030204" pitchFamily="49" charset="0"/>
                <a:cs typeface="Consolas" panose="020B0609020204030204" pitchFamily="49" charset="0"/>
              </a:rPr>
              <a:t>[(y + 1) * M_LEN + x] = </a:t>
            </a:r>
            <a:r>
              <a:rPr lang="es-ES" sz="1500" i="1" dirty="0">
                <a:latin typeface="Consolas" panose="020B0609020204030204" pitchFamily="49" charset="0"/>
                <a:cs typeface="Consolas" panose="020B0609020204030204" pitchFamily="49" charset="0"/>
              </a:rPr>
              <a:t>&lt;</a:t>
            </a:r>
            <a:r>
              <a:rPr lang="es-ES" sz="1500" i="1" dirty="0" err="1">
                <a:latin typeface="Consolas" panose="020B0609020204030204" pitchFamily="49" charset="0"/>
                <a:cs typeface="Consolas" panose="020B0609020204030204" pitchFamily="49" charset="0"/>
              </a:rPr>
              <a:t>input_equation</a:t>
            </a:r>
            <a:r>
              <a:rPr lang="es-ES" sz="1500" i="1" dirty="0">
                <a:latin typeface="Consolas" panose="020B0609020204030204" pitchFamily="49" charset="0"/>
                <a:cs typeface="Consolas" panose="020B0609020204030204" pitchFamily="49" charset="0"/>
              </a:rPr>
              <a:t>&gt;</a:t>
            </a:r>
          </a:p>
          <a:p>
            <a:pPr marL="0" indent="0">
              <a:buNone/>
            </a:pPr>
            <a:r>
              <a:rPr lang="es-ES" sz="1500" dirty="0">
                <a:latin typeface="Consolas" panose="020B0609020204030204" pitchFamily="49" charset="0"/>
                <a:cs typeface="Consolas" panose="020B0609020204030204" pitchFamily="49" charset="0"/>
              </a:rPr>
              <a:t>	…</a:t>
            </a:r>
            <a:endParaRPr lang="en-US" sz="1500" dirty="0">
              <a:latin typeface="Consolas" panose="020B0609020204030204" pitchFamily="49" charset="0"/>
              <a:cs typeface="Consolas" panose="020B0609020204030204" pitchFamily="49" charset="0"/>
            </a:endParaRPr>
          </a:p>
          <a:p>
            <a:pPr marL="0" indent="0">
              <a:buNone/>
            </a:pPr>
            <a:r>
              <a:rPr lang="en-US" sz="1500" dirty="0">
                <a:latin typeface="Consolas" panose="020B0609020204030204" pitchFamily="49" charset="0"/>
                <a:cs typeface="Consolas" panose="020B0609020204030204" pitchFamily="49" charset="0"/>
              </a:rPr>
              <a:t>}</a:t>
            </a:r>
          </a:p>
          <a:p>
            <a:pPr marL="0" indent="0">
              <a:buNone/>
            </a:pPr>
            <a:endParaRPr lang="en-US" sz="1500" dirty="0">
              <a:latin typeface="Consolas" panose="020B0609020204030204" pitchFamily="49" charset="0"/>
              <a:cs typeface="Consolas" panose="020B0609020204030204" pitchFamily="49" charset="0"/>
            </a:endParaRPr>
          </a:p>
        </p:txBody>
      </p:sp>
      <p:sp>
        <p:nvSpPr>
          <p:cNvPr id="4" name="Text Placeholder 3"/>
          <p:cNvSpPr>
            <a:spLocks noGrp="1"/>
          </p:cNvSpPr>
          <p:nvPr>
            <p:ph type="body" sz="quarter" idx="10"/>
          </p:nvPr>
        </p:nvSpPr>
        <p:spPr/>
        <p:txBody>
          <a:bodyPr/>
          <a:lstStyle/>
          <a:p>
            <a:endParaRPr lang="en-US" dirty="0"/>
          </a:p>
        </p:txBody>
      </p:sp>
      <p:sp>
        <p:nvSpPr>
          <p:cNvPr id="6" name="Content Placeholder 5"/>
          <p:cNvSpPr>
            <a:spLocks noGrp="1"/>
          </p:cNvSpPr>
          <p:nvPr>
            <p:ph sz="quarter" idx="11"/>
          </p:nvPr>
        </p:nvSpPr>
        <p:spPr>
          <a:xfrm>
            <a:off x="6307137" y="1381123"/>
            <a:ext cx="5796631" cy="5029200"/>
          </a:xfrm>
        </p:spPr>
        <p:txBody>
          <a:bodyPr/>
          <a:lstStyle/>
          <a:p>
            <a:pPr marL="0" indent="0">
              <a:buNone/>
            </a:pPr>
            <a:r>
              <a:rPr lang="en-US" sz="1500" dirty="0" err="1">
                <a:latin typeface="Consolas" panose="020B0609020204030204" pitchFamily="49" charset="0"/>
                <a:cs typeface="Consolas" panose="020B0609020204030204" pitchFamily="49" charset="0"/>
              </a:rPr>
              <a:t>size_t</a:t>
            </a:r>
            <a:r>
              <a:rPr lang="en-US" sz="1500" dirty="0">
                <a:latin typeface="Consolas" panose="020B0609020204030204" pitchFamily="49" charset="0"/>
                <a:cs typeface="Consolas" panose="020B0609020204030204" pitchFamily="49" charset="0"/>
              </a:rPr>
              <a:t> </a:t>
            </a:r>
            <a:r>
              <a:rPr lang="en-US" sz="1500" dirty="0" err="1">
                <a:latin typeface="Consolas" panose="020B0609020204030204" pitchFamily="49" charset="0"/>
                <a:cs typeface="Consolas" panose="020B0609020204030204" pitchFamily="49" charset="0"/>
              </a:rPr>
              <a:t>sizeInBytes</a:t>
            </a:r>
            <a:r>
              <a:rPr lang="en-US" sz="1500" dirty="0">
                <a:latin typeface="Consolas" panose="020B0609020204030204" pitchFamily="49" charset="0"/>
                <a:cs typeface="Consolas" panose="020B0609020204030204" pitchFamily="49" charset="0"/>
              </a:rPr>
              <a:t> = </a:t>
            </a:r>
            <a:r>
              <a:rPr lang="en-US" sz="1500" dirty="0" err="1">
                <a:latin typeface="Consolas" panose="020B0609020204030204" pitchFamily="49" charset="0"/>
                <a:cs typeface="Consolas" panose="020B0609020204030204" pitchFamily="49" charset="0"/>
              </a:rPr>
              <a:t>sizeof</a:t>
            </a:r>
            <a:r>
              <a:rPr lang="en-US" sz="1500" dirty="0">
                <a:latin typeface="Consolas" panose="020B0609020204030204" pitchFamily="49" charset="0"/>
                <a:cs typeface="Consolas" panose="020B0609020204030204" pitchFamily="49" charset="0"/>
              </a:rPr>
              <a:t>(double) * </a:t>
            </a:r>
            <a:r>
              <a:rPr lang="en-US" sz="1500" dirty="0" err="1">
                <a:latin typeface="Consolas" panose="020B0609020204030204" pitchFamily="49" charset="0"/>
                <a:cs typeface="Consolas" panose="020B0609020204030204" pitchFamily="49" charset="0"/>
              </a:rPr>
              <a:t>m_len</a:t>
            </a:r>
            <a:r>
              <a:rPr lang="en-US" sz="1500" dirty="0">
                <a:latin typeface="Consolas" panose="020B0609020204030204" pitchFamily="49" charset="0"/>
                <a:cs typeface="Consolas" panose="020B0609020204030204" pitchFamily="49" charset="0"/>
              </a:rPr>
              <a:t>_ * </a:t>
            </a:r>
            <a:r>
              <a:rPr lang="en-US" sz="1500" dirty="0" err="1">
                <a:latin typeface="Consolas" panose="020B0609020204030204" pitchFamily="49" charset="0"/>
                <a:cs typeface="Consolas" panose="020B0609020204030204" pitchFamily="49" charset="0"/>
              </a:rPr>
              <a:t>n_len</a:t>
            </a:r>
            <a:r>
              <a:rPr lang="en-US" sz="1500" dirty="0">
                <a:latin typeface="Consolas" panose="020B0609020204030204" pitchFamily="49" charset="0"/>
                <a:cs typeface="Consolas" panose="020B0609020204030204" pitchFamily="49" charset="0"/>
              </a:rPr>
              <a:t>_;</a:t>
            </a:r>
          </a:p>
          <a:p>
            <a:pPr marL="0" indent="0">
              <a:buNone/>
            </a:pPr>
            <a:r>
              <a:rPr lang="en-US" sz="1500" dirty="0">
                <a:latin typeface="Consolas" panose="020B0609020204030204" pitchFamily="49" charset="0"/>
                <a:cs typeface="Consolas" panose="020B0609020204030204" pitchFamily="49" charset="0"/>
              </a:rPr>
              <a:t>…</a:t>
            </a:r>
          </a:p>
          <a:p>
            <a:pPr marL="0" indent="0">
              <a:buNone/>
            </a:pPr>
            <a:r>
              <a:rPr lang="en-US" sz="1500" dirty="0">
                <a:latin typeface="Consolas" panose="020B0609020204030204" pitchFamily="49" charset="0"/>
                <a:cs typeface="Consolas" panose="020B0609020204030204" pitchFamily="49" charset="0"/>
              </a:rPr>
              <a:t>cu_ = </a:t>
            </a:r>
            <a:r>
              <a:rPr lang="en-US" sz="1500" dirty="0" err="1">
                <a:latin typeface="Consolas" panose="020B0609020204030204" pitchFamily="49" charset="0"/>
                <a:cs typeface="Consolas" panose="020B0609020204030204" pitchFamily="49" charset="0"/>
              </a:rPr>
              <a:t>clCreateBuffer</a:t>
            </a:r>
            <a:r>
              <a:rPr lang="en-US" sz="1500" dirty="0">
                <a:latin typeface="Consolas" panose="020B0609020204030204" pitchFamily="49" charset="0"/>
                <a:cs typeface="Consolas" panose="020B0609020204030204" pitchFamily="49" charset="0"/>
              </a:rPr>
              <a:t>(context_, CL_MEM_READ_WRITE, 	</a:t>
            </a:r>
            <a:r>
              <a:rPr lang="en-US" sz="1500" dirty="0" err="1">
                <a:latin typeface="Consolas" panose="020B0609020204030204" pitchFamily="49" charset="0"/>
                <a:cs typeface="Consolas" panose="020B0609020204030204" pitchFamily="49" charset="0"/>
              </a:rPr>
              <a:t>sizeInBytes</a:t>
            </a:r>
            <a:r>
              <a:rPr lang="en-US" sz="1500" dirty="0">
                <a:latin typeface="Consolas" panose="020B0609020204030204" pitchFamily="49" charset="0"/>
                <a:cs typeface="Consolas" panose="020B0609020204030204" pitchFamily="49" charset="0"/>
              </a:rPr>
              <a:t>, NULL, &amp;err);</a:t>
            </a:r>
          </a:p>
          <a:p>
            <a:pPr marL="0" indent="0">
              <a:buNone/>
            </a:pPr>
            <a:r>
              <a:rPr lang="en-US" sz="1500" dirty="0">
                <a:latin typeface="Consolas" panose="020B0609020204030204" pitchFamily="49" charset="0"/>
                <a:cs typeface="Consolas" panose="020B0609020204030204" pitchFamily="49" charset="0"/>
              </a:rPr>
              <a:t>…</a:t>
            </a:r>
          </a:p>
          <a:p>
            <a:pPr marL="0" indent="0">
              <a:buNone/>
            </a:pPr>
            <a:r>
              <a:rPr lang="de-DE" sz="1500" dirty="0">
                <a:latin typeface="Consolas" panose="020B0609020204030204" pitchFamily="49" charset="0"/>
                <a:cs typeface="Consolas" panose="020B0609020204030204" pitchFamily="49" charset="0"/>
              </a:rPr>
              <a:t>const size_t globalSize[2] = {m_len_, n_len_};</a:t>
            </a:r>
          </a:p>
          <a:p>
            <a:pPr marL="0" indent="0">
              <a:buNone/>
            </a:pPr>
            <a:r>
              <a:rPr lang="en-US" sz="1500" dirty="0">
                <a:latin typeface="Consolas" panose="020B0609020204030204" pitchFamily="49" charset="0"/>
                <a:cs typeface="Consolas" panose="020B0609020204030204" pitchFamily="49" charset="0"/>
              </a:rPr>
              <a:t>…</a:t>
            </a:r>
            <a:endParaRPr lang="de-DE" sz="1500" dirty="0">
              <a:latin typeface="Consolas" panose="020B0609020204030204" pitchFamily="49" charset="0"/>
              <a:cs typeface="Consolas" panose="020B0609020204030204" pitchFamily="49" charset="0"/>
            </a:endParaRPr>
          </a:p>
          <a:p>
            <a:pPr marL="0" indent="0">
              <a:buNone/>
            </a:pPr>
            <a:r>
              <a:rPr lang="en-US" sz="1500" dirty="0">
                <a:latin typeface="Consolas" panose="020B0609020204030204" pitchFamily="49" charset="0"/>
                <a:cs typeface="Consolas" panose="020B0609020204030204" pitchFamily="49" charset="0"/>
              </a:rPr>
              <a:t>err |= </a:t>
            </a:r>
            <a:r>
              <a:rPr lang="en-US" sz="1500" dirty="0" err="1">
                <a:latin typeface="Consolas" panose="020B0609020204030204" pitchFamily="49" charset="0"/>
                <a:cs typeface="Consolas" panose="020B0609020204030204" pitchFamily="49" charset="0"/>
              </a:rPr>
              <a:t>clSetKernelArg</a:t>
            </a:r>
            <a:r>
              <a:rPr lang="en-US" sz="1500" dirty="0">
                <a:latin typeface="Consolas" panose="020B0609020204030204" pitchFamily="49" charset="0"/>
                <a:cs typeface="Consolas" panose="020B0609020204030204" pitchFamily="49" charset="0"/>
              </a:rPr>
              <a:t>(kernel_sw_compute0_, 6, 	</a:t>
            </a:r>
            <a:r>
              <a:rPr lang="en-US" sz="1500" dirty="0" err="1">
                <a:latin typeface="Consolas" panose="020B0609020204030204" pitchFamily="49" charset="0"/>
                <a:cs typeface="Consolas" panose="020B0609020204030204" pitchFamily="49" charset="0"/>
              </a:rPr>
              <a:t>sizeof</a:t>
            </a:r>
            <a:r>
              <a:rPr lang="en-US" sz="1500" dirty="0">
                <a:latin typeface="Consolas" panose="020B0609020204030204" pitchFamily="49" charset="0"/>
                <a:cs typeface="Consolas" panose="020B0609020204030204" pitchFamily="49" charset="0"/>
              </a:rPr>
              <a:t>(</a:t>
            </a:r>
            <a:r>
              <a:rPr lang="en-US" sz="1500" dirty="0" err="1">
                <a:latin typeface="Consolas" panose="020B0609020204030204" pitchFamily="49" charset="0"/>
                <a:cs typeface="Consolas" panose="020B0609020204030204" pitchFamily="49" charset="0"/>
              </a:rPr>
              <a:t>cl_mem</a:t>
            </a:r>
            <a:r>
              <a:rPr lang="en-US" sz="1500" dirty="0">
                <a:latin typeface="Consolas" panose="020B0609020204030204" pitchFamily="49" charset="0"/>
                <a:cs typeface="Consolas" panose="020B0609020204030204" pitchFamily="49" charset="0"/>
              </a:rPr>
              <a:t>), </a:t>
            </a:r>
            <a:br>
              <a:rPr lang="en-US" sz="1500" dirty="0">
                <a:latin typeface="Consolas" panose="020B0609020204030204" pitchFamily="49" charset="0"/>
                <a:cs typeface="Consolas" panose="020B0609020204030204" pitchFamily="49" charset="0"/>
              </a:rPr>
            </a:br>
            <a:r>
              <a:rPr lang="en-US" sz="1500" dirty="0">
                <a:latin typeface="Consolas" panose="020B0609020204030204" pitchFamily="49" charset="0"/>
                <a:cs typeface="Consolas" panose="020B0609020204030204" pitchFamily="49" charset="0"/>
              </a:rPr>
              <a:t>	</a:t>
            </a:r>
            <a:r>
              <a:rPr lang="en-US" sz="1500" dirty="0" err="1">
                <a:latin typeface="Consolas" panose="020B0609020204030204" pitchFamily="49" charset="0"/>
                <a:cs typeface="Consolas" panose="020B0609020204030204" pitchFamily="49" charset="0"/>
              </a:rPr>
              <a:t>reinterpret_cast</a:t>
            </a:r>
            <a:r>
              <a:rPr lang="en-US" sz="1500" dirty="0">
                <a:latin typeface="Consolas" panose="020B0609020204030204" pitchFamily="49" charset="0"/>
                <a:cs typeface="Consolas" panose="020B0609020204030204" pitchFamily="49" charset="0"/>
              </a:rPr>
              <a:t>&lt;void *&gt;(&amp;cu_));</a:t>
            </a:r>
          </a:p>
          <a:p>
            <a:pPr marL="0" indent="0">
              <a:buNone/>
            </a:pPr>
            <a:r>
              <a:rPr lang="en-US" sz="1500" dirty="0">
                <a:latin typeface="Consolas" panose="020B0609020204030204" pitchFamily="49" charset="0"/>
                <a:cs typeface="Consolas" panose="020B0609020204030204" pitchFamily="49" charset="0"/>
              </a:rPr>
              <a:t>…</a:t>
            </a:r>
          </a:p>
          <a:p>
            <a:pPr marL="0" indent="0">
              <a:buNone/>
            </a:pPr>
            <a:r>
              <a:rPr lang="en-US" sz="1500" dirty="0">
                <a:latin typeface="Consolas" panose="020B0609020204030204" pitchFamily="49" charset="0"/>
                <a:cs typeface="Consolas" panose="020B0609020204030204" pitchFamily="49" charset="0"/>
              </a:rPr>
              <a:t>err = </a:t>
            </a:r>
            <a:r>
              <a:rPr lang="en-US" sz="1500" dirty="0" err="1">
                <a:latin typeface="Consolas" panose="020B0609020204030204" pitchFamily="49" charset="0"/>
                <a:cs typeface="Consolas" panose="020B0609020204030204" pitchFamily="49" charset="0"/>
              </a:rPr>
              <a:t>clEnqueueNDRangeKernel</a:t>
            </a:r>
            <a:r>
              <a:rPr lang="en-US" sz="1500" dirty="0">
                <a:latin typeface="Consolas" panose="020B0609020204030204" pitchFamily="49" charset="0"/>
                <a:cs typeface="Consolas" panose="020B0609020204030204" pitchFamily="49" charset="0"/>
              </a:rPr>
              <a:t>(</a:t>
            </a:r>
            <a:r>
              <a:rPr lang="en-US" sz="1500" dirty="0" err="1">
                <a:latin typeface="Consolas" panose="020B0609020204030204" pitchFamily="49" charset="0"/>
                <a:cs typeface="Consolas" panose="020B0609020204030204" pitchFamily="49" charset="0"/>
              </a:rPr>
              <a:t>cmdQueue</a:t>
            </a:r>
            <a:r>
              <a:rPr lang="en-US" sz="1500" dirty="0">
                <a:latin typeface="Consolas" panose="020B0609020204030204" pitchFamily="49" charset="0"/>
                <a:cs typeface="Consolas" panose="020B0609020204030204" pitchFamily="49" charset="0"/>
              </a:rPr>
              <a:t>_, 	kernel_sw_compute0_, 2, NULL, </a:t>
            </a:r>
            <a:r>
              <a:rPr lang="it-IT" sz="1500" dirty="0">
                <a:latin typeface="Consolas" panose="020B0609020204030204" pitchFamily="49" charset="0"/>
                <a:cs typeface="Consolas" panose="020B0609020204030204" pitchFamily="49" charset="0"/>
              </a:rPr>
              <a:t>globalSize, 	localSize, 0, NULL, NULL);</a:t>
            </a:r>
            <a:endParaRPr lang="en-US" sz="1500" dirty="0">
              <a:latin typeface="Consolas" panose="020B0609020204030204" pitchFamily="49" charset="0"/>
              <a:cs typeface="Consolas" panose="020B0609020204030204" pitchFamily="49" charset="0"/>
            </a:endParaRPr>
          </a:p>
        </p:txBody>
      </p:sp>
      <p:cxnSp>
        <p:nvCxnSpPr>
          <p:cNvPr id="7" name="Straight Connector 6"/>
          <p:cNvCxnSpPr/>
          <p:nvPr/>
        </p:nvCxnSpPr>
        <p:spPr>
          <a:xfrm>
            <a:off x="1785317" y="1674811"/>
            <a:ext cx="1155700"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2981325" y="2354261"/>
            <a:ext cx="257175"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040132" y="1674811"/>
            <a:ext cx="1155700"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10259582" y="1679574"/>
            <a:ext cx="1599043"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7225870" y="2560636"/>
            <a:ext cx="1155700"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6307137" y="2336799"/>
            <a:ext cx="341313"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7683070" y="3255961"/>
            <a:ext cx="3246868"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7040132" y="3884611"/>
            <a:ext cx="1475218"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9353550" y="3884611"/>
            <a:ext cx="1133475"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9926207" y="4351336"/>
            <a:ext cx="333375"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6945461" y="4999036"/>
            <a:ext cx="2293789"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10420350" y="5237161"/>
            <a:ext cx="986126"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947117" y="3030536"/>
            <a:ext cx="2034208"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947117" y="3362322"/>
            <a:ext cx="2034208"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834888" y="3692522"/>
            <a:ext cx="2034208"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1011584" y="4161334"/>
            <a:ext cx="2986708" cy="400110"/>
          </a:xfrm>
          <a:prstGeom prst="rect">
            <a:avLst/>
          </a:prstGeom>
          <a:solidFill>
            <a:schemeClr val="bg1"/>
          </a:solidFill>
          <a:ln>
            <a:noFill/>
          </a:ln>
        </p:spPr>
        <p:txBody>
          <a:bodyPr wrap="square" rtlCol="0">
            <a:spAutoFit/>
          </a:bodyPr>
          <a:lstStyle/>
          <a:p>
            <a:pPr>
              <a:spcAft>
                <a:spcPts val="600"/>
              </a:spcAft>
              <a:buClr>
                <a:schemeClr val="bg2"/>
              </a:buClr>
            </a:pPr>
            <a:r>
              <a:rPr lang="es-ES" sz="2000" dirty="0">
                <a:latin typeface="Consolas" panose="020B0609020204030204" pitchFamily="49" charset="0"/>
                <a:cs typeface="Consolas" panose="020B0609020204030204" pitchFamily="49" charset="0"/>
              </a:rPr>
              <a:t>(y + 1) * M_LEN + x</a:t>
            </a:r>
            <a:endParaRPr lang="en-US" sz="2000" dirty="0"/>
          </a:p>
        </p:txBody>
      </p:sp>
      <p:sp>
        <p:nvSpPr>
          <p:cNvPr id="35" name="TextBox 34"/>
          <p:cNvSpPr txBox="1"/>
          <p:nvPr/>
        </p:nvSpPr>
        <p:spPr>
          <a:xfrm>
            <a:off x="4623472" y="4421392"/>
            <a:ext cx="1028701" cy="369332"/>
          </a:xfrm>
          <a:prstGeom prst="rect">
            <a:avLst/>
          </a:prstGeom>
          <a:noFill/>
        </p:spPr>
        <p:txBody>
          <a:bodyPr wrap="square" rtlCol="0">
            <a:spAutoFit/>
          </a:bodyPr>
          <a:lstStyle/>
          <a:p>
            <a:pPr>
              <a:spcAft>
                <a:spcPts val="600"/>
              </a:spcAft>
              <a:buClr>
                <a:schemeClr val="bg2"/>
              </a:buClr>
            </a:pPr>
            <a:r>
              <a:rPr lang="en-US" dirty="0"/>
              <a:t>x = m - 1</a:t>
            </a:r>
          </a:p>
        </p:txBody>
      </p:sp>
      <p:sp>
        <p:nvSpPr>
          <p:cNvPr id="36" name="TextBox 35"/>
          <p:cNvSpPr txBox="1"/>
          <p:nvPr/>
        </p:nvSpPr>
        <p:spPr>
          <a:xfrm>
            <a:off x="4627704" y="4790724"/>
            <a:ext cx="1028701" cy="369332"/>
          </a:xfrm>
          <a:prstGeom prst="rect">
            <a:avLst/>
          </a:prstGeom>
          <a:noFill/>
        </p:spPr>
        <p:txBody>
          <a:bodyPr wrap="square" rtlCol="0">
            <a:spAutoFit/>
          </a:bodyPr>
          <a:lstStyle/>
          <a:p>
            <a:pPr>
              <a:spcAft>
                <a:spcPts val="600"/>
              </a:spcAft>
              <a:buClr>
                <a:schemeClr val="bg2"/>
              </a:buClr>
            </a:pPr>
            <a:r>
              <a:rPr lang="en-US" dirty="0"/>
              <a:t>y = n - 1</a:t>
            </a:r>
          </a:p>
        </p:txBody>
      </p:sp>
      <p:sp>
        <p:nvSpPr>
          <p:cNvPr id="37" name="TextBox 36"/>
          <p:cNvSpPr txBox="1"/>
          <p:nvPr/>
        </p:nvSpPr>
        <p:spPr>
          <a:xfrm>
            <a:off x="4627704" y="5160056"/>
            <a:ext cx="1409701" cy="369332"/>
          </a:xfrm>
          <a:prstGeom prst="rect">
            <a:avLst/>
          </a:prstGeom>
          <a:noFill/>
        </p:spPr>
        <p:txBody>
          <a:bodyPr wrap="square" rtlCol="0">
            <a:spAutoFit/>
          </a:bodyPr>
          <a:lstStyle/>
          <a:p>
            <a:pPr>
              <a:spcAft>
                <a:spcPts val="600"/>
              </a:spcAft>
              <a:buClr>
                <a:schemeClr val="bg2"/>
              </a:buClr>
            </a:pPr>
            <a:r>
              <a:rPr lang="en-US" dirty="0"/>
              <a:t>m == M_LEN</a:t>
            </a:r>
          </a:p>
        </p:txBody>
      </p:sp>
      <p:sp>
        <p:nvSpPr>
          <p:cNvPr id="38" name="TextBox 37"/>
          <p:cNvSpPr txBox="1"/>
          <p:nvPr/>
        </p:nvSpPr>
        <p:spPr>
          <a:xfrm>
            <a:off x="1011584" y="4559991"/>
            <a:ext cx="2986708" cy="400110"/>
          </a:xfrm>
          <a:prstGeom prst="rect">
            <a:avLst/>
          </a:prstGeom>
          <a:solidFill>
            <a:schemeClr val="bg1"/>
          </a:solidFill>
          <a:ln>
            <a:noFill/>
          </a:ln>
        </p:spPr>
        <p:txBody>
          <a:bodyPr wrap="square" rtlCol="0">
            <a:spAutoFit/>
          </a:bodyPr>
          <a:lstStyle/>
          <a:p>
            <a:pPr>
              <a:spcAft>
                <a:spcPts val="600"/>
              </a:spcAft>
              <a:buClr>
                <a:schemeClr val="bg2"/>
              </a:buClr>
            </a:pPr>
            <a:r>
              <a:rPr lang="es-ES" sz="2000" dirty="0">
                <a:latin typeface="Consolas" panose="020B0609020204030204" pitchFamily="49" charset="0"/>
                <a:cs typeface="Consolas" panose="020B0609020204030204" pitchFamily="49" charset="0"/>
              </a:rPr>
              <a:t>(y + 1) * m + x</a:t>
            </a:r>
            <a:endParaRPr lang="en-US" sz="2000" dirty="0"/>
          </a:p>
        </p:txBody>
      </p:sp>
      <p:sp>
        <p:nvSpPr>
          <p:cNvPr id="42" name="TextBox 41"/>
          <p:cNvSpPr txBox="1"/>
          <p:nvPr/>
        </p:nvSpPr>
        <p:spPr>
          <a:xfrm>
            <a:off x="1011584" y="4960101"/>
            <a:ext cx="2986708" cy="400110"/>
          </a:xfrm>
          <a:prstGeom prst="rect">
            <a:avLst/>
          </a:prstGeom>
          <a:solidFill>
            <a:schemeClr val="bg1"/>
          </a:solidFill>
          <a:ln>
            <a:noFill/>
          </a:ln>
        </p:spPr>
        <p:txBody>
          <a:bodyPr wrap="square" rtlCol="0">
            <a:spAutoFit/>
          </a:bodyPr>
          <a:lstStyle/>
          <a:p>
            <a:pPr>
              <a:spcAft>
                <a:spcPts val="600"/>
              </a:spcAft>
              <a:buClr>
                <a:schemeClr val="bg2"/>
              </a:buClr>
            </a:pPr>
            <a:r>
              <a:rPr lang="es-ES" sz="2000" dirty="0">
                <a:latin typeface="Consolas" panose="020B0609020204030204" pitchFamily="49" charset="0"/>
                <a:cs typeface="Consolas" panose="020B0609020204030204" pitchFamily="49" charset="0"/>
              </a:rPr>
              <a:t>(n) * m + x</a:t>
            </a:r>
            <a:endParaRPr lang="en-US" sz="2000" dirty="0"/>
          </a:p>
        </p:txBody>
      </p:sp>
      <p:sp>
        <p:nvSpPr>
          <p:cNvPr id="41" name="TextBox 40"/>
          <p:cNvSpPr txBox="1"/>
          <p:nvPr/>
        </p:nvSpPr>
        <p:spPr>
          <a:xfrm>
            <a:off x="1011584" y="5360211"/>
            <a:ext cx="2986708" cy="400110"/>
          </a:xfrm>
          <a:prstGeom prst="rect">
            <a:avLst/>
          </a:prstGeom>
          <a:solidFill>
            <a:schemeClr val="bg1"/>
          </a:solidFill>
          <a:ln>
            <a:noFill/>
          </a:ln>
        </p:spPr>
        <p:txBody>
          <a:bodyPr wrap="square" rtlCol="0">
            <a:spAutoFit/>
          </a:bodyPr>
          <a:lstStyle/>
          <a:p>
            <a:pPr>
              <a:spcAft>
                <a:spcPts val="600"/>
              </a:spcAft>
              <a:buClr>
                <a:schemeClr val="bg2"/>
              </a:buClr>
            </a:pPr>
            <a:r>
              <a:rPr lang="es-ES" sz="2000" dirty="0">
                <a:latin typeface="Consolas" panose="020B0609020204030204" pitchFamily="49" charset="0"/>
                <a:cs typeface="Consolas" panose="020B0609020204030204" pitchFamily="49" charset="0"/>
              </a:rPr>
              <a:t>n * m + m - 1</a:t>
            </a:r>
            <a:endParaRPr lang="en-US" sz="2000" dirty="0"/>
          </a:p>
        </p:txBody>
      </p:sp>
      <p:sp>
        <p:nvSpPr>
          <p:cNvPr id="43" name="TextBox 42"/>
          <p:cNvSpPr txBox="1"/>
          <p:nvPr/>
        </p:nvSpPr>
        <p:spPr>
          <a:xfrm>
            <a:off x="1011583" y="5760568"/>
            <a:ext cx="3302161" cy="400110"/>
          </a:xfrm>
          <a:prstGeom prst="rect">
            <a:avLst/>
          </a:prstGeom>
          <a:solidFill>
            <a:schemeClr val="bg1"/>
          </a:solidFill>
          <a:ln>
            <a:noFill/>
          </a:ln>
        </p:spPr>
        <p:txBody>
          <a:bodyPr wrap="square" rtlCol="0">
            <a:spAutoFit/>
          </a:bodyPr>
          <a:lstStyle/>
          <a:p>
            <a:pPr>
              <a:spcAft>
                <a:spcPts val="600"/>
              </a:spcAft>
              <a:buClr>
                <a:schemeClr val="bg2"/>
              </a:buClr>
            </a:pPr>
            <a:r>
              <a:rPr lang="es-ES" sz="2000" dirty="0">
                <a:latin typeface="Consolas" panose="020B0609020204030204" pitchFamily="49" charset="0"/>
                <a:cs typeface="Consolas" panose="020B0609020204030204" pitchFamily="49" charset="0"/>
              </a:rPr>
              <a:t>m*n – 1 + m &lt;= m*n - 1</a:t>
            </a:r>
            <a:endParaRPr lang="en-US" sz="2000" dirty="0"/>
          </a:p>
        </p:txBody>
      </p:sp>
      <p:sp>
        <p:nvSpPr>
          <p:cNvPr id="48" name="Right Arrow 47"/>
          <p:cNvSpPr/>
          <p:nvPr/>
        </p:nvSpPr>
        <p:spPr>
          <a:xfrm>
            <a:off x="4337100" y="4859758"/>
            <a:ext cx="313267" cy="234950"/>
          </a:xfrm>
          <a:prstGeom prst="rightArrow">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49" name="Right Arrow 48"/>
          <p:cNvSpPr/>
          <p:nvPr/>
        </p:nvSpPr>
        <p:spPr>
          <a:xfrm>
            <a:off x="4337100" y="5229090"/>
            <a:ext cx="313267" cy="234950"/>
          </a:xfrm>
          <a:prstGeom prst="rightArrow">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50" name="Right Arrow 49"/>
          <p:cNvSpPr/>
          <p:nvPr/>
        </p:nvSpPr>
        <p:spPr>
          <a:xfrm>
            <a:off x="4337100" y="4488583"/>
            <a:ext cx="313267" cy="234950"/>
          </a:xfrm>
          <a:prstGeom prst="rightArrow">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9" name="Multiply 8"/>
          <p:cNvSpPr/>
          <p:nvPr/>
        </p:nvSpPr>
        <p:spPr>
          <a:xfrm>
            <a:off x="741852" y="5766946"/>
            <a:ext cx="1681308" cy="400110"/>
          </a:xfrm>
          <a:prstGeom prst="mathMultiply">
            <a:avLst/>
          </a:prstGeom>
          <a:solidFill>
            <a:schemeClr val="accent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9" name="Multiply 38"/>
          <p:cNvSpPr/>
          <p:nvPr/>
        </p:nvSpPr>
        <p:spPr>
          <a:xfrm>
            <a:off x="2689532" y="5759431"/>
            <a:ext cx="1681308" cy="400110"/>
          </a:xfrm>
          <a:prstGeom prst="mathMultiply">
            <a:avLst/>
          </a:prstGeom>
          <a:solidFill>
            <a:schemeClr val="accent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40" name="TextBox 39"/>
          <p:cNvSpPr txBox="1"/>
          <p:nvPr/>
        </p:nvSpPr>
        <p:spPr>
          <a:xfrm>
            <a:off x="1007604" y="6154323"/>
            <a:ext cx="1258702" cy="400110"/>
          </a:xfrm>
          <a:prstGeom prst="rect">
            <a:avLst/>
          </a:prstGeom>
          <a:solidFill>
            <a:schemeClr val="bg1"/>
          </a:solidFill>
          <a:ln>
            <a:noFill/>
          </a:ln>
        </p:spPr>
        <p:txBody>
          <a:bodyPr wrap="square" rtlCol="0">
            <a:spAutoFit/>
          </a:bodyPr>
          <a:lstStyle/>
          <a:p>
            <a:pPr>
              <a:spcAft>
                <a:spcPts val="600"/>
              </a:spcAft>
              <a:buClr>
                <a:schemeClr val="bg2"/>
              </a:buClr>
            </a:pPr>
            <a:r>
              <a:rPr lang="es-ES" sz="2000" dirty="0">
                <a:latin typeface="Consolas" panose="020B0609020204030204" pitchFamily="49" charset="0"/>
                <a:cs typeface="Consolas" panose="020B0609020204030204" pitchFamily="49" charset="0"/>
              </a:rPr>
              <a:t>m &lt;= 0</a:t>
            </a:r>
            <a:endParaRPr lang="en-US" sz="2000" dirty="0"/>
          </a:p>
        </p:txBody>
      </p:sp>
      <p:sp>
        <p:nvSpPr>
          <p:cNvPr id="44" name="TextBox 43"/>
          <p:cNvSpPr txBox="1"/>
          <p:nvPr/>
        </p:nvSpPr>
        <p:spPr>
          <a:xfrm>
            <a:off x="2266306" y="985865"/>
            <a:ext cx="858860" cy="400110"/>
          </a:xfrm>
          <a:prstGeom prst="rect">
            <a:avLst/>
          </a:prstGeom>
          <a:noFill/>
        </p:spPr>
        <p:txBody>
          <a:bodyPr wrap="square" rtlCol="0">
            <a:spAutoFit/>
          </a:bodyPr>
          <a:lstStyle/>
          <a:p>
            <a:pPr>
              <a:spcAft>
                <a:spcPts val="600"/>
              </a:spcAft>
              <a:buClr>
                <a:schemeClr val="bg2"/>
              </a:buClr>
            </a:pPr>
            <a:r>
              <a:rPr lang="en-US" sz="2000" dirty="0"/>
              <a:t>Kernel</a:t>
            </a:r>
          </a:p>
        </p:txBody>
      </p:sp>
      <p:sp>
        <p:nvSpPr>
          <p:cNvPr id="46" name="TextBox 45"/>
          <p:cNvSpPr txBox="1"/>
          <p:nvPr/>
        </p:nvSpPr>
        <p:spPr>
          <a:xfrm>
            <a:off x="8694195" y="985865"/>
            <a:ext cx="659355" cy="400110"/>
          </a:xfrm>
          <a:prstGeom prst="rect">
            <a:avLst/>
          </a:prstGeom>
          <a:noFill/>
        </p:spPr>
        <p:txBody>
          <a:bodyPr wrap="square" rtlCol="0">
            <a:spAutoFit/>
          </a:bodyPr>
          <a:lstStyle/>
          <a:p>
            <a:pPr>
              <a:spcAft>
                <a:spcPts val="600"/>
              </a:spcAft>
              <a:buClr>
                <a:schemeClr val="bg2"/>
              </a:buClr>
            </a:pPr>
            <a:r>
              <a:rPr lang="en-US" sz="2000" dirty="0"/>
              <a:t>Host</a:t>
            </a:r>
          </a:p>
        </p:txBody>
      </p:sp>
      <p:grpSp>
        <p:nvGrpSpPr>
          <p:cNvPr id="47" name="Group 46"/>
          <p:cNvGrpSpPr/>
          <p:nvPr/>
        </p:nvGrpSpPr>
        <p:grpSpPr>
          <a:xfrm>
            <a:off x="4390357" y="5479320"/>
            <a:ext cx="1303020" cy="1142999"/>
            <a:chOff x="1668780" y="2240280"/>
            <a:chExt cx="1303020" cy="1142999"/>
          </a:xfrm>
        </p:grpSpPr>
        <p:pic>
          <p:nvPicPr>
            <p:cNvPr id="52" name="Picture 2" descr="File:The illustrated book of canaries and cage-birds, British and foreign (1878) (14748666991).jpg"/>
            <p:cNvPicPr>
              <a:picLocks noChangeAspect="1" noChangeArrowheads="1"/>
            </p:cNvPicPr>
            <p:nvPr/>
          </p:nvPicPr>
          <p:blipFill rotWithShape="1">
            <a:blip r:embed="rId3">
              <a:extLst>
                <a:ext uri="{28A0092B-C50C-407E-A947-70E740481C1C}">
                  <a14:useLocalDpi xmlns:a14="http://schemas.microsoft.com/office/drawing/2010/main" val="0"/>
                </a:ext>
              </a:extLst>
            </a:blip>
            <a:srcRect l="3960" t="1609" r="59200" b="71308"/>
            <a:stretch/>
          </p:blipFill>
          <p:spPr bwMode="auto">
            <a:xfrm>
              <a:off x="1668780" y="2240280"/>
              <a:ext cx="1303020" cy="1142999"/>
            </a:xfrm>
            <a:prstGeom prst="ellipse">
              <a:avLst/>
            </a:prstGeom>
            <a:ln w="63500" cap="rnd">
              <a:noFill/>
            </a:ln>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53" name="Multiply 52"/>
            <p:cNvSpPr/>
            <p:nvPr/>
          </p:nvSpPr>
          <p:spPr>
            <a:xfrm>
              <a:off x="2001162" y="2364180"/>
              <a:ext cx="690030" cy="493296"/>
            </a:xfrm>
            <a:prstGeom prst="mathMultiply">
              <a:avLst>
                <a:gd name="adj1" fmla="val 15357"/>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Tree>
    <p:extLst>
      <p:ext uri="{BB962C8B-B14F-4D97-AF65-F5344CB8AC3E}">
        <p14:creationId xmlns:p14="http://schemas.microsoft.com/office/powerpoint/2010/main" val="108995731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7"/>
                                        </p:tgtEl>
                                      </p:cBhvr>
                                    </p:animEffect>
                                    <p:set>
                                      <p:cBhvr>
                                        <p:cTn id="17" dur="1" fill="hold">
                                          <p:stCondLst>
                                            <p:cond delay="499"/>
                                          </p:stCondLst>
                                        </p:cTn>
                                        <p:tgtEl>
                                          <p:spTgt spid="7"/>
                                        </p:tgtEl>
                                        <p:attrNameLst>
                                          <p:attrName>style.visibility</p:attrName>
                                        </p:attrNameLst>
                                      </p:cBhvr>
                                      <p:to>
                                        <p:strVal val="hidden"/>
                                      </p:to>
                                    </p:set>
                                  </p:childTnLst>
                                </p:cTn>
                              </p:par>
                              <p:par>
                                <p:cTn id="18" presetID="10" presetClass="exit" presetSubtype="0" fill="hold" nodeType="withEffect">
                                  <p:stCondLst>
                                    <p:cond delay="0"/>
                                  </p:stCondLst>
                                  <p:childTnLst>
                                    <p:animEffect transition="out" filter="fade">
                                      <p:cBhvr>
                                        <p:cTn id="19" dur="500"/>
                                        <p:tgtEl>
                                          <p:spTgt spid="8"/>
                                        </p:tgtEl>
                                      </p:cBhvr>
                                    </p:animEffect>
                                    <p:set>
                                      <p:cBhvr>
                                        <p:cTn id="20" dur="1" fill="hold">
                                          <p:stCondLst>
                                            <p:cond delay="499"/>
                                          </p:stCondLst>
                                        </p:cTn>
                                        <p:tgtEl>
                                          <p:spTgt spid="8"/>
                                        </p:tgtEl>
                                        <p:attrNameLst>
                                          <p:attrName>style.visibility</p:attrName>
                                        </p:attrNameLst>
                                      </p:cBhvr>
                                      <p:to>
                                        <p:strVal val="hidden"/>
                                      </p:to>
                                    </p:set>
                                  </p:childTnLst>
                                </p:cTn>
                              </p:par>
                            </p:childTnLst>
                          </p:cTn>
                        </p:par>
                        <p:par>
                          <p:cTn id="21" fill="hold">
                            <p:stCondLst>
                              <p:cond delay="500"/>
                            </p:stCondLst>
                            <p:childTnLst>
                              <p:par>
                                <p:cTn id="22" presetID="10" presetClass="entr" presetSubtype="0" fill="hold"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par>
                                <p:cTn id="25" presetID="10" presetClass="entr" presetSubtype="0" fill="hold" nodeType="with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500"/>
                                        <p:tgtEl>
                                          <p:spTgt spid="15"/>
                                        </p:tgtEl>
                                      </p:cBhvr>
                                    </p:animEffect>
                                  </p:childTnLst>
                                </p:cTn>
                              </p:par>
                              <p:par>
                                <p:cTn id="33" presetID="10" presetClass="entr" presetSubtype="0" fill="hold" nodeType="with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500"/>
                                        <p:tgtEl>
                                          <p:spTgt spid="14"/>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xit" presetSubtype="0" fill="hold" nodeType="clickEffect">
                                  <p:stCondLst>
                                    <p:cond delay="0"/>
                                  </p:stCondLst>
                                  <p:childTnLst>
                                    <p:animEffect transition="out" filter="fade">
                                      <p:cBhvr>
                                        <p:cTn id="39" dur="500"/>
                                        <p:tgtEl>
                                          <p:spTgt spid="11"/>
                                        </p:tgtEl>
                                      </p:cBhvr>
                                    </p:animEffect>
                                    <p:set>
                                      <p:cBhvr>
                                        <p:cTn id="40" dur="1" fill="hold">
                                          <p:stCondLst>
                                            <p:cond delay="499"/>
                                          </p:stCondLst>
                                        </p:cTn>
                                        <p:tgtEl>
                                          <p:spTgt spid="11"/>
                                        </p:tgtEl>
                                        <p:attrNameLst>
                                          <p:attrName>style.visibility</p:attrName>
                                        </p:attrNameLst>
                                      </p:cBhvr>
                                      <p:to>
                                        <p:strVal val="hidden"/>
                                      </p:to>
                                    </p:set>
                                  </p:childTnLst>
                                </p:cTn>
                              </p:par>
                              <p:par>
                                <p:cTn id="41" presetID="10" presetClass="exit" presetSubtype="0" fill="hold" nodeType="withEffect">
                                  <p:stCondLst>
                                    <p:cond delay="0"/>
                                  </p:stCondLst>
                                  <p:childTnLst>
                                    <p:animEffect transition="out" filter="fade">
                                      <p:cBhvr>
                                        <p:cTn id="42" dur="500"/>
                                        <p:tgtEl>
                                          <p:spTgt spid="12"/>
                                        </p:tgtEl>
                                      </p:cBhvr>
                                    </p:animEffect>
                                    <p:set>
                                      <p:cBhvr>
                                        <p:cTn id="43" dur="1" fill="hold">
                                          <p:stCondLst>
                                            <p:cond delay="499"/>
                                          </p:stCondLst>
                                        </p:cTn>
                                        <p:tgtEl>
                                          <p:spTgt spid="12"/>
                                        </p:tgtEl>
                                        <p:attrNameLst>
                                          <p:attrName>style.visibility</p:attrName>
                                        </p:attrNameLst>
                                      </p:cBhvr>
                                      <p:to>
                                        <p:strVal val="hidden"/>
                                      </p:to>
                                    </p:set>
                                  </p:childTnLst>
                                </p:cTn>
                              </p:par>
                              <p:par>
                                <p:cTn id="44" presetID="10" presetClass="exit" presetSubtype="0" fill="hold" nodeType="withEffect">
                                  <p:stCondLst>
                                    <p:cond delay="0"/>
                                  </p:stCondLst>
                                  <p:childTnLst>
                                    <p:animEffect transition="out" filter="fade">
                                      <p:cBhvr>
                                        <p:cTn id="45" dur="500"/>
                                        <p:tgtEl>
                                          <p:spTgt spid="14"/>
                                        </p:tgtEl>
                                      </p:cBhvr>
                                    </p:animEffect>
                                    <p:set>
                                      <p:cBhvr>
                                        <p:cTn id="46" dur="1" fill="hold">
                                          <p:stCondLst>
                                            <p:cond delay="499"/>
                                          </p:stCondLst>
                                        </p:cTn>
                                        <p:tgtEl>
                                          <p:spTgt spid="14"/>
                                        </p:tgtEl>
                                        <p:attrNameLst>
                                          <p:attrName>style.visibility</p:attrName>
                                        </p:attrNameLst>
                                      </p:cBhvr>
                                      <p:to>
                                        <p:strVal val="hidden"/>
                                      </p:to>
                                    </p:set>
                                  </p:childTnLst>
                                </p:cTn>
                              </p:par>
                              <p:par>
                                <p:cTn id="47" presetID="10" presetClass="exit" presetSubtype="0" fill="hold" nodeType="withEffect">
                                  <p:stCondLst>
                                    <p:cond delay="0"/>
                                  </p:stCondLst>
                                  <p:childTnLst>
                                    <p:animEffect transition="out" filter="fade">
                                      <p:cBhvr>
                                        <p:cTn id="48" dur="500"/>
                                        <p:tgtEl>
                                          <p:spTgt spid="15"/>
                                        </p:tgtEl>
                                      </p:cBhvr>
                                    </p:animEffect>
                                    <p:set>
                                      <p:cBhvr>
                                        <p:cTn id="49" dur="1" fill="hold">
                                          <p:stCondLst>
                                            <p:cond delay="499"/>
                                          </p:stCondLst>
                                        </p:cTn>
                                        <p:tgtEl>
                                          <p:spTgt spid="15"/>
                                        </p:tgtEl>
                                        <p:attrNameLst>
                                          <p:attrName>style.visibility</p:attrName>
                                        </p:attrNameLst>
                                      </p:cBhvr>
                                      <p:to>
                                        <p:strVal val="hidden"/>
                                      </p:to>
                                    </p:set>
                                  </p:childTnLst>
                                </p:cTn>
                              </p:par>
                            </p:childTnLst>
                          </p:cTn>
                        </p:par>
                        <p:par>
                          <p:cTn id="50" fill="hold">
                            <p:stCondLst>
                              <p:cond delay="500"/>
                            </p:stCondLst>
                            <p:childTnLst>
                              <p:par>
                                <p:cTn id="51" presetID="10" presetClass="entr" presetSubtype="0" fill="hold"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fade">
                                      <p:cBhvr>
                                        <p:cTn id="53" dur="500"/>
                                        <p:tgtEl>
                                          <p:spTgt spid="17"/>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xit" presetSubtype="0" fill="hold" nodeType="clickEffect">
                                  <p:stCondLst>
                                    <p:cond delay="0"/>
                                  </p:stCondLst>
                                  <p:childTnLst>
                                    <p:animEffect transition="out" filter="fade">
                                      <p:cBhvr>
                                        <p:cTn id="57" dur="500"/>
                                        <p:tgtEl>
                                          <p:spTgt spid="17"/>
                                        </p:tgtEl>
                                      </p:cBhvr>
                                    </p:animEffect>
                                    <p:set>
                                      <p:cBhvr>
                                        <p:cTn id="58" dur="1" fill="hold">
                                          <p:stCondLst>
                                            <p:cond delay="499"/>
                                          </p:stCondLst>
                                        </p:cTn>
                                        <p:tgtEl>
                                          <p:spTgt spid="17"/>
                                        </p:tgtEl>
                                        <p:attrNameLst>
                                          <p:attrName>style.visibility</p:attrName>
                                        </p:attrNameLst>
                                      </p:cBhvr>
                                      <p:to>
                                        <p:strVal val="hidden"/>
                                      </p:to>
                                    </p:set>
                                  </p:childTnLst>
                                </p:cTn>
                              </p:par>
                            </p:childTnLst>
                          </p:cTn>
                        </p:par>
                        <p:par>
                          <p:cTn id="59" fill="hold">
                            <p:stCondLst>
                              <p:cond delay="500"/>
                            </p:stCondLst>
                            <p:childTnLst>
                              <p:par>
                                <p:cTn id="60" presetID="10" presetClass="entr" presetSubtype="0" fill="hold" nodeType="afterEffect">
                                  <p:stCondLst>
                                    <p:cond delay="0"/>
                                  </p:stCondLst>
                                  <p:childTnLst>
                                    <p:set>
                                      <p:cBhvr>
                                        <p:cTn id="61" dur="1" fill="hold">
                                          <p:stCondLst>
                                            <p:cond delay="0"/>
                                          </p:stCondLst>
                                        </p:cTn>
                                        <p:tgtEl>
                                          <p:spTgt spid="19"/>
                                        </p:tgtEl>
                                        <p:attrNameLst>
                                          <p:attrName>style.visibility</p:attrName>
                                        </p:attrNameLst>
                                      </p:cBhvr>
                                      <p:to>
                                        <p:strVal val="visible"/>
                                      </p:to>
                                    </p:set>
                                    <p:animEffect transition="in" filter="fade">
                                      <p:cBhvr>
                                        <p:cTn id="62" dur="500"/>
                                        <p:tgtEl>
                                          <p:spTgt spid="19"/>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23"/>
                                        </p:tgtEl>
                                        <p:attrNameLst>
                                          <p:attrName>style.visibility</p:attrName>
                                        </p:attrNameLst>
                                      </p:cBhvr>
                                      <p:to>
                                        <p:strVal val="visible"/>
                                      </p:to>
                                    </p:set>
                                    <p:animEffect transition="in" filter="fade">
                                      <p:cBhvr>
                                        <p:cTn id="67" dur="500"/>
                                        <p:tgtEl>
                                          <p:spTgt spid="23"/>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21"/>
                                        </p:tgtEl>
                                        <p:attrNameLst>
                                          <p:attrName>style.visibility</p:attrName>
                                        </p:attrNameLst>
                                      </p:cBhvr>
                                      <p:to>
                                        <p:strVal val="visible"/>
                                      </p:to>
                                    </p:set>
                                    <p:animEffect transition="in" filter="fade">
                                      <p:cBhvr>
                                        <p:cTn id="72" dur="500"/>
                                        <p:tgtEl>
                                          <p:spTgt spid="21"/>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xit" presetSubtype="0" fill="hold" nodeType="clickEffect">
                                  <p:stCondLst>
                                    <p:cond delay="0"/>
                                  </p:stCondLst>
                                  <p:childTnLst>
                                    <p:animEffect transition="out" filter="fade">
                                      <p:cBhvr>
                                        <p:cTn id="76" dur="500"/>
                                        <p:tgtEl>
                                          <p:spTgt spid="19"/>
                                        </p:tgtEl>
                                      </p:cBhvr>
                                    </p:animEffect>
                                    <p:set>
                                      <p:cBhvr>
                                        <p:cTn id="77" dur="1" fill="hold">
                                          <p:stCondLst>
                                            <p:cond delay="499"/>
                                          </p:stCondLst>
                                        </p:cTn>
                                        <p:tgtEl>
                                          <p:spTgt spid="19"/>
                                        </p:tgtEl>
                                        <p:attrNameLst>
                                          <p:attrName>style.visibility</p:attrName>
                                        </p:attrNameLst>
                                      </p:cBhvr>
                                      <p:to>
                                        <p:strVal val="hidden"/>
                                      </p:to>
                                    </p:set>
                                  </p:childTnLst>
                                </p:cTn>
                              </p:par>
                              <p:par>
                                <p:cTn id="78" presetID="10" presetClass="exit" presetSubtype="0" fill="hold" nodeType="withEffect">
                                  <p:stCondLst>
                                    <p:cond delay="0"/>
                                  </p:stCondLst>
                                  <p:childTnLst>
                                    <p:animEffect transition="out" filter="fade">
                                      <p:cBhvr>
                                        <p:cTn id="79" dur="500"/>
                                        <p:tgtEl>
                                          <p:spTgt spid="21"/>
                                        </p:tgtEl>
                                      </p:cBhvr>
                                    </p:animEffect>
                                    <p:set>
                                      <p:cBhvr>
                                        <p:cTn id="80" dur="1" fill="hold">
                                          <p:stCondLst>
                                            <p:cond delay="499"/>
                                          </p:stCondLst>
                                        </p:cTn>
                                        <p:tgtEl>
                                          <p:spTgt spid="21"/>
                                        </p:tgtEl>
                                        <p:attrNameLst>
                                          <p:attrName>style.visibility</p:attrName>
                                        </p:attrNameLst>
                                      </p:cBhvr>
                                      <p:to>
                                        <p:strVal val="hidden"/>
                                      </p:to>
                                    </p:set>
                                  </p:childTnLst>
                                </p:cTn>
                              </p:par>
                              <p:par>
                                <p:cTn id="81" presetID="10" presetClass="exit" presetSubtype="0" fill="hold" nodeType="withEffect">
                                  <p:stCondLst>
                                    <p:cond delay="0"/>
                                  </p:stCondLst>
                                  <p:childTnLst>
                                    <p:animEffect transition="out" filter="fade">
                                      <p:cBhvr>
                                        <p:cTn id="82" dur="500"/>
                                        <p:tgtEl>
                                          <p:spTgt spid="23"/>
                                        </p:tgtEl>
                                      </p:cBhvr>
                                    </p:animEffect>
                                    <p:set>
                                      <p:cBhvr>
                                        <p:cTn id="83" dur="1" fill="hold">
                                          <p:stCondLst>
                                            <p:cond delay="499"/>
                                          </p:stCondLst>
                                        </p:cTn>
                                        <p:tgtEl>
                                          <p:spTgt spid="23"/>
                                        </p:tgtEl>
                                        <p:attrNameLst>
                                          <p:attrName>style.visibility</p:attrName>
                                        </p:attrNameLst>
                                      </p:cBhvr>
                                      <p:to>
                                        <p:strVal val="hidden"/>
                                      </p:to>
                                    </p:set>
                                  </p:childTnLst>
                                </p:cTn>
                              </p:par>
                            </p:childTnLst>
                          </p:cTn>
                        </p:par>
                        <p:par>
                          <p:cTn id="84" fill="hold">
                            <p:stCondLst>
                              <p:cond delay="500"/>
                            </p:stCondLst>
                            <p:childTnLst>
                              <p:par>
                                <p:cTn id="85" presetID="10" presetClass="entr" presetSubtype="0" fill="hold" nodeType="afterEffect">
                                  <p:stCondLst>
                                    <p:cond delay="0"/>
                                  </p:stCondLst>
                                  <p:childTnLst>
                                    <p:set>
                                      <p:cBhvr>
                                        <p:cTn id="86" dur="1" fill="hold">
                                          <p:stCondLst>
                                            <p:cond delay="0"/>
                                          </p:stCondLst>
                                        </p:cTn>
                                        <p:tgtEl>
                                          <p:spTgt spid="25"/>
                                        </p:tgtEl>
                                        <p:attrNameLst>
                                          <p:attrName>style.visibility</p:attrName>
                                        </p:attrNameLst>
                                      </p:cBhvr>
                                      <p:to>
                                        <p:strVal val="visible"/>
                                      </p:to>
                                    </p:set>
                                    <p:animEffect transition="in" filter="fade">
                                      <p:cBhvr>
                                        <p:cTn id="87" dur="500"/>
                                        <p:tgtEl>
                                          <p:spTgt spid="25"/>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nodeType="clickEffect">
                                  <p:stCondLst>
                                    <p:cond delay="0"/>
                                  </p:stCondLst>
                                  <p:childTnLst>
                                    <p:set>
                                      <p:cBhvr>
                                        <p:cTn id="91" dur="1" fill="hold">
                                          <p:stCondLst>
                                            <p:cond delay="0"/>
                                          </p:stCondLst>
                                        </p:cTn>
                                        <p:tgtEl>
                                          <p:spTgt spid="27"/>
                                        </p:tgtEl>
                                        <p:attrNameLst>
                                          <p:attrName>style.visibility</p:attrName>
                                        </p:attrNameLst>
                                      </p:cBhvr>
                                      <p:to>
                                        <p:strVal val="visible"/>
                                      </p:to>
                                    </p:set>
                                    <p:animEffect transition="in" filter="fade">
                                      <p:cBhvr>
                                        <p:cTn id="92" dur="500"/>
                                        <p:tgtEl>
                                          <p:spTgt spid="27"/>
                                        </p:tgtEl>
                                      </p:cBhvr>
                                    </p:animEffect>
                                  </p:childTnLst>
                                </p:cTn>
                              </p:par>
                            </p:childTnLst>
                          </p:cTn>
                        </p:par>
                      </p:childTnLst>
                    </p:cTn>
                  </p:par>
                  <p:par>
                    <p:cTn id="93" fill="hold">
                      <p:stCondLst>
                        <p:cond delay="indefinite"/>
                      </p:stCondLst>
                      <p:childTnLst>
                        <p:par>
                          <p:cTn id="94" fill="hold">
                            <p:stCondLst>
                              <p:cond delay="0"/>
                            </p:stCondLst>
                            <p:childTnLst>
                              <p:par>
                                <p:cTn id="95" presetID="10" presetClass="exit" presetSubtype="0" fill="hold" nodeType="clickEffect">
                                  <p:stCondLst>
                                    <p:cond delay="0"/>
                                  </p:stCondLst>
                                  <p:childTnLst>
                                    <p:animEffect transition="out" filter="fade">
                                      <p:cBhvr>
                                        <p:cTn id="96" dur="500"/>
                                        <p:tgtEl>
                                          <p:spTgt spid="25"/>
                                        </p:tgtEl>
                                      </p:cBhvr>
                                    </p:animEffect>
                                    <p:set>
                                      <p:cBhvr>
                                        <p:cTn id="97" dur="1" fill="hold">
                                          <p:stCondLst>
                                            <p:cond delay="499"/>
                                          </p:stCondLst>
                                        </p:cTn>
                                        <p:tgtEl>
                                          <p:spTgt spid="25"/>
                                        </p:tgtEl>
                                        <p:attrNameLst>
                                          <p:attrName>style.visibility</p:attrName>
                                        </p:attrNameLst>
                                      </p:cBhvr>
                                      <p:to>
                                        <p:strVal val="hidden"/>
                                      </p:to>
                                    </p:set>
                                  </p:childTnLst>
                                </p:cTn>
                              </p:par>
                              <p:par>
                                <p:cTn id="98" presetID="10" presetClass="exit" presetSubtype="0" fill="hold" nodeType="withEffect">
                                  <p:stCondLst>
                                    <p:cond delay="0"/>
                                  </p:stCondLst>
                                  <p:childTnLst>
                                    <p:animEffect transition="out" filter="fade">
                                      <p:cBhvr>
                                        <p:cTn id="99" dur="500"/>
                                        <p:tgtEl>
                                          <p:spTgt spid="27"/>
                                        </p:tgtEl>
                                      </p:cBhvr>
                                    </p:animEffect>
                                    <p:set>
                                      <p:cBhvr>
                                        <p:cTn id="100" dur="1" fill="hold">
                                          <p:stCondLst>
                                            <p:cond delay="499"/>
                                          </p:stCondLst>
                                        </p:cTn>
                                        <p:tgtEl>
                                          <p:spTgt spid="27"/>
                                        </p:tgtEl>
                                        <p:attrNameLst>
                                          <p:attrName>style.visibility</p:attrName>
                                        </p:attrNameLst>
                                      </p:cBhvr>
                                      <p:to>
                                        <p:strVal val="hidden"/>
                                      </p:to>
                                    </p:set>
                                  </p:childTnLst>
                                </p:cTn>
                              </p:par>
                            </p:childTnLst>
                          </p:cTn>
                        </p:par>
                        <p:par>
                          <p:cTn id="101" fill="hold">
                            <p:stCondLst>
                              <p:cond delay="500"/>
                            </p:stCondLst>
                            <p:childTnLst>
                              <p:par>
                                <p:cTn id="102" presetID="10" presetClass="entr" presetSubtype="0" fill="hold" nodeType="afterEffect">
                                  <p:stCondLst>
                                    <p:cond delay="0"/>
                                  </p:stCondLst>
                                  <p:childTnLst>
                                    <p:set>
                                      <p:cBhvr>
                                        <p:cTn id="103" dur="1" fill="hold">
                                          <p:stCondLst>
                                            <p:cond delay="0"/>
                                          </p:stCondLst>
                                        </p:cTn>
                                        <p:tgtEl>
                                          <p:spTgt spid="30"/>
                                        </p:tgtEl>
                                        <p:attrNameLst>
                                          <p:attrName>style.visibility</p:attrName>
                                        </p:attrNameLst>
                                      </p:cBhvr>
                                      <p:to>
                                        <p:strVal val="visible"/>
                                      </p:to>
                                    </p:set>
                                    <p:animEffect transition="in" filter="fade">
                                      <p:cBhvr>
                                        <p:cTn id="104" dur="500"/>
                                        <p:tgtEl>
                                          <p:spTgt spid="30"/>
                                        </p:tgtEl>
                                      </p:cBhvr>
                                    </p:animEffect>
                                  </p:childTnLst>
                                </p:cTn>
                              </p:par>
                              <p:par>
                                <p:cTn id="105" presetID="10" presetClass="entr" presetSubtype="0" fill="hold" nodeType="withEffect">
                                  <p:stCondLst>
                                    <p:cond delay="0"/>
                                  </p:stCondLst>
                                  <p:childTnLst>
                                    <p:set>
                                      <p:cBhvr>
                                        <p:cTn id="106" dur="1" fill="hold">
                                          <p:stCondLst>
                                            <p:cond delay="0"/>
                                          </p:stCondLst>
                                        </p:cTn>
                                        <p:tgtEl>
                                          <p:spTgt spid="32"/>
                                        </p:tgtEl>
                                        <p:attrNameLst>
                                          <p:attrName>style.visibility</p:attrName>
                                        </p:attrNameLst>
                                      </p:cBhvr>
                                      <p:to>
                                        <p:strVal val="visible"/>
                                      </p:to>
                                    </p:set>
                                    <p:animEffect transition="in" filter="fade">
                                      <p:cBhvr>
                                        <p:cTn id="107" dur="500"/>
                                        <p:tgtEl>
                                          <p:spTgt spid="32"/>
                                        </p:tgtEl>
                                      </p:cBhvr>
                                    </p:animEffect>
                                  </p:childTnLst>
                                </p:cTn>
                              </p:par>
                              <p:par>
                                <p:cTn id="108" presetID="10" presetClass="entr" presetSubtype="0" fill="hold" nodeType="withEffect">
                                  <p:stCondLst>
                                    <p:cond delay="0"/>
                                  </p:stCondLst>
                                  <p:childTnLst>
                                    <p:set>
                                      <p:cBhvr>
                                        <p:cTn id="109" dur="1" fill="hold">
                                          <p:stCondLst>
                                            <p:cond delay="0"/>
                                          </p:stCondLst>
                                        </p:cTn>
                                        <p:tgtEl>
                                          <p:spTgt spid="17"/>
                                        </p:tgtEl>
                                        <p:attrNameLst>
                                          <p:attrName>style.visibility</p:attrName>
                                        </p:attrNameLst>
                                      </p:cBhvr>
                                      <p:to>
                                        <p:strVal val="visible"/>
                                      </p:to>
                                    </p:set>
                                    <p:animEffect transition="in" filter="fade">
                                      <p:cBhvr>
                                        <p:cTn id="110" dur="500"/>
                                        <p:tgtEl>
                                          <p:spTgt spid="17"/>
                                        </p:tgtEl>
                                      </p:cBhvr>
                                    </p:animEffect>
                                  </p:childTnLst>
                                </p:cTn>
                              </p:par>
                            </p:childTnLst>
                          </p:cTn>
                        </p:par>
                      </p:childTnLst>
                    </p:cTn>
                  </p:par>
                  <p:par>
                    <p:cTn id="111" fill="hold">
                      <p:stCondLst>
                        <p:cond delay="indefinite"/>
                      </p:stCondLst>
                      <p:childTnLst>
                        <p:par>
                          <p:cTn id="112" fill="hold">
                            <p:stCondLst>
                              <p:cond delay="0"/>
                            </p:stCondLst>
                            <p:childTnLst>
                              <p:par>
                                <p:cTn id="113" presetID="10" presetClass="entr" presetSubtype="0" fill="hold" grpId="0" nodeType="clickEffect">
                                  <p:stCondLst>
                                    <p:cond delay="0"/>
                                  </p:stCondLst>
                                  <p:childTnLst>
                                    <p:set>
                                      <p:cBhvr>
                                        <p:cTn id="114" dur="1" fill="hold">
                                          <p:stCondLst>
                                            <p:cond delay="0"/>
                                          </p:stCondLst>
                                        </p:cTn>
                                        <p:tgtEl>
                                          <p:spTgt spid="3"/>
                                        </p:tgtEl>
                                        <p:attrNameLst>
                                          <p:attrName>style.visibility</p:attrName>
                                        </p:attrNameLst>
                                      </p:cBhvr>
                                      <p:to>
                                        <p:strVal val="visible"/>
                                      </p:to>
                                    </p:set>
                                    <p:animEffect transition="in" filter="fade">
                                      <p:cBhvr>
                                        <p:cTn id="115" dur="500"/>
                                        <p:tgtEl>
                                          <p:spTgt spid="3"/>
                                        </p:tgtEl>
                                      </p:cBhvr>
                                    </p:animEffect>
                                  </p:childTnLst>
                                </p:cTn>
                              </p:par>
                            </p:childTnLst>
                          </p:cTn>
                        </p:par>
                      </p:childTnLst>
                    </p:cTn>
                  </p:par>
                  <p:par>
                    <p:cTn id="116" fill="hold">
                      <p:stCondLst>
                        <p:cond delay="indefinite"/>
                      </p:stCondLst>
                      <p:childTnLst>
                        <p:par>
                          <p:cTn id="117" fill="hold">
                            <p:stCondLst>
                              <p:cond delay="0"/>
                            </p:stCondLst>
                            <p:childTnLst>
                              <p:par>
                                <p:cTn id="118" presetID="10" presetClass="entr" presetSubtype="0" fill="hold" grpId="0" nodeType="clickEffect">
                                  <p:stCondLst>
                                    <p:cond delay="0"/>
                                  </p:stCondLst>
                                  <p:childTnLst>
                                    <p:set>
                                      <p:cBhvr>
                                        <p:cTn id="119" dur="1" fill="hold">
                                          <p:stCondLst>
                                            <p:cond delay="0"/>
                                          </p:stCondLst>
                                        </p:cTn>
                                        <p:tgtEl>
                                          <p:spTgt spid="35"/>
                                        </p:tgtEl>
                                        <p:attrNameLst>
                                          <p:attrName>style.visibility</p:attrName>
                                        </p:attrNameLst>
                                      </p:cBhvr>
                                      <p:to>
                                        <p:strVal val="visible"/>
                                      </p:to>
                                    </p:set>
                                    <p:animEffect transition="in" filter="fade">
                                      <p:cBhvr>
                                        <p:cTn id="120" dur="500"/>
                                        <p:tgtEl>
                                          <p:spTgt spid="35"/>
                                        </p:tgtEl>
                                      </p:cBhvr>
                                    </p:animEffect>
                                  </p:childTnLst>
                                </p:cTn>
                              </p:par>
                              <p:par>
                                <p:cTn id="121" presetID="10" presetClass="entr" presetSubtype="0" fill="hold" grpId="0" nodeType="withEffect">
                                  <p:stCondLst>
                                    <p:cond delay="0"/>
                                  </p:stCondLst>
                                  <p:childTnLst>
                                    <p:set>
                                      <p:cBhvr>
                                        <p:cTn id="122" dur="1" fill="hold">
                                          <p:stCondLst>
                                            <p:cond delay="0"/>
                                          </p:stCondLst>
                                        </p:cTn>
                                        <p:tgtEl>
                                          <p:spTgt spid="36"/>
                                        </p:tgtEl>
                                        <p:attrNameLst>
                                          <p:attrName>style.visibility</p:attrName>
                                        </p:attrNameLst>
                                      </p:cBhvr>
                                      <p:to>
                                        <p:strVal val="visible"/>
                                      </p:to>
                                    </p:set>
                                    <p:animEffect transition="in" filter="fade">
                                      <p:cBhvr>
                                        <p:cTn id="123" dur="500"/>
                                        <p:tgtEl>
                                          <p:spTgt spid="36"/>
                                        </p:tgtEl>
                                      </p:cBhvr>
                                    </p:animEffect>
                                  </p:childTnLst>
                                </p:cTn>
                              </p:par>
                            </p:childTnLst>
                          </p:cTn>
                        </p:par>
                      </p:childTnLst>
                    </p:cTn>
                  </p:par>
                  <p:par>
                    <p:cTn id="124" fill="hold">
                      <p:stCondLst>
                        <p:cond delay="indefinite"/>
                      </p:stCondLst>
                      <p:childTnLst>
                        <p:par>
                          <p:cTn id="125" fill="hold">
                            <p:stCondLst>
                              <p:cond delay="0"/>
                            </p:stCondLst>
                            <p:childTnLst>
                              <p:par>
                                <p:cTn id="126" presetID="10" presetClass="exit" presetSubtype="0" fill="hold" nodeType="clickEffect">
                                  <p:stCondLst>
                                    <p:cond delay="0"/>
                                  </p:stCondLst>
                                  <p:childTnLst>
                                    <p:animEffect transition="out" filter="fade">
                                      <p:cBhvr>
                                        <p:cTn id="127" dur="500"/>
                                        <p:tgtEl>
                                          <p:spTgt spid="30"/>
                                        </p:tgtEl>
                                      </p:cBhvr>
                                    </p:animEffect>
                                    <p:set>
                                      <p:cBhvr>
                                        <p:cTn id="128" dur="1" fill="hold">
                                          <p:stCondLst>
                                            <p:cond delay="499"/>
                                          </p:stCondLst>
                                        </p:cTn>
                                        <p:tgtEl>
                                          <p:spTgt spid="30"/>
                                        </p:tgtEl>
                                        <p:attrNameLst>
                                          <p:attrName>style.visibility</p:attrName>
                                        </p:attrNameLst>
                                      </p:cBhvr>
                                      <p:to>
                                        <p:strVal val="hidden"/>
                                      </p:to>
                                    </p:set>
                                  </p:childTnLst>
                                </p:cTn>
                              </p:par>
                              <p:par>
                                <p:cTn id="129" presetID="10" presetClass="exit" presetSubtype="0" fill="hold" nodeType="withEffect">
                                  <p:stCondLst>
                                    <p:cond delay="0"/>
                                  </p:stCondLst>
                                  <p:childTnLst>
                                    <p:animEffect transition="out" filter="fade">
                                      <p:cBhvr>
                                        <p:cTn id="130" dur="500"/>
                                        <p:tgtEl>
                                          <p:spTgt spid="32"/>
                                        </p:tgtEl>
                                      </p:cBhvr>
                                    </p:animEffect>
                                    <p:set>
                                      <p:cBhvr>
                                        <p:cTn id="131" dur="1" fill="hold">
                                          <p:stCondLst>
                                            <p:cond delay="499"/>
                                          </p:stCondLst>
                                        </p:cTn>
                                        <p:tgtEl>
                                          <p:spTgt spid="32"/>
                                        </p:tgtEl>
                                        <p:attrNameLst>
                                          <p:attrName>style.visibility</p:attrName>
                                        </p:attrNameLst>
                                      </p:cBhvr>
                                      <p:to>
                                        <p:strVal val="hidden"/>
                                      </p:to>
                                    </p:set>
                                  </p:childTnLst>
                                </p:cTn>
                              </p:par>
                              <p:par>
                                <p:cTn id="132" presetID="10" presetClass="exit" presetSubtype="0" fill="hold" nodeType="withEffect">
                                  <p:stCondLst>
                                    <p:cond delay="0"/>
                                  </p:stCondLst>
                                  <p:childTnLst>
                                    <p:animEffect transition="out" filter="fade">
                                      <p:cBhvr>
                                        <p:cTn id="133" dur="500"/>
                                        <p:tgtEl>
                                          <p:spTgt spid="17"/>
                                        </p:tgtEl>
                                      </p:cBhvr>
                                    </p:animEffect>
                                    <p:set>
                                      <p:cBhvr>
                                        <p:cTn id="134" dur="1" fill="hold">
                                          <p:stCondLst>
                                            <p:cond delay="499"/>
                                          </p:stCondLst>
                                        </p:cTn>
                                        <p:tgtEl>
                                          <p:spTgt spid="17"/>
                                        </p:tgtEl>
                                        <p:attrNameLst>
                                          <p:attrName>style.visibility</p:attrName>
                                        </p:attrNameLst>
                                      </p:cBhvr>
                                      <p:to>
                                        <p:strVal val="hidden"/>
                                      </p:to>
                                    </p:set>
                                  </p:childTnLst>
                                </p:cTn>
                              </p:par>
                            </p:childTnLst>
                          </p:cTn>
                        </p:par>
                        <p:par>
                          <p:cTn id="135" fill="hold">
                            <p:stCondLst>
                              <p:cond delay="500"/>
                            </p:stCondLst>
                            <p:childTnLst>
                              <p:par>
                                <p:cTn id="136" presetID="10" presetClass="entr" presetSubtype="0" fill="hold" nodeType="afterEffect">
                                  <p:stCondLst>
                                    <p:cond delay="0"/>
                                  </p:stCondLst>
                                  <p:childTnLst>
                                    <p:set>
                                      <p:cBhvr>
                                        <p:cTn id="137" dur="1" fill="hold">
                                          <p:stCondLst>
                                            <p:cond delay="0"/>
                                          </p:stCondLst>
                                        </p:cTn>
                                        <p:tgtEl>
                                          <p:spTgt spid="33"/>
                                        </p:tgtEl>
                                        <p:attrNameLst>
                                          <p:attrName>style.visibility</p:attrName>
                                        </p:attrNameLst>
                                      </p:cBhvr>
                                      <p:to>
                                        <p:strVal val="visible"/>
                                      </p:to>
                                    </p:set>
                                    <p:animEffect transition="in" filter="fade">
                                      <p:cBhvr>
                                        <p:cTn id="138" dur="500"/>
                                        <p:tgtEl>
                                          <p:spTgt spid="33"/>
                                        </p:tgtEl>
                                      </p:cBhvr>
                                    </p:animEffect>
                                  </p:childTnLst>
                                </p:cTn>
                              </p:par>
                            </p:childTnLst>
                          </p:cTn>
                        </p:par>
                      </p:childTnLst>
                    </p:cTn>
                  </p:par>
                  <p:par>
                    <p:cTn id="139" fill="hold">
                      <p:stCondLst>
                        <p:cond delay="indefinite"/>
                      </p:stCondLst>
                      <p:childTnLst>
                        <p:par>
                          <p:cTn id="140" fill="hold">
                            <p:stCondLst>
                              <p:cond delay="0"/>
                            </p:stCondLst>
                            <p:childTnLst>
                              <p:par>
                                <p:cTn id="141" presetID="22" presetClass="entr" presetSubtype="1" fill="hold" grpId="0" nodeType="clickEffect">
                                  <p:stCondLst>
                                    <p:cond delay="0"/>
                                  </p:stCondLst>
                                  <p:childTnLst>
                                    <p:set>
                                      <p:cBhvr>
                                        <p:cTn id="142" dur="1" fill="hold">
                                          <p:stCondLst>
                                            <p:cond delay="0"/>
                                          </p:stCondLst>
                                        </p:cTn>
                                        <p:tgtEl>
                                          <p:spTgt spid="34"/>
                                        </p:tgtEl>
                                        <p:attrNameLst>
                                          <p:attrName>style.visibility</p:attrName>
                                        </p:attrNameLst>
                                      </p:cBhvr>
                                      <p:to>
                                        <p:strVal val="visible"/>
                                      </p:to>
                                    </p:set>
                                    <p:animEffect transition="in" filter="wipe(up)">
                                      <p:cBhvr>
                                        <p:cTn id="143" dur="1000"/>
                                        <p:tgtEl>
                                          <p:spTgt spid="34"/>
                                        </p:tgtEl>
                                      </p:cBhvr>
                                    </p:animEffect>
                                  </p:childTnLst>
                                </p:cTn>
                              </p:par>
                            </p:childTnLst>
                          </p:cTn>
                        </p:par>
                      </p:childTnLst>
                    </p:cTn>
                  </p:par>
                  <p:par>
                    <p:cTn id="144" fill="hold">
                      <p:stCondLst>
                        <p:cond delay="indefinite"/>
                      </p:stCondLst>
                      <p:childTnLst>
                        <p:par>
                          <p:cTn id="145" fill="hold">
                            <p:stCondLst>
                              <p:cond delay="0"/>
                            </p:stCondLst>
                            <p:childTnLst>
                              <p:par>
                                <p:cTn id="146" presetID="10" presetClass="exit" presetSubtype="0" fill="hold" nodeType="clickEffect">
                                  <p:stCondLst>
                                    <p:cond delay="0"/>
                                  </p:stCondLst>
                                  <p:childTnLst>
                                    <p:animEffect transition="out" filter="fade">
                                      <p:cBhvr>
                                        <p:cTn id="147" dur="500"/>
                                        <p:tgtEl>
                                          <p:spTgt spid="33"/>
                                        </p:tgtEl>
                                      </p:cBhvr>
                                    </p:animEffect>
                                    <p:set>
                                      <p:cBhvr>
                                        <p:cTn id="148" dur="1" fill="hold">
                                          <p:stCondLst>
                                            <p:cond delay="499"/>
                                          </p:stCondLst>
                                        </p:cTn>
                                        <p:tgtEl>
                                          <p:spTgt spid="33"/>
                                        </p:tgtEl>
                                        <p:attrNameLst>
                                          <p:attrName>style.visibility</p:attrName>
                                        </p:attrNameLst>
                                      </p:cBhvr>
                                      <p:to>
                                        <p:strVal val="hidden"/>
                                      </p:to>
                                    </p:set>
                                  </p:childTnLst>
                                </p:cTn>
                              </p:par>
                            </p:childTnLst>
                          </p:cTn>
                        </p:par>
                        <p:par>
                          <p:cTn id="149" fill="hold">
                            <p:stCondLst>
                              <p:cond delay="500"/>
                            </p:stCondLst>
                            <p:childTnLst>
                              <p:par>
                                <p:cTn id="150" presetID="10" presetClass="entr" presetSubtype="0" fill="hold" grpId="0" nodeType="afterEffect">
                                  <p:stCondLst>
                                    <p:cond delay="0"/>
                                  </p:stCondLst>
                                  <p:childTnLst>
                                    <p:set>
                                      <p:cBhvr>
                                        <p:cTn id="151" dur="1" fill="hold">
                                          <p:stCondLst>
                                            <p:cond delay="0"/>
                                          </p:stCondLst>
                                        </p:cTn>
                                        <p:tgtEl>
                                          <p:spTgt spid="37"/>
                                        </p:tgtEl>
                                        <p:attrNameLst>
                                          <p:attrName>style.visibility</p:attrName>
                                        </p:attrNameLst>
                                      </p:cBhvr>
                                      <p:to>
                                        <p:strVal val="visible"/>
                                      </p:to>
                                    </p:set>
                                    <p:animEffect transition="in" filter="fade">
                                      <p:cBhvr>
                                        <p:cTn id="152" dur="500"/>
                                        <p:tgtEl>
                                          <p:spTgt spid="37"/>
                                        </p:tgtEl>
                                      </p:cBhvr>
                                    </p:animEffect>
                                  </p:childTnLst>
                                </p:cTn>
                              </p:par>
                              <p:par>
                                <p:cTn id="153" presetID="10" presetClass="entr" presetSubtype="0" fill="hold" grpId="0" nodeType="withEffect">
                                  <p:stCondLst>
                                    <p:cond delay="0"/>
                                  </p:stCondLst>
                                  <p:childTnLst>
                                    <p:set>
                                      <p:cBhvr>
                                        <p:cTn id="154" dur="1" fill="hold">
                                          <p:stCondLst>
                                            <p:cond delay="0"/>
                                          </p:stCondLst>
                                        </p:cTn>
                                        <p:tgtEl>
                                          <p:spTgt spid="49"/>
                                        </p:tgtEl>
                                        <p:attrNameLst>
                                          <p:attrName>style.visibility</p:attrName>
                                        </p:attrNameLst>
                                      </p:cBhvr>
                                      <p:to>
                                        <p:strVal val="visible"/>
                                      </p:to>
                                    </p:set>
                                    <p:animEffect transition="in" filter="fade">
                                      <p:cBhvr>
                                        <p:cTn id="155" dur="500"/>
                                        <p:tgtEl>
                                          <p:spTgt spid="49"/>
                                        </p:tgtEl>
                                      </p:cBhvr>
                                    </p:animEffect>
                                  </p:childTnLst>
                                </p:cTn>
                              </p:par>
                            </p:childTnLst>
                          </p:cTn>
                        </p:par>
                      </p:childTnLst>
                    </p:cTn>
                  </p:par>
                  <p:par>
                    <p:cTn id="156" fill="hold">
                      <p:stCondLst>
                        <p:cond delay="indefinite"/>
                      </p:stCondLst>
                      <p:childTnLst>
                        <p:par>
                          <p:cTn id="157" fill="hold">
                            <p:stCondLst>
                              <p:cond delay="0"/>
                            </p:stCondLst>
                            <p:childTnLst>
                              <p:par>
                                <p:cTn id="158" presetID="22" presetClass="entr" presetSubtype="1" fill="hold" grpId="0" nodeType="clickEffect">
                                  <p:stCondLst>
                                    <p:cond delay="0"/>
                                  </p:stCondLst>
                                  <p:childTnLst>
                                    <p:set>
                                      <p:cBhvr>
                                        <p:cTn id="159" dur="1" fill="hold">
                                          <p:stCondLst>
                                            <p:cond delay="0"/>
                                          </p:stCondLst>
                                        </p:cTn>
                                        <p:tgtEl>
                                          <p:spTgt spid="38"/>
                                        </p:tgtEl>
                                        <p:attrNameLst>
                                          <p:attrName>style.visibility</p:attrName>
                                        </p:attrNameLst>
                                      </p:cBhvr>
                                      <p:to>
                                        <p:strVal val="visible"/>
                                      </p:to>
                                    </p:set>
                                    <p:animEffect transition="in" filter="wipe(up)">
                                      <p:cBhvr>
                                        <p:cTn id="160" dur="1000"/>
                                        <p:tgtEl>
                                          <p:spTgt spid="38"/>
                                        </p:tgtEl>
                                      </p:cBhvr>
                                    </p:animEffect>
                                  </p:childTnLst>
                                </p:cTn>
                              </p:par>
                            </p:childTnLst>
                          </p:cTn>
                        </p:par>
                      </p:childTnLst>
                    </p:cTn>
                  </p:par>
                  <p:par>
                    <p:cTn id="161" fill="hold">
                      <p:stCondLst>
                        <p:cond delay="indefinite"/>
                      </p:stCondLst>
                      <p:childTnLst>
                        <p:par>
                          <p:cTn id="162" fill="hold">
                            <p:stCondLst>
                              <p:cond delay="0"/>
                            </p:stCondLst>
                            <p:childTnLst>
                              <p:par>
                                <p:cTn id="163" presetID="10" presetClass="exit" presetSubtype="0" fill="hold" grpId="1" nodeType="clickEffect">
                                  <p:stCondLst>
                                    <p:cond delay="0"/>
                                  </p:stCondLst>
                                  <p:childTnLst>
                                    <p:animEffect transition="out" filter="fade">
                                      <p:cBhvr>
                                        <p:cTn id="164" dur="500"/>
                                        <p:tgtEl>
                                          <p:spTgt spid="49"/>
                                        </p:tgtEl>
                                      </p:cBhvr>
                                    </p:animEffect>
                                    <p:set>
                                      <p:cBhvr>
                                        <p:cTn id="165" dur="1" fill="hold">
                                          <p:stCondLst>
                                            <p:cond delay="499"/>
                                          </p:stCondLst>
                                        </p:cTn>
                                        <p:tgtEl>
                                          <p:spTgt spid="49"/>
                                        </p:tgtEl>
                                        <p:attrNameLst>
                                          <p:attrName>style.visibility</p:attrName>
                                        </p:attrNameLst>
                                      </p:cBhvr>
                                      <p:to>
                                        <p:strVal val="hidden"/>
                                      </p:to>
                                    </p:set>
                                  </p:childTnLst>
                                </p:cTn>
                              </p:par>
                            </p:childTnLst>
                          </p:cTn>
                        </p:par>
                        <p:par>
                          <p:cTn id="166" fill="hold">
                            <p:stCondLst>
                              <p:cond delay="500"/>
                            </p:stCondLst>
                            <p:childTnLst>
                              <p:par>
                                <p:cTn id="167" presetID="10" presetClass="entr" presetSubtype="0" fill="hold" grpId="0" nodeType="afterEffect">
                                  <p:stCondLst>
                                    <p:cond delay="0"/>
                                  </p:stCondLst>
                                  <p:childTnLst>
                                    <p:set>
                                      <p:cBhvr>
                                        <p:cTn id="168" dur="1" fill="hold">
                                          <p:stCondLst>
                                            <p:cond delay="0"/>
                                          </p:stCondLst>
                                        </p:cTn>
                                        <p:tgtEl>
                                          <p:spTgt spid="48"/>
                                        </p:tgtEl>
                                        <p:attrNameLst>
                                          <p:attrName>style.visibility</p:attrName>
                                        </p:attrNameLst>
                                      </p:cBhvr>
                                      <p:to>
                                        <p:strVal val="visible"/>
                                      </p:to>
                                    </p:set>
                                    <p:animEffect transition="in" filter="fade">
                                      <p:cBhvr>
                                        <p:cTn id="169" dur="500"/>
                                        <p:tgtEl>
                                          <p:spTgt spid="48"/>
                                        </p:tgtEl>
                                      </p:cBhvr>
                                    </p:animEffect>
                                  </p:childTnLst>
                                </p:cTn>
                              </p:par>
                            </p:childTnLst>
                          </p:cTn>
                        </p:par>
                      </p:childTnLst>
                    </p:cTn>
                  </p:par>
                  <p:par>
                    <p:cTn id="170" fill="hold">
                      <p:stCondLst>
                        <p:cond delay="indefinite"/>
                      </p:stCondLst>
                      <p:childTnLst>
                        <p:par>
                          <p:cTn id="171" fill="hold">
                            <p:stCondLst>
                              <p:cond delay="0"/>
                            </p:stCondLst>
                            <p:childTnLst>
                              <p:par>
                                <p:cTn id="172" presetID="22" presetClass="entr" presetSubtype="1" fill="hold" grpId="0" nodeType="clickEffect">
                                  <p:stCondLst>
                                    <p:cond delay="0"/>
                                  </p:stCondLst>
                                  <p:childTnLst>
                                    <p:set>
                                      <p:cBhvr>
                                        <p:cTn id="173" dur="1" fill="hold">
                                          <p:stCondLst>
                                            <p:cond delay="0"/>
                                          </p:stCondLst>
                                        </p:cTn>
                                        <p:tgtEl>
                                          <p:spTgt spid="42"/>
                                        </p:tgtEl>
                                        <p:attrNameLst>
                                          <p:attrName>style.visibility</p:attrName>
                                        </p:attrNameLst>
                                      </p:cBhvr>
                                      <p:to>
                                        <p:strVal val="visible"/>
                                      </p:to>
                                    </p:set>
                                    <p:animEffect transition="in" filter="wipe(up)">
                                      <p:cBhvr>
                                        <p:cTn id="174" dur="1000"/>
                                        <p:tgtEl>
                                          <p:spTgt spid="42"/>
                                        </p:tgtEl>
                                      </p:cBhvr>
                                    </p:animEffect>
                                  </p:childTnLst>
                                </p:cTn>
                              </p:par>
                            </p:childTnLst>
                          </p:cTn>
                        </p:par>
                      </p:childTnLst>
                    </p:cTn>
                  </p:par>
                  <p:par>
                    <p:cTn id="175" fill="hold">
                      <p:stCondLst>
                        <p:cond delay="indefinite"/>
                      </p:stCondLst>
                      <p:childTnLst>
                        <p:par>
                          <p:cTn id="176" fill="hold">
                            <p:stCondLst>
                              <p:cond delay="0"/>
                            </p:stCondLst>
                            <p:childTnLst>
                              <p:par>
                                <p:cTn id="177" presetID="10" presetClass="exit" presetSubtype="0" fill="hold" grpId="1" nodeType="clickEffect">
                                  <p:stCondLst>
                                    <p:cond delay="0"/>
                                  </p:stCondLst>
                                  <p:childTnLst>
                                    <p:animEffect transition="out" filter="fade">
                                      <p:cBhvr>
                                        <p:cTn id="178" dur="500"/>
                                        <p:tgtEl>
                                          <p:spTgt spid="48"/>
                                        </p:tgtEl>
                                      </p:cBhvr>
                                    </p:animEffect>
                                    <p:set>
                                      <p:cBhvr>
                                        <p:cTn id="179" dur="1" fill="hold">
                                          <p:stCondLst>
                                            <p:cond delay="499"/>
                                          </p:stCondLst>
                                        </p:cTn>
                                        <p:tgtEl>
                                          <p:spTgt spid="48"/>
                                        </p:tgtEl>
                                        <p:attrNameLst>
                                          <p:attrName>style.visibility</p:attrName>
                                        </p:attrNameLst>
                                      </p:cBhvr>
                                      <p:to>
                                        <p:strVal val="hidden"/>
                                      </p:to>
                                    </p:set>
                                  </p:childTnLst>
                                </p:cTn>
                              </p:par>
                            </p:childTnLst>
                          </p:cTn>
                        </p:par>
                        <p:par>
                          <p:cTn id="180" fill="hold">
                            <p:stCondLst>
                              <p:cond delay="500"/>
                            </p:stCondLst>
                            <p:childTnLst>
                              <p:par>
                                <p:cTn id="181" presetID="10" presetClass="entr" presetSubtype="0" fill="hold" grpId="0" nodeType="afterEffect">
                                  <p:stCondLst>
                                    <p:cond delay="0"/>
                                  </p:stCondLst>
                                  <p:childTnLst>
                                    <p:set>
                                      <p:cBhvr>
                                        <p:cTn id="182" dur="1" fill="hold">
                                          <p:stCondLst>
                                            <p:cond delay="0"/>
                                          </p:stCondLst>
                                        </p:cTn>
                                        <p:tgtEl>
                                          <p:spTgt spid="50"/>
                                        </p:tgtEl>
                                        <p:attrNameLst>
                                          <p:attrName>style.visibility</p:attrName>
                                        </p:attrNameLst>
                                      </p:cBhvr>
                                      <p:to>
                                        <p:strVal val="visible"/>
                                      </p:to>
                                    </p:set>
                                    <p:animEffect transition="in" filter="fade">
                                      <p:cBhvr>
                                        <p:cTn id="183" dur="500"/>
                                        <p:tgtEl>
                                          <p:spTgt spid="50"/>
                                        </p:tgtEl>
                                      </p:cBhvr>
                                    </p:animEffect>
                                  </p:childTnLst>
                                </p:cTn>
                              </p:par>
                            </p:childTnLst>
                          </p:cTn>
                        </p:par>
                      </p:childTnLst>
                    </p:cTn>
                  </p:par>
                  <p:par>
                    <p:cTn id="184" fill="hold">
                      <p:stCondLst>
                        <p:cond delay="indefinite"/>
                      </p:stCondLst>
                      <p:childTnLst>
                        <p:par>
                          <p:cTn id="185" fill="hold">
                            <p:stCondLst>
                              <p:cond delay="0"/>
                            </p:stCondLst>
                            <p:childTnLst>
                              <p:par>
                                <p:cTn id="186" presetID="22" presetClass="entr" presetSubtype="1" fill="hold" grpId="0" nodeType="clickEffect">
                                  <p:stCondLst>
                                    <p:cond delay="0"/>
                                  </p:stCondLst>
                                  <p:childTnLst>
                                    <p:set>
                                      <p:cBhvr>
                                        <p:cTn id="187" dur="1" fill="hold">
                                          <p:stCondLst>
                                            <p:cond delay="0"/>
                                          </p:stCondLst>
                                        </p:cTn>
                                        <p:tgtEl>
                                          <p:spTgt spid="41"/>
                                        </p:tgtEl>
                                        <p:attrNameLst>
                                          <p:attrName>style.visibility</p:attrName>
                                        </p:attrNameLst>
                                      </p:cBhvr>
                                      <p:to>
                                        <p:strVal val="visible"/>
                                      </p:to>
                                    </p:set>
                                    <p:animEffect transition="in" filter="wipe(up)">
                                      <p:cBhvr>
                                        <p:cTn id="188" dur="1000"/>
                                        <p:tgtEl>
                                          <p:spTgt spid="41"/>
                                        </p:tgtEl>
                                      </p:cBhvr>
                                    </p:animEffect>
                                  </p:childTnLst>
                                </p:cTn>
                              </p:par>
                            </p:childTnLst>
                          </p:cTn>
                        </p:par>
                      </p:childTnLst>
                    </p:cTn>
                  </p:par>
                  <p:par>
                    <p:cTn id="189" fill="hold">
                      <p:stCondLst>
                        <p:cond delay="indefinite"/>
                      </p:stCondLst>
                      <p:childTnLst>
                        <p:par>
                          <p:cTn id="190" fill="hold">
                            <p:stCondLst>
                              <p:cond delay="0"/>
                            </p:stCondLst>
                            <p:childTnLst>
                              <p:par>
                                <p:cTn id="191" presetID="10" presetClass="exit" presetSubtype="0" fill="hold" grpId="1" nodeType="clickEffect">
                                  <p:stCondLst>
                                    <p:cond delay="0"/>
                                  </p:stCondLst>
                                  <p:childTnLst>
                                    <p:animEffect transition="out" filter="fade">
                                      <p:cBhvr>
                                        <p:cTn id="192" dur="500"/>
                                        <p:tgtEl>
                                          <p:spTgt spid="50"/>
                                        </p:tgtEl>
                                      </p:cBhvr>
                                    </p:animEffect>
                                    <p:set>
                                      <p:cBhvr>
                                        <p:cTn id="193" dur="1" fill="hold">
                                          <p:stCondLst>
                                            <p:cond delay="499"/>
                                          </p:stCondLst>
                                        </p:cTn>
                                        <p:tgtEl>
                                          <p:spTgt spid="50"/>
                                        </p:tgtEl>
                                        <p:attrNameLst>
                                          <p:attrName>style.visibility</p:attrName>
                                        </p:attrNameLst>
                                      </p:cBhvr>
                                      <p:to>
                                        <p:strVal val="hidden"/>
                                      </p:to>
                                    </p:set>
                                  </p:childTnLst>
                                </p:cTn>
                              </p:par>
                            </p:childTnLst>
                          </p:cTn>
                        </p:par>
                        <p:par>
                          <p:cTn id="194" fill="hold">
                            <p:stCondLst>
                              <p:cond delay="500"/>
                            </p:stCondLst>
                            <p:childTnLst>
                              <p:par>
                                <p:cTn id="195" presetID="10" presetClass="entr" presetSubtype="0" fill="hold" nodeType="afterEffect">
                                  <p:stCondLst>
                                    <p:cond delay="0"/>
                                  </p:stCondLst>
                                  <p:childTnLst>
                                    <p:set>
                                      <p:cBhvr>
                                        <p:cTn id="196" dur="1" fill="hold">
                                          <p:stCondLst>
                                            <p:cond delay="0"/>
                                          </p:stCondLst>
                                        </p:cTn>
                                        <p:tgtEl>
                                          <p:spTgt spid="11"/>
                                        </p:tgtEl>
                                        <p:attrNameLst>
                                          <p:attrName>style.visibility</p:attrName>
                                        </p:attrNameLst>
                                      </p:cBhvr>
                                      <p:to>
                                        <p:strVal val="visible"/>
                                      </p:to>
                                    </p:set>
                                    <p:animEffect transition="in" filter="fade">
                                      <p:cBhvr>
                                        <p:cTn id="197" dur="500"/>
                                        <p:tgtEl>
                                          <p:spTgt spid="11"/>
                                        </p:tgtEl>
                                      </p:cBhvr>
                                    </p:animEffect>
                                  </p:childTnLst>
                                </p:cTn>
                              </p:par>
                              <p:par>
                                <p:cTn id="198" presetID="10" presetClass="entr" presetSubtype="0" fill="hold" nodeType="withEffect">
                                  <p:stCondLst>
                                    <p:cond delay="0"/>
                                  </p:stCondLst>
                                  <p:childTnLst>
                                    <p:set>
                                      <p:cBhvr>
                                        <p:cTn id="199" dur="1" fill="hold">
                                          <p:stCondLst>
                                            <p:cond delay="0"/>
                                          </p:stCondLst>
                                        </p:cTn>
                                        <p:tgtEl>
                                          <p:spTgt spid="12"/>
                                        </p:tgtEl>
                                        <p:attrNameLst>
                                          <p:attrName>style.visibility</p:attrName>
                                        </p:attrNameLst>
                                      </p:cBhvr>
                                      <p:to>
                                        <p:strVal val="visible"/>
                                      </p:to>
                                    </p:set>
                                    <p:animEffect transition="in" filter="fade">
                                      <p:cBhvr>
                                        <p:cTn id="200" dur="500"/>
                                        <p:tgtEl>
                                          <p:spTgt spid="12"/>
                                        </p:tgtEl>
                                      </p:cBhvr>
                                    </p:animEffect>
                                  </p:childTnLst>
                                </p:cTn>
                              </p:par>
                            </p:childTnLst>
                          </p:cTn>
                        </p:par>
                      </p:childTnLst>
                    </p:cTn>
                  </p:par>
                  <p:par>
                    <p:cTn id="201" fill="hold">
                      <p:stCondLst>
                        <p:cond delay="indefinite"/>
                      </p:stCondLst>
                      <p:childTnLst>
                        <p:par>
                          <p:cTn id="202" fill="hold">
                            <p:stCondLst>
                              <p:cond delay="0"/>
                            </p:stCondLst>
                            <p:childTnLst>
                              <p:par>
                                <p:cTn id="203" presetID="22" presetClass="entr" presetSubtype="1" fill="hold" grpId="0" nodeType="clickEffect">
                                  <p:stCondLst>
                                    <p:cond delay="0"/>
                                  </p:stCondLst>
                                  <p:childTnLst>
                                    <p:set>
                                      <p:cBhvr>
                                        <p:cTn id="204" dur="1" fill="hold">
                                          <p:stCondLst>
                                            <p:cond delay="0"/>
                                          </p:stCondLst>
                                        </p:cTn>
                                        <p:tgtEl>
                                          <p:spTgt spid="43"/>
                                        </p:tgtEl>
                                        <p:attrNameLst>
                                          <p:attrName>style.visibility</p:attrName>
                                        </p:attrNameLst>
                                      </p:cBhvr>
                                      <p:to>
                                        <p:strVal val="visible"/>
                                      </p:to>
                                    </p:set>
                                    <p:animEffect transition="in" filter="wipe(up)">
                                      <p:cBhvr>
                                        <p:cTn id="205" dur="1000"/>
                                        <p:tgtEl>
                                          <p:spTgt spid="43"/>
                                        </p:tgtEl>
                                      </p:cBhvr>
                                    </p:animEffect>
                                  </p:childTnLst>
                                </p:cTn>
                              </p:par>
                            </p:childTnLst>
                          </p:cTn>
                        </p:par>
                      </p:childTnLst>
                    </p:cTn>
                  </p:par>
                  <p:par>
                    <p:cTn id="206" fill="hold">
                      <p:stCondLst>
                        <p:cond delay="indefinite"/>
                      </p:stCondLst>
                      <p:childTnLst>
                        <p:par>
                          <p:cTn id="207" fill="hold">
                            <p:stCondLst>
                              <p:cond delay="0"/>
                            </p:stCondLst>
                            <p:childTnLst>
                              <p:par>
                                <p:cTn id="208" presetID="10" presetClass="entr" presetSubtype="0" fill="hold" grpId="0" nodeType="clickEffect">
                                  <p:stCondLst>
                                    <p:cond delay="0"/>
                                  </p:stCondLst>
                                  <p:childTnLst>
                                    <p:set>
                                      <p:cBhvr>
                                        <p:cTn id="209" dur="1" fill="hold">
                                          <p:stCondLst>
                                            <p:cond delay="0"/>
                                          </p:stCondLst>
                                        </p:cTn>
                                        <p:tgtEl>
                                          <p:spTgt spid="39"/>
                                        </p:tgtEl>
                                        <p:attrNameLst>
                                          <p:attrName>style.visibility</p:attrName>
                                        </p:attrNameLst>
                                      </p:cBhvr>
                                      <p:to>
                                        <p:strVal val="visible"/>
                                      </p:to>
                                    </p:set>
                                    <p:animEffect transition="in" filter="fade">
                                      <p:cBhvr>
                                        <p:cTn id="210" dur="500"/>
                                        <p:tgtEl>
                                          <p:spTgt spid="39"/>
                                        </p:tgtEl>
                                      </p:cBhvr>
                                    </p:animEffect>
                                  </p:childTnLst>
                                </p:cTn>
                              </p:par>
                              <p:par>
                                <p:cTn id="211" presetID="10" presetClass="entr" presetSubtype="0" fill="hold" grpId="0" nodeType="withEffect">
                                  <p:stCondLst>
                                    <p:cond delay="0"/>
                                  </p:stCondLst>
                                  <p:childTnLst>
                                    <p:set>
                                      <p:cBhvr>
                                        <p:cTn id="212" dur="1" fill="hold">
                                          <p:stCondLst>
                                            <p:cond delay="0"/>
                                          </p:stCondLst>
                                        </p:cTn>
                                        <p:tgtEl>
                                          <p:spTgt spid="9"/>
                                        </p:tgtEl>
                                        <p:attrNameLst>
                                          <p:attrName>style.visibility</p:attrName>
                                        </p:attrNameLst>
                                      </p:cBhvr>
                                      <p:to>
                                        <p:strVal val="visible"/>
                                      </p:to>
                                    </p:set>
                                    <p:animEffect transition="in" filter="fade">
                                      <p:cBhvr>
                                        <p:cTn id="213" dur="500"/>
                                        <p:tgtEl>
                                          <p:spTgt spid="9"/>
                                        </p:tgtEl>
                                      </p:cBhvr>
                                    </p:animEffect>
                                  </p:childTnLst>
                                </p:cTn>
                              </p:par>
                            </p:childTnLst>
                          </p:cTn>
                        </p:par>
                      </p:childTnLst>
                    </p:cTn>
                  </p:par>
                  <p:par>
                    <p:cTn id="214" fill="hold">
                      <p:stCondLst>
                        <p:cond delay="indefinite"/>
                      </p:stCondLst>
                      <p:childTnLst>
                        <p:par>
                          <p:cTn id="215" fill="hold">
                            <p:stCondLst>
                              <p:cond delay="0"/>
                            </p:stCondLst>
                            <p:childTnLst>
                              <p:par>
                                <p:cTn id="216" presetID="22" presetClass="entr" presetSubtype="1" fill="hold" grpId="0" nodeType="clickEffect">
                                  <p:stCondLst>
                                    <p:cond delay="0"/>
                                  </p:stCondLst>
                                  <p:childTnLst>
                                    <p:set>
                                      <p:cBhvr>
                                        <p:cTn id="217" dur="1" fill="hold">
                                          <p:stCondLst>
                                            <p:cond delay="0"/>
                                          </p:stCondLst>
                                        </p:cTn>
                                        <p:tgtEl>
                                          <p:spTgt spid="40"/>
                                        </p:tgtEl>
                                        <p:attrNameLst>
                                          <p:attrName>style.visibility</p:attrName>
                                        </p:attrNameLst>
                                      </p:cBhvr>
                                      <p:to>
                                        <p:strVal val="visible"/>
                                      </p:to>
                                    </p:set>
                                    <p:animEffect transition="in" filter="wipe(up)">
                                      <p:cBhvr>
                                        <p:cTn id="218" dur="1000"/>
                                        <p:tgtEl>
                                          <p:spTgt spid="40"/>
                                        </p:tgtEl>
                                      </p:cBhvr>
                                    </p:animEffect>
                                  </p:childTnLst>
                                </p:cTn>
                              </p:par>
                            </p:childTnLst>
                          </p:cTn>
                        </p:par>
                      </p:childTnLst>
                    </p:cTn>
                  </p:par>
                  <p:par>
                    <p:cTn id="219" fill="hold">
                      <p:stCondLst>
                        <p:cond delay="indefinite"/>
                      </p:stCondLst>
                      <p:childTnLst>
                        <p:par>
                          <p:cTn id="220" fill="hold">
                            <p:stCondLst>
                              <p:cond delay="0"/>
                            </p:stCondLst>
                            <p:childTnLst>
                              <p:par>
                                <p:cTn id="221" presetID="53" presetClass="entr" presetSubtype="16" fill="hold" nodeType="clickEffect">
                                  <p:stCondLst>
                                    <p:cond delay="0"/>
                                  </p:stCondLst>
                                  <p:childTnLst>
                                    <p:set>
                                      <p:cBhvr>
                                        <p:cTn id="222" dur="1" fill="hold">
                                          <p:stCondLst>
                                            <p:cond delay="0"/>
                                          </p:stCondLst>
                                        </p:cTn>
                                        <p:tgtEl>
                                          <p:spTgt spid="47"/>
                                        </p:tgtEl>
                                        <p:attrNameLst>
                                          <p:attrName>style.visibility</p:attrName>
                                        </p:attrNameLst>
                                      </p:cBhvr>
                                      <p:to>
                                        <p:strVal val="visible"/>
                                      </p:to>
                                    </p:set>
                                    <p:anim calcmode="lin" valueType="num">
                                      <p:cBhvr>
                                        <p:cTn id="223" dur="500" fill="hold"/>
                                        <p:tgtEl>
                                          <p:spTgt spid="47"/>
                                        </p:tgtEl>
                                        <p:attrNameLst>
                                          <p:attrName>ppt_w</p:attrName>
                                        </p:attrNameLst>
                                      </p:cBhvr>
                                      <p:tavLst>
                                        <p:tav tm="0">
                                          <p:val>
                                            <p:fltVal val="0"/>
                                          </p:val>
                                        </p:tav>
                                        <p:tav tm="100000">
                                          <p:val>
                                            <p:strVal val="#ppt_w"/>
                                          </p:val>
                                        </p:tav>
                                      </p:tavLst>
                                    </p:anim>
                                    <p:anim calcmode="lin" valueType="num">
                                      <p:cBhvr>
                                        <p:cTn id="224" dur="500" fill="hold"/>
                                        <p:tgtEl>
                                          <p:spTgt spid="47"/>
                                        </p:tgtEl>
                                        <p:attrNameLst>
                                          <p:attrName>ppt_h</p:attrName>
                                        </p:attrNameLst>
                                      </p:cBhvr>
                                      <p:tavLst>
                                        <p:tav tm="0">
                                          <p:val>
                                            <p:fltVal val="0"/>
                                          </p:val>
                                        </p:tav>
                                        <p:tav tm="100000">
                                          <p:val>
                                            <p:strVal val="#ppt_h"/>
                                          </p:val>
                                        </p:tav>
                                      </p:tavLst>
                                    </p:anim>
                                    <p:animEffect transition="in" filter="fade">
                                      <p:cBhvr>
                                        <p:cTn id="225"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4" grpId="0" animBg="1"/>
      <p:bldP spid="35" grpId="0"/>
      <p:bldP spid="36" grpId="0"/>
      <p:bldP spid="37" grpId="0"/>
      <p:bldP spid="38" grpId="0" animBg="1"/>
      <p:bldP spid="42" grpId="0" animBg="1"/>
      <p:bldP spid="41" grpId="0" animBg="1"/>
      <p:bldP spid="43" grpId="0" animBg="1"/>
      <p:bldP spid="48" grpId="0" animBg="1"/>
      <p:bldP spid="48" grpId="1" animBg="1"/>
      <p:bldP spid="49" grpId="0" animBg="1"/>
      <p:bldP spid="49" grpId="1" animBg="1"/>
      <p:bldP spid="50" grpId="0" animBg="1"/>
      <p:bldP spid="50" grpId="1" animBg="1"/>
      <p:bldP spid="9" grpId="0" animBg="1"/>
      <p:bldP spid="39" grpId="0" animBg="1"/>
      <p:bldP spid="4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p:cNvSpPr/>
          <p:nvPr/>
        </p:nvSpPr>
        <p:spPr>
          <a:xfrm>
            <a:off x="4206240" y="3840480"/>
            <a:ext cx="4937760" cy="457200"/>
          </a:xfrm>
          <a:prstGeom prst="rect">
            <a:avLst/>
          </a:prstGeom>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2000" dirty="0">
              <a:solidFill>
                <a:schemeClr val="bg1"/>
              </a:solidFill>
            </a:endParaRPr>
          </a:p>
        </p:txBody>
      </p:sp>
      <p:sp>
        <p:nvSpPr>
          <p:cNvPr id="30" name="Rectangle 29"/>
          <p:cNvSpPr/>
          <p:nvPr/>
        </p:nvSpPr>
        <p:spPr>
          <a:xfrm>
            <a:off x="5029413" y="3840480"/>
            <a:ext cx="3291840" cy="457200"/>
          </a:xfrm>
          <a:prstGeom prst="rect">
            <a:avLst/>
          </a:prstGeom>
          <a:noFill/>
          <a:ln/>
        </p:spPr>
        <p:style>
          <a:lnRef idx="2">
            <a:schemeClr val="dk1"/>
          </a:lnRef>
          <a:fillRef idx="1">
            <a:schemeClr val="lt1"/>
          </a:fillRef>
          <a:effectRef idx="0">
            <a:schemeClr val="dk1"/>
          </a:effectRef>
          <a:fontRef idx="minor">
            <a:schemeClr val="dk1"/>
          </a:fontRef>
        </p:style>
        <p:txBody>
          <a:bodyPr rtlCol="0" anchor="ctr" anchorCtr="1"/>
          <a:lstStyle/>
          <a:p>
            <a:pPr algn="ctr"/>
            <a:r>
              <a:rPr lang="en-US" sz="2000" dirty="0">
                <a:solidFill>
                  <a:schemeClr val="tx1"/>
                </a:solidFill>
              </a:rPr>
              <a:t>adjacent data</a:t>
            </a:r>
          </a:p>
        </p:txBody>
      </p:sp>
      <p:sp>
        <p:nvSpPr>
          <p:cNvPr id="32" name="Rectangle 31"/>
          <p:cNvSpPr/>
          <p:nvPr/>
        </p:nvSpPr>
        <p:spPr>
          <a:xfrm>
            <a:off x="5029200" y="3840480"/>
            <a:ext cx="3291840" cy="457200"/>
          </a:xfrm>
          <a:prstGeom prst="rect">
            <a:avLst/>
          </a:prstGeom>
          <a:solidFill>
            <a:schemeClr val="accent2"/>
          </a:solidFill>
          <a:ln>
            <a:solidFill>
              <a:schemeClr val="dk1"/>
            </a:solidFill>
          </a:ln>
        </p:spPr>
        <p:style>
          <a:lnRef idx="2">
            <a:schemeClr val="dk1"/>
          </a:lnRef>
          <a:fillRef idx="1">
            <a:schemeClr val="lt1"/>
          </a:fillRef>
          <a:effectRef idx="0">
            <a:schemeClr val="dk1"/>
          </a:effectRef>
          <a:fontRef idx="minor">
            <a:schemeClr val="dk1"/>
          </a:fontRef>
        </p:style>
        <p:txBody>
          <a:bodyPr lIns="73152" rIns="45720" rtlCol="0" anchor="ctr" anchorCtr="1"/>
          <a:lstStyle/>
          <a:p>
            <a:pPr algn="ctr"/>
            <a:r>
              <a:rPr lang="en-US" sz="2000" strike="sngStrike" dirty="0">
                <a:solidFill>
                  <a:schemeClr val="bg1">
                    <a:lumMod val="95000"/>
                  </a:schemeClr>
                </a:solidFill>
              </a:rPr>
              <a:t>adjacent data</a:t>
            </a:r>
            <a:r>
              <a:rPr lang="en-US" sz="2000" dirty="0">
                <a:solidFill>
                  <a:schemeClr val="bg1">
                    <a:lumMod val="95000"/>
                  </a:schemeClr>
                </a:solidFill>
              </a:rPr>
              <a:t>  </a:t>
            </a:r>
            <a:r>
              <a:rPr lang="en-US" sz="2000" dirty="0" err="1">
                <a:solidFill>
                  <a:schemeClr val="bg1">
                    <a:lumMod val="95000"/>
                  </a:schemeClr>
                </a:solidFill>
              </a:rPr>
              <a:t>src</a:t>
            </a:r>
            <a:r>
              <a:rPr lang="en-US" sz="2000" dirty="0">
                <a:solidFill>
                  <a:schemeClr val="bg1">
                    <a:lumMod val="95000"/>
                  </a:schemeClr>
                </a:solidFill>
              </a:rPr>
              <a:t>[n+1] – [n+4]</a:t>
            </a:r>
            <a:endParaRPr lang="en-US" sz="2000" strike="sngStrike" dirty="0">
              <a:solidFill>
                <a:schemeClr val="bg1">
                  <a:lumMod val="95000"/>
                </a:schemeClr>
              </a:solidFill>
            </a:endParaRPr>
          </a:p>
        </p:txBody>
      </p:sp>
      <p:sp>
        <p:nvSpPr>
          <p:cNvPr id="5" name="Content Placeholder 4"/>
          <p:cNvSpPr>
            <a:spLocks noGrp="1"/>
          </p:cNvSpPr>
          <p:nvPr>
            <p:ph idx="1"/>
          </p:nvPr>
        </p:nvSpPr>
        <p:spPr/>
        <p:txBody>
          <a:bodyPr/>
          <a:lstStyle/>
          <a:p>
            <a:endParaRPr lang="en-US" sz="2800" dirty="0"/>
          </a:p>
          <a:p>
            <a:r>
              <a:rPr lang="en-US" sz="2800" dirty="0" err="1"/>
              <a:t>buf</a:t>
            </a:r>
            <a:r>
              <a:rPr lang="en-US" sz="2800" dirty="0"/>
              <a:t>[n+1]</a:t>
            </a:r>
          </a:p>
          <a:p>
            <a:r>
              <a:rPr lang="en-US" sz="2800" dirty="0" err="1"/>
              <a:t>memcpy</a:t>
            </a:r>
            <a:r>
              <a:rPr lang="en-US" sz="2800" dirty="0"/>
              <a:t>(</a:t>
            </a:r>
            <a:r>
              <a:rPr lang="en-US" sz="2800" dirty="0" err="1"/>
              <a:t>buf</a:t>
            </a:r>
            <a:r>
              <a:rPr lang="en-US" sz="2800" dirty="0"/>
              <a:t>, </a:t>
            </a:r>
            <a:r>
              <a:rPr lang="en-US" sz="2800" dirty="0" err="1"/>
              <a:t>src</a:t>
            </a:r>
            <a:r>
              <a:rPr lang="en-US" sz="2800" dirty="0"/>
              <a:t>, n+5)</a:t>
            </a:r>
          </a:p>
        </p:txBody>
      </p:sp>
      <p:sp>
        <p:nvSpPr>
          <p:cNvPr id="4" name="Title 3"/>
          <p:cNvSpPr>
            <a:spLocks noGrp="1"/>
          </p:cNvSpPr>
          <p:nvPr>
            <p:ph type="title"/>
          </p:nvPr>
        </p:nvSpPr>
        <p:spPr>
          <a:xfrm>
            <a:off x="305625" y="278130"/>
            <a:ext cx="10424160" cy="474345"/>
          </a:xfrm>
        </p:spPr>
        <p:txBody>
          <a:bodyPr/>
          <a:lstStyle/>
          <a:p>
            <a:r>
              <a:rPr lang="en-US" dirty="0"/>
              <a:t>Background: Buffer Overflow</a:t>
            </a:r>
          </a:p>
        </p:txBody>
      </p:sp>
      <p:sp>
        <p:nvSpPr>
          <p:cNvPr id="6" name="Text Placeholder 5"/>
          <p:cNvSpPr>
            <a:spLocks noGrp="1"/>
          </p:cNvSpPr>
          <p:nvPr>
            <p:ph type="body" sz="quarter" idx="10"/>
          </p:nvPr>
        </p:nvSpPr>
        <p:spPr/>
        <p:txBody>
          <a:bodyPr/>
          <a:lstStyle/>
          <a:p>
            <a:endParaRPr lang="en-US" dirty="0"/>
          </a:p>
        </p:txBody>
      </p:sp>
      <p:sp>
        <p:nvSpPr>
          <p:cNvPr id="2" name="Rectangle 1"/>
          <p:cNvSpPr/>
          <p:nvPr/>
        </p:nvSpPr>
        <p:spPr>
          <a:xfrm>
            <a:off x="1351214" y="3840480"/>
            <a:ext cx="2468880" cy="457200"/>
          </a:xfrm>
          <a:prstGeom prst="rect">
            <a:avLst/>
          </a:prstGeom>
          <a:noFill/>
          <a:ln/>
        </p:spPr>
        <p:style>
          <a:lnRef idx="2">
            <a:schemeClr val="dk1"/>
          </a:lnRef>
          <a:fillRef idx="1">
            <a:schemeClr val="lt1"/>
          </a:fillRef>
          <a:effectRef idx="0">
            <a:schemeClr val="dk1"/>
          </a:effectRef>
          <a:fontRef idx="minor">
            <a:schemeClr val="dk1"/>
          </a:fontRef>
        </p:style>
        <p:txBody>
          <a:bodyPr rtlCol="0" anchor="ctr" anchorCtr="1"/>
          <a:lstStyle/>
          <a:p>
            <a:pPr algn="ctr"/>
            <a:endParaRPr lang="en-US" sz="2000" dirty="0">
              <a:solidFill>
                <a:schemeClr val="bg1"/>
              </a:solidFill>
            </a:endParaRPr>
          </a:p>
        </p:txBody>
      </p:sp>
      <p:sp>
        <p:nvSpPr>
          <p:cNvPr id="17" name="Rectangle 16"/>
          <p:cNvSpPr/>
          <p:nvPr/>
        </p:nvSpPr>
        <p:spPr>
          <a:xfrm>
            <a:off x="1353312" y="3840480"/>
            <a:ext cx="822960" cy="457200"/>
          </a:xfrm>
          <a:prstGeom prst="rect">
            <a:avLst/>
          </a:prstGeom>
          <a:noFill/>
          <a:ln/>
        </p:spPr>
        <p:style>
          <a:lnRef idx="2">
            <a:schemeClr val="dk1"/>
          </a:lnRef>
          <a:fillRef idx="1">
            <a:schemeClr val="lt1"/>
          </a:fillRef>
          <a:effectRef idx="0">
            <a:schemeClr val="dk1"/>
          </a:effectRef>
          <a:fontRef idx="minor">
            <a:schemeClr val="dk1"/>
          </a:fontRef>
        </p:style>
        <p:txBody>
          <a:bodyPr rtlCol="0" anchor="ctr" anchorCtr="1"/>
          <a:lstStyle/>
          <a:p>
            <a:pPr algn="ctr"/>
            <a:r>
              <a:rPr lang="en-US" sz="2000" dirty="0" err="1">
                <a:solidFill>
                  <a:schemeClr val="tx1"/>
                </a:solidFill>
              </a:rPr>
              <a:t>src</a:t>
            </a:r>
            <a:r>
              <a:rPr lang="en-US" sz="2000" dirty="0">
                <a:solidFill>
                  <a:schemeClr val="tx1"/>
                </a:solidFill>
              </a:rPr>
              <a:t>[0]</a:t>
            </a:r>
          </a:p>
        </p:txBody>
      </p:sp>
      <p:sp>
        <p:nvSpPr>
          <p:cNvPr id="23" name="Rectangle 22"/>
          <p:cNvSpPr/>
          <p:nvPr/>
        </p:nvSpPr>
        <p:spPr>
          <a:xfrm>
            <a:off x="4206240" y="3840480"/>
            <a:ext cx="822960" cy="457200"/>
          </a:xfrm>
          <a:prstGeom prst="rect">
            <a:avLst/>
          </a:prstGeom>
          <a:noFill/>
          <a:ln/>
        </p:spPr>
        <p:style>
          <a:lnRef idx="2">
            <a:schemeClr val="dk1"/>
          </a:lnRef>
          <a:fillRef idx="1">
            <a:schemeClr val="lt1"/>
          </a:fillRef>
          <a:effectRef idx="0">
            <a:schemeClr val="dk1"/>
          </a:effectRef>
          <a:fontRef idx="minor">
            <a:schemeClr val="dk1"/>
          </a:fontRef>
        </p:style>
        <p:txBody>
          <a:bodyPr rtlCol="0" anchor="ctr" anchorCtr="1"/>
          <a:lstStyle/>
          <a:p>
            <a:pPr algn="ctr"/>
            <a:r>
              <a:rPr lang="en-US" sz="2000" dirty="0" err="1">
                <a:solidFill>
                  <a:schemeClr val="tx1"/>
                </a:solidFill>
              </a:rPr>
              <a:t>src</a:t>
            </a:r>
            <a:r>
              <a:rPr lang="en-US" sz="2000" dirty="0">
                <a:solidFill>
                  <a:schemeClr val="tx1"/>
                </a:solidFill>
              </a:rPr>
              <a:t>[n]</a:t>
            </a:r>
          </a:p>
        </p:txBody>
      </p:sp>
      <p:sp>
        <p:nvSpPr>
          <p:cNvPr id="3" name="TextBox 2"/>
          <p:cNvSpPr txBox="1"/>
          <p:nvPr/>
        </p:nvSpPr>
        <p:spPr>
          <a:xfrm>
            <a:off x="1351213" y="4297680"/>
            <a:ext cx="822959" cy="400110"/>
          </a:xfrm>
          <a:prstGeom prst="rect">
            <a:avLst/>
          </a:prstGeom>
          <a:noFill/>
        </p:spPr>
        <p:txBody>
          <a:bodyPr wrap="square" rtlCol="0" anchor="ctr" anchorCtr="1">
            <a:spAutoFit/>
          </a:bodyPr>
          <a:lstStyle/>
          <a:p>
            <a:pPr algn="ctr">
              <a:spcAft>
                <a:spcPts val="600"/>
              </a:spcAft>
              <a:buClr>
                <a:schemeClr val="bg2"/>
              </a:buClr>
            </a:pPr>
            <a:r>
              <a:rPr lang="en-US" sz="2000" dirty="0" err="1"/>
              <a:t>buf</a:t>
            </a:r>
            <a:endParaRPr lang="en-US" sz="2000" dirty="0"/>
          </a:p>
        </p:txBody>
      </p:sp>
      <p:sp>
        <p:nvSpPr>
          <p:cNvPr id="26" name="TextBox 25"/>
          <p:cNvSpPr txBox="1"/>
          <p:nvPr/>
        </p:nvSpPr>
        <p:spPr>
          <a:xfrm>
            <a:off x="2181812" y="4297680"/>
            <a:ext cx="815321" cy="400110"/>
          </a:xfrm>
          <a:prstGeom prst="rect">
            <a:avLst/>
          </a:prstGeom>
          <a:noFill/>
        </p:spPr>
        <p:txBody>
          <a:bodyPr wrap="square" rtlCol="0" anchor="ctr" anchorCtr="1">
            <a:spAutoFit/>
          </a:bodyPr>
          <a:lstStyle/>
          <a:p>
            <a:pPr algn="ctr">
              <a:spcAft>
                <a:spcPts val="600"/>
              </a:spcAft>
              <a:buClr>
                <a:schemeClr val="bg2"/>
              </a:buClr>
            </a:pPr>
            <a:r>
              <a:rPr lang="en-US" sz="2000" dirty="0"/>
              <a:t>buf+1</a:t>
            </a:r>
          </a:p>
        </p:txBody>
      </p:sp>
      <p:sp>
        <p:nvSpPr>
          <p:cNvPr id="27" name="TextBox 26"/>
          <p:cNvSpPr txBox="1"/>
          <p:nvPr/>
        </p:nvSpPr>
        <p:spPr>
          <a:xfrm>
            <a:off x="3004773" y="4297680"/>
            <a:ext cx="815321" cy="400110"/>
          </a:xfrm>
          <a:prstGeom prst="rect">
            <a:avLst/>
          </a:prstGeom>
          <a:noFill/>
        </p:spPr>
        <p:txBody>
          <a:bodyPr wrap="square" rtlCol="0" anchor="ctr" anchorCtr="1">
            <a:spAutoFit/>
          </a:bodyPr>
          <a:lstStyle/>
          <a:p>
            <a:pPr algn="ctr">
              <a:spcAft>
                <a:spcPts val="600"/>
              </a:spcAft>
              <a:buClr>
                <a:schemeClr val="bg2"/>
              </a:buClr>
            </a:pPr>
            <a:r>
              <a:rPr lang="en-US" sz="2000" dirty="0"/>
              <a:t>buf+2</a:t>
            </a:r>
          </a:p>
        </p:txBody>
      </p:sp>
      <p:sp>
        <p:nvSpPr>
          <p:cNvPr id="28" name="TextBox 27"/>
          <p:cNvSpPr txBox="1"/>
          <p:nvPr/>
        </p:nvSpPr>
        <p:spPr>
          <a:xfrm>
            <a:off x="4214723" y="4297680"/>
            <a:ext cx="814692" cy="400110"/>
          </a:xfrm>
          <a:prstGeom prst="rect">
            <a:avLst/>
          </a:prstGeom>
          <a:noFill/>
        </p:spPr>
        <p:txBody>
          <a:bodyPr wrap="square" rtlCol="0" anchor="ctr" anchorCtr="1">
            <a:spAutoFit/>
          </a:bodyPr>
          <a:lstStyle/>
          <a:p>
            <a:pPr algn="ctr">
              <a:spcAft>
                <a:spcPts val="600"/>
              </a:spcAft>
              <a:buClr>
                <a:schemeClr val="bg2"/>
              </a:buClr>
            </a:pPr>
            <a:r>
              <a:rPr lang="en-US" sz="2000" dirty="0" err="1"/>
              <a:t>buf+n</a:t>
            </a:r>
            <a:endParaRPr lang="en-US" sz="2000" dirty="0"/>
          </a:p>
        </p:txBody>
      </p:sp>
      <p:sp>
        <p:nvSpPr>
          <p:cNvPr id="8" name="TextBox 7"/>
          <p:cNvSpPr txBox="1"/>
          <p:nvPr/>
        </p:nvSpPr>
        <p:spPr>
          <a:xfrm>
            <a:off x="3840480" y="3840480"/>
            <a:ext cx="345224" cy="400110"/>
          </a:xfrm>
          <a:prstGeom prst="rect">
            <a:avLst/>
          </a:prstGeom>
          <a:noFill/>
        </p:spPr>
        <p:txBody>
          <a:bodyPr wrap="square" rtlCol="0" anchor="ctr" anchorCtr="1">
            <a:spAutoFit/>
          </a:bodyPr>
          <a:lstStyle/>
          <a:p>
            <a:pPr algn="ctr">
              <a:spcAft>
                <a:spcPts val="600"/>
              </a:spcAft>
              <a:buClr>
                <a:schemeClr val="bg2"/>
              </a:buClr>
            </a:pPr>
            <a:r>
              <a:rPr lang="en-US" sz="2000" dirty="0"/>
              <a:t>…</a:t>
            </a:r>
          </a:p>
        </p:txBody>
      </p:sp>
      <p:sp>
        <p:nvSpPr>
          <p:cNvPr id="31" name="TextBox 30"/>
          <p:cNvSpPr txBox="1"/>
          <p:nvPr/>
        </p:nvSpPr>
        <p:spPr>
          <a:xfrm>
            <a:off x="3840480" y="4206240"/>
            <a:ext cx="345224" cy="400110"/>
          </a:xfrm>
          <a:prstGeom prst="rect">
            <a:avLst/>
          </a:prstGeom>
          <a:noFill/>
        </p:spPr>
        <p:txBody>
          <a:bodyPr wrap="square" rtlCol="0" anchor="ctr" anchorCtr="1">
            <a:spAutoFit/>
          </a:bodyPr>
          <a:lstStyle/>
          <a:p>
            <a:pPr algn="ctr">
              <a:spcAft>
                <a:spcPts val="600"/>
              </a:spcAft>
              <a:buClr>
                <a:schemeClr val="bg2"/>
              </a:buClr>
            </a:pPr>
            <a:r>
              <a:rPr lang="en-US" sz="2000" dirty="0"/>
              <a:t>…</a:t>
            </a:r>
          </a:p>
        </p:txBody>
      </p:sp>
      <p:sp>
        <p:nvSpPr>
          <p:cNvPr id="35" name="Rectangle 34"/>
          <p:cNvSpPr/>
          <p:nvPr/>
        </p:nvSpPr>
        <p:spPr>
          <a:xfrm>
            <a:off x="2176272" y="3840480"/>
            <a:ext cx="822960" cy="457200"/>
          </a:xfrm>
          <a:prstGeom prst="rect">
            <a:avLst/>
          </a:prstGeom>
          <a:noFill/>
          <a:ln/>
        </p:spPr>
        <p:style>
          <a:lnRef idx="2">
            <a:schemeClr val="dk1"/>
          </a:lnRef>
          <a:fillRef idx="1">
            <a:schemeClr val="lt1"/>
          </a:fillRef>
          <a:effectRef idx="0">
            <a:schemeClr val="dk1"/>
          </a:effectRef>
          <a:fontRef idx="minor">
            <a:schemeClr val="dk1"/>
          </a:fontRef>
        </p:style>
        <p:txBody>
          <a:bodyPr rtlCol="0" anchor="ctr" anchorCtr="1"/>
          <a:lstStyle/>
          <a:p>
            <a:pPr algn="ctr"/>
            <a:r>
              <a:rPr lang="en-US" sz="2000" dirty="0" err="1">
                <a:solidFill>
                  <a:schemeClr val="tx1"/>
                </a:solidFill>
              </a:rPr>
              <a:t>src</a:t>
            </a:r>
            <a:r>
              <a:rPr lang="en-US" sz="2000" dirty="0">
                <a:solidFill>
                  <a:schemeClr val="tx1"/>
                </a:solidFill>
              </a:rPr>
              <a:t>[1]</a:t>
            </a:r>
          </a:p>
        </p:txBody>
      </p:sp>
      <p:sp>
        <p:nvSpPr>
          <p:cNvPr id="36" name="Rectangle 35"/>
          <p:cNvSpPr/>
          <p:nvPr/>
        </p:nvSpPr>
        <p:spPr>
          <a:xfrm>
            <a:off x="2999232" y="3840480"/>
            <a:ext cx="822960" cy="457200"/>
          </a:xfrm>
          <a:prstGeom prst="rect">
            <a:avLst/>
          </a:prstGeom>
          <a:noFill/>
          <a:ln/>
        </p:spPr>
        <p:style>
          <a:lnRef idx="2">
            <a:schemeClr val="dk1"/>
          </a:lnRef>
          <a:fillRef idx="1">
            <a:schemeClr val="lt1"/>
          </a:fillRef>
          <a:effectRef idx="0">
            <a:schemeClr val="dk1"/>
          </a:effectRef>
          <a:fontRef idx="minor">
            <a:schemeClr val="dk1"/>
          </a:fontRef>
        </p:style>
        <p:txBody>
          <a:bodyPr rtlCol="0" anchor="ctr" anchorCtr="1"/>
          <a:lstStyle/>
          <a:p>
            <a:pPr algn="ctr"/>
            <a:r>
              <a:rPr lang="en-US" sz="2000" dirty="0" err="1">
                <a:solidFill>
                  <a:schemeClr val="tx1"/>
                </a:solidFill>
              </a:rPr>
              <a:t>src</a:t>
            </a:r>
            <a:r>
              <a:rPr lang="en-US" sz="2000" dirty="0">
                <a:solidFill>
                  <a:schemeClr val="tx1"/>
                </a:solidFill>
              </a:rPr>
              <a:t>[2]</a:t>
            </a:r>
          </a:p>
        </p:txBody>
      </p:sp>
      <p:sp>
        <p:nvSpPr>
          <p:cNvPr id="10" name="Right Brace 9"/>
          <p:cNvSpPr/>
          <p:nvPr/>
        </p:nvSpPr>
        <p:spPr>
          <a:xfrm rot="16200000">
            <a:off x="6545204" y="2170372"/>
            <a:ext cx="263646" cy="3067053"/>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nchorCtr="1"/>
          <a:lstStyle/>
          <a:p>
            <a:pPr algn="ctr"/>
            <a:endParaRPr lang="en-US" sz="2000"/>
          </a:p>
        </p:txBody>
      </p:sp>
      <p:sp>
        <p:nvSpPr>
          <p:cNvPr id="12" name="TextBox 11"/>
          <p:cNvSpPr txBox="1"/>
          <p:nvPr/>
        </p:nvSpPr>
        <p:spPr>
          <a:xfrm>
            <a:off x="6115050" y="3171965"/>
            <a:ext cx="1143000" cy="400110"/>
          </a:xfrm>
          <a:prstGeom prst="rect">
            <a:avLst/>
          </a:prstGeom>
          <a:noFill/>
        </p:spPr>
        <p:txBody>
          <a:bodyPr wrap="square" rtlCol="0">
            <a:spAutoFit/>
          </a:bodyPr>
          <a:lstStyle/>
          <a:p>
            <a:pPr>
              <a:spcAft>
                <a:spcPts val="600"/>
              </a:spcAft>
              <a:buClr>
                <a:schemeClr val="bg2"/>
              </a:buClr>
            </a:pPr>
            <a:r>
              <a:rPr lang="en-US" sz="2000" dirty="0"/>
              <a:t>overflow</a:t>
            </a:r>
          </a:p>
        </p:txBody>
      </p:sp>
      <p:sp>
        <p:nvSpPr>
          <p:cNvPr id="21" name="Right Arrow 20"/>
          <p:cNvSpPr/>
          <p:nvPr/>
        </p:nvSpPr>
        <p:spPr>
          <a:xfrm rot="8193023">
            <a:off x="3662969" y="2005579"/>
            <a:ext cx="743005" cy="585590"/>
          </a:xfrm>
          <a:prstGeom prst="rightArrow">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Tree>
    <p:extLst>
      <p:ext uri="{BB962C8B-B14F-4D97-AF65-F5344CB8AC3E}">
        <p14:creationId xmlns:p14="http://schemas.microsoft.com/office/powerpoint/2010/main" val="2824709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21"/>
                                        </p:tgtEl>
                                      </p:cBhvr>
                                    </p:animEffect>
                                    <p:set>
                                      <p:cBhvr>
                                        <p:cTn id="7" dur="1" fill="hold">
                                          <p:stCondLst>
                                            <p:cond delay="499"/>
                                          </p:stCondLst>
                                        </p:cTn>
                                        <p:tgtEl>
                                          <p:spTgt spid="21"/>
                                        </p:tgtEl>
                                        <p:attrNameLst>
                                          <p:attrName>style.visibility</p:attrName>
                                        </p:attrNameLst>
                                      </p:cBhvr>
                                      <p:to>
                                        <p:strVal val="hidden"/>
                                      </p:to>
                                    </p:se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7">
                                            <p:txEl>
                                              <p:pRg st="0" end="0"/>
                                            </p:txEl>
                                          </p:spTgt>
                                        </p:tgtEl>
                                        <p:attrNameLst>
                                          <p:attrName>style.visibility</p:attrName>
                                        </p:attrNameLst>
                                      </p:cBhvr>
                                      <p:to>
                                        <p:strVal val="visible"/>
                                      </p:to>
                                    </p:set>
                                    <p:animEffect transition="in" filter="wipe(left)">
                                      <p:cBhvr>
                                        <p:cTn id="11" dur="500"/>
                                        <p:tgtEl>
                                          <p:spTgt spid="17">
                                            <p:txEl>
                                              <p:pRg st="0" end="0"/>
                                            </p:txEl>
                                          </p:spTgt>
                                        </p:tgtEl>
                                      </p:cBhvr>
                                    </p:animEffect>
                                  </p:childTnLst>
                                </p:cTn>
                              </p:par>
                              <p:par>
                                <p:cTn id="12" presetID="1" presetClass="emph" presetSubtype="2" fill="hold" nodeType="withEffect">
                                  <p:stCondLst>
                                    <p:cond delay="0"/>
                                  </p:stCondLst>
                                  <p:childTnLst>
                                    <p:animClr clrSpc="rgb" dir="cw">
                                      <p:cBhvr>
                                        <p:cTn id="13" dur="500" fill="hold"/>
                                        <p:tgtEl>
                                          <p:spTgt spid="17"/>
                                        </p:tgtEl>
                                        <p:attrNameLst>
                                          <p:attrName>fillcolor</p:attrName>
                                        </p:attrNameLst>
                                      </p:cBhvr>
                                      <p:to>
                                        <a:schemeClr val="folHlink"/>
                                      </p:to>
                                    </p:animClr>
                                    <p:set>
                                      <p:cBhvr>
                                        <p:cTn id="14" dur="500" fill="hold"/>
                                        <p:tgtEl>
                                          <p:spTgt spid="17"/>
                                        </p:tgtEl>
                                        <p:attrNameLst>
                                          <p:attrName>fill.type</p:attrName>
                                        </p:attrNameLst>
                                      </p:cBhvr>
                                      <p:to>
                                        <p:strVal val="solid"/>
                                      </p:to>
                                    </p:set>
                                    <p:set>
                                      <p:cBhvr>
                                        <p:cTn id="15" dur="500" fill="hold"/>
                                        <p:tgtEl>
                                          <p:spTgt spid="17"/>
                                        </p:tgtEl>
                                        <p:attrNameLst>
                                          <p:attrName>fill.on</p:attrName>
                                        </p:attrNameLst>
                                      </p:cBhvr>
                                      <p:to>
                                        <p:strVal val="true"/>
                                      </p:to>
                                    </p:set>
                                  </p:childTnLst>
                                </p:cTn>
                              </p:par>
                            </p:childTnLst>
                          </p:cTn>
                        </p:par>
                        <p:par>
                          <p:cTn id="16" fill="hold">
                            <p:stCondLst>
                              <p:cond delay="1000"/>
                            </p:stCondLst>
                            <p:childTnLst>
                              <p:par>
                                <p:cTn id="17" presetID="22" presetClass="entr" presetSubtype="8" fill="hold" nodeType="afterEffect">
                                  <p:stCondLst>
                                    <p:cond delay="0"/>
                                  </p:stCondLst>
                                  <p:childTnLst>
                                    <p:set>
                                      <p:cBhvr>
                                        <p:cTn id="18" dur="1" fill="hold">
                                          <p:stCondLst>
                                            <p:cond delay="0"/>
                                          </p:stCondLst>
                                        </p:cTn>
                                        <p:tgtEl>
                                          <p:spTgt spid="35">
                                            <p:txEl>
                                              <p:pRg st="0" end="0"/>
                                            </p:txEl>
                                          </p:spTgt>
                                        </p:tgtEl>
                                        <p:attrNameLst>
                                          <p:attrName>style.visibility</p:attrName>
                                        </p:attrNameLst>
                                      </p:cBhvr>
                                      <p:to>
                                        <p:strVal val="visible"/>
                                      </p:to>
                                    </p:set>
                                    <p:animEffect transition="in" filter="wipe(left)">
                                      <p:cBhvr>
                                        <p:cTn id="19" dur="500"/>
                                        <p:tgtEl>
                                          <p:spTgt spid="35">
                                            <p:txEl>
                                              <p:pRg st="0" end="0"/>
                                            </p:txEl>
                                          </p:spTgt>
                                        </p:tgtEl>
                                      </p:cBhvr>
                                    </p:animEffect>
                                  </p:childTnLst>
                                </p:cTn>
                              </p:par>
                              <p:par>
                                <p:cTn id="20" presetID="1" presetClass="emph" presetSubtype="2" fill="hold" nodeType="withEffect">
                                  <p:stCondLst>
                                    <p:cond delay="0"/>
                                  </p:stCondLst>
                                  <p:childTnLst>
                                    <p:animClr clrSpc="rgb" dir="cw">
                                      <p:cBhvr>
                                        <p:cTn id="21" dur="500" fill="hold"/>
                                        <p:tgtEl>
                                          <p:spTgt spid="35"/>
                                        </p:tgtEl>
                                        <p:attrNameLst>
                                          <p:attrName>fillcolor</p:attrName>
                                        </p:attrNameLst>
                                      </p:cBhvr>
                                      <p:to>
                                        <a:schemeClr val="folHlink"/>
                                      </p:to>
                                    </p:animClr>
                                    <p:set>
                                      <p:cBhvr>
                                        <p:cTn id="22" dur="500" fill="hold"/>
                                        <p:tgtEl>
                                          <p:spTgt spid="35"/>
                                        </p:tgtEl>
                                        <p:attrNameLst>
                                          <p:attrName>fill.type</p:attrName>
                                        </p:attrNameLst>
                                      </p:cBhvr>
                                      <p:to>
                                        <p:strVal val="solid"/>
                                      </p:to>
                                    </p:set>
                                    <p:set>
                                      <p:cBhvr>
                                        <p:cTn id="23" dur="500" fill="hold"/>
                                        <p:tgtEl>
                                          <p:spTgt spid="35"/>
                                        </p:tgtEl>
                                        <p:attrNameLst>
                                          <p:attrName>fill.on</p:attrName>
                                        </p:attrNameLst>
                                      </p:cBhvr>
                                      <p:to>
                                        <p:strVal val="true"/>
                                      </p:to>
                                    </p:set>
                                  </p:childTnLst>
                                </p:cTn>
                              </p:par>
                            </p:childTnLst>
                          </p:cTn>
                        </p:par>
                        <p:par>
                          <p:cTn id="24" fill="hold">
                            <p:stCondLst>
                              <p:cond delay="1500"/>
                            </p:stCondLst>
                            <p:childTnLst>
                              <p:par>
                                <p:cTn id="25" presetID="22" presetClass="entr" presetSubtype="8" fill="hold" nodeType="afterEffect">
                                  <p:stCondLst>
                                    <p:cond delay="0"/>
                                  </p:stCondLst>
                                  <p:childTnLst>
                                    <p:set>
                                      <p:cBhvr>
                                        <p:cTn id="26" dur="1" fill="hold">
                                          <p:stCondLst>
                                            <p:cond delay="0"/>
                                          </p:stCondLst>
                                        </p:cTn>
                                        <p:tgtEl>
                                          <p:spTgt spid="36">
                                            <p:txEl>
                                              <p:pRg st="0" end="0"/>
                                            </p:txEl>
                                          </p:spTgt>
                                        </p:tgtEl>
                                        <p:attrNameLst>
                                          <p:attrName>style.visibility</p:attrName>
                                        </p:attrNameLst>
                                      </p:cBhvr>
                                      <p:to>
                                        <p:strVal val="visible"/>
                                      </p:to>
                                    </p:set>
                                    <p:animEffect transition="in" filter="wipe(left)">
                                      <p:cBhvr>
                                        <p:cTn id="27" dur="500"/>
                                        <p:tgtEl>
                                          <p:spTgt spid="36">
                                            <p:txEl>
                                              <p:pRg st="0" end="0"/>
                                            </p:txEl>
                                          </p:spTgt>
                                        </p:tgtEl>
                                      </p:cBhvr>
                                    </p:animEffect>
                                  </p:childTnLst>
                                </p:cTn>
                              </p:par>
                              <p:par>
                                <p:cTn id="28" presetID="1" presetClass="emph" presetSubtype="2" fill="hold" nodeType="withEffect">
                                  <p:stCondLst>
                                    <p:cond delay="0"/>
                                  </p:stCondLst>
                                  <p:childTnLst>
                                    <p:animClr clrSpc="rgb" dir="cw">
                                      <p:cBhvr>
                                        <p:cTn id="29" dur="500" fill="hold"/>
                                        <p:tgtEl>
                                          <p:spTgt spid="36"/>
                                        </p:tgtEl>
                                        <p:attrNameLst>
                                          <p:attrName>fillcolor</p:attrName>
                                        </p:attrNameLst>
                                      </p:cBhvr>
                                      <p:to>
                                        <a:schemeClr val="folHlink"/>
                                      </p:to>
                                    </p:animClr>
                                    <p:set>
                                      <p:cBhvr>
                                        <p:cTn id="30" dur="500" fill="hold"/>
                                        <p:tgtEl>
                                          <p:spTgt spid="36"/>
                                        </p:tgtEl>
                                        <p:attrNameLst>
                                          <p:attrName>fill.type</p:attrName>
                                        </p:attrNameLst>
                                      </p:cBhvr>
                                      <p:to>
                                        <p:strVal val="solid"/>
                                      </p:to>
                                    </p:set>
                                    <p:set>
                                      <p:cBhvr>
                                        <p:cTn id="31" dur="500" fill="hold"/>
                                        <p:tgtEl>
                                          <p:spTgt spid="36"/>
                                        </p:tgtEl>
                                        <p:attrNameLst>
                                          <p:attrName>fill.on</p:attrName>
                                        </p:attrNameLst>
                                      </p:cBhvr>
                                      <p:to>
                                        <p:strVal val="true"/>
                                      </p:to>
                                    </p:set>
                                  </p:childTnLst>
                                </p:cTn>
                              </p:par>
                            </p:childTnLst>
                          </p:cTn>
                        </p:par>
                        <p:par>
                          <p:cTn id="32" fill="hold">
                            <p:stCondLst>
                              <p:cond delay="2000"/>
                            </p:stCondLst>
                            <p:childTnLst>
                              <p:par>
                                <p:cTn id="33" presetID="22" presetClass="entr" presetSubtype="8" fill="hold" nodeType="afterEffect">
                                  <p:stCondLst>
                                    <p:cond delay="0"/>
                                  </p:stCondLst>
                                  <p:childTnLst>
                                    <p:set>
                                      <p:cBhvr>
                                        <p:cTn id="34" dur="1" fill="hold">
                                          <p:stCondLst>
                                            <p:cond delay="0"/>
                                          </p:stCondLst>
                                        </p:cTn>
                                        <p:tgtEl>
                                          <p:spTgt spid="23">
                                            <p:txEl>
                                              <p:pRg st="0" end="0"/>
                                            </p:txEl>
                                          </p:spTgt>
                                        </p:tgtEl>
                                        <p:attrNameLst>
                                          <p:attrName>style.visibility</p:attrName>
                                        </p:attrNameLst>
                                      </p:cBhvr>
                                      <p:to>
                                        <p:strVal val="visible"/>
                                      </p:to>
                                    </p:set>
                                    <p:animEffect transition="in" filter="wipe(left)">
                                      <p:cBhvr>
                                        <p:cTn id="35" dur="500"/>
                                        <p:tgtEl>
                                          <p:spTgt spid="23">
                                            <p:txEl>
                                              <p:pRg st="0" end="0"/>
                                            </p:txEl>
                                          </p:spTgt>
                                        </p:tgtEl>
                                      </p:cBhvr>
                                    </p:animEffect>
                                  </p:childTnLst>
                                </p:cTn>
                              </p:par>
                              <p:par>
                                <p:cTn id="36" presetID="1" presetClass="emph" presetSubtype="2" fill="hold" nodeType="withEffect">
                                  <p:stCondLst>
                                    <p:cond delay="0"/>
                                  </p:stCondLst>
                                  <p:childTnLst>
                                    <p:animClr clrSpc="rgb" dir="cw">
                                      <p:cBhvr>
                                        <p:cTn id="37" dur="500" fill="hold"/>
                                        <p:tgtEl>
                                          <p:spTgt spid="23"/>
                                        </p:tgtEl>
                                        <p:attrNameLst>
                                          <p:attrName>fillcolor</p:attrName>
                                        </p:attrNameLst>
                                      </p:cBhvr>
                                      <p:to>
                                        <a:schemeClr val="folHlink"/>
                                      </p:to>
                                    </p:animClr>
                                    <p:set>
                                      <p:cBhvr>
                                        <p:cTn id="38" dur="500" fill="hold"/>
                                        <p:tgtEl>
                                          <p:spTgt spid="23"/>
                                        </p:tgtEl>
                                        <p:attrNameLst>
                                          <p:attrName>fill.type</p:attrName>
                                        </p:attrNameLst>
                                      </p:cBhvr>
                                      <p:to>
                                        <p:strVal val="solid"/>
                                      </p:to>
                                    </p:set>
                                    <p:set>
                                      <p:cBhvr>
                                        <p:cTn id="39" dur="500" fill="hold"/>
                                        <p:tgtEl>
                                          <p:spTgt spid="23"/>
                                        </p:tgtEl>
                                        <p:attrNameLst>
                                          <p:attrName>fill.on</p:attrName>
                                        </p:attrNameLst>
                                      </p:cBhvr>
                                      <p:to>
                                        <p:strVal val="true"/>
                                      </p:to>
                                    </p:se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1" nodeType="clickEffect">
                                  <p:stCondLst>
                                    <p:cond delay="0"/>
                                  </p:stCondLst>
                                  <p:childTnLst>
                                    <p:set>
                                      <p:cBhvr>
                                        <p:cTn id="43" dur="1" fill="hold">
                                          <p:stCondLst>
                                            <p:cond delay="0"/>
                                          </p:stCondLst>
                                        </p:cTn>
                                        <p:tgtEl>
                                          <p:spTgt spid="32"/>
                                        </p:tgtEl>
                                        <p:attrNameLst>
                                          <p:attrName>style.visibility</p:attrName>
                                        </p:attrNameLst>
                                      </p:cBhvr>
                                      <p:to>
                                        <p:strVal val="visible"/>
                                      </p:to>
                                    </p:set>
                                    <p:animEffect transition="in" filter="wipe(left)">
                                      <p:cBhvr>
                                        <p:cTn id="44" dur="500"/>
                                        <p:tgtEl>
                                          <p:spTgt spid="32"/>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fade">
                                      <p:cBhvr>
                                        <p:cTn id="47" dur="500"/>
                                        <p:tgtEl>
                                          <p:spTgt spid="12"/>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10"/>
                                        </p:tgtEl>
                                        <p:attrNameLst>
                                          <p:attrName>style.visibility</p:attrName>
                                        </p:attrNameLst>
                                      </p:cBhvr>
                                      <p:to>
                                        <p:strVal val="visible"/>
                                      </p:to>
                                    </p:set>
                                    <p:animEffect transition="in" filter="fade">
                                      <p:cBhvr>
                                        <p:cTn id="5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1" animBg="1"/>
      <p:bldP spid="10" grpId="0" animBg="1"/>
      <p:bldP spid="12" grpId="0"/>
      <p:bldP spid="21"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5625" y="278130"/>
            <a:ext cx="10424160" cy="474345"/>
          </a:xfrm>
        </p:spPr>
        <p:txBody>
          <a:bodyPr/>
          <a:lstStyle/>
          <a:p>
            <a:r>
              <a:rPr lang="en-US" dirty="0"/>
              <a:t>Example Error</a:t>
            </a:r>
          </a:p>
        </p:txBody>
      </p:sp>
      <p:pic>
        <p:nvPicPr>
          <p:cNvPr id="5" name="Content Placeholder 4"/>
          <p:cNvPicPr>
            <a:picLocks noGrp="1" noChangeAspect="1"/>
          </p:cNvPicPr>
          <p:nvPr>
            <p:ph idx="1"/>
          </p:nvPr>
        </p:nvPicPr>
        <p:blipFill rotWithShape="1">
          <a:blip r:embed="rId2"/>
          <a:srcRect l="548" t="70894" r="60583" b="15668"/>
          <a:stretch/>
        </p:blipFill>
        <p:spPr>
          <a:xfrm>
            <a:off x="464457" y="2612571"/>
            <a:ext cx="11275420" cy="2322286"/>
          </a:xfrm>
          <a:prstGeom prst="rect">
            <a:avLst/>
          </a:prstGeom>
        </p:spPr>
      </p:pic>
      <p:sp>
        <p:nvSpPr>
          <p:cNvPr id="4" name="Text Placeholder 3"/>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198088091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BF326B-7611-4D40-A5B3-4CE6F2BB1D44}"/>
              </a:ext>
            </a:extLst>
          </p:cNvPr>
          <p:cNvSpPr>
            <a:spLocks noGrp="1"/>
          </p:cNvSpPr>
          <p:nvPr>
            <p:ph type="title"/>
          </p:nvPr>
        </p:nvSpPr>
        <p:spPr>
          <a:xfrm>
            <a:off x="305625" y="278130"/>
            <a:ext cx="10424160" cy="474345"/>
          </a:xfrm>
        </p:spPr>
        <p:txBody>
          <a:bodyPr/>
          <a:lstStyle/>
          <a:p>
            <a:endParaRPr lang="en-US"/>
          </a:p>
        </p:txBody>
      </p:sp>
      <p:sp>
        <p:nvSpPr>
          <p:cNvPr id="4" name="Text Placeholder 3">
            <a:extLst>
              <a:ext uri="{FF2B5EF4-FFF2-40B4-BE49-F238E27FC236}">
                <a16:creationId xmlns:a16="http://schemas.microsoft.com/office/drawing/2014/main" id="{548EACDC-9C3B-43EF-A8B7-41C0937BA29C}"/>
              </a:ext>
            </a:extLst>
          </p:cNvPr>
          <p:cNvSpPr>
            <a:spLocks noGrp="1"/>
          </p:cNvSpPr>
          <p:nvPr>
            <p:ph type="body" sz="quarter" idx="10"/>
          </p:nvPr>
        </p:nvSpPr>
        <p:spPr/>
        <p:txBody>
          <a:bodyPr/>
          <a:lstStyle/>
          <a:p>
            <a:endParaRPr lang="en-US"/>
          </a:p>
        </p:txBody>
      </p:sp>
      <p:pic>
        <p:nvPicPr>
          <p:cNvPr id="3" name="Picture 2">
            <a:extLst>
              <a:ext uri="{FF2B5EF4-FFF2-40B4-BE49-F238E27FC236}">
                <a16:creationId xmlns:a16="http://schemas.microsoft.com/office/drawing/2014/main" id="{7FED106A-AAC7-4236-94EA-6C0484AD288C}"/>
              </a:ext>
            </a:extLst>
          </p:cNvPr>
          <p:cNvPicPr>
            <a:picLocks noChangeAspect="1"/>
          </p:cNvPicPr>
          <p:nvPr/>
        </p:nvPicPr>
        <p:blipFill>
          <a:blip r:embed="rId2"/>
          <a:stretch>
            <a:fillRect/>
          </a:stretch>
        </p:blipFill>
        <p:spPr>
          <a:xfrm>
            <a:off x="313245" y="1386159"/>
            <a:ext cx="11339543" cy="4932091"/>
          </a:xfrm>
          <a:prstGeom prst="rect">
            <a:avLst/>
          </a:prstGeom>
        </p:spPr>
      </p:pic>
    </p:spTree>
    <p:extLst>
      <p:ext uri="{BB962C8B-B14F-4D97-AF65-F5344CB8AC3E}">
        <p14:creationId xmlns:p14="http://schemas.microsoft.com/office/powerpoint/2010/main" val="227020756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96BD25-23AC-43A9-BA1C-FED6A3C6CE71}"/>
              </a:ext>
            </a:extLst>
          </p:cNvPr>
          <p:cNvSpPr>
            <a:spLocks noGrp="1"/>
          </p:cNvSpPr>
          <p:nvPr>
            <p:ph type="title"/>
          </p:nvPr>
        </p:nvSpPr>
        <p:spPr>
          <a:xfrm>
            <a:off x="305625" y="278130"/>
            <a:ext cx="10424160" cy="474345"/>
          </a:xfrm>
        </p:spPr>
        <p:txBody>
          <a:bodyPr/>
          <a:lstStyle/>
          <a:p>
            <a:endParaRPr lang="en-US"/>
          </a:p>
        </p:txBody>
      </p:sp>
      <p:sp>
        <p:nvSpPr>
          <p:cNvPr id="4" name="Text Placeholder 3">
            <a:extLst>
              <a:ext uri="{FF2B5EF4-FFF2-40B4-BE49-F238E27FC236}">
                <a16:creationId xmlns:a16="http://schemas.microsoft.com/office/drawing/2014/main" id="{094FBC4E-5A58-401C-86BB-F4825E2530DB}"/>
              </a:ext>
            </a:extLst>
          </p:cNvPr>
          <p:cNvSpPr>
            <a:spLocks noGrp="1"/>
          </p:cNvSpPr>
          <p:nvPr>
            <p:ph type="body" sz="quarter" idx="10"/>
          </p:nvPr>
        </p:nvSpPr>
        <p:spPr/>
        <p:txBody>
          <a:bodyPr/>
          <a:lstStyle/>
          <a:p>
            <a:endParaRPr lang="en-US"/>
          </a:p>
        </p:txBody>
      </p:sp>
      <p:pic>
        <p:nvPicPr>
          <p:cNvPr id="7" name="Picture 6">
            <a:extLst>
              <a:ext uri="{FF2B5EF4-FFF2-40B4-BE49-F238E27FC236}">
                <a16:creationId xmlns:a16="http://schemas.microsoft.com/office/drawing/2014/main" id="{A996D57E-9518-4518-AEB9-E5F35BB13CCD}"/>
              </a:ext>
            </a:extLst>
          </p:cNvPr>
          <p:cNvPicPr>
            <a:picLocks noChangeAspect="1"/>
          </p:cNvPicPr>
          <p:nvPr/>
        </p:nvPicPr>
        <p:blipFill>
          <a:blip r:embed="rId2"/>
          <a:stretch>
            <a:fillRect/>
          </a:stretch>
        </p:blipFill>
        <p:spPr>
          <a:xfrm>
            <a:off x="312707" y="1386159"/>
            <a:ext cx="11339543" cy="4932091"/>
          </a:xfrm>
          <a:prstGeom prst="rect">
            <a:avLst/>
          </a:prstGeom>
        </p:spPr>
      </p:pic>
    </p:spTree>
    <p:extLst>
      <p:ext uri="{BB962C8B-B14F-4D97-AF65-F5344CB8AC3E}">
        <p14:creationId xmlns:p14="http://schemas.microsoft.com/office/powerpoint/2010/main" val="212087977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E1A124-4F73-4B6A-B0E4-3B3090149843}"/>
              </a:ext>
            </a:extLst>
          </p:cNvPr>
          <p:cNvSpPr>
            <a:spLocks noGrp="1"/>
          </p:cNvSpPr>
          <p:nvPr>
            <p:ph type="title"/>
          </p:nvPr>
        </p:nvSpPr>
        <p:spPr>
          <a:xfrm>
            <a:off x="305625" y="278130"/>
            <a:ext cx="10424160" cy="474345"/>
          </a:xfrm>
        </p:spPr>
        <p:txBody>
          <a:bodyPr/>
          <a:lstStyle/>
          <a:p>
            <a:endParaRPr lang="en-US"/>
          </a:p>
        </p:txBody>
      </p:sp>
      <p:sp>
        <p:nvSpPr>
          <p:cNvPr id="4" name="Text Placeholder 3">
            <a:extLst>
              <a:ext uri="{FF2B5EF4-FFF2-40B4-BE49-F238E27FC236}">
                <a16:creationId xmlns:a16="http://schemas.microsoft.com/office/drawing/2014/main" id="{B36D53CA-EF00-4A70-A5BF-3E65D5D26C81}"/>
              </a:ext>
            </a:extLst>
          </p:cNvPr>
          <p:cNvSpPr>
            <a:spLocks noGrp="1"/>
          </p:cNvSpPr>
          <p:nvPr>
            <p:ph type="body" sz="quarter" idx="10"/>
          </p:nvPr>
        </p:nvSpPr>
        <p:spPr/>
        <p:txBody>
          <a:bodyPr/>
          <a:lstStyle/>
          <a:p>
            <a:endParaRPr lang="en-US"/>
          </a:p>
        </p:txBody>
      </p:sp>
      <p:pic>
        <p:nvPicPr>
          <p:cNvPr id="3" name="Picture 2">
            <a:extLst>
              <a:ext uri="{FF2B5EF4-FFF2-40B4-BE49-F238E27FC236}">
                <a16:creationId xmlns:a16="http://schemas.microsoft.com/office/drawing/2014/main" id="{1FF8B817-182E-4A07-834A-9420570E171B}"/>
              </a:ext>
            </a:extLst>
          </p:cNvPr>
          <p:cNvPicPr>
            <a:picLocks noChangeAspect="1"/>
          </p:cNvPicPr>
          <p:nvPr/>
        </p:nvPicPr>
        <p:blipFill>
          <a:blip r:embed="rId2"/>
          <a:stretch>
            <a:fillRect/>
          </a:stretch>
        </p:blipFill>
        <p:spPr>
          <a:xfrm>
            <a:off x="305625" y="1381125"/>
            <a:ext cx="11339543" cy="4932091"/>
          </a:xfrm>
          <a:prstGeom prst="rect">
            <a:avLst/>
          </a:prstGeom>
        </p:spPr>
      </p:pic>
    </p:spTree>
    <p:extLst>
      <p:ext uri="{BB962C8B-B14F-4D97-AF65-F5344CB8AC3E}">
        <p14:creationId xmlns:p14="http://schemas.microsoft.com/office/powerpoint/2010/main" val="293146476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046AF4-9F31-4608-B24A-ED4DC1DFA424}"/>
              </a:ext>
            </a:extLst>
          </p:cNvPr>
          <p:cNvSpPr>
            <a:spLocks noGrp="1"/>
          </p:cNvSpPr>
          <p:nvPr>
            <p:ph type="title"/>
          </p:nvPr>
        </p:nvSpPr>
        <p:spPr>
          <a:xfrm>
            <a:off x="305625" y="278130"/>
            <a:ext cx="10424160" cy="474345"/>
          </a:xfrm>
        </p:spPr>
        <p:txBody>
          <a:bodyPr/>
          <a:lstStyle/>
          <a:p>
            <a:endParaRPr lang="en-US"/>
          </a:p>
        </p:txBody>
      </p:sp>
      <p:sp>
        <p:nvSpPr>
          <p:cNvPr id="4" name="Text Placeholder 3">
            <a:extLst>
              <a:ext uri="{FF2B5EF4-FFF2-40B4-BE49-F238E27FC236}">
                <a16:creationId xmlns:a16="http://schemas.microsoft.com/office/drawing/2014/main" id="{25EC64D1-B357-4BF5-85E4-86D41922A7AC}"/>
              </a:ext>
            </a:extLst>
          </p:cNvPr>
          <p:cNvSpPr>
            <a:spLocks noGrp="1"/>
          </p:cNvSpPr>
          <p:nvPr>
            <p:ph type="body" sz="quarter" idx="10"/>
          </p:nvPr>
        </p:nvSpPr>
        <p:spPr/>
        <p:txBody>
          <a:bodyPr/>
          <a:lstStyle/>
          <a:p>
            <a:endParaRPr lang="en-US"/>
          </a:p>
        </p:txBody>
      </p:sp>
      <p:pic>
        <p:nvPicPr>
          <p:cNvPr id="7" name="Content Placeholder 6">
            <a:extLst>
              <a:ext uri="{FF2B5EF4-FFF2-40B4-BE49-F238E27FC236}">
                <a16:creationId xmlns:a16="http://schemas.microsoft.com/office/drawing/2014/main" id="{B926F468-0938-4A2B-8E45-6E4873BF64F7}"/>
              </a:ext>
            </a:extLst>
          </p:cNvPr>
          <p:cNvPicPr>
            <a:picLocks noGrp="1" noChangeAspect="1"/>
          </p:cNvPicPr>
          <p:nvPr>
            <p:ph idx="1"/>
          </p:nvPr>
        </p:nvPicPr>
        <p:blipFill>
          <a:blip r:embed="rId2"/>
          <a:stretch>
            <a:fillRect/>
          </a:stretch>
        </p:blipFill>
        <p:spPr>
          <a:xfrm>
            <a:off x="2324577" y="2020729"/>
            <a:ext cx="7315834" cy="3657917"/>
          </a:xfrm>
          <a:prstGeom prst="rect">
            <a:avLst/>
          </a:prstGeom>
        </p:spPr>
      </p:pic>
    </p:spTree>
    <p:extLst>
      <p:ext uri="{BB962C8B-B14F-4D97-AF65-F5344CB8AC3E}">
        <p14:creationId xmlns:p14="http://schemas.microsoft.com/office/powerpoint/2010/main" val="25773772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127BEC-8202-45DF-A909-0E5C513F6127}"/>
              </a:ext>
            </a:extLst>
          </p:cNvPr>
          <p:cNvSpPr>
            <a:spLocks noGrp="1"/>
          </p:cNvSpPr>
          <p:nvPr>
            <p:ph type="title"/>
          </p:nvPr>
        </p:nvSpPr>
        <p:spPr>
          <a:xfrm>
            <a:off x="305625" y="278130"/>
            <a:ext cx="10424160" cy="474345"/>
          </a:xfrm>
        </p:spPr>
        <p:txBody>
          <a:bodyPr/>
          <a:lstStyle/>
          <a:p>
            <a:endParaRPr lang="en-US"/>
          </a:p>
        </p:txBody>
      </p:sp>
      <p:pic>
        <p:nvPicPr>
          <p:cNvPr id="6" name="Content Placeholder 5">
            <a:extLst>
              <a:ext uri="{FF2B5EF4-FFF2-40B4-BE49-F238E27FC236}">
                <a16:creationId xmlns:a16="http://schemas.microsoft.com/office/drawing/2014/main" id="{0765687E-3C04-4162-9360-43542E02CA5C}"/>
              </a:ext>
            </a:extLst>
          </p:cNvPr>
          <p:cNvPicPr>
            <a:picLocks noGrp="1" noChangeAspect="1"/>
          </p:cNvPicPr>
          <p:nvPr>
            <p:ph idx="1"/>
          </p:nvPr>
        </p:nvPicPr>
        <p:blipFill>
          <a:blip r:embed="rId2"/>
          <a:stretch>
            <a:fillRect/>
          </a:stretch>
        </p:blipFill>
        <p:spPr>
          <a:xfrm>
            <a:off x="2303239" y="2020729"/>
            <a:ext cx="7358510" cy="3657917"/>
          </a:xfrm>
          <a:prstGeom prst="rect">
            <a:avLst/>
          </a:prstGeom>
        </p:spPr>
      </p:pic>
      <p:sp>
        <p:nvSpPr>
          <p:cNvPr id="4" name="Text Placeholder 3">
            <a:extLst>
              <a:ext uri="{FF2B5EF4-FFF2-40B4-BE49-F238E27FC236}">
                <a16:creationId xmlns:a16="http://schemas.microsoft.com/office/drawing/2014/main" id="{E718A65D-1751-4E06-94D8-C88F12009243}"/>
              </a:ext>
            </a:extLst>
          </p:cNvPr>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216744948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05625" y="278130"/>
            <a:ext cx="10424160" cy="474345"/>
          </a:xfrm>
        </p:spPr>
        <p:txBody>
          <a:bodyPr/>
          <a:lstStyle/>
          <a:p>
            <a:r>
              <a:rPr lang="en-US" cap="none" dirty="0" err="1"/>
              <a:t>clARMOR</a:t>
            </a:r>
            <a:r>
              <a:rPr lang="en-US" dirty="0"/>
              <a:t> detection results</a:t>
            </a:r>
          </a:p>
        </p:txBody>
      </p:sp>
      <p:sp>
        <p:nvSpPr>
          <p:cNvPr id="6" name="Content Placeholder 5"/>
          <p:cNvSpPr>
            <a:spLocks noGrp="1"/>
          </p:cNvSpPr>
          <p:nvPr>
            <p:ph idx="1"/>
          </p:nvPr>
        </p:nvSpPr>
        <p:spPr/>
        <p:txBody>
          <a:bodyPr/>
          <a:lstStyle/>
          <a:p>
            <a:r>
              <a:rPr lang="en-US" dirty="0"/>
              <a:t>Parboil</a:t>
            </a:r>
          </a:p>
          <a:p>
            <a:pPr lvl="1"/>
            <a:r>
              <a:rPr lang="en-US" dirty="0" err="1"/>
              <a:t>mri</a:t>
            </a:r>
            <a:r>
              <a:rPr lang="en-US" dirty="0"/>
              <a:t>-gridding</a:t>
            </a:r>
          </a:p>
          <a:p>
            <a:r>
              <a:rPr lang="en-US" dirty="0" err="1"/>
              <a:t>StreamMR</a:t>
            </a:r>
            <a:endParaRPr lang="en-US" dirty="0"/>
          </a:p>
          <a:p>
            <a:pPr lvl="1"/>
            <a:r>
              <a:rPr lang="en-US" dirty="0" err="1"/>
              <a:t>kmeans</a:t>
            </a:r>
            <a:endParaRPr lang="en-US" dirty="0"/>
          </a:p>
          <a:p>
            <a:pPr lvl="1"/>
            <a:r>
              <a:rPr lang="en-US" dirty="0" err="1"/>
              <a:t>wordcount</a:t>
            </a:r>
            <a:endParaRPr lang="en-US" dirty="0"/>
          </a:p>
          <a:p>
            <a:r>
              <a:rPr lang="en-US" dirty="0"/>
              <a:t>Hetero-Mark</a:t>
            </a:r>
          </a:p>
          <a:p>
            <a:pPr lvl="1"/>
            <a:r>
              <a:rPr lang="en-US" dirty="0" err="1"/>
              <a:t>OpenCL</a:t>
            </a:r>
            <a:r>
              <a:rPr lang="en-US" dirty="0"/>
              <a:t>™ 1.2 </a:t>
            </a:r>
            <a:r>
              <a:rPr lang="en-US" dirty="0" err="1"/>
              <a:t>kmeans</a:t>
            </a:r>
            <a:endParaRPr lang="en-US" dirty="0"/>
          </a:p>
          <a:p>
            <a:pPr lvl="1"/>
            <a:r>
              <a:rPr lang="en-US" dirty="0" err="1"/>
              <a:t>OpenCL</a:t>
            </a:r>
            <a:r>
              <a:rPr lang="en-US" dirty="0"/>
              <a:t> 2.0 </a:t>
            </a:r>
            <a:r>
              <a:rPr lang="en-US" dirty="0" err="1"/>
              <a:t>kmeans</a:t>
            </a:r>
            <a:endParaRPr lang="en-US" dirty="0"/>
          </a:p>
          <a:p>
            <a:pPr lvl="1"/>
            <a:r>
              <a:rPr lang="en-US" dirty="0" err="1"/>
              <a:t>OpenCL</a:t>
            </a:r>
            <a:r>
              <a:rPr lang="en-US" dirty="0"/>
              <a:t> 1.2 </a:t>
            </a:r>
            <a:r>
              <a:rPr lang="en-US" dirty="0" err="1"/>
              <a:t>sw</a:t>
            </a:r>
            <a:r>
              <a:rPr lang="en-US" dirty="0"/>
              <a:t>, 4 errors</a:t>
            </a:r>
          </a:p>
          <a:p>
            <a:pPr lvl="1"/>
            <a:r>
              <a:rPr lang="en-US" dirty="0"/>
              <a:t>OpenCL 2.0 </a:t>
            </a:r>
            <a:r>
              <a:rPr lang="en-US" dirty="0" err="1"/>
              <a:t>sw</a:t>
            </a:r>
            <a:r>
              <a:rPr lang="en-US" dirty="0"/>
              <a:t>, 4 errors</a:t>
            </a:r>
          </a:p>
          <a:p>
            <a:r>
              <a:rPr lang="en-US" dirty="0"/>
              <a:t>SNU OpenCL</a:t>
            </a:r>
          </a:p>
          <a:p>
            <a:pPr lvl="1"/>
            <a:r>
              <a:rPr lang="en-US" dirty="0"/>
              <a:t>CG (data races resulting in negative indexing, underflow)</a:t>
            </a:r>
          </a:p>
          <a:p>
            <a:r>
              <a:rPr lang="en-US" dirty="0"/>
              <a:t>Note: These have been reported, and most fixed.</a:t>
            </a:r>
          </a:p>
        </p:txBody>
      </p:sp>
      <p:sp>
        <p:nvSpPr>
          <p:cNvPr id="2" name="Text Placeholder 1"/>
          <p:cNvSpPr>
            <a:spLocks noGrp="1"/>
          </p:cNvSpPr>
          <p:nvPr>
            <p:ph type="body" sz="quarter" idx="10"/>
          </p:nvPr>
        </p:nvSpPr>
        <p:spPr/>
        <p:txBody>
          <a:bodyPr/>
          <a:lstStyle/>
          <a:p>
            <a:r>
              <a:rPr lang="en-US" dirty="0"/>
              <a:t>List of benchmarks with buffer overflows</a:t>
            </a:r>
          </a:p>
        </p:txBody>
      </p:sp>
      <p:sp>
        <p:nvSpPr>
          <p:cNvPr id="3" name="Left Arrow 2"/>
          <p:cNvSpPr/>
          <p:nvPr/>
        </p:nvSpPr>
        <p:spPr>
          <a:xfrm>
            <a:off x="3108960" y="4160520"/>
            <a:ext cx="548640" cy="297180"/>
          </a:xfrm>
          <a:prstGeom prst="leftArrow">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7" name="Group 6"/>
          <p:cNvGrpSpPr/>
          <p:nvPr/>
        </p:nvGrpSpPr>
        <p:grpSpPr>
          <a:xfrm>
            <a:off x="5620563" y="2003786"/>
            <a:ext cx="3714750" cy="1533479"/>
            <a:chOff x="8033376" y="2217759"/>
            <a:chExt cx="3714750" cy="1533479"/>
          </a:xfrm>
          <a:solidFill>
            <a:schemeClr val="bg1"/>
          </a:solidFill>
        </p:grpSpPr>
        <p:sp>
          <p:nvSpPr>
            <p:cNvPr id="8" name="Rounded Rectangle 7"/>
            <p:cNvSpPr/>
            <p:nvPr/>
          </p:nvSpPr>
          <p:spPr>
            <a:xfrm>
              <a:off x="8033376" y="2217759"/>
              <a:ext cx="3714750" cy="1533479"/>
            </a:xfrm>
            <a:prstGeom prst="roundRect">
              <a:avLst/>
            </a:prstGeom>
            <a:solidFill>
              <a:schemeClr val="accent4">
                <a:lumMod val="20000"/>
                <a:lumOff val="80000"/>
              </a:schemeClr>
            </a:solidFill>
            <a:ln>
              <a:solidFill>
                <a:schemeClr val="accent3"/>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rPr>
                <a:t>      Detect GPU Buffer Overflows</a:t>
              </a:r>
            </a:p>
            <a:p>
              <a:endParaRPr lang="en-US" dirty="0">
                <a:solidFill>
                  <a:schemeClr val="tx1"/>
                </a:solidFill>
              </a:endParaRPr>
            </a:p>
            <a:p>
              <a:r>
                <a:rPr lang="en-US" dirty="0">
                  <a:solidFill>
                    <a:schemeClr val="tx1"/>
                  </a:solidFill>
                </a:rPr>
                <a:t>      Compatible With Most </a:t>
              </a:r>
              <a:r>
                <a:rPr lang="en-US" dirty="0" err="1">
                  <a:solidFill>
                    <a:schemeClr val="tx1"/>
                  </a:solidFill>
                </a:rPr>
                <a:t>OpenCL</a:t>
              </a:r>
              <a:r>
                <a:rPr lang="en-US" dirty="0">
                  <a:solidFill>
                    <a:schemeClr val="tx1"/>
                  </a:solidFill>
                </a:rPr>
                <a:t>™ </a:t>
              </a:r>
            </a:p>
            <a:p>
              <a:endParaRPr lang="en-US" dirty="0">
                <a:solidFill>
                  <a:schemeClr val="tx1"/>
                </a:solidFill>
              </a:endParaRPr>
            </a:p>
            <a:p>
              <a:r>
                <a:rPr lang="en-US" dirty="0">
                  <a:solidFill>
                    <a:schemeClr val="tx1"/>
                  </a:solidFill>
                </a:rPr>
                <a:t>      Low Runtime Overhead      </a:t>
              </a:r>
            </a:p>
          </p:txBody>
        </p:sp>
        <p:sp>
          <p:nvSpPr>
            <p:cNvPr id="9" name="Rectangle 8"/>
            <p:cNvSpPr/>
            <p:nvPr/>
          </p:nvSpPr>
          <p:spPr>
            <a:xfrm>
              <a:off x="8218170" y="2310979"/>
              <a:ext cx="262890" cy="261824"/>
            </a:xfrm>
            <a:prstGeom prst="rect">
              <a:avLst/>
            </a:prstGeom>
            <a:solidFill>
              <a:schemeClr val="bg1"/>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0" name="Rectangle 9"/>
            <p:cNvSpPr/>
            <p:nvPr/>
          </p:nvSpPr>
          <p:spPr>
            <a:xfrm>
              <a:off x="8218170" y="2851580"/>
              <a:ext cx="262890" cy="261824"/>
            </a:xfrm>
            <a:prstGeom prst="rect">
              <a:avLst/>
            </a:prstGeom>
            <a:solidFill>
              <a:schemeClr val="bg1"/>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1" name="Rectangle 10"/>
            <p:cNvSpPr/>
            <p:nvPr/>
          </p:nvSpPr>
          <p:spPr>
            <a:xfrm>
              <a:off x="8218170" y="3398214"/>
              <a:ext cx="262890" cy="261824"/>
            </a:xfrm>
            <a:prstGeom prst="rect">
              <a:avLst/>
            </a:prstGeom>
            <a:solidFill>
              <a:schemeClr val="bg1"/>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grpSp>
        <p:nvGrpSpPr>
          <p:cNvPr id="12" name="Group 11"/>
          <p:cNvGrpSpPr/>
          <p:nvPr/>
        </p:nvGrpSpPr>
        <p:grpSpPr>
          <a:xfrm>
            <a:off x="5687568" y="2478333"/>
            <a:ext cx="523028" cy="387440"/>
            <a:chOff x="8420097" y="2959100"/>
            <a:chExt cx="799154" cy="685800"/>
          </a:xfrm>
        </p:grpSpPr>
        <p:sp>
          <p:nvSpPr>
            <p:cNvPr id="13" name="Parallelogram 12"/>
            <p:cNvSpPr/>
            <p:nvPr/>
          </p:nvSpPr>
          <p:spPr>
            <a:xfrm>
              <a:off x="8673151" y="2959100"/>
              <a:ext cx="546100" cy="685800"/>
            </a:xfrm>
            <a:prstGeom prst="parallelogram">
              <a:avLst>
                <a:gd name="adj" fmla="val 62789"/>
              </a:avLst>
            </a:prstGeom>
            <a:solidFill>
              <a:schemeClr val="accent3">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4" name="Parallelogram 13"/>
            <p:cNvSpPr/>
            <p:nvPr/>
          </p:nvSpPr>
          <p:spPr>
            <a:xfrm flipH="1">
              <a:off x="8420097" y="3257460"/>
              <a:ext cx="462027" cy="387440"/>
            </a:xfrm>
            <a:prstGeom prst="parallelogram">
              <a:avLst>
                <a:gd name="adj" fmla="val 77417"/>
              </a:avLst>
            </a:prstGeom>
            <a:solidFill>
              <a:schemeClr val="accent3">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grpSp>
        <p:nvGrpSpPr>
          <p:cNvPr id="15" name="Group 14"/>
          <p:cNvGrpSpPr/>
          <p:nvPr/>
        </p:nvGrpSpPr>
        <p:grpSpPr>
          <a:xfrm>
            <a:off x="5687568" y="3034870"/>
            <a:ext cx="523028" cy="387440"/>
            <a:chOff x="8420097" y="2959100"/>
            <a:chExt cx="799154" cy="685800"/>
          </a:xfrm>
        </p:grpSpPr>
        <p:sp>
          <p:nvSpPr>
            <p:cNvPr id="16" name="Parallelogram 15"/>
            <p:cNvSpPr/>
            <p:nvPr/>
          </p:nvSpPr>
          <p:spPr>
            <a:xfrm>
              <a:off x="8673151" y="2959100"/>
              <a:ext cx="546100" cy="685800"/>
            </a:xfrm>
            <a:prstGeom prst="parallelogram">
              <a:avLst>
                <a:gd name="adj" fmla="val 62789"/>
              </a:avLst>
            </a:prstGeom>
            <a:solidFill>
              <a:schemeClr val="accent3">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7" name="Parallelogram 16"/>
            <p:cNvSpPr/>
            <p:nvPr/>
          </p:nvSpPr>
          <p:spPr>
            <a:xfrm flipH="1">
              <a:off x="8420097" y="3257460"/>
              <a:ext cx="462027" cy="387440"/>
            </a:xfrm>
            <a:prstGeom prst="parallelogram">
              <a:avLst>
                <a:gd name="adj" fmla="val 77417"/>
              </a:avLst>
            </a:prstGeom>
            <a:solidFill>
              <a:schemeClr val="accent3">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grpSp>
        <p:nvGrpSpPr>
          <p:cNvPr id="18" name="Group 17"/>
          <p:cNvGrpSpPr/>
          <p:nvPr/>
        </p:nvGrpSpPr>
        <p:grpSpPr>
          <a:xfrm>
            <a:off x="5687568" y="1949473"/>
            <a:ext cx="523028" cy="387440"/>
            <a:chOff x="8420097" y="2959100"/>
            <a:chExt cx="799154" cy="685800"/>
          </a:xfrm>
        </p:grpSpPr>
        <p:sp>
          <p:nvSpPr>
            <p:cNvPr id="19" name="Parallelogram 18"/>
            <p:cNvSpPr/>
            <p:nvPr/>
          </p:nvSpPr>
          <p:spPr>
            <a:xfrm>
              <a:off x="8673151" y="2959100"/>
              <a:ext cx="546100" cy="685800"/>
            </a:xfrm>
            <a:prstGeom prst="parallelogram">
              <a:avLst>
                <a:gd name="adj" fmla="val 62789"/>
              </a:avLst>
            </a:prstGeom>
            <a:solidFill>
              <a:schemeClr val="accent3">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Parallelogram 19"/>
            <p:cNvSpPr/>
            <p:nvPr/>
          </p:nvSpPr>
          <p:spPr>
            <a:xfrm flipH="1">
              <a:off x="8420097" y="3257460"/>
              <a:ext cx="462027" cy="387440"/>
            </a:xfrm>
            <a:prstGeom prst="parallelogram">
              <a:avLst>
                <a:gd name="adj" fmla="val 77417"/>
              </a:avLst>
            </a:prstGeom>
            <a:solidFill>
              <a:schemeClr val="accent3">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Tree>
    <p:extLst>
      <p:ext uri="{BB962C8B-B14F-4D97-AF65-F5344CB8AC3E}">
        <p14:creationId xmlns:p14="http://schemas.microsoft.com/office/powerpoint/2010/main" val="194990450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par>
                                <p:cTn id="11" presetID="10" presetClass="entr" presetSubtype="0"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500"/>
                                        <p:tgtEl>
                                          <p:spTgt spid="15"/>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nodeType="click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wipe(left)">
                                      <p:cBhvr>
                                        <p:cTn id="18" dur="500"/>
                                        <p:tgtEl>
                                          <p:spTgt spid="18"/>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607359" y="3934754"/>
            <a:ext cx="968251" cy="301752"/>
          </a:xfrm>
          <a:prstGeom prst="rect">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1"/>
          <p:cNvSpPr>
            <a:spLocks noGrp="1"/>
          </p:cNvSpPr>
          <p:nvPr>
            <p:ph type="title"/>
          </p:nvPr>
        </p:nvSpPr>
        <p:spPr>
          <a:xfrm>
            <a:off x="305625" y="278130"/>
            <a:ext cx="10424160" cy="474345"/>
          </a:xfrm>
        </p:spPr>
        <p:txBody>
          <a:bodyPr/>
          <a:lstStyle/>
          <a:p>
            <a:r>
              <a:rPr lang="en-US" dirty="0"/>
              <a:t>Consequences of Buffer overflows</a:t>
            </a:r>
          </a:p>
        </p:txBody>
      </p:sp>
      <p:sp>
        <p:nvSpPr>
          <p:cNvPr id="4" name="Text Placeholder 3"/>
          <p:cNvSpPr>
            <a:spLocks noGrp="1"/>
          </p:cNvSpPr>
          <p:nvPr>
            <p:ph type="body" sz="quarter" idx="10"/>
          </p:nvPr>
        </p:nvSpPr>
        <p:spPr/>
        <p:txBody>
          <a:bodyPr/>
          <a:lstStyle/>
          <a:p>
            <a:r>
              <a:rPr lang="en-US" dirty="0"/>
              <a:t>Degrading user experience, and security risks</a:t>
            </a:r>
          </a:p>
        </p:txBody>
      </p:sp>
      <p:sp>
        <p:nvSpPr>
          <p:cNvPr id="7" name="TextBox 6"/>
          <p:cNvSpPr txBox="1"/>
          <p:nvPr/>
        </p:nvSpPr>
        <p:spPr>
          <a:xfrm>
            <a:off x="8478444" y="1756266"/>
            <a:ext cx="2867758" cy="907941"/>
          </a:xfrm>
          <a:prstGeom prst="rect">
            <a:avLst/>
          </a:prstGeom>
          <a:noFill/>
        </p:spPr>
        <p:txBody>
          <a:bodyPr wrap="square" rtlCol="0">
            <a:spAutoFit/>
          </a:bodyPr>
          <a:lstStyle/>
          <a:p>
            <a:pPr>
              <a:spcAft>
                <a:spcPts val="600"/>
              </a:spcAft>
              <a:buClr>
                <a:schemeClr val="bg2"/>
              </a:buClr>
            </a:pPr>
            <a:r>
              <a:rPr lang="en-US" sz="2400" dirty="0"/>
              <a:t>Altered Control Flow</a:t>
            </a:r>
          </a:p>
          <a:p>
            <a:pPr>
              <a:spcAft>
                <a:spcPts val="600"/>
              </a:spcAft>
              <a:buClr>
                <a:schemeClr val="bg2"/>
              </a:buClr>
            </a:pPr>
            <a:r>
              <a:rPr lang="en-US" sz="2400" dirty="0"/>
              <a:t>(Security Subversion)</a:t>
            </a:r>
          </a:p>
        </p:txBody>
      </p:sp>
      <p:sp>
        <p:nvSpPr>
          <p:cNvPr id="8" name="TextBox 7"/>
          <p:cNvSpPr txBox="1"/>
          <p:nvPr/>
        </p:nvSpPr>
        <p:spPr>
          <a:xfrm>
            <a:off x="4294336" y="1746631"/>
            <a:ext cx="2733623" cy="461665"/>
          </a:xfrm>
          <a:prstGeom prst="rect">
            <a:avLst/>
          </a:prstGeom>
          <a:noFill/>
        </p:spPr>
        <p:txBody>
          <a:bodyPr wrap="square" rtlCol="0">
            <a:spAutoFit/>
          </a:bodyPr>
          <a:lstStyle/>
          <a:p>
            <a:pPr>
              <a:spcAft>
                <a:spcPts val="600"/>
              </a:spcAft>
              <a:buClr>
                <a:schemeClr val="bg2"/>
              </a:buClr>
            </a:pPr>
            <a:r>
              <a:rPr lang="en-US" sz="2400" dirty="0"/>
              <a:t>Segmentation Faults</a:t>
            </a:r>
          </a:p>
        </p:txBody>
      </p:sp>
      <p:sp>
        <p:nvSpPr>
          <p:cNvPr id="12" name="TextBox 11"/>
          <p:cNvSpPr txBox="1"/>
          <p:nvPr/>
        </p:nvSpPr>
        <p:spPr>
          <a:xfrm>
            <a:off x="871623" y="1756266"/>
            <a:ext cx="2205579" cy="461665"/>
          </a:xfrm>
          <a:prstGeom prst="rect">
            <a:avLst/>
          </a:prstGeom>
          <a:noFill/>
        </p:spPr>
        <p:txBody>
          <a:bodyPr wrap="square" rtlCol="0">
            <a:spAutoFit/>
          </a:bodyPr>
          <a:lstStyle/>
          <a:p>
            <a:pPr>
              <a:spcAft>
                <a:spcPts val="600"/>
              </a:spcAft>
              <a:buClr>
                <a:schemeClr val="bg2"/>
              </a:buClr>
            </a:pPr>
            <a:r>
              <a:rPr lang="en-US" sz="2400" dirty="0"/>
              <a:t>Data Corruption</a:t>
            </a:r>
          </a:p>
        </p:txBody>
      </p:sp>
      <p:cxnSp>
        <p:nvCxnSpPr>
          <p:cNvPr id="9" name="Straight Connector 8"/>
          <p:cNvCxnSpPr/>
          <p:nvPr/>
        </p:nvCxnSpPr>
        <p:spPr>
          <a:xfrm>
            <a:off x="3574508" y="1920992"/>
            <a:ext cx="0" cy="4504473"/>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7618683" y="1920992"/>
            <a:ext cx="0" cy="4504473"/>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5" name="Right Arrow 4"/>
          <p:cNvSpPr/>
          <p:nvPr/>
        </p:nvSpPr>
        <p:spPr>
          <a:xfrm>
            <a:off x="912060" y="3780263"/>
            <a:ext cx="2107581" cy="613317"/>
          </a:xfrm>
          <a:prstGeom prst="rightArrow">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4" name="Right Arrow 13"/>
          <p:cNvSpPr/>
          <p:nvPr/>
        </p:nvSpPr>
        <p:spPr>
          <a:xfrm>
            <a:off x="5575610" y="3780261"/>
            <a:ext cx="1139329" cy="607589"/>
          </a:xfrm>
          <a:prstGeom prst="rightArrow">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6" name="Right Arrow 15"/>
          <p:cNvSpPr/>
          <p:nvPr/>
        </p:nvSpPr>
        <p:spPr>
          <a:xfrm>
            <a:off x="4607358" y="3780263"/>
            <a:ext cx="2107581" cy="613317"/>
          </a:xfrm>
          <a:prstGeom prst="rightArrow">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7" name="Lightning Bolt 16"/>
          <p:cNvSpPr/>
          <p:nvPr/>
        </p:nvSpPr>
        <p:spPr>
          <a:xfrm flipH="1">
            <a:off x="5575609" y="3104374"/>
            <a:ext cx="349359" cy="979681"/>
          </a:xfrm>
          <a:prstGeom prst="lightningBolt">
            <a:avLst/>
          </a:prstGeom>
          <a:solidFill>
            <a:srgbClr val="FFC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9" name="Rectangle 18"/>
          <p:cNvSpPr/>
          <p:nvPr/>
        </p:nvSpPr>
        <p:spPr>
          <a:xfrm>
            <a:off x="8622205" y="3929024"/>
            <a:ext cx="968251" cy="307482"/>
          </a:xfrm>
          <a:prstGeom prst="rect">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ight Arrow 19"/>
          <p:cNvSpPr/>
          <p:nvPr/>
        </p:nvSpPr>
        <p:spPr>
          <a:xfrm>
            <a:off x="9590456" y="3779292"/>
            <a:ext cx="1139329" cy="612648"/>
          </a:xfrm>
          <a:prstGeom prst="rightArrow">
            <a:avLst>
              <a:gd name="adj1" fmla="val 49739"/>
              <a:gd name="adj2" fmla="val 50000"/>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ight Arrow 20"/>
          <p:cNvSpPr/>
          <p:nvPr/>
        </p:nvSpPr>
        <p:spPr>
          <a:xfrm>
            <a:off x="8622204" y="3774533"/>
            <a:ext cx="2107581" cy="612648"/>
          </a:xfrm>
          <a:prstGeom prst="rightArrow">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5" name="Freeform 24"/>
          <p:cNvSpPr/>
          <p:nvPr/>
        </p:nvSpPr>
        <p:spPr>
          <a:xfrm>
            <a:off x="9433601" y="4080516"/>
            <a:ext cx="750094" cy="1047884"/>
          </a:xfrm>
          <a:custGeom>
            <a:avLst/>
            <a:gdLst>
              <a:gd name="connsiteX0" fmla="*/ 0 w 970156"/>
              <a:gd name="connsiteY0" fmla="*/ 10331 h 802068"/>
              <a:gd name="connsiteX1" fmla="*/ 613317 w 970156"/>
              <a:gd name="connsiteY1" fmla="*/ 110692 h 802068"/>
              <a:gd name="connsiteX2" fmla="*/ 970156 w 970156"/>
              <a:gd name="connsiteY2" fmla="*/ 802068 h 802068"/>
              <a:gd name="connsiteX0" fmla="*/ 0 w 970156"/>
              <a:gd name="connsiteY0" fmla="*/ 6584 h 820623"/>
              <a:gd name="connsiteX1" fmla="*/ 613317 w 970156"/>
              <a:gd name="connsiteY1" fmla="*/ 129247 h 820623"/>
              <a:gd name="connsiteX2" fmla="*/ 970156 w 970156"/>
              <a:gd name="connsiteY2" fmla="*/ 820623 h 820623"/>
              <a:gd name="connsiteX0" fmla="*/ 0 w 970156"/>
              <a:gd name="connsiteY0" fmla="*/ 13022 h 793607"/>
              <a:gd name="connsiteX1" fmla="*/ 613317 w 970156"/>
              <a:gd name="connsiteY1" fmla="*/ 102231 h 793607"/>
              <a:gd name="connsiteX2" fmla="*/ 970156 w 970156"/>
              <a:gd name="connsiteY2" fmla="*/ 793607 h 793607"/>
              <a:gd name="connsiteX0" fmla="*/ 0 w 970156"/>
              <a:gd name="connsiteY0" fmla="*/ 10331 h 802068"/>
              <a:gd name="connsiteX1" fmla="*/ 613317 w 970156"/>
              <a:gd name="connsiteY1" fmla="*/ 110692 h 802068"/>
              <a:gd name="connsiteX2" fmla="*/ 970156 w 970156"/>
              <a:gd name="connsiteY2" fmla="*/ 802068 h 802068"/>
              <a:gd name="connsiteX0" fmla="*/ 0 w 970156"/>
              <a:gd name="connsiteY0" fmla="*/ 0 h 791737"/>
              <a:gd name="connsiteX1" fmla="*/ 613317 w 970156"/>
              <a:gd name="connsiteY1" fmla="*/ 100361 h 791737"/>
              <a:gd name="connsiteX2" fmla="*/ 970156 w 970156"/>
              <a:gd name="connsiteY2" fmla="*/ 791737 h 791737"/>
              <a:gd name="connsiteX0" fmla="*/ 0 w 970156"/>
              <a:gd name="connsiteY0" fmla="*/ 424 h 792161"/>
              <a:gd name="connsiteX1" fmla="*/ 613317 w 970156"/>
              <a:gd name="connsiteY1" fmla="*/ 100785 h 792161"/>
              <a:gd name="connsiteX2" fmla="*/ 970156 w 970156"/>
              <a:gd name="connsiteY2" fmla="*/ 792161 h 792161"/>
              <a:gd name="connsiteX0" fmla="*/ 0 w 869795"/>
              <a:gd name="connsiteY0" fmla="*/ 21261 h 1203290"/>
              <a:gd name="connsiteX1" fmla="*/ 613317 w 869795"/>
              <a:gd name="connsiteY1" fmla="*/ 121622 h 1203290"/>
              <a:gd name="connsiteX2" fmla="*/ 869795 w 869795"/>
              <a:gd name="connsiteY2" fmla="*/ 1203290 h 1203290"/>
              <a:gd name="connsiteX0" fmla="*/ 0 w 869795"/>
              <a:gd name="connsiteY0" fmla="*/ 0 h 1182029"/>
              <a:gd name="connsiteX1" fmla="*/ 624468 w 869795"/>
              <a:gd name="connsiteY1" fmla="*/ 178419 h 1182029"/>
              <a:gd name="connsiteX2" fmla="*/ 869795 w 869795"/>
              <a:gd name="connsiteY2" fmla="*/ 1182029 h 1182029"/>
              <a:gd name="connsiteX0" fmla="*/ 0 w 869795"/>
              <a:gd name="connsiteY0" fmla="*/ 0 h 1182029"/>
              <a:gd name="connsiteX1" fmla="*/ 624468 w 869795"/>
              <a:gd name="connsiteY1" fmla="*/ 167268 h 1182029"/>
              <a:gd name="connsiteX2" fmla="*/ 869795 w 869795"/>
              <a:gd name="connsiteY2" fmla="*/ 1182029 h 1182029"/>
              <a:gd name="connsiteX0" fmla="*/ 0 w 869795"/>
              <a:gd name="connsiteY0" fmla="*/ 3331 h 1185360"/>
              <a:gd name="connsiteX1" fmla="*/ 624468 w 869795"/>
              <a:gd name="connsiteY1" fmla="*/ 148296 h 1185360"/>
              <a:gd name="connsiteX2" fmla="*/ 869795 w 869795"/>
              <a:gd name="connsiteY2" fmla="*/ 1185360 h 1185360"/>
              <a:gd name="connsiteX0" fmla="*/ 0 w 869795"/>
              <a:gd name="connsiteY0" fmla="*/ 0 h 1182029"/>
              <a:gd name="connsiteX1" fmla="*/ 624468 w 869795"/>
              <a:gd name="connsiteY1" fmla="*/ 144965 h 1182029"/>
              <a:gd name="connsiteX2" fmla="*/ 869795 w 869795"/>
              <a:gd name="connsiteY2" fmla="*/ 1182029 h 1182029"/>
              <a:gd name="connsiteX0" fmla="*/ 0 w 1006320"/>
              <a:gd name="connsiteY0" fmla="*/ 2599 h 1187803"/>
              <a:gd name="connsiteX1" fmla="*/ 760993 w 1006320"/>
              <a:gd name="connsiteY1" fmla="*/ 150739 h 1187803"/>
              <a:gd name="connsiteX2" fmla="*/ 1006320 w 1006320"/>
              <a:gd name="connsiteY2" fmla="*/ 1187803 h 1187803"/>
              <a:gd name="connsiteX0" fmla="*/ 0 w 1006320"/>
              <a:gd name="connsiteY0" fmla="*/ 2599 h 1187803"/>
              <a:gd name="connsiteX1" fmla="*/ 665743 w 1006320"/>
              <a:gd name="connsiteY1" fmla="*/ 150739 h 1187803"/>
              <a:gd name="connsiteX2" fmla="*/ 1006320 w 1006320"/>
              <a:gd name="connsiteY2" fmla="*/ 1187803 h 1187803"/>
              <a:gd name="connsiteX0" fmla="*/ 0 w 1006320"/>
              <a:gd name="connsiteY0" fmla="*/ 6418 h 1191622"/>
              <a:gd name="connsiteX1" fmla="*/ 605418 w 1006320"/>
              <a:gd name="connsiteY1" fmla="*/ 141858 h 1191622"/>
              <a:gd name="connsiteX2" fmla="*/ 1006320 w 1006320"/>
              <a:gd name="connsiteY2" fmla="*/ 1191622 h 1191622"/>
              <a:gd name="connsiteX0" fmla="*/ 0 w 1006320"/>
              <a:gd name="connsiteY0" fmla="*/ 4699 h 1189903"/>
              <a:gd name="connsiteX1" fmla="*/ 605418 w 1006320"/>
              <a:gd name="connsiteY1" fmla="*/ 140139 h 1189903"/>
              <a:gd name="connsiteX2" fmla="*/ 1006320 w 1006320"/>
              <a:gd name="connsiteY2" fmla="*/ 1189903 h 1189903"/>
              <a:gd name="connsiteX0" fmla="*/ 0 w 1006320"/>
              <a:gd name="connsiteY0" fmla="*/ 4699 h 1189903"/>
              <a:gd name="connsiteX1" fmla="*/ 605418 w 1006320"/>
              <a:gd name="connsiteY1" fmla="*/ 140139 h 1189903"/>
              <a:gd name="connsiteX2" fmla="*/ 1006320 w 1006320"/>
              <a:gd name="connsiteY2" fmla="*/ 1189903 h 1189903"/>
              <a:gd name="connsiteX0" fmla="*/ 0 w 1006320"/>
              <a:gd name="connsiteY0" fmla="*/ 7372 h 1189401"/>
              <a:gd name="connsiteX1" fmla="*/ 605418 w 1006320"/>
              <a:gd name="connsiteY1" fmla="*/ 139637 h 1189401"/>
              <a:gd name="connsiteX2" fmla="*/ 1006320 w 1006320"/>
              <a:gd name="connsiteY2" fmla="*/ 1189401 h 1189401"/>
              <a:gd name="connsiteX0" fmla="*/ 0 w 1006320"/>
              <a:gd name="connsiteY0" fmla="*/ 8371 h 1187225"/>
              <a:gd name="connsiteX1" fmla="*/ 605418 w 1006320"/>
              <a:gd name="connsiteY1" fmla="*/ 137461 h 1187225"/>
              <a:gd name="connsiteX2" fmla="*/ 1006320 w 1006320"/>
              <a:gd name="connsiteY2" fmla="*/ 1187225 h 1187225"/>
              <a:gd name="connsiteX0" fmla="*/ 0 w 1006320"/>
              <a:gd name="connsiteY0" fmla="*/ 11088 h 1189942"/>
              <a:gd name="connsiteX1" fmla="*/ 605418 w 1006320"/>
              <a:gd name="connsiteY1" fmla="*/ 140178 h 1189942"/>
              <a:gd name="connsiteX2" fmla="*/ 1006320 w 1006320"/>
              <a:gd name="connsiteY2" fmla="*/ 1189942 h 1189942"/>
              <a:gd name="connsiteX0" fmla="*/ 0 w 1006320"/>
              <a:gd name="connsiteY0" fmla="*/ 7019 h 1185873"/>
              <a:gd name="connsiteX1" fmla="*/ 605418 w 1006320"/>
              <a:gd name="connsiteY1" fmla="*/ 136109 h 1185873"/>
              <a:gd name="connsiteX2" fmla="*/ 1006320 w 1006320"/>
              <a:gd name="connsiteY2" fmla="*/ 1185873 h 1185873"/>
              <a:gd name="connsiteX0" fmla="*/ 0 w 1006320"/>
              <a:gd name="connsiteY0" fmla="*/ 7019 h 1185873"/>
              <a:gd name="connsiteX1" fmla="*/ 605418 w 1006320"/>
              <a:gd name="connsiteY1" fmla="*/ 136109 h 1185873"/>
              <a:gd name="connsiteX2" fmla="*/ 1006320 w 1006320"/>
              <a:gd name="connsiteY2" fmla="*/ 1185873 h 1185873"/>
              <a:gd name="connsiteX0" fmla="*/ 0 w 1006320"/>
              <a:gd name="connsiteY0" fmla="*/ 5136 h 1183990"/>
              <a:gd name="connsiteX1" fmla="*/ 605418 w 1006320"/>
              <a:gd name="connsiteY1" fmla="*/ 134226 h 1183990"/>
              <a:gd name="connsiteX2" fmla="*/ 1006320 w 1006320"/>
              <a:gd name="connsiteY2" fmla="*/ 1183990 h 1183990"/>
              <a:gd name="connsiteX0" fmla="*/ 0 w 1006320"/>
              <a:gd name="connsiteY0" fmla="*/ 2526 h 1181380"/>
              <a:gd name="connsiteX1" fmla="*/ 605418 w 1006320"/>
              <a:gd name="connsiteY1" fmla="*/ 131616 h 1181380"/>
              <a:gd name="connsiteX2" fmla="*/ 1006320 w 1006320"/>
              <a:gd name="connsiteY2" fmla="*/ 1181380 h 1181380"/>
              <a:gd name="connsiteX0" fmla="*/ 0 w 1006320"/>
              <a:gd name="connsiteY0" fmla="*/ 251 h 1179105"/>
              <a:gd name="connsiteX1" fmla="*/ 605418 w 1006320"/>
              <a:gd name="connsiteY1" fmla="*/ 129341 h 1179105"/>
              <a:gd name="connsiteX2" fmla="*/ 1006320 w 1006320"/>
              <a:gd name="connsiteY2" fmla="*/ 1179105 h 1179105"/>
              <a:gd name="connsiteX0" fmla="*/ 0 w 1006320"/>
              <a:gd name="connsiteY0" fmla="*/ 8621 h 1182712"/>
              <a:gd name="connsiteX1" fmla="*/ 605418 w 1006320"/>
              <a:gd name="connsiteY1" fmla="*/ 132948 h 1182712"/>
              <a:gd name="connsiteX2" fmla="*/ 1006320 w 1006320"/>
              <a:gd name="connsiteY2" fmla="*/ 1182712 h 1182712"/>
              <a:gd name="connsiteX0" fmla="*/ 0 w 1006320"/>
              <a:gd name="connsiteY0" fmla="*/ 12625 h 1186716"/>
              <a:gd name="connsiteX1" fmla="*/ 605418 w 1006320"/>
              <a:gd name="connsiteY1" fmla="*/ 136952 h 1186716"/>
              <a:gd name="connsiteX2" fmla="*/ 1006320 w 1006320"/>
              <a:gd name="connsiteY2" fmla="*/ 1186716 h 1186716"/>
              <a:gd name="connsiteX0" fmla="*/ 0 w 1006320"/>
              <a:gd name="connsiteY0" fmla="*/ 3892 h 1177983"/>
              <a:gd name="connsiteX1" fmla="*/ 607799 w 1006320"/>
              <a:gd name="connsiteY1" fmla="*/ 156794 h 1177983"/>
              <a:gd name="connsiteX2" fmla="*/ 1006320 w 1006320"/>
              <a:gd name="connsiteY2" fmla="*/ 1177983 h 1177983"/>
              <a:gd name="connsiteX0" fmla="*/ 0 w 1006320"/>
              <a:gd name="connsiteY0" fmla="*/ 41 h 1174132"/>
              <a:gd name="connsiteX1" fmla="*/ 605418 w 1006320"/>
              <a:gd name="connsiteY1" fmla="*/ 186281 h 1174132"/>
              <a:gd name="connsiteX2" fmla="*/ 1006320 w 1006320"/>
              <a:gd name="connsiteY2" fmla="*/ 1174132 h 1174132"/>
              <a:gd name="connsiteX0" fmla="*/ 0 w 1006320"/>
              <a:gd name="connsiteY0" fmla="*/ 41 h 1174132"/>
              <a:gd name="connsiteX1" fmla="*/ 633993 w 1006320"/>
              <a:gd name="connsiteY1" fmla="*/ 186281 h 1174132"/>
              <a:gd name="connsiteX2" fmla="*/ 1006320 w 1006320"/>
              <a:gd name="connsiteY2" fmla="*/ 1174132 h 1174132"/>
              <a:gd name="connsiteX0" fmla="*/ 0 w 1006320"/>
              <a:gd name="connsiteY0" fmla="*/ 88 h 1171797"/>
              <a:gd name="connsiteX1" fmla="*/ 633993 w 1006320"/>
              <a:gd name="connsiteY1" fmla="*/ 183946 h 1171797"/>
              <a:gd name="connsiteX2" fmla="*/ 1006320 w 1006320"/>
              <a:gd name="connsiteY2" fmla="*/ 1171797 h 1171797"/>
              <a:gd name="connsiteX0" fmla="*/ 0 w 1006320"/>
              <a:gd name="connsiteY0" fmla="*/ 88 h 1171797"/>
              <a:gd name="connsiteX1" fmla="*/ 633993 w 1006320"/>
              <a:gd name="connsiteY1" fmla="*/ 183946 h 1171797"/>
              <a:gd name="connsiteX2" fmla="*/ 1006320 w 1006320"/>
              <a:gd name="connsiteY2" fmla="*/ 1171797 h 1171797"/>
              <a:gd name="connsiteX0" fmla="*/ 0 w 1003939"/>
              <a:gd name="connsiteY0" fmla="*/ 169 h 1169496"/>
              <a:gd name="connsiteX1" fmla="*/ 631612 w 1003939"/>
              <a:gd name="connsiteY1" fmla="*/ 181645 h 1169496"/>
              <a:gd name="connsiteX2" fmla="*/ 1003939 w 1003939"/>
              <a:gd name="connsiteY2" fmla="*/ 1169496 h 1169496"/>
              <a:gd name="connsiteX0" fmla="*/ 0 w 1001558"/>
              <a:gd name="connsiteY0" fmla="*/ 0 h 1188377"/>
              <a:gd name="connsiteX1" fmla="*/ 629231 w 1001558"/>
              <a:gd name="connsiteY1" fmla="*/ 200526 h 1188377"/>
              <a:gd name="connsiteX2" fmla="*/ 1001558 w 1001558"/>
              <a:gd name="connsiteY2" fmla="*/ 1188377 h 1188377"/>
              <a:gd name="connsiteX0" fmla="*/ 0 w 1001558"/>
              <a:gd name="connsiteY0" fmla="*/ 0 h 1178852"/>
              <a:gd name="connsiteX1" fmla="*/ 629231 w 1001558"/>
              <a:gd name="connsiteY1" fmla="*/ 191001 h 1178852"/>
              <a:gd name="connsiteX2" fmla="*/ 1001558 w 1001558"/>
              <a:gd name="connsiteY2" fmla="*/ 1178852 h 1178852"/>
              <a:gd name="connsiteX0" fmla="*/ 0 w 1001558"/>
              <a:gd name="connsiteY0" fmla="*/ 88 h 1171796"/>
              <a:gd name="connsiteX1" fmla="*/ 629231 w 1001558"/>
              <a:gd name="connsiteY1" fmla="*/ 183945 h 1171796"/>
              <a:gd name="connsiteX2" fmla="*/ 1001558 w 1001558"/>
              <a:gd name="connsiteY2" fmla="*/ 1171796 h 1171796"/>
              <a:gd name="connsiteX0" fmla="*/ 0 w 1001558"/>
              <a:gd name="connsiteY0" fmla="*/ 0 h 1171708"/>
              <a:gd name="connsiteX1" fmla="*/ 626623 w 1001558"/>
              <a:gd name="connsiteY1" fmla="*/ 221957 h 1171708"/>
              <a:gd name="connsiteX2" fmla="*/ 1001558 w 1001558"/>
              <a:gd name="connsiteY2" fmla="*/ 1171708 h 1171708"/>
              <a:gd name="connsiteX0" fmla="*/ 0 w 1001558"/>
              <a:gd name="connsiteY0" fmla="*/ 0 h 1171708"/>
              <a:gd name="connsiteX1" fmla="*/ 626623 w 1001558"/>
              <a:gd name="connsiteY1" fmla="*/ 205288 h 1171708"/>
              <a:gd name="connsiteX2" fmla="*/ 1001558 w 1001558"/>
              <a:gd name="connsiteY2" fmla="*/ 1171708 h 1171708"/>
              <a:gd name="connsiteX0" fmla="*/ 0 w 1001558"/>
              <a:gd name="connsiteY0" fmla="*/ 279 h 1171987"/>
              <a:gd name="connsiteX1" fmla="*/ 600542 w 1001558"/>
              <a:gd name="connsiteY1" fmla="*/ 179373 h 1171987"/>
              <a:gd name="connsiteX2" fmla="*/ 1001558 w 1001558"/>
              <a:gd name="connsiteY2" fmla="*/ 1171987 h 1171987"/>
              <a:gd name="connsiteX0" fmla="*/ 0 w 1001558"/>
              <a:gd name="connsiteY0" fmla="*/ 1660 h 1173368"/>
              <a:gd name="connsiteX1" fmla="*/ 600542 w 1001558"/>
              <a:gd name="connsiteY1" fmla="*/ 166467 h 1173368"/>
              <a:gd name="connsiteX2" fmla="*/ 1001558 w 1001558"/>
              <a:gd name="connsiteY2" fmla="*/ 1173368 h 1173368"/>
              <a:gd name="connsiteX0" fmla="*/ 0 w 1001558"/>
              <a:gd name="connsiteY0" fmla="*/ 811 h 1172519"/>
              <a:gd name="connsiteX1" fmla="*/ 663139 w 1001558"/>
              <a:gd name="connsiteY1" fmla="*/ 172762 h 1172519"/>
              <a:gd name="connsiteX2" fmla="*/ 1001558 w 1001558"/>
              <a:gd name="connsiteY2" fmla="*/ 1172519 h 1172519"/>
              <a:gd name="connsiteX0" fmla="*/ 0 w 693420"/>
              <a:gd name="connsiteY0" fmla="*/ 811 h 1022500"/>
              <a:gd name="connsiteX1" fmla="*/ 663139 w 693420"/>
              <a:gd name="connsiteY1" fmla="*/ 172762 h 1022500"/>
              <a:gd name="connsiteX2" fmla="*/ 367760 w 693420"/>
              <a:gd name="connsiteY2" fmla="*/ 1022500 h 1022500"/>
              <a:gd name="connsiteX0" fmla="*/ 0 w 818983"/>
              <a:gd name="connsiteY0" fmla="*/ 811 h 1048694"/>
              <a:gd name="connsiteX1" fmla="*/ 663139 w 818983"/>
              <a:gd name="connsiteY1" fmla="*/ 172762 h 1048694"/>
              <a:gd name="connsiteX2" fmla="*/ 818983 w 818983"/>
              <a:gd name="connsiteY2" fmla="*/ 1048694 h 1048694"/>
              <a:gd name="connsiteX0" fmla="*/ 0 w 818983"/>
              <a:gd name="connsiteY0" fmla="*/ 811 h 1048694"/>
              <a:gd name="connsiteX1" fmla="*/ 663139 w 818983"/>
              <a:gd name="connsiteY1" fmla="*/ 172762 h 1048694"/>
              <a:gd name="connsiteX2" fmla="*/ 818983 w 818983"/>
              <a:gd name="connsiteY2" fmla="*/ 1048694 h 1048694"/>
              <a:gd name="connsiteX0" fmla="*/ 0 w 821591"/>
              <a:gd name="connsiteY0" fmla="*/ 1058 h 1046560"/>
              <a:gd name="connsiteX1" fmla="*/ 665747 w 821591"/>
              <a:gd name="connsiteY1" fmla="*/ 170628 h 1046560"/>
              <a:gd name="connsiteX2" fmla="*/ 821591 w 821591"/>
              <a:gd name="connsiteY2" fmla="*/ 1046560 h 1046560"/>
              <a:gd name="connsiteX0" fmla="*/ 0 w 821591"/>
              <a:gd name="connsiteY0" fmla="*/ 1058 h 1046560"/>
              <a:gd name="connsiteX1" fmla="*/ 665747 w 821591"/>
              <a:gd name="connsiteY1" fmla="*/ 170628 h 1046560"/>
              <a:gd name="connsiteX2" fmla="*/ 821591 w 821591"/>
              <a:gd name="connsiteY2" fmla="*/ 1046560 h 1046560"/>
              <a:gd name="connsiteX0" fmla="*/ 0 w 821591"/>
              <a:gd name="connsiteY0" fmla="*/ 598 h 1050863"/>
              <a:gd name="connsiteX1" fmla="*/ 665747 w 821591"/>
              <a:gd name="connsiteY1" fmla="*/ 174931 h 1050863"/>
              <a:gd name="connsiteX2" fmla="*/ 821591 w 821591"/>
              <a:gd name="connsiteY2" fmla="*/ 1050863 h 1050863"/>
              <a:gd name="connsiteX0" fmla="*/ 0 w 821591"/>
              <a:gd name="connsiteY0" fmla="*/ 811 h 1048694"/>
              <a:gd name="connsiteX1" fmla="*/ 665747 w 821591"/>
              <a:gd name="connsiteY1" fmla="*/ 172762 h 1048694"/>
              <a:gd name="connsiteX2" fmla="*/ 821591 w 821591"/>
              <a:gd name="connsiteY2" fmla="*/ 1048694 h 1048694"/>
              <a:gd name="connsiteX0" fmla="*/ 0 w 821591"/>
              <a:gd name="connsiteY0" fmla="*/ 1058 h 1046560"/>
              <a:gd name="connsiteX1" fmla="*/ 665747 w 821591"/>
              <a:gd name="connsiteY1" fmla="*/ 170628 h 1046560"/>
              <a:gd name="connsiteX2" fmla="*/ 821591 w 821591"/>
              <a:gd name="connsiteY2" fmla="*/ 1046560 h 1046560"/>
              <a:gd name="connsiteX0" fmla="*/ 0 w 821591"/>
              <a:gd name="connsiteY0" fmla="*/ 810 h 1048694"/>
              <a:gd name="connsiteX1" fmla="*/ 665747 w 821591"/>
              <a:gd name="connsiteY1" fmla="*/ 172762 h 1048694"/>
              <a:gd name="connsiteX2" fmla="*/ 821591 w 821591"/>
              <a:gd name="connsiteY2" fmla="*/ 1048694 h 1048694"/>
              <a:gd name="connsiteX0" fmla="*/ 0 w 821591"/>
              <a:gd name="connsiteY0" fmla="*/ 0 h 1047884"/>
              <a:gd name="connsiteX1" fmla="*/ 665747 w 821591"/>
              <a:gd name="connsiteY1" fmla="*/ 171952 h 1047884"/>
              <a:gd name="connsiteX2" fmla="*/ 821591 w 821591"/>
              <a:gd name="connsiteY2" fmla="*/ 1047884 h 1047884"/>
              <a:gd name="connsiteX0" fmla="*/ 0 w 821591"/>
              <a:gd name="connsiteY0" fmla="*/ 0 h 1047884"/>
              <a:gd name="connsiteX1" fmla="*/ 665747 w 821591"/>
              <a:gd name="connsiteY1" fmla="*/ 171952 h 1047884"/>
              <a:gd name="connsiteX2" fmla="*/ 821591 w 821591"/>
              <a:gd name="connsiteY2" fmla="*/ 1047884 h 1047884"/>
            </a:gdLst>
            <a:ahLst/>
            <a:cxnLst>
              <a:cxn ang="0">
                <a:pos x="connsiteX0" y="connsiteY0"/>
              </a:cxn>
              <a:cxn ang="0">
                <a:pos x="connsiteX1" y="connsiteY1"/>
              </a:cxn>
              <a:cxn ang="0">
                <a:pos x="connsiteX2" y="connsiteY2"/>
              </a:cxn>
            </a:cxnLst>
            <a:rect l="l" t="t" r="r" b="b"/>
            <a:pathLst>
              <a:path w="821591" h="1047884">
                <a:moveTo>
                  <a:pt x="0" y="0"/>
                </a:moveTo>
                <a:cubicBezTo>
                  <a:pt x="348475" y="2536"/>
                  <a:pt x="498027" y="-23333"/>
                  <a:pt x="665747" y="171952"/>
                </a:cubicBezTo>
                <a:cubicBezTo>
                  <a:pt x="833467" y="367237"/>
                  <a:pt x="703036" y="782403"/>
                  <a:pt x="821591" y="1047884"/>
                </a:cubicBezTo>
              </a:path>
            </a:pathLst>
          </a:custGeom>
          <a:noFill/>
          <a:ln w="307975">
            <a:solidFill>
              <a:schemeClr val="accent3"/>
            </a:solidFill>
            <a:tailEnd type="triangle" w="sm" len="sm"/>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8" name="Picture 4" descr="614px-Data_loss_of_image_file.JPG (614×76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5902" y="2222614"/>
            <a:ext cx="2193131" cy="274320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p:cNvPicPr>
            <a:picLocks noChangeAspect="1"/>
          </p:cNvPicPr>
          <p:nvPr/>
        </p:nvPicPr>
        <p:blipFill>
          <a:blip r:embed="rId4"/>
          <a:stretch>
            <a:fillRect/>
          </a:stretch>
        </p:blipFill>
        <p:spPr>
          <a:xfrm>
            <a:off x="3824996" y="2960071"/>
            <a:ext cx="3657600" cy="2329587"/>
          </a:xfrm>
          <a:prstGeom prst="rect">
            <a:avLst/>
          </a:prstGeom>
        </p:spPr>
      </p:pic>
      <p:pic>
        <p:nvPicPr>
          <p:cNvPr id="3" name="Picture 2"/>
          <p:cNvPicPr>
            <a:picLocks noChangeAspect="1"/>
          </p:cNvPicPr>
          <p:nvPr/>
        </p:nvPicPr>
        <p:blipFill>
          <a:blip r:embed="rId5"/>
          <a:stretch>
            <a:fillRect/>
          </a:stretch>
        </p:blipFill>
        <p:spPr>
          <a:xfrm>
            <a:off x="5619889" y="4904245"/>
            <a:ext cx="6342105" cy="1515014"/>
          </a:xfrm>
          <a:prstGeom prst="rect">
            <a:avLst/>
          </a:prstGeom>
        </p:spPr>
      </p:pic>
    </p:spTree>
    <p:extLst>
      <p:ext uri="{BB962C8B-B14F-4D97-AF65-F5344CB8AC3E}">
        <p14:creationId xmlns:p14="http://schemas.microsoft.com/office/powerpoint/2010/main" val="280259389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7" presetClass="emph" presetSubtype="0" fill="remove" grpId="0" nodeType="clickEffect">
                                  <p:stCondLst>
                                    <p:cond delay="0"/>
                                  </p:stCondLst>
                                  <p:childTnLst>
                                    <p:animClr clrSpc="rgb" dir="cw">
                                      <p:cBhvr override="childStyle">
                                        <p:cTn id="11" dur="250" autoRev="1" fill="remove"/>
                                        <p:tgtEl>
                                          <p:spTgt spid="5"/>
                                        </p:tgtEl>
                                        <p:attrNameLst>
                                          <p:attrName>style.color</p:attrName>
                                        </p:attrNameLst>
                                      </p:cBhvr>
                                      <p:to>
                                        <a:srgbClr val="00FF00"/>
                                      </p:to>
                                    </p:animClr>
                                    <p:animClr clrSpc="rgb" dir="cw">
                                      <p:cBhvr>
                                        <p:cTn id="12" dur="250" autoRev="1" fill="remove"/>
                                        <p:tgtEl>
                                          <p:spTgt spid="5"/>
                                        </p:tgtEl>
                                        <p:attrNameLst>
                                          <p:attrName>fillcolor</p:attrName>
                                        </p:attrNameLst>
                                      </p:cBhvr>
                                      <p:to>
                                        <a:srgbClr val="00FF00"/>
                                      </p:to>
                                    </p:animClr>
                                    <p:set>
                                      <p:cBhvr>
                                        <p:cTn id="13" dur="250" autoRev="1" fill="remove"/>
                                        <p:tgtEl>
                                          <p:spTgt spid="5"/>
                                        </p:tgtEl>
                                        <p:attrNameLst>
                                          <p:attrName>fill.type</p:attrName>
                                        </p:attrNameLst>
                                      </p:cBhvr>
                                      <p:to>
                                        <p:strVal val="solid"/>
                                      </p:to>
                                    </p:set>
                                    <p:set>
                                      <p:cBhvr>
                                        <p:cTn id="14" dur="250" autoRev="1" fill="remove"/>
                                        <p:tgtEl>
                                          <p:spTgt spid="5"/>
                                        </p:tgtEl>
                                        <p:attrNameLst>
                                          <p:attrName>fill.on</p:attrName>
                                        </p:attrNameLst>
                                      </p:cBhvr>
                                      <p:to>
                                        <p:strVal val="true"/>
                                      </p:to>
                                    </p:set>
                                  </p:childTnLst>
                                </p:cTn>
                              </p:par>
                            </p:childTnLst>
                          </p:cTn>
                        </p:par>
                        <p:par>
                          <p:cTn id="15" fill="hold">
                            <p:stCondLst>
                              <p:cond delay="500"/>
                            </p:stCondLst>
                            <p:childTnLst>
                              <p:par>
                                <p:cTn id="16" presetID="27" presetClass="emph" presetSubtype="0" fill="remove" grpId="1" nodeType="afterEffect">
                                  <p:stCondLst>
                                    <p:cond delay="0"/>
                                  </p:stCondLst>
                                  <p:childTnLst>
                                    <p:animClr clrSpc="rgb" dir="cw">
                                      <p:cBhvr override="childStyle">
                                        <p:cTn id="17" dur="250" autoRev="1" fill="remove"/>
                                        <p:tgtEl>
                                          <p:spTgt spid="5"/>
                                        </p:tgtEl>
                                        <p:attrNameLst>
                                          <p:attrName>style.color</p:attrName>
                                        </p:attrNameLst>
                                      </p:cBhvr>
                                      <p:to>
                                        <a:schemeClr val="hlink"/>
                                      </p:to>
                                    </p:animClr>
                                    <p:animClr clrSpc="rgb" dir="cw">
                                      <p:cBhvr>
                                        <p:cTn id="18" dur="250" autoRev="1" fill="remove"/>
                                        <p:tgtEl>
                                          <p:spTgt spid="5"/>
                                        </p:tgtEl>
                                        <p:attrNameLst>
                                          <p:attrName>fillcolor</p:attrName>
                                        </p:attrNameLst>
                                      </p:cBhvr>
                                      <p:to>
                                        <a:schemeClr val="hlink"/>
                                      </p:to>
                                    </p:animClr>
                                    <p:set>
                                      <p:cBhvr>
                                        <p:cTn id="19" dur="250" autoRev="1" fill="remove"/>
                                        <p:tgtEl>
                                          <p:spTgt spid="5"/>
                                        </p:tgtEl>
                                        <p:attrNameLst>
                                          <p:attrName>fill.type</p:attrName>
                                        </p:attrNameLst>
                                      </p:cBhvr>
                                      <p:to>
                                        <p:strVal val="solid"/>
                                      </p:to>
                                    </p:set>
                                    <p:set>
                                      <p:cBhvr>
                                        <p:cTn id="20" dur="250" autoRev="1" fill="remove"/>
                                        <p:tgtEl>
                                          <p:spTgt spid="5"/>
                                        </p:tgtEl>
                                        <p:attrNameLst>
                                          <p:attrName>fill.on</p:attrName>
                                        </p:attrNameLst>
                                      </p:cBhvr>
                                      <p:to>
                                        <p:strVal val="true"/>
                                      </p:to>
                                    </p:set>
                                  </p:childTnLst>
                                </p:cTn>
                              </p:par>
                            </p:childTnLst>
                          </p:cTn>
                        </p:par>
                        <p:par>
                          <p:cTn id="21" fill="hold">
                            <p:stCondLst>
                              <p:cond delay="1000"/>
                            </p:stCondLst>
                            <p:childTnLst>
                              <p:par>
                                <p:cTn id="22" presetID="1" presetClass="emph" presetSubtype="2" fill="hold" nodeType="afterEffect">
                                  <p:stCondLst>
                                    <p:cond delay="0"/>
                                  </p:stCondLst>
                                  <p:childTnLst>
                                    <p:animClr clrSpc="rgb" dir="cw">
                                      <p:cBhvr>
                                        <p:cTn id="23" dur="200" fill="hold"/>
                                        <p:tgtEl>
                                          <p:spTgt spid="5"/>
                                        </p:tgtEl>
                                        <p:attrNameLst>
                                          <p:attrName>fillcolor</p:attrName>
                                        </p:attrNameLst>
                                      </p:cBhvr>
                                      <p:to>
                                        <a:srgbClr val="99CC00"/>
                                      </p:to>
                                    </p:animClr>
                                    <p:set>
                                      <p:cBhvr>
                                        <p:cTn id="24" dur="200" fill="hold"/>
                                        <p:tgtEl>
                                          <p:spTgt spid="5"/>
                                        </p:tgtEl>
                                        <p:attrNameLst>
                                          <p:attrName>fill.type</p:attrName>
                                        </p:attrNameLst>
                                      </p:cBhvr>
                                      <p:to>
                                        <p:strVal val="solid"/>
                                      </p:to>
                                    </p:set>
                                    <p:set>
                                      <p:cBhvr>
                                        <p:cTn id="25" dur="200" fill="hold"/>
                                        <p:tgtEl>
                                          <p:spTgt spid="5"/>
                                        </p:tgtEl>
                                        <p:attrNameLst>
                                          <p:attrName>fill.on</p:attrName>
                                        </p:attrNameLst>
                                      </p:cBhvr>
                                      <p:to>
                                        <p:strVal val="true"/>
                                      </p:to>
                                    </p:set>
                                  </p:childTnLst>
                                </p:cTn>
                              </p:par>
                            </p:childTnLst>
                          </p:cTn>
                        </p:par>
                      </p:childTnLst>
                    </p:cTn>
                  </p:par>
                  <p:par>
                    <p:cTn id="26" fill="hold">
                      <p:stCondLst>
                        <p:cond delay="indefinite"/>
                      </p:stCondLst>
                      <p:childTnLst>
                        <p:par>
                          <p:cTn id="27" fill="hold">
                            <p:stCondLst>
                              <p:cond delay="0"/>
                            </p:stCondLst>
                            <p:childTnLst>
                              <p:par>
                                <p:cTn id="28" presetID="22" presetClass="entr" presetSubtype="1" fill="hold" nodeType="clickEffect">
                                  <p:stCondLst>
                                    <p:cond delay="0"/>
                                  </p:stCondLst>
                                  <p:childTnLst>
                                    <p:set>
                                      <p:cBhvr>
                                        <p:cTn id="29" dur="1" fill="hold">
                                          <p:stCondLst>
                                            <p:cond delay="0"/>
                                          </p:stCondLst>
                                        </p:cTn>
                                        <p:tgtEl>
                                          <p:spTgt spid="1028"/>
                                        </p:tgtEl>
                                        <p:attrNameLst>
                                          <p:attrName>style.visibility</p:attrName>
                                        </p:attrNameLst>
                                      </p:cBhvr>
                                      <p:to>
                                        <p:strVal val="visible"/>
                                      </p:to>
                                    </p:set>
                                    <p:animEffect transition="in" filter="wipe(up)">
                                      <p:cBhvr>
                                        <p:cTn id="30" dur="2000"/>
                                        <p:tgtEl>
                                          <p:spTgt spid="1028"/>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fade">
                                      <p:cBhvr>
                                        <p:cTn id="35" dur="500"/>
                                        <p:tgtEl>
                                          <p:spTgt spid="8"/>
                                        </p:tgtEl>
                                      </p:cBhvr>
                                    </p:animEffect>
                                  </p:childTnLst>
                                </p:cTn>
                              </p:par>
                            </p:childTnLst>
                          </p:cTn>
                        </p:par>
                      </p:childTnLst>
                    </p:cTn>
                  </p:par>
                  <p:par>
                    <p:cTn id="36" fill="hold">
                      <p:stCondLst>
                        <p:cond delay="indefinite"/>
                      </p:stCondLst>
                      <p:childTnLst>
                        <p:par>
                          <p:cTn id="37" fill="hold">
                            <p:stCondLst>
                              <p:cond delay="0"/>
                            </p:stCondLst>
                            <p:childTnLst>
                              <p:par>
                                <p:cTn id="38" presetID="1" presetClass="exit" presetSubtype="0" fill="hold" grpId="0" nodeType="clickEffect">
                                  <p:stCondLst>
                                    <p:cond delay="0"/>
                                  </p:stCondLst>
                                  <p:childTnLst>
                                    <p:set>
                                      <p:cBhvr>
                                        <p:cTn id="39" dur="1" fill="hold">
                                          <p:stCondLst>
                                            <p:cond delay="0"/>
                                          </p:stCondLst>
                                        </p:cTn>
                                        <p:tgtEl>
                                          <p:spTgt spid="16"/>
                                        </p:tgtEl>
                                        <p:attrNameLst>
                                          <p:attrName>style.visibility</p:attrName>
                                        </p:attrNameLst>
                                      </p:cBhvr>
                                      <p:to>
                                        <p:strVal val="hidden"/>
                                      </p:to>
                                    </p:set>
                                  </p:childTnLst>
                                </p:cTn>
                              </p:par>
                              <p:par>
                                <p:cTn id="40" presetID="1" presetClass="entr" presetSubtype="0" fill="hold" grpId="0" nodeType="withEffect">
                                  <p:stCondLst>
                                    <p:cond delay="0"/>
                                  </p:stCondLst>
                                  <p:childTnLst>
                                    <p:set>
                                      <p:cBhvr>
                                        <p:cTn id="41" dur="1" fill="hold">
                                          <p:stCondLst>
                                            <p:cond delay="0"/>
                                          </p:stCondLst>
                                        </p:cTn>
                                        <p:tgtEl>
                                          <p:spTgt spid="6"/>
                                        </p:tgtEl>
                                        <p:attrNameLst>
                                          <p:attrName>style.visibility</p:attrName>
                                        </p:attrNameLst>
                                      </p:cBhvr>
                                      <p:to>
                                        <p:strVal val="visible"/>
                                      </p:to>
                                    </p:set>
                                  </p:childTnLst>
                                </p:cTn>
                              </p:par>
                              <p:par>
                                <p:cTn id="42" presetID="1" presetClass="entr" presetSubtype="0" fill="hold" grpId="0" nodeType="withEffect">
                                  <p:stCondLst>
                                    <p:cond delay="0"/>
                                  </p:stCondLst>
                                  <p:childTnLst>
                                    <p:set>
                                      <p:cBhvr>
                                        <p:cTn id="43" dur="1" fill="hold">
                                          <p:stCondLst>
                                            <p:cond delay="0"/>
                                          </p:stCondLst>
                                        </p:cTn>
                                        <p:tgtEl>
                                          <p:spTgt spid="14"/>
                                        </p:tgtEl>
                                        <p:attrNameLst>
                                          <p:attrName>style.visibility</p:attrName>
                                        </p:attrNameLst>
                                      </p:cBhvr>
                                      <p:to>
                                        <p:strVal val="visible"/>
                                      </p:to>
                                    </p:set>
                                  </p:childTnLst>
                                </p:cTn>
                              </p:par>
                            </p:childTnLst>
                          </p:cTn>
                        </p:par>
                        <p:par>
                          <p:cTn id="44" fill="hold">
                            <p:stCondLst>
                              <p:cond delay="0"/>
                            </p:stCondLst>
                            <p:childTnLst>
                              <p:par>
                                <p:cTn id="45" presetID="1" presetClass="entr" presetSubtype="0"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childTnLst>
                                </p:cTn>
                              </p:par>
                            </p:childTnLst>
                          </p:cTn>
                        </p:par>
                        <p:par>
                          <p:cTn id="47" fill="hold">
                            <p:stCondLst>
                              <p:cond delay="0"/>
                            </p:stCondLst>
                            <p:childTnLst>
                              <p:par>
                                <p:cTn id="48" presetID="26" presetClass="emph" presetSubtype="0" repeatCount="4000" fill="hold" grpId="1" nodeType="afterEffect">
                                  <p:stCondLst>
                                    <p:cond delay="0"/>
                                  </p:stCondLst>
                                  <p:childTnLst>
                                    <p:animEffect transition="out" filter="fade">
                                      <p:cBhvr>
                                        <p:cTn id="49" dur="200" tmFilter="0, 0; .2, .5; .8, .5; 1, 0"/>
                                        <p:tgtEl>
                                          <p:spTgt spid="17"/>
                                        </p:tgtEl>
                                      </p:cBhvr>
                                    </p:animEffect>
                                    <p:animScale>
                                      <p:cBhvr>
                                        <p:cTn id="50" dur="100" autoRev="1" fill="hold"/>
                                        <p:tgtEl>
                                          <p:spTgt spid="17"/>
                                        </p:tgtEl>
                                      </p:cBhvr>
                                      <p:by x="105000" y="105000"/>
                                    </p:animScale>
                                  </p:childTnLst>
                                </p:cTn>
                              </p:par>
                            </p:childTnLst>
                          </p:cTn>
                        </p:par>
                        <p:par>
                          <p:cTn id="51" fill="hold">
                            <p:stCondLst>
                              <p:cond delay="800"/>
                            </p:stCondLst>
                            <p:childTnLst>
                              <p:par>
                                <p:cTn id="52" presetID="1" presetClass="exit" presetSubtype="0" fill="hold" grpId="2" nodeType="afterEffect">
                                  <p:stCondLst>
                                    <p:cond delay="0"/>
                                  </p:stCondLst>
                                  <p:childTnLst>
                                    <p:set>
                                      <p:cBhvr>
                                        <p:cTn id="53" dur="1" fill="hold">
                                          <p:stCondLst>
                                            <p:cond delay="0"/>
                                          </p:stCondLst>
                                        </p:cTn>
                                        <p:tgtEl>
                                          <p:spTgt spid="17"/>
                                        </p:tgtEl>
                                        <p:attrNameLst>
                                          <p:attrName>style.visibility</p:attrName>
                                        </p:attrNameLst>
                                      </p:cBhvr>
                                      <p:to>
                                        <p:strVal val="hidden"/>
                                      </p:to>
                                    </p:set>
                                  </p:childTnLst>
                                </p:cTn>
                              </p:par>
                            </p:childTnLst>
                          </p:cTn>
                        </p:par>
                        <p:par>
                          <p:cTn id="54" fill="hold">
                            <p:stCondLst>
                              <p:cond delay="800"/>
                            </p:stCondLst>
                            <p:childTnLst>
                              <p:par>
                                <p:cTn id="55" presetID="42" presetClass="path" presetSubtype="0" accel="50000" decel="50000" fill="hold" grpId="1" nodeType="afterEffect">
                                  <p:stCondLst>
                                    <p:cond delay="0"/>
                                  </p:stCondLst>
                                  <p:childTnLst>
                                    <p:animMotion origin="layout" path="M 2.24798E-6 -3.7037E-7 L 0.01185 0.11204 " pathEditMode="relative" rAng="0" ptsTypes="AA">
                                      <p:cBhvr>
                                        <p:cTn id="56" dur="1000" fill="hold"/>
                                        <p:tgtEl>
                                          <p:spTgt spid="14"/>
                                        </p:tgtEl>
                                        <p:attrNameLst>
                                          <p:attrName>ppt_x</p:attrName>
                                          <p:attrName>ppt_y</p:attrName>
                                        </p:attrNameLst>
                                      </p:cBhvr>
                                      <p:rCtr x="586" y="5602"/>
                                    </p:animMotion>
                                  </p:childTnLst>
                                </p:cTn>
                              </p:par>
                              <p:par>
                                <p:cTn id="57" presetID="8" presetClass="emph" presetSubtype="0" fill="hold" grpId="2" nodeType="withEffect">
                                  <p:stCondLst>
                                    <p:cond delay="100"/>
                                  </p:stCondLst>
                                  <p:childTnLst>
                                    <p:animRot by="4200000">
                                      <p:cBhvr>
                                        <p:cTn id="58" dur="1000" fill="hold"/>
                                        <p:tgtEl>
                                          <p:spTgt spid="14"/>
                                        </p:tgtEl>
                                        <p:attrNameLst>
                                          <p:attrName>r</p:attrName>
                                        </p:attrNameLst>
                                      </p:cBhvr>
                                    </p:animRot>
                                  </p:childTnLst>
                                </p:cTn>
                              </p:par>
                              <p:par>
                                <p:cTn id="59" presetID="10" presetClass="exit" presetSubtype="0" fill="hold" grpId="3" nodeType="withEffect">
                                  <p:stCondLst>
                                    <p:cond delay="300"/>
                                  </p:stCondLst>
                                  <p:childTnLst>
                                    <p:animEffect transition="out" filter="fade">
                                      <p:cBhvr>
                                        <p:cTn id="60" dur="500"/>
                                        <p:tgtEl>
                                          <p:spTgt spid="14"/>
                                        </p:tgtEl>
                                      </p:cBhvr>
                                    </p:animEffect>
                                    <p:set>
                                      <p:cBhvr>
                                        <p:cTn id="61" dur="1" fill="hold">
                                          <p:stCondLst>
                                            <p:cond delay="499"/>
                                          </p:stCondLst>
                                        </p:cTn>
                                        <p:tgtEl>
                                          <p:spTgt spid="14"/>
                                        </p:tgtEl>
                                        <p:attrNameLst>
                                          <p:attrName>style.visibility</p:attrName>
                                        </p:attrNameLst>
                                      </p:cBhvr>
                                      <p:to>
                                        <p:strVal val="hidden"/>
                                      </p:to>
                                    </p:set>
                                  </p:childTnLst>
                                </p:cTn>
                              </p:par>
                            </p:childTnLst>
                          </p:cTn>
                        </p:par>
                      </p:childTnLst>
                    </p:cTn>
                  </p:par>
                  <p:par>
                    <p:cTn id="62" fill="hold">
                      <p:stCondLst>
                        <p:cond delay="indefinite"/>
                      </p:stCondLst>
                      <p:childTnLst>
                        <p:par>
                          <p:cTn id="63" fill="hold">
                            <p:stCondLst>
                              <p:cond delay="0"/>
                            </p:stCondLst>
                            <p:childTnLst>
                              <p:par>
                                <p:cTn id="64" presetID="1" presetClass="entr" presetSubtype="0" fill="hold" nodeType="clickEffect">
                                  <p:stCondLst>
                                    <p:cond delay="0"/>
                                  </p:stCondLst>
                                  <p:childTnLst>
                                    <p:set>
                                      <p:cBhvr>
                                        <p:cTn id="65" dur="1" fill="hold">
                                          <p:stCondLst>
                                            <p:cond delay="0"/>
                                          </p:stCondLst>
                                        </p:cTn>
                                        <p:tgtEl>
                                          <p:spTgt spid="11"/>
                                        </p:tgtEl>
                                        <p:attrNameLst>
                                          <p:attrName>style.visibility</p:attrName>
                                        </p:attrNameLst>
                                      </p:cBhvr>
                                      <p:to>
                                        <p:strVal val="visible"/>
                                      </p:to>
                                    </p:se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grpId="0" nodeType="clickEffect">
                                  <p:stCondLst>
                                    <p:cond delay="0"/>
                                  </p:stCondLst>
                                  <p:childTnLst>
                                    <p:set>
                                      <p:cBhvr>
                                        <p:cTn id="69" dur="1" fill="hold">
                                          <p:stCondLst>
                                            <p:cond delay="0"/>
                                          </p:stCondLst>
                                        </p:cTn>
                                        <p:tgtEl>
                                          <p:spTgt spid="7"/>
                                        </p:tgtEl>
                                        <p:attrNameLst>
                                          <p:attrName>style.visibility</p:attrName>
                                        </p:attrNameLst>
                                      </p:cBhvr>
                                      <p:to>
                                        <p:strVal val="visible"/>
                                      </p:to>
                                    </p:set>
                                    <p:animEffect transition="in" filter="fade">
                                      <p:cBhvr>
                                        <p:cTn id="70" dur="500"/>
                                        <p:tgtEl>
                                          <p:spTgt spid="7"/>
                                        </p:tgtEl>
                                      </p:cBhvr>
                                    </p:animEffect>
                                  </p:childTnLst>
                                </p:cTn>
                              </p:par>
                            </p:childTnLst>
                          </p:cTn>
                        </p:par>
                      </p:childTnLst>
                    </p:cTn>
                  </p:par>
                  <p:par>
                    <p:cTn id="71" fill="hold">
                      <p:stCondLst>
                        <p:cond delay="indefinite"/>
                      </p:stCondLst>
                      <p:childTnLst>
                        <p:par>
                          <p:cTn id="72" fill="hold">
                            <p:stCondLst>
                              <p:cond delay="0"/>
                            </p:stCondLst>
                            <p:childTnLst>
                              <p:par>
                                <p:cTn id="73" presetID="1" presetClass="exit" presetSubtype="0" fill="hold" grpId="0" nodeType="clickEffect">
                                  <p:stCondLst>
                                    <p:cond delay="0"/>
                                  </p:stCondLst>
                                  <p:childTnLst>
                                    <p:set>
                                      <p:cBhvr>
                                        <p:cTn id="74" dur="1" fill="hold">
                                          <p:stCondLst>
                                            <p:cond delay="0"/>
                                          </p:stCondLst>
                                        </p:cTn>
                                        <p:tgtEl>
                                          <p:spTgt spid="21"/>
                                        </p:tgtEl>
                                        <p:attrNameLst>
                                          <p:attrName>style.visibility</p:attrName>
                                        </p:attrNameLst>
                                      </p:cBhvr>
                                      <p:to>
                                        <p:strVal val="hidden"/>
                                      </p:to>
                                    </p:set>
                                  </p:childTnLst>
                                </p:cTn>
                              </p:par>
                              <p:par>
                                <p:cTn id="75" presetID="1" presetClass="entr" presetSubtype="0" fill="hold" grpId="0" nodeType="withEffect">
                                  <p:stCondLst>
                                    <p:cond delay="0"/>
                                  </p:stCondLst>
                                  <p:childTnLst>
                                    <p:set>
                                      <p:cBhvr>
                                        <p:cTn id="76" dur="1" fill="hold">
                                          <p:stCondLst>
                                            <p:cond delay="0"/>
                                          </p:stCondLst>
                                        </p:cTn>
                                        <p:tgtEl>
                                          <p:spTgt spid="19"/>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20"/>
                                        </p:tgtEl>
                                        <p:attrNameLst>
                                          <p:attrName>style.visibility</p:attrName>
                                        </p:attrNameLst>
                                      </p:cBhvr>
                                      <p:to>
                                        <p:strVal val="visible"/>
                                      </p:to>
                                    </p:set>
                                  </p:childTnLst>
                                </p:cTn>
                              </p:par>
                            </p:childTnLst>
                          </p:cTn>
                        </p:par>
                        <p:par>
                          <p:cTn id="79" fill="hold">
                            <p:stCondLst>
                              <p:cond delay="0"/>
                            </p:stCondLst>
                            <p:childTnLst>
                              <p:par>
                                <p:cTn id="80" presetID="22" presetClass="exit" presetSubtype="2" fill="hold" grpId="1" nodeType="afterEffect">
                                  <p:stCondLst>
                                    <p:cond delay="0"/>
                                  </p:stCondLst>
                                  <p:childTnLst>
                                    <p:animEffect transition="out" filter="wipe(right)">
                                      <p:cBhvr>
                                        <p:cTn id="81" dur="500"/>
                                        <p:tgtEl>
                                          <p:spTgt spid="20"/>
                                        </p:tgtEl>
                                      </p:cBhvr>
                                    </p:animEffect>
                                    <p:set>
                                      <p:cBhvr>
                                        <p:cTn id="82" dur="1" fill="hold">
                                          <p:stCondLst>
                                            <p:cond delay="499"/>
                                          </p:stCondLst>
                                        </p:cTn>
                                        <p:tgtEl>
                                          <p:spTgt spid="20"/>
                                        </p:tgtEl>
                                        <p:attrNameLst>
                                          <p:attrName>style.visibility</p:attrName>
                                        </p:attrNameLst>
                                      </p:cBhvr>
                                      <p:to>
                                        <p:strVal val="hidden"/>
                                      </p:to>
                                    </p:set>
                                  </p:childTnLst>
                                </p:cTn>
                              </p:par>
                            </p:childTnLst>
                          </p:cTn>
                        </p:par>
                        <p:par>
                          <p:cTn id="83" fill="hold">
                            <p:stCondLst>
                              <p:cond delay="500"/>
                            </p:stCondLst>
                            <p:childTnLst>
                              <p:par>
                                <p:cTn id="84" presetID="22" presetClass="entr" presetSubtype="8" fill="hold" grpId="0" nodeType="after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wipe(left)">
                                      <p:cBhvr>
                                        <p:cTn id="86" dur="500"/>
                                        <p:tgtEl>
                                          <p:spTgt spid="25"/>
                                        </p:tgtEl>
                                      </p:cBhvr>
                                    </p:animEffec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nodeType="clickEffect">
                                  <p:stCondLst>
                                    <p:cond delay="0"/>
                                  </p:stCondLst>
                                  <p:childTnLst>
                                    <p:set>
                                      <p:cBhvr>
                                        <p:cTn id="9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8" grpId="0"/>
      <p:bldP spid="12" grpId="0"/>
      <p:bldP spid="5" grpId="0" animBg="1"/>
      <p:bldP spid="5" grpId="1" animBg="1"/>
      <p:bldP spid="14" grpId="0" animBg="1"/>
      <p:bldP spid="14" grpId="1" animBg="1"/>
      <p:bldP spid="14" grpId="2" animBg="1"/>
      <p:bldP spid="14" grpId="3" animBg="1"/>
      <p:bldP spid="16" grpId="0" animBg="1"/>
      <p:bldP spid="17" grpId="0" animBg="1"/>
      <p:bldP spid="17" grpId="1" animBg="1"/>
      <p:bldP spid="17" grpId="2" animBg="1"/>
      <p:bldP spid="19" grpId="0" animBg="1"/>
      <p:bldP spid="20" grpId="0" animBg="1"/>
      <p:bldP spid="20" grpId="1" animBg="1"/>
      <p:bldP spid="21" grpId="0" animBg="1"/>
      <p:bldP spid="2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Rectangle 47"/>
          <p:cNvSpPr/>
          <p:nvPr/>
        </p:nvSpPr>
        <p:spPr>
          <a:xfrm>
            <a:off x="668780" y="2700349"/>
            <a:ext cx="6305550" cy="3148069"/>
          </a:xfrm>
          <a:prstGeom prst="rect">
            <a:avLst/>
          </a:prstGeom>
          <a:noFill/>
          <a:ln/>
        </p:spPr>
        <p:style>
          <a:lnRef idx="2">
            <a:schemeClr val="accent1"/>
          </a:lnRef>
          <a:fillRef idx="1">
            <a:schemeClr val="lt1"/>
          </a:fillRef>
          <a:effectRef idx="0">
            <a:schemeClr val="accent1"/>
          </a:effectRef>
          <a:fontRef idx="minor">
            <a:schemeClr val="dk1"/>
          </a:fontRef>
        </p:style>
        <p:txBody>
          <a:bodyPr rtlCol="0" anchor="t" anchorCtr="0"/>
          <a:lstStyle/>
          <a:p>
            <a:endParaRPr lang="en-US" sz="2400" dirty="0">
              <a:solidFill>
                <a:schemeClr val="tx1"/>
              </a:solidFill>
            </a:endParaRPr>
          </a:p>
        </p:txBody>
      </p:sp>
      <p:sp>
        <p:nvSpPr>
          <p:cNvPr id="55" name="Rectangle 54"/>
          <p:cNvSpPr/>
          <p:nvPr/>
        </p:nvSpPr>
        <p:spPr>
          <a:xfrm>
            <a:off x="8590003" y="2703217"/>
            <a:ext cx="2835646" cy="3148069"/>
          </a:xfrm>
          <a:prstGeom prst="rect">
            <a:avLst/>
          </a:prstGeom>
          <a:noFill/>
          <a:ln/>
        </p:spPr>
        <p:style>
          <a:lnRef idx="2">
            <a:schemeClr val="accent1"/>
          </a:lnRef>
          <a:fillRef idx="1">
            <a:schemeClr val="lt1"/>
          </a:fillRef>
          <a:effectRef idx="0">
            <a:schemeClr val="accent1"/>
          </a:effectRef>
          <a:fontRef idx="minor">
            <a:schemeClr val="dk1"/>
          </a:fontRef>
        </p:style>
        <p:txBody>
          <a:bodyPr rtlCol="0" anchor="t" anchorCtr="0"/>
          <a:lstStyle/>
          <a:p>
            <a:endParaRPr lang="en-US" sz="2400" dirty="0">
              <a:solidFill>
                <a:schemeClr val="tx1"/>
              </a:solidFill>
            </a:endParaRPr>
          </a:p>
        </p:txBody>
      </p:sp>
      <p:sp>
        <p:nvSpPr>
          <p:cNvPr id="3" name="Content Placeholder 2"/>
          <p:cNvSpPr>
            <a:spLocks noGrp="1"/>
          </p:cNvSpPr>
          <p:nvPr>
            <p:ph idx="1"/>
          </p:nvPr>
        </p:nvSpPr>
        <p:spPr/>
        <p:txBody>
          <a:bodyPr/>
          <a:lstStyle/>
          <a:p>
            <a:pPr marL="342900" lvl="1" indent="-342900">
              <a:spcBef>
                <a:spcPts val="800"/>
              </a:spcBef>
              <a:buFont typeface="Wingdings 3" pitchFamily="18" charset="2"/>
              <a:buChar char=""/>
            </a:pPr>
            <a:r>
              <a:rPr lang="en-US" sz="2400" dirty="0"/>
              <a:t>GPU can overflow buffers in system memory</a:t>
            </a:r>
          </a:p>
          <a:p>
            <a:pPr lvl="1"/>
            <a:r>
              <a:rPr lang="en-US" sz="2400" dirty="0"/>
              <a:t>Over Interconnects like </a:t>
            </a:r>
            <a:r>
              <a:rPr lang="en-US" sz="2400" dirty="0" err="1"/>
              <a:t>PCIe</a:t>
            </a:r>
            <a:r>
              <a:rPr lang="en-US" sz="2800" dirty="0"/>
              <a:t>®</a:t>
            </a:r>
          </a:p>
        </p:txBody>
      </p:sp>
      <p:sp>
        <p:nvSpPr>
          <p:cNvPr id="6" name="Rounded Rectangle 5"/>
          <p:cNvSpPr/>
          <p:nvPr/>
        </p:nvSpPr>
        <p:spPr>
          <a:xfrm>
            <a:off x="840644" y="3556699"/>
            <a:ext cx="1828800" cy="1371600"/>
          </a:xfrm>
          <a:prstGeom prst="roundRect">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CPU</a:t>
            </a:r>
          </a:p>
        </p:txBody>
      </p:sp>
      <p:sp>
        <p:nvSpPr>
          <p:cNvPr id="2" name="Title 1"/>
          <p:cNvSpPr>
            <a:spLocks noGrp="1"/>
          </p:cNvSpPr>
          <p:nvPr>
            <p:ph type="title"/>
          </p:nvPr>
        </p:nvSpPr>
        <p:spPr>
          <a:xfrm>
            <a:off x="305625" y="278130"/>
            <a:ext cx="10424160" cy="474345"/>
          </a:xfrm>
        </p:spPr>
        <p:txBody>
          <a:bodyPr/>
          <a:lstStyle/>
          <a:p>
            <a:r>
              <a:rPr lang="en-US" dirty="0" err="1"/>
              <a:t>Gpu</a:t>
            </a:r>
            <a:r>
              <a:rPr lang="en-US" dirty="0"/>
              <a:t> induced overflow</a:t>
            </a:r>
          </a:p>
        </p:txBody>
      </p:sp>
      <p:sp>
        <p:nvSpPr>
          <p:cNvPr id="4" name="Text Placeholder 3"/>
          <p:cNvSpPr>
            <a:spLocks noGrp="1"/>
          </p:cNvSpPr>
          <p:nvPr>
            <p:ph type="body" sz="quarter" idx="10"/>
          </p:nvPr>
        </p:nvSpPr>
        <p:spPr/>
        <p:txBody>
          <a:bodyPr/>
          <a:lstStyle/>
          <a:p>
            <a:r>
              <a:rPr lang="en-US" dirty="0"/>
              <a:t>Shared memory corruption</a:t>
            </a:r>
          </a:p>
        </p:txBody>
      </p:sp>
      <p:sp>
        <p:nvSpPr>
          <p:cNvPr id="7" name="Rounded Rectangle 6"/>
          <p:cNvSpPr/>
          <p:nvPr/>
        </p:nvSpPr>
        <p:spPr>
          <a:xfrm>
            <a:off x="9091504" y="2804893"/>
            <a:ext cx="1828800" cy="1371600"/>
          </a:xfrm>
          <a:prstGeom prst="round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GPU</a:t>
            </a:r>
          </a:p>
        </p:txBody>
      </p:sp>
      <p:sp>
        <p:nvSpPr>
          <p:cNvPr id="8" name="Rectangle 7"/>
          <p:cNvSpPr/>
          <p:nvPr/>
        </p:nvSpPr>
        <p:spPr>
          <a:xfrm>
            <a:off x="3194482" y="2836562"/>
            <a:ext cx="3443218" cy="2875303"/>
          </a:xfrm>
          <a:prstGeom prst="rect">
            <a:avLst/>
          </a:prstGeom>
          <a:noFill/>
          <a:ln>
            <a:solidFill>
              <a:schemeClr val="accent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2400" dirty="0">
                <a:solidFill>
                  <a:schemeClr val="tx1"/>
                </a:solidFill>
              </a:rPr>
              <a:t>SYSTEM MEMORY</a:t>
            </a:r>
          </a:p>
        </p:txBody>
      </p:sp>
      <p:sp>
        <p:nvSpPr>
          <p:cNvPr id="24" name="Rectangle 23"/>
          <p:cNvSpPr/>
          <p:nvPr/>
        </p:nvSpPr>
        <p:spPr>
          <a:xfrm>
            <a:off x="4809744" y="3223619"/>
            <a:ext cx="1188720" cy="353164"/>
          </a:xfrm>
          <a:prstGeom prst="rect">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6" name="Rectangle 25"/>
          <p:cNvSpPr/>
          <p:nvPr/>
        </p:nvSpPr>
        <p:spPr>
          <a:xfrm>
            <a:off x="4809744" y="4166694"/>
            <a:ext cx="1188720" cy="356616"/>
          </a:xfrm>
          <a:prstGeom prst="rect">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7" name="Rectangle 26"/>
          <p:cNvSpPr/>
          <p:nvPr/>
        </p:nvSpPr>
        <p:spPr>
          <a:xfrm>
            <a:off x="4809744" y="4527331"/>
            <a:ext cx="1188720" cy="356616"/>
          </a:xfrm>
          <a:prstGeom prst="rect">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x</a:t>
            </a:r>
          </a:p>
        </p:txBody>
      </p:sp>
      <p:sp>
        <p:nvSpPr>
          <p:cNvPr id="28" name="Rectangle 27"/>
          <p:cNvSpPr/>
          <p:nvPr/>
        </p:nvSpPr>
        <p:spPr>
          <a:xfrm>
            <a:off x="4809744" y="4882821"/>
            <a:ext cx="1188720" cy="353164"/>
          </a:xfrm>
          <a:prstGeom prst="rect">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y</a:t>
            </a:r>
          </a:p>
        </p:txBody>
      </p:sp>
      <p:sp>
        <p:nvSpPr>
          <p:cNvPr id="29" name="Rectangle 28"/>
          <p:cNvSpPr/>
          <p:nvPr/>
        </p:nvSpPr>
        <p:spPr>
          <a:xfrm>
            <a:off x="4809744" y="5237885"/>
            <a:ext cx="1188720" cy="353164"/>
          </a:xfrm>
          <a:prstGeom prst="rect">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z</a:t>
            </a:r>
          </a:p>
        </p:txBody>
      </p:sp>
      <p:sp>
        <p:nvSpPr>
          <p:cNvPr id="30" name="Left Brace 29"/>
          <p:cNvSpPr/>
          <p:nvPr/>
        </p:nvSpPr>
        <p:spPr>
          <a:xfrm>
            <a:off x="4559946" y="3402523"/>
            <a:ext cx="244730" cy="949356"/>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1" name="TextBox 30"/>
          <p:cNvSpPr txBox="1"/>
          <p:nvPr/>
        </p:nvSpPr>
        <p:spPr>
          <a:xfrm>
            <a:off x="3372157" y="3685010"/>
            <a:ext cx="1256767" cy="369332"/>
          </a:xfrm>
          <a:prstGeom prst="rect">
            <a:avLst/>
          </a:prstGeom>
          <a:noFill/>
        </p:spPr>
        <p:txBody>
          <a:bodyPr wrap="square" rtlCol="0">
            <a:spAutoFit/>
          </a:bodyPr>
          <a:lstStyle/>
          <a:p>
            <a:pPr>
              <a:spcAft>
                <a:spcPts val="600"/>
              </a:spcAft>
              <a:buClr>
                <a:schemeClr val="bg2"/>
              </a:buClr>
            </a:pPr>
            <a:r>
              <a:rPr lang="en-US" dirty="0"/>
              <a:t>GPU Buffer</a:t>
            </a:r>
          </a:p>
        </p:txBody>
      </p:sp>
      <p:sp>
        <p:nvSpPr>
          <p:cNvPr id="32" name="TextBox 31"/>
          <p:cNvSpPr txBox="1"/>
          <p:nvPr/>
        </p:nvSpPr>
        <p:spPr>
          <a:xfrm>
            <a:off x="5993396" y="3204484"/>
            <a:ext cx="403235" cy="369332"/>
          </a:xfrm>
          <a:prstGeom prst="rect">
            <a:avLst/>
          </a:prstGeom>
          <a:noFill/>
        </p:spPr>
        <p:txBody>
          <a:bodyPr wrap="square" rtlCol="0">
            <a:spAutoFit/>
          </a:bodyPr>
          <a:lstStyle/>
          <a:p>
            <a:pPr>
              <a:spcAft>
                <a:spcPts val="600"/>
              </a:spcAft>
              <a:buClr>
                <a:schemeClr val="bg2"/>
              </a:buClr>
            </a:pPr>
            <a:r>
              <a:rPr lang="en-US" dirty="0"/>
              <a:t>0</a:t>
            </a:r>
          </a:p>
        </p:txBody>
      </p:sp>
      <p:sp>
        <p:nvSpPr>
          <p:cNvPr id="33" name="TextBox 32"/>
          <p:cNvSpPr txBox="1"/>
          <p:nvPr/>
        </p:nvSpPr>
        <p:spPr>
          <a:xfrm>
            <a:off x="5994652" y="3560052"/>
            <a:ext cx="403235" cy="369332"/>
          </a:xfrm>
          <a:prstGeom prst="rect">
            <a:avLst/>
          </a:prstGeom>
          <a:noFill/>
        </p:spPr>
        <p:txBody>
          <a:bodyPr wrap="square" rtlCol="0">
            <a:spAutoFit/>
          </a:bodyPr>
          <a:lstStyle/>
          <a:p>
            <a:pPr>
              <a:spcAft>
                <a:spcPts val="600"/>
              </a:spcAft>
              <a:buClr>
                <a:schemeClr val="bg2"/>
              </a:buClr>
            </a:pPr>
            <a:r>
              <a:rPr lang="en-US" dirty="0"/>
              <a:t>4</a:t>
            </a:r>
          </a:p>
        </p:txBody>
      </p:sp>
      <p:sp>
        <p:nvSpPr>
          <p:cNvPr id="34" name="TextBox 33"/>
          <p:cNvSpPr txBox="1"/>
          <p:nvPr/>
        </p:nvSpPr>
        <p:spPr>
          <a:xfrm>
            <a:off x="5993395" y="4155811"/>
            <a:ext cx="582915" cy="369332"/>
          </a:xfrm>
          <a:prstGeom prst="rect">
            <a:avLst/>
          </a:prstGeom>
          <a:noFill/>
        </p:spPr>
        <p:txBody>
          <a:bodyPr wrap="square" rtlCol="0">
            <a:spAutoFit/>
          </a:bodyPr>
          <a:lstStyle/>
          <a:p>
            <a:pPr>
              <a:spcAft>
                <a:spcPts val="600"/>
              </a:spcAft>
              <a:buClr>
                <a:schemeClr val="bg2"/>
              </a:buClr>
            </a:pPr>
            <a:r>
              <a:rPr lang="en-US" dirty="0"/>
              <a:t>n-3</a:t>
            </a:r>
          </a:p>
        </p:txBody>
      </p:sp>
      <p:sp>
        <p:nvSpPr>
          <p:cNvPr id="35" name="TextBox 34"/>
          <p:cNvSpPr txBox="1"/>
          <p:nvPr/>
        </p:nvSpPr>
        <p:spPr>
          <a:xfrm>
            <a:off x="5175122" y="3815780"/>
            <a:ext cx="403235" cy="369332"/>
          </a:xfrm>
          <a:prstGeom prst="rect">
            <a:avLst/>
          </a:prstGeom>
          <a:noFill/>
        </p:spPr>
        <p:txBody>
          <a:bodyPr wrap="square" rtlCol="0">
            <a:spAutoFit/>
          </a:bodyPr>
          <a:lstStyle/>
          <a:p>
            <a:pPr>
              <a:spcAft>
                <a:spcPts val="600"/>
              </a:spcAft>
              <a:buClr>
                <a:schemeClr val="bg2"/>
              </a:buClr>
            </a:pPr>
            <a:r>
              <a:rPr lang="en-US" dirty="0"/>
              <a:t>…</a:t>
            </a:r>
          </a:p>
        </p:txBody>
      </p:sp>
      <p:sp>
        <p:nvSpPr>
          <p:cNvPr id="36" name="Left Brace 35"/>
          <p:cNvSpPr/>
          <p:nvPr/>
        </p:nvSpPr>
        <p:spPr>
          <a:xfrm>
            <a:off x="4559945" y="4685240"/>
            <a:ext cx="250209" cy="763153"/>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8" name="TextBox 37"/>
          <p:cNvSpPr txBox="1"/>
          <p:nvPr/>
        </p:nvSpPr>
        <p:spPr>
          <a:xfrm>
            <a:off x="8180299" y="2836562"/>
            <a:ext cx="2526878" cy="400110"/>
          </a:xfrm>
          <a:prstGeom prst="rect">
            <a:avLst/>
          </a:prstGeom>
          <a:solidFill>
            <a:schemeClr val="bg1"/>
          </a:solidFill>
          <a:ln>
            <a:solidFill>
              <a:schemeClr val="tx1"/>
            </a:solidFill>
          </a:ln>
        </p:spPr>
        <p:txBody>
          <a:bodyPr wrap="square" rtlCol="0">
            <a:spAutoFit/>
          </a:bodyPr>
          <a:lstStyle/>
          <a:p>
            <a:pPr>
              <a:spcAft>
                <a:spcPts val="600"/>
              </a:spcAft>
              <a:buClr>
                <a:schemeClr val="bg2"/>
              </a:buClr>
            </a:pPr>
            <a:r>
              <a:rPr lang="en-US" sz="2000" dirty="0" err="1"/>
              <a:t>memcpy</a:t>
            </a:r>
            <a:r>
              <a:rPr lang="en-US" sz="2000" dirty="0"/>
              <a:t>(</a:t>
            </a:r>
            <a:r>
              <a:rPr lang="en-US" sz="2000" dirty="0" err="1"/>
              <a:t>buf</a:t>
            </a:r>
            <a:r>
              <a:rPr lang="en-US" sz="2000" dirty="0"/>
              <a:t>, </a:t>
            </a:r>
            <a:r>
              <a:rPr lang="en-US" sz="2000" dirty="0" err="1"/>
              <a:t>src</a:t>
            </a:r>
            <a:r>
              <a:rPr lang="en-US" sz="2000" dirty="0"/>
              <a:t>, n+5)</a:t>
            </a:r>
          </a:p>
        </p:txBody>
      </p:sp>
      <p:cxnSp>
        <p:nvCxnSpPr>
          <p:cNvPr id="39" name="Straight Arrow Connector 38"/>
          <p:cNvCxnSpPr>
            <a:stCxn id="48" idx="3"/>
            <a:endCxn id="24" idx="3"/>
          </p:cNvCxnSpPr>
          <p:nvPr/>
        </p:nvCxnSpPr>
        <p:spPr>
          <a:xfrm flipH="1" flipV="1">
            <a:off x="5998464" y="3400201"/>
            <a:ext cx="975866" cy="874183"/>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a:stCxn id="48" idx="3"/>
            <a:endCxn id="41" idx="3"/>
          </p:cNvCxnSpPr>
          <p:nvPr/>
        </p:nvCxnSpPr>
        <p:spPr>
          <a:xfrm flipH="1" flipV="1">
            <a:off x="5998464" y="3755565"/>
            <a:ext cx="975866" cy="518819"/>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1" name="Rectangle 40"/>
          <p:cNvSpPr/>
          <p:nvPr/>
        </p:nvSpPr>
        <p:spPr>
          <a:xfrm>
            <a:off x="4809744" y="3578983"/>
            <a:ext cx="1188720" cy="353164"/>
          </a:xfrm>
          <a:prstGeom prst="rect">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cxnSp>
        <p:nvCxnSpPr>
          <p:cNvPr id="42" name="Straight Arrow Connector 41"/>
          <p:cNvCxnSpPr>
            <a:stCxn id="48" idx="3"/>
            <a:endCxn id="26" idx="3"/>
          </p:cNvCxnSpPr>
          <p:nvPr/>
        </p:nvCxnSpPr>
        <p:spPr>
          <a:xfrm flipH="1">
            <a:off x="5998464" y="4274384"/>
            <a:ext cx="975866" cy="70618"/>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a:stCxn id="48" idx="3"/>
            <a:endCxn id="27" idx="3"/>
          </p:cNvCxnSpPr>
          <p:nvPr/>
        </p:nvCxnSpPr>
        <p:spPr>
          <a:xfrm flipH="1">
            <a:off x="5998464" y="4274384"/>
            <a:ext cx="975866" cy="431255"/>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a:stCxn id="48" idx="3"/>
            <a:endCxn id="55" idx="1"/>
          </p:cNvCxnSpPr>
          <p:nvPr/>
        </p:nvCxnSpPr>
        <p:spPr>
          <a:xfrm>
            <a:off x="6974330" y="4274384"/>
            <a:ext cx="1615673" cy="2868"/>
          </a:xfrm>
          <a:prstGeom prst="straightConnector1">
            <a:avLst/>
          </a:prstGeom>
          <a:ln w="127000">
            <a:solidFill>
              <a:schemeClr val="accent5"/>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67" name="TextBox 66"/>
          <p:cNvSpPr txBox="1"/>
          <p:nvPr/>
        </p:nvSpPr>
        <p:spPr>
          <a:xfrm>
            <a:off x="3511990" y="4823614"/>
            <a:ext cx="1256767" cy="369332"/>
          </a:xfrm>
          <a:prstGeom prst="rect">
            <a:avLst/>
          </a:prstGeom>
          <a:noFill/>
        </p:spPr>
        <p:txBody>
          <a:bodyPr wrap="square" rtlCol="0">
            <a:spAutoFit/>
          </a:bodyPr>
          <a:lstStyle/>
          <a:p>
            <a:pPr>
              <a:spcAft>
                <a:spcPts val="600"/>
              </a:spcAft>
              <a:buClr>
                <a:schemeClr val="bg2"/>
              </a:buClr>
            </a:pPr>
            <a:r>
              <a:rPr lang="en-US" dirty="0"/>
              <a:t>CPU Data</a:t>
            </a:r>
          </a:p>
        </p:txBody>
      </p:sp>
      <p:sp>
        <p:nvSpPr>
          <p:cNvPr id="37" name="TextBox 36"/>
          <p:cNvSpPr txBox="1"/>
          <p:nvPr/>
        </p:nvSpPr>
        <p:spPr>
          <a:xfrm>
            <a:off x="1764540" y="3426544"/>
            <a:ext cx="1030673" cy="400110"/>
          </a:xfrm>
          <a:prstGeom prst="rect">
            <a:avLst/>
          </a:prstGeom>
          <a:solidFill>
            <a:schemeClr val="bg1"/>
          </a:solidFill>
          <a:ln>
            <a:solidFill>
              <a:schemeClr val="tx1"/>
            </a:solidFill>
          </a:ln>
        </p:spPr>
        <p:txBody>
          <a:bodyPr wrap="square" rtlCol="0">
            <a:spAutoFit/>
          </a:bodyPr>
          <a:lstStyle/>
          <a:p>
            <a:pPr>
              <a:spcAft>
                <a:spcPts val="600"/>
              </a:spcAft>
              <a:buClr>
                <a:schemeClr val="bg2"/>
              </a:buClr>
            </a:pPr>
            <a:r>
              <a:rPr lang="en-US" sz="2000" dirty="0"/>
              <a:t>x = y + z</a:t>
            </a:r>
          </a:p>
        </p:txBody>
      </p:sp>
      <p:cxnSp>
        <p:nvCxnSpPr>
          <p:cNvPr id="44" name="Straight Arrow Connector 43"/>
          <p:cNvCxnSpPr>
            <a:stCxn id="6" idx="3"/>
            <a:endCxn id="27" idx="1"/>
          </p:cNvCxnSpPr>
          <p:nvPr/>
        </p:nvCxnSpPr>
        <p:spPr>
          <a:xfrm>
            <a:off x="2669444" y="4242499"/>
            <a:ext cx="2140300" cy="46314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a:stCxn id="6" idx="3"/>
            <a:endCxn id="28" idx="1"/>
          </p:cNvCxnSpPr>
          <p:nvPr/>
        </p:nvCxnSpPr>
        <p:spPr>
          <a:xfrm>
            <a:off x="2669444" y="4242499"/>
            <a:ext cx="2140300" cy="816904"/>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a:stCxn id="6" idx="3"/>
            <a:endCxn id="29" idx="1"/>
          </p:cNvCxnSpPr>
          <p:nvPr/>
        </p:nvCxnSpPr>
        <p:spPr>
          <a:xfrm>
            <a:off x="2669444" y="4242499"/>
            <a:ext cx="2140300" cy="1171968"/>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1444487" y="3426544"/>
            <a:ext cx="1953621" cy="400110"/>
          </a:xfrm>
          <a:prstGeom prst="rect">
            <a:avLst/>
          </a:prstGeom>
          <a:solidFill>
            <a:schemeClr val="bg1"/>
          </a:solidFill>
          <a:ln>
            <a:solidFill>
              <a:schemeClr val="tx1"/>
            </a:solidFill>
          </a:ln>
        </p:spPr>
        <p:txBody>
          <a:bodyPr wrap="square" rtlCol="0">
            <a:spAutoFit/>
          </a:bodyPr>
          <a:lstStyle/>
          <a:p>
            <a:pPr>
              <a:spcAft>
                <a:spcPts val="600"/>
              </a:spcAft>
              <a:buClr>
                <a:schemeClr val="bg2"/>
              </a:buClr>
            </a:pPr>
            <a:r>
              <a:rPr lang="en-US" sz="2000" dirty="0"/>
              <a:t>assert(x == y + z)</a:t>
            </a:r>
          </a:p>
        </p:txBody>
      </p:sp>
      <p:sp>
        <p:nvSpPr>
          <p:cNvPr id="62" name="Rectangle 61"/>
          <p:cNvSpPr/>
          <p:nvPr/>
        </p:nvSpPr>
        <p:spPr>
          <a:xfrm>
            <a:off x="8875779" y="4454634"/>
            <a:ext cx="2264093" cy="1270619"/>
          </a:xfrm>
          <a:prstGeom prst="rect">
            <a:avLst/>
          </a:prstGeom>
          <a:noFill/>
          <a:ln>
            <a:solidFill>
              <a:schemeClr val="accent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2400" dirty="0">
                <a:solidFill>
                  <a:schemeClr val="tx1"/>
                </a:solidFill>
              </a:rPr>
              <a:t>GPU MEMORY</a:t>
            </a:r>
          </a:p>
        </p:txBody>
      </p:sp>
      <p:sp>
        <p:nvSpPr>
          <p:cNvPr id="65" name="TextBox 64"/>
          <p:cNvSpPr txBox="1"/>
          <p:nvPr/>
        </p:nvSpPr>
        <p:spPr>
          <a:xfrm>
            <a:off x="7422807" y="3803919"/>
            <a:ext cx="995332" cy="461665"/>
          </a:xfrm>
          <a:prstGeom prst="rect">
            <a:avLst/>
          </a:prstGeom>
          <a:noFill/>
        </p:spPr>
        <p:txBody>
          <a:bodyPr wrap="square" rtlCol="0">
            <a:spAutoFit/>
          </a:bodyPr>
          <a:lstStyle/>
          <a:p>
            <a:pPr>
              <a:spcAft>
                <a:spcPts val="600"/>
              </a:spcAft>
              <a:buClr>
                <a:schemeClr val="bg2"/>
              </a:buClr>
            </a:pPr>
            <a:r>
              <a:rPr lang="en-US" sz="2400" dirty="0" err="1"/>
              <a:t>PCIe</a:t>
            </a:r>
            <a:endParaRPr lang="en-US" sz="2400" dirty="0"/>
          </a:p>
        </p:txBody>
      </p:sp>
      <p:sp>
        <p:nvSpPr>
          <p:cNvPr id="23" name="Rectangle 22"/>
          <p:cNvSpPr/>
          <p:nvPr/>
        </p:nvSpPr>
        <p:spPr>
          <a:xfrm>
            <a:off x="9184481" y="4928299"/>
            <a:ext cx="264319" cy="131104"/>
          </a:xfrm>
          <a:prstGeom prst="rect">
            <a:avLst/>
          </a:prstGeom>
          <a:solidFill>
            <a:schemeClr val="bg1"/>
          </a:solidFill>
          <a:ln w="190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53" name="Rectangle 52"/>
          <p:cNvSpPr/>
          <p:nvPr/>
        </p:nvSpPr>
        <p:spPr>
          <a:xfrm>
            <a:off x="9184481" y="5061282"/>
            <a:ext cx="264319" cy="131104"/>
          </a:xfrm>
          <a:prstGeom prst="rect">
            <a:avLst/>
          </a:prstGeom>
          <a:solidFill>
            <a:schemeClr val="bg1"/>
          </a:solidFill>
          <a:ln w="190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54" name="Rectangle 53"/>
          <p:cNvSpPr/>
          <p:nvPr/>
        </p:nvSpPr>
        <p:spPr>
          <a:xfrm>
            <a:off x="9184481" y="5189098"/>
            <a:ext cx="264319" cy="131104"/>
          </a:xfrm>
          <a:prstGeom prst="rect">
            <a:avLst/>
          </a:prstGeom>
          <a:solidFill>
            <a:schemeClr val="bg1"/>
          </a:solidFill>
          <a:ln w="190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56" name="Rectangle 55"/>
          <p:cNvSpPr/>
          <p:nvPr/>
        </p:nvSpPr>
        <p:spPr>
          <a:xfrm>
            <a:off x="9184481" y="5316161"/>
            <a:ext cx="264319" cy="131104"/>
          </a:xfrm>
          <a:prstGeom prst="rect">
            <a:avLst/>
          </a:prstGeom>
          <a:solidFill>
            <a:schemeClr val="bg1"/>
          </a:solidFill>
          <a:ln w="190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57" name="Rectangle 56"/>
          <p:cNvSpPr/>
          <p:nvPr/>
        </p:nvSpPr>
        <p:spPr>
          <a:xfrm>
            <a:off x="9184481" y="5447265"/>
            <a:ext cx="264319" cy="131104"/>
          </a:xfrm>
          <a:prstGeom prst="rect">
            <a:avLst/>
          </a:prstGeom>
          <a:solidFill>
            <a:schemeClr val="bg1"/>
          </a:solidFill>
          <a:ln w="190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cxnSp>
        <p:nvCxnSpPr>
          <p:cNvPr id="61" name="Straight Arrow Connector 60"/>
          <p:cNvCxnSpPr>
            <a:stCxn id="7" idx="1"/>
            <a:endCxn id="55" idx="1"/>
          </p:cNvCxnSpPr>
          <p:nvPr/>
        </p:nvCxnSpPr>
        <p:spPr>
          <a:xfrm flipH="1">
            <a:off x="8590003" y="3490693"/>
            <a:ext cx="501501" cy="786559"/>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49" name="Picture 4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5299" y="4223039"/>
            <a:ext cx="1654401" cy="1654401"/>
          </a:xfrm>
          <a:prstGeom prst="rect">
            <a:avLst/>
          </a:prstGeom>
        </p:spPr>
      </p:pic>
    </p:spTree>
    <p:extLst>
      <p:ext uri="{BB962C8B-B14F-4D97-AF65-F5344CB8AC3E}">
        <p14:creationId xmlns:p14="http://schemas.microsoft.com/office/powerpoint/2010/main" val="161713628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7"/>
                                        </p:tgtEl>
                                        <p:attrNameLst>
                                          <p:attrName>style.visibility</p:attrName>
                                        </p:attrNameLst>
                                      </p:cBhvr>
                                      <p:to>
                                        <p:strVal val="visible"/>
                                      </p:to>
                                    </p:set>
                                  </p:childTnLst>
                                </p:cTn>
                              </p:par>
                            </p:childTnLst>
                          </p:cTn>
                        </p:par>
                        <p:par>
                          <p:cTn id="15" fill="hold">
                            <p:stCondLst>
                              <p:cond delay="0"/>
                            </p:stCondLst>
                            <p:childTnLst>
                              <p:par>
                                <p:cTn id="16" presetID="1" presetClass="emph" presetSubtype="2" fill="hold" nodeType="afterEffect">
                                  <p:stCondLst>
                                    <p:cond delay="0"/>
                                  </p:stCondLst>
                                  <p:childTnLst>
                                    <p:animClr clrSpc="rgb" dir="cw">
                                      <p:cBhvr>
                                        <p:cTn id="17" dur="500" fill="hold"/>
                                        <p:tgtEl>
                                          <p:spTgt spid="27"/>
                                        </p:tgtEl>
                                        <p:attrNameLst>
                                          <p:attrName>fillcolor</p:attrName>
                                        </p:attrNameLst>
                                      </p:cBhvr>
                                      <p:to>
                                        <a:schemeClr val="folHlink"/>
                                      </p:to>
                                    </p:animClr>
                                    <p:set>
                                      <p:cBhvr>
                                        <p:cTn id="18" dur="500" fill="hold"/>
                                        <p:tgtEl>
                                          <p:spTgt spid="27"/>
                                        </p:tgtEl>
                                        <p:attrNameLst>
                                          <p:attrName>fill.type</p:attrName>
                                        </p:attrNameLst>
                                      </p:cBhvr>
                                      <p:to>
                                        <p:strVal val="solid"/>
                                      </p:to>
                                    </p:set>
                                    <p:set>
                                      <p:cBhvr>
                                        <p:cTn id="19" dur="500" fill="hold"/>
                                        <p:tgtEl>
                                          <p:spTgt spid="27"/>
                                        </p:tgtEl>
                                        <p:attrNameLst>
                                          <p:attrName>fill.on</p:attrName>
                                        </p:attrNameLst>
                                      </p:cBhvr>
                                      <p:to>
                                        <p:strVal val="true"/>
                                      </p:to>
                                    </p:set>
                                  </p:childTnLst>
                                </p:cTn>
                              </p:par>
                            </p:childTnLst>
                          </p:cTn>
                        </p:par>
                      </p:childTnLst>
                    </p:cTn>
                  </p:par>
                  <p:par>
                    <p:cTn id="20" fill="hold">
                      <p:stCondLst>
                        <p:cond delay="indefinite"/>
                      </p:stCondLst>
                      <p:childTnLst>
                        <p:par>
                          <p:cTn id="21" fill="hold">
                            <p:stCondLst>
                              <p:cond delay="0"/>
                            </p:stCondLst>
                            <p:childTnLst>
                              <p:par>
                                <p:cTn id="22" presetID="1" presetClass="exit" presetSubtype="0" fill="hold" nodeType="clickEffect">
                                  <p:stCondLst>
                                    <p:cond delay="0"/>
                                  </p:stCondLst>
                                  <p:childTnLst>
                                    <p:set>
                                      <p:cBhvr>
                                        <p:cTn id="23" dur="1" fill="hold">
                                          <p:stCondLst>
                                            <p:cond delay="0"/>
                                          </p:stCondLst>
                                        </p:cTn>
                                        <p:tgtEl>
                                          <p:spTgt spid="44"/>
                                        </p:tgtEl>
                                        <p:attrNameLst>
                                          <p:attrName>style.visibility</p:attrName>
                                        </p:attrNameLst>
                                      </p:cBhvr>
                                      <p:to>
                                        <p:strVal val="hidden"/>
                                      </p:to>
                                    </p:set>
                                  </p:childTnLst>
                                </p:cTn>
                              </p:par>
                              <p:par>
                                <p:cTn id="24" presetID="1" presetClass="exit" presetSubtype="0" fill="hold" nodeType="withEffect">
                                  <p:stCondLst>
                                    <p:cond delay="0"/>
                                  </p:stCondLst>
                                  <p:childTnLst>
                                    <p:set>
                                      <p:cBhvr>
                                        <p:cTn id="25" dur="1" fill="hold">
                                          <p:stCondLst>
                                            <p:cond delay="0"/>
                                          </p:stCondLst>
                                        </p:cTn>
                                        <p:tgtEl>
                                          <p:spTgt spid="46"/>
                                        </p:tgtEl>
                                        <p:attrNameLst>
                                          <p:attrName>style.visibility</p:attrName>
                                        </p:attrNameLst>
                                      </p:cBhvr>
                                      <p:to>
                                        <p:strVal val="hidden"/>
                                      </p:to>
                                    </p:set>
                                  </p:childTnLst>
                                </p:cTn>
                              </p:par>
                              <p:par>
                                <p:cTn id="26" presetID="1" presetClass="exit" presetSubtype="0" fill="hold" nodeType="withEffect">
                                  <p:stCondLst>
                                    <p:cond delay="0"/>
                                  </p:stCondLst>
                                  <p:childTnLst>
                                    <p:set>
                                      <p:cBhvr>
                                        <p:cTn id="27" dur="1" fill="hold">
                                          <p:stCondLst>
                                            <p:cond delay="0"/>
                                          </p:stCondLst>
                                        </p:cTn>
                                        <p:tgtEl>
                                          <p:spTgt spid="47"/>
                                        </p:tgtEl>
                                        <p:attrNameLst>
                                          <p:attrName>style.visibility</p:attrName>
                                        </p:attrNameLst>
                                      </p:cBhvr>
                                      <p:to>
                                        <p:strVal val="hidden"/>
                                      </p:to>
                                    </p:set>
                                  </p:childTnLst>
                                </p:cTn>
                              </p:par>
                              <p:par>
                                <p:cTn id="28" presetID="1" presetClass="exit" presetSubtype="0" fill="hold" grpId="1" nodeType="withEffect">
                                  <p:stCondLst>
                                    <p:cond delay="0"/>
                                  </p:stCondLst>
                                  <p:childTnLst>
                                    <p:set>
                                      <p:cBhvr>
                                        <p:cTn id="29" dur="1" fill="hold">
                                          <p:stCondLst>
                                            <p:cond delay="0"/>
                                          </p:stCondLst>
                                        </p:cTn>
                                        <p:tgtEl>
                                          <p:spTgt spid="37"/>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38"/>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nodeType="clickEffect">
                                  <p:stCondLst>
                                    <p:cond delay="0"/>
                                  </p:stCondLst>
                                  <p:childTnLst>
                                    <p:set>
                                      <p:cBhvr>
                                        <p:cTn id="37" dur="1" fill="hold">
                                          <p:stCondLst>
                                            <p:cond delay="0"/>
                                          </p:stCondLst>
                                        </p:cTn>
                                        <p:tgtEl>
                                          <p:spTgt spid="61"/>
                                        </p:tgtEl>
                                        <p:attrNameLst>
                                          <p:attrName>style.visibility</p:attrName>
                                        </p:attrNameLst>
                                      </p:cBhvr>
                                      <p:to>
                                        <p:strVal val="visible"/>
                                      </p:to>
                                    </p:set>
                                  </p:childTnLst>
                                </p:cTn>
                              </p:par>
                            </p:childTnLst>
                          </p:cTn>
                        </p:par>
                        <p:par>
                          <p:cTn id="38" fill="hold">
                            <p:stCondLst>
                              <p:cond delay="0"/>
                            </p:stCondLst>
                            <p:childTnLst>
                              <p:par>
                                <p:cTn id="39" presetID="1" presetClass="entr" presetSubtype="0" fill="hold" nodeType="afterEffect">
                                  <p:stCondLst>
                                    <p:cond delay="0"/>
                                  </p:stCondLst>
                                  <p:childTnLst>
                                    <p:set>
                                      <p:cBhvr>
                                        <p:cTn id="40" dur="1" fill="hold">
                                          <p:stCondLst>
                                            <p:cond delay="0"/>
                                          </p:stCondLst>
                                        </p:cTn>
                                        <p:tgtEl>
                                          <p:spTgt spid="39"/>
                                        </p:tgtEl>
                                        <p:attrNameLst>
                                          <p:attrName>style.visibility</p:attrName>
                                        </p:attrNameLst>
                                      </p:cBhvr>
                                      <p:to>
                                        <p:strVal val="visible"/>
                                      </p:to>
                                    </p:set>
                                  </p:childTnLst>
                                </p:cTn>
                              </p:par>
                            </p:childTnLst>
                          </p:cTn>
                        </p:par>
                        <p:par>
                          <p:cTn id="41" fill="hold">
                            <p:stCondLst>
                              <p:cond delay="0"/>
                            </p:stCondLst>
                            <p:childTnLst>
                              <p:par>
                                <p:cTn id="42" presetID="1" presetClass="emph" presetSubtype="2" fill="hold" nodeType="afterEffect">
                                  <p:stCondLst>
                                    <p:cond delay="0"/>
                                  </p:stCondLst>
                                  <p:childTnLst>
                                    <p:animClr clrSpc="rgb" dir="cw">
                                      <p:cBhvr>
                                        <p:cTn id="43" dur="500" fill="hold"/>
                                        <p:tgtEl>
                                          <p:spTgt spid="24"/>
                                        </p:tgtEl>
                                        <p:attrNameLst>
                                          <p:attrName>fillcolor</p:attrName>
                                        </p:attrNameLst>
                                      </p:cBhvr>
                                      <p:to>
                                        <a:schemeClr val="folHlink"/>
                                      </p:to>
                                    </p:animClr>
                                    <p:set>
                                      <p:cBhvr>
                                        <p:cTn id="44" dur="500" fill="hold"/>
                                        <p:tgtEl>
                                          <p:spTgt spid="24"/>
                                        </p:tgtEl>
                                        <p:attrNameLst>
                                          <p:attrName>fill.type</p:attrName>
                                        </p:attrNameLst>
                                      </p:cBhvr>
                                      <p:to>
                                        <p:strVal val="solid"/>
                                      </p:to>
                                    </p:set>
                                    <p:set>
                                      <p:cBhvr>
                                        <p:cTn id="45" dur="500" fill="hold"/>
                                        <p:tgtEl>
                                          <p:spTgt spid="24"/>
                                        </p:tgtEl>
                                        <p:attrNameLst>
                                          <p:attrName>fill.on</p:attrName>
                                        </p:attrNameLst>
                                      </p:cBhvr>
                                      <p:to>
                                        <p:strVal val="true"/>
                                      </p:to>
                                    </p:set>
                                  </p:childTnLst>
                                </p:cTn>
                              </p:par>
                            </p:childTnLst>
                          </p:cTn>
                        </p:par>
                        <p:par>
                          <p:cTn id="46" fill="hold">
                            <p:stCondLst>
                              <p:cond delay="500"/>
                            </p:stCondLst>
                            <p:childTnLst>
                              <p:par>
                                <p:cTn id="47" presetID="1" presetClass="exit" presetSubtype="0" fill="hold" nodeType="afterEffect">
                                  <p:stCondLst>
                                    <p:cond delay="0"/>
                                  </p:stCondLst>
                                  <p:childTnLst>
                                    <p:set>
                                      <p:cBhvr>
                                        <p:cTn id="48" dur="1" fill="hold">
                                          <p:stCondLst>
                                            <p:cond delay="0"/>
                                          </p:stCondLst>
                                        </p:cTn>
                                        <p:tgtEl>
                                          <p:spTgt spid="39"/>
                                        </p:tgtEl>
                                        <p:attrNameLst>
                                          <p:attrName>style.visibility</p:attrName>
                                        </p:attrNameLst>
                                      </p:cBhvr>
                                      <p:to>
                                        <p:strVal val="hidden"/>
                                      </p:to>
                                    </p:set>
                                  </p:childTnLst>
                                </p:cTn>
                              </p:par>
                            </p:childTnLst>
                          </p:cTn>
                        </p:par>
                        <p:par>
                          <p:cTn id="49" fill="hold">
                            <p:stCondLst>
                              <p:cond delay="500"/>
                            </p:stCondLst>
                            <p:childTnLst>
                              <p:par>
                                <p:cTn id="50" presetID="1" presetClass="entr" presetSubtype="0" fill="hold" nodeType="afterEffect">
                                  <p:stCondLst>
                                    <p:cond delay="0"/>
                                  </p:stCondLst>
                                  <p:childTnLst>
                                    <p:set>
                                      <p:cBhvr>
                                        <p:cTn id="51" dur="1" fill="hold">
                                          <p:stCondLst>
                                            <p:cond delay="0"/>
                                          </p:stCondLst>
                                        </p:cTn>
                                        <p:tgtEl>
                                          <p:spTgt spid="40"/>
                                        </p:tgtEl>
                                        <p:attrNameLst>
                                          <p:attrName>style.visibility</p:attrName>
                                        </p:attrNameLst>
                                      </p:cBhvr>
                                      <p:to>
                                        <p:strVal val="visible"/>
                                      </p:to>
                                    </p:set>
                                  </p:childTnLst>
                                </p:cTn>
                              </p:par>
                            </p:childTnLst>
                          </p:cTn>
                        </p:par>
                        <p:par>
                          <p:cTn id="52" fill="hold">
                            <p:stCondLst>
                              <p:cond delay="500"/>
                            </p:stCondLst>
                            <p:childTnLst>
                              <p:par>
                                <p:cTn id="53" presetID="1" presetClass="emph" presetSubtype="2" fill="hold" nodeType="afterEffect">
                                  <p:stCondLst>
                                    <p:cond delay="0"/>
                                  </p:stCondLst>
                                  <p:childTnLst>
                                    <p:animClr clrSpc="rgb" dir="cw">
                                      <p:cBhvr>
                                        <p:cTn id="54" dur="500" fill="hold"/>
                                        <p:tgtEl>
                                          <p:spTgt spid="41"/>
                                        </p:tgtEl>
                                        <p:attrNameLst>
                                          <p:attrName>fillcolor</p:attrName>
                                        </p:attrNameLst>
                                      </p:cBhvr>
                                      <p:to>
                                        <a:schemeClr val="folHlink"/>
                                      </p:to>
                                    </p:animClr>
                                    <p:set>
                                      <p:cBhvr>
                                        <p:cTn id="55" dur="500" fill="hold"/>
                                        <p:tgtEl>
                                          <p:spTgt spid="41"/>
                                        </p:tgtEl>
                                        <p:attrNameLst>
                                          <p:attrName>fill.type</p:attrName>
                                        </p:attrNameLst>
                                      </p:cBhvr>
                                      <p:to>
                                        <p:strVal val="solid"/>
                                      </p:to>
                                    </p:set>
                                    <p:set>
                                      <p:cBhvr>
                                        <p:cTn id="56" dur="500" fill="hold"/>
                                        <p:tgtEl>
                                          <p:spTgt spid="41"/>
                                        </p:tgtEl>
                                        <p:attrNameLst>
                                          <p:attrName>fill.on</p:attrName>
                                        </p:attrNameLst>
                                      </p:cBhvr>
                                      <p:to>
                                        <p:strVal val="true"/>
                                      </p:to>
                                    </p:set>
                                  </p:childTnLst>
                                </p:cTn>
                              </p:par>
                            </p:childTnLst>
                          </p:cTn>
                        </p:par>
                        <p:par>
                          <p:cTn id="57" fill="hold">
                            <p:stCondLst>
                              <p:cond delay="1000"/>
                            </p:stCondLst>
                            <p:childTnLst>
                              <p:par>
                                <p:cTn id="58" presetID="1" presetClass="exit" presetSubtype="0" fill="hold" nodeType="afterEffect">
                                  <p:stCondLst>
                                    <p:cond delay="0"/>
                                  </p:stCondLst>
                                  <p:childTnLst>
                                    <p:set>
                                      <p:cBhvr>
                                        <p:cTn id="59" dur="1" fill="hold">
                                          <p:stCondLst>
                                            <p:cond delay="0"/>
                                          </p:stCondLst>
                                        </p:cTn>
                                        <p:tgtEl>
                                          <p:spTgt spid="40"/>
                                        </p:tgtEl>
                                        <p:attrNameLst>
                                          <p:attrName>style.visibility</p:attrName>
                                        </p:attrNameLst>
                                      </p:cBhvr>
                                      <p:to>
                                        <p:strVal val="hidden"/>
                                      </p:to>
                                    </p:set>
                                  </p:childTnLst>
                                </p:cTn>
                              </p:par>
                            </p:childTnLst>
                          </p:cTn>
                        </p:par>
                        <p:par>
                          <p:cTn id="60" fill="hold">
                            <p:stCondLst>
                              <p:cond delay="1000"/>
                            </p:stCondLst>
                            <p:childTnLst>
                              <p:par>
                                <p:cTn id="61" presetID="1" presetClass="entr" presetSubtype="0" fill="hold" nodeType="afterEffect">
                                  <p:stCondLst>
                                    <p:cond delay="0"/>
                                  </p:stCondLst>
                                  <p:childTnLst>
                                    <p:set>
                                      <p:cBhvr>
                                        <p:cTn id="62" dur="1" fill="hold">
                                          <p:stCondLst>
                                            <p:cond delay="0"/>
                                          </p:stCondLst>
                                        </p:cTn>
                                        <p:tgtEl>
                                          <p:spTgt spid="42"/>
                                        </p:tgtEl>
                                        <p:attrNameLst>
                                          <p:attrName>style.visibility</p:attrName>
                                        </p:attrNameLst>
                                      </p:cBhvr>
                                      <p:to>
                                        <p:strVal val="visible"/>
                                      </p:to>
                                    </p:set>
                                  </p:childTnLst>
                                </p:cTn>
                              </p:par>
                            </p:childTnLst>
                          </p:cTn>
                        </p:par>
                        <p:par>
                          <p:cTn id="63" fill="hold">
                            <p:stCondLst>
                              <p:cond delay="1000"/>
                            </p:stCondLst>
                            <p:childTnLst>
                              <p:par>
                                <p:cTn id="64" presetID="1" presetClass="emph" presetSubtype="2" fill="hold" nodeType="afterEffect">
                                  <p:stCondLst>
                                    <p:cond delay="0"/>
                                  </p:stCondLst>
                                  <p:childTnLst>
                                    <p:animClr clrSpc="rgb" dir="cw">
                                      <p:cBhvr>
                                        <p:cTn id="65" dur="500" fill="hold"/>
                                        <p:tgtEl>
                                          <p:spTgt spid="26"/>
                                        </p:tgtEl>
                                        <p:attrNameLst>
                                          <p:attrName>fillcolor</p:attrName>
                                        </p:attrNameLst>
                                      </p:cBhvr>
                                      <p:to>
                                        <a:schemeClr val="folHlink"/>
                                      </p:to>
                                    </p:animClr>
                                    <p:set>
                                      <p:cBhvr>
                                        <p:cTn id="66" dur="500" fill="hold"/>
                                        <p:tgtEl>
                                          <p:spTgt spid="26"/>
                                        </p:tgtEl>
                                        <p:attrNameLst>
                                          <p:attrName>fill.type</p:attrName>
                                        </p:attrNameLst>
                                      </p:cBhvr>
                                      <p:to>
                                        <p:strVal val="solid"/>
                                      </p:to>
                                    </p:set>
                                    <p:set>
                                      <p:cBhvr>
                                        <p:cTn id="67" dur="500" fill="hold"/>
                                        <p:tgtEl>
                                          <p:spTgt spid="26"/>
                                        </p:tgtEl>
                                        <p:attrNameLst>
                                          <p:attrName>fill.on</p:attrName>
                                        </p:attrNameLst>
                                      </p:cBhvr>
                                      <p:to>
                                        <p:strVal val="true"/>
                                      </p:to>
                                    </p:set>
                                  </p:childTnLst>
                                </p:cTn>
                              </p:par>
                            </p:childTnLst>
                          </p:cTn>
                        </p:par>
                        <p:par>
                          <p:cTn id="68" fill="hold">
                            <p:stCondLst>
                              <p:cond delay="1500"/>
                            </p:stCondLst>
                            <p:childTnLst>
                              <p:par>
                                <p:cTn id="69" presetID="1" presetClass="exit" presetSubtype="0" fill="hold" nodeType="afterEffect">
                                  <p:stCondLst>
                                    <p:cond delay="0"/>
                                  </p:stCondLst>
                                  <p:childTnLst>
                                    <p:set>
                                      <p:cBhvr>
                                        <p:cTn id="70" dur="1" fill="hold">
                                          <p:stCondLst>
                                            <p:cond delay="0"/>
                                          </p:stCondLst>
                                        </p:cTn>
                                        <p:tgtEl>
                                          <p:spTgt spid="42"/>
                                        </p:tgtEl>
                                        <p:attrNameLst>
                                          <p:attrName>style.visibility</p:attrName>
                                        </p:attrNameLst>
                                      </p:cBhvr>
                                      <p:to>
                                        <p:strVal val="hidden"/>
                                      </p:to>
                                    </p:set>
                                  </p:childTnLst>
                                </p:cTn>
                              </p:par>
                            </p:childTnLst>
                          </p:cTn>
                        </p:par>
                        <p:par>
                          <p:cTn id="71" fill="hold">
                            <p:stCondLst>
                              <p:cond delay="1500"/>
                            </p:stCondLst>
                            <p:childTnLst>
                              <p:par>
                                <p:cTn id="72" presetID="1" presetClass="entr" presetSubtype="0" fill="hold" nodeType="afterEffect">
                                  <p:stCondLst>
                                    <p:cond delay="0"/>
                                  </p:stCondLst>
                                  <p:childTnLst>
                                    <p:set>
                                      <p:cBhvr>
                                        <p:cTn id="73" dur="1" fill="hold">
                                          <p:stCondLst>
                                            <p:cond delay="0"/>
                                          </p:stCondLst>
                                        </p:cTn>
                                        <p:tgtEl>
                                          <p:spTgt spid="43"/>
                                        </p:tgtEl>
                                        <p:attrNameLst>
                                          <p:attrName>style.visibility</p:attrName>
                                        </p:attrNameLst>
                                      </p:cBhvr>
                                      <p:to>
                                        <p:strVal val="visible"/>
                                      </p:to>
                                    </p:set>
                                  </p:childTnLst>
                                </p:cTn>
                              </p:par>
                            </p:childTnLst>
                          </p:cTn>
                        </p:par>
                        <p:par>
                          <p:cTn id="74" fill="hold">
                            <p:stCondLst>
                              <p:cond delay="1500"/>
                            </p:stCondLst>
                            <p:childTnLst>
                              <p:par>
                                <p:cTn id="75" presetID="1" presetClass="emph" presetSubtype="2" fill="hold" nodeType="afterEffect">
                                  <p:stCondLst>
                                    <p:cond delay="0"/>
                                  </p:stCondLst>
                                  <p:childTnLst>
                                    <p:animClr clrSpc="rgb" dir="cw">
                                      <p:cBhvr>
                                        <p:cTn id="76" dur="500" fill="hold"/>
                                        <p:tgtEl>
                                          <p:spTgt spid="27"/>
                                        </p:tgtEl>
                                        <p:attrNameLst>
                                          <p:attrName>fillcolor</p:attrName>
                                        </p:attrNameLst>
                                      </p:cBhvr>
                                      <p:to>
                                        <a:schemeClr val="accent2"/>
                                      </p:to>
                                    </p:animClr>
                                    <p:set>
                                      <p:cBhvr>
                                        <p:cTn id="77" dur="500" fill="hold"/>
                                        <p:tgtEl>
                                          <p:spTgt spid="27"/>
                                        </p:tgtEl>
                                        <p:attrNameLst>
                                          <p:attrName>fill.type</p:attrName>
                                        </p:attrNameLst>
                                      </p:cBhvr>
                                      <p:to>
                                        <p:strVal val="solid"/>
                                      </p:to>
                                    </p:set>
                                    <p:set>
                                      <p:cBhvr>
                                        <p:cTn id="78" dur="500" fill="hold"/>
                                        <p:tgtEl>
                                          <p:spTgt spid="27"/>
                                        </p:tgtEl>
                                        <p:attrNameLst>
                                          <p:attrName>fill.on</p:attrName>
                                        </p:attrNameLst>
                                      </p:cBhvr>
                                      <p:to>
                                        <p:strVal val="true"/>
                                      </p:to>
                                    </p:set>
                                  </p:childTnLst>
                                </p:cTn>
                              </p:par>
                            </p:childTnLst>
                          </p:cTn>
                        </p:par>
                      </p:childTnLst>
                    </p:cTn>
                  </p:par>
                  <p:par>
                    <p:cTn id="79" fill="hold">
                      <p:stCondLst>
                        <p:cond delay="indefinite"/>
                      </p:stCondLst>
                      <p:childTnLst>
                        <p:par>
                          <p:cTn id="80" fill="hold">
                            <p:stCondLst>
                              <p:cond delay="0"/>
                            </p:stCondLst>
                            <p:childTnLst>
                              <p:par>
                                <p:cTn id="81" presetID="1" presetClass="exit" presetSubtype="0" fill="hold" grpId="1" nodeType="clickEffect">
                                  <p:stCondLst>
                                    <p:cond delay="0"/>
                                  </p:stCondLst>
                                  <p:childTnLst>
                                    <p:set>
                                      <p:cBhvr>
                                        <p:cTn id="82" dur="1" fill="hold">
                                          <p:stCondLst>
                                            <p:cond delay="0"/>
                                          </p:stCondLst>
                                        </p:cTn>
                                        <p:tgtEl>
                                          <p:spTgt spid="38"/>
                                        </p:tgtEl>
                                        <p:attrNameLst>
                                          <p:attrName>style.visibility</p:attrName>
                                        </p:attrNameLst>
                                      </p:cBhvr>
                                      <p:to>
                                        <p:strVal val="hidden"/>
                                      </p:to>
                                    </p:set>
                                  </p:childTnLst>
                                </p:cTn>
                              </p:par>
                            </p:childTnLst>
                          </p:cTn>
                        </p:par>
                        <p:par>
                          <p:cTn id="83" fill="hold">
                            <p:stCondLst>
                              <p:cond delay="0"/>
                            </p:stCondLst>
                            <p:childTnLst>
                              <p:par>
                                <p:cTn id="84" presetID="1" presetClass="exit" presetSubtype="0" fill="hold" nodeType="afterEffect">
                                  <p:stCondLst>
                                    <p:cond delay="0"/>
                                  </p:stCondLst>
                                  <p:childTnLst>
                                    <p:set>
                                      <p:cBhvr>
                                        <p:cTn id="85" dur="1" fill="hold">
                                          <p:stCondLst>
                                            <p:cond delay="0"/>
                                          </p:stCondLst>
                                        </p:cTn>
                                        <p:tgtEl>
                                          <p:spTgt spid="61"/>
                                        </p:tgtEl>
                                        <p:attrNameLst>
                                          <p:attrName>style.visibility</p:attrName>
                                        </p:attrNameLst>
                                      </p:cBhvr>
                                      <p:to>
                                        <p:strVal val="hidden"/>
                                      </p:to>
                                    </p:set>
                                  </p:childTnLst>
                                </p:cTn>
                              </p:par>
                              <p:par>
                                <p:cTn id="86" presetID="1" presetClass="exit" presetSubtype="0" fill="hold" nodeType="withEffect">
                                  <p:stCondLst>
                                    <p:cond delay="0"/>
                                  </p:stCondLst>
                                  <p:childTnLst>
                                    <p:set>
                                      <p:cBhvr>
                                        <p:cTn id="87" dur="1" fill="hold">
                                          <p:stCondLst>
                                            <p:cond delay="0"/>
                                          </p:stCondLst>
                                        </p:cTn>
                                        <p:tgtEl>
                                          <p:spTgt spid="43"/>
                                        </p:tgtEl>
                                        <p:attrNameLst>
                                          <p:attrName>style.visibility</p:attrName>
                                        </p:attrNameLst>
                                      </p:cBhvr>
                                      <p:to>
                                        <p:strVal val="hidden"/>
                                      </p:to>
                                    </p:set>
                                  </p:childTnLst>
                                </p:cTn>
                              </p:par>
                            </p:childTnLst>
                          </p:cTn>
                        </p:par>
                      </p:childTnLst>
                    </p:cTn>
                  </p:par>
                  <p:par>
                    <p:cTn id="88" fill="hold">
                      <p:stCondLst>
                        <p:cond delay="indefinite"/>
                      </p:stCondLst>
                      <p:childTnLst>
                        <p:par>
                          <p:cTn id="89" fill="hold">
                            <p:stCondLst>
                              <p:cond delay="0"/>
                            </p:stCondLst>
                            <p:childTnLst>
                              <p:par>
                                <p:cTn id="90" presetID="1" presetClass="entr" presetSubtype="0" fill="hold" grpId="0" nodeType="clickEffect">
                                  <p:stCondLst>
                                    <p:cond delay="0"/>
                                  </p:stCondLst>
                                  <p:childTnLst>
                                    <p:set>
                                      <p:cBhvr>
                                        <p:cTn id="91" dur="1" fill="hold">
                                          <p:stCondLst>
                                            <p:cond delay="0"/>
                                          </p:stCondLst>
                                        </p:cTn>
                                        <p:tgtEl>
                                          <p:spTgt spid="45"/>
                                        </p:tgtEl>
                                        <p:attrNameLst>
                                          <p:attrName>style.visibility</p:attrName>
                                        </p:attrNameLst>
                                      </p:cBhvr>
                                      <p:to>
                                        <p:strVal val="visible"/>
                                      </p:to>
                                    </p:set>
                                  </p:childTnLst>
                                </p:cTn>
                              </p:par>
                            </p:childTnLst>
                          </p:cTn>
                        </p:par>
                      </p:childTnLst>
                    </p:cTn>
                  </p:par>
                  <p:par>
                    <p:cTn id="92" fill="hold">
                      <p:stCondLst>
                        <p:cond delay="indefinite"/>
                      </p:stCondLst>
                      <p:childTnLst>
                        <p:par>
                          <p:cTn id="93" fill="hold">
                            <p:stCondLst>
                              <p:cond delay="0"/>
                            </p:stCondLst>
                            <p:childTnLst>
                              <p:par>
                                <p:cTn id="94" presetID="1" presetClass="entr" presetSubtype="0" fill="hold" nodeType="clickEffect">
                                  <p:stCondLst>
                                    <p:cond delay="0"/>
                                  </p:stCondLst>
                                  <p:childTnLst>
                                    <p:set>
                                      <p:cBhvr>
                                        <p:cTn id="95" dur="1" fill="hold">
                                          <p:stCondLst>
                                            <p:cond delay="0"/>
                                          </p:stCondLst>
                                        </p:cTn>
                                        <p:tgtEl>
                                          <p:spTgt spid="44"/>
                                        </p:tgtEl>
                                        <p:attrNameLst>
                                          <p:attrName>style.visibility</p:attrName>
                                        </p:attrNameLst>
                                      </p:cBhvr>
                                      <p:to>
                                        <p:strVal val="visible"/>
                                      </p:to>
                                    </p:set>
                                  </p:childTnLst>
                                </p:cTn>
                              </p:par>
                              <p:par>
                                <p:cTn id="96" presetID="1" presetClass="entr" presetSubtype="0" fill="hold" nodeType="withEffect">
                                  <p:stCondLst>
                                    <p:cond delay="0"/>
                                  </p:stCondLst>
                                  <p:childTnLst>
                                    <p:set>
                                      <p:cBhvr>
                                        <p:cTn id="97" dur="1" fill="hold">
                                          <p:stCondLst>
                                            <p:cond delay="0"/>
                                          </p:stCondLst>
                                        </p:cTn>
                                        <p:tgtEl>
                                          <p:spTgt spid="46"/>
                                        </p:tgtEl>
                                        <p:attrNameLst>
                                          <p:attrName>style.visibility</p:attrName>
                                        </p:attrNameLst>
                                      </p:cBhvr>
                                      <p:to>
                                        <p:strVal val="visible"/>
                                      </p:to>
                                    </p:set>
                                  </p:childTnLst>
                                </p:cTn>
                              </p:par>
                              <p:par>
                                <p:cTn id="98" presetID="1" presetClass="entr" presetSubtype="0" fill="hold" nodeType="withEffect">
                                  <p:stCondLst>
                                    <p:cond delay="0"/>
                                  </p:stCondLst>
                                  <p:childTnLst>
                                    <p:set>
                                      <p:cBhvr>
                                        <p:cTn id="99" dur="1" fill="hold">
                                          <p:stCondLst>
                                            <p:cond delay="0"/>
                                          </p:stCondLst>
                                        </p:cTn>
                                        <p:tgtEl>
                                          <p:spTgt spid="47"/>
                                        </p:tgtEl>
                                        <p:attrNameLst>
                                          <p:attrName>style.visibility</p:attrName>
                                        </p:attrNameLst>
                                      </p:cBhvr>
                                      <p:to>
                                        <p:strVal val="visible"/>
                                      </p:to>
                                    </p:set>
                                  </p:childTnLst>
                                </p:cTn>
                              </p:par>
                            </p:childTnLst>
                          </p:cTn>
                        </p:par>
                      </p:childTnLst>
                    </p:cTn>
                  </p:par>
                  <p:par>
                    <p:cTn id="100" fill="hold">
                      <p:stCondLst>
                        <p:cond delay="indefinite"/>
                      </p:stCondLst>
                      <p:childTnLst>
                        <p:par>
                          <p:cTn id="101" fill="hold">
                            <p:stCondLst>
                              <p:cond delay="0"/>
                            </p:stCondLst>
                            <p:childTnLst>
                              <p:par>
                                <p:cTn id="102" presetID="6" presetClass="entr" presetSubtype="32" fill="hold" nodeType="clickEffect">
                                  <p:stCondLst>
                                    <p:cond delay="0"/>
                                  </p:stCondLst>
                                  <p:childTnLst>
                                    <p:set>
                                      <p:cBhvr>
                                        <p:cTn id="103" dur="1" fill="hold">
                                          <p:stCondLst>
                                            <p:cond delay="0"/>
                                          </p:stCondLst>
                                        </p:cTn>
                                        <p:tgtEl>
                                          <p:spTgt spid="49"/>
                                        </p:tgtEl>
                                        <p:attrNameLst>
                                          <p:attrName>style.visibility</p:attrName>
                                        </p:attrNameLst>
                                      </p:cBhvr>
                                      <p:to>
                                        <p:strVal val="visible"/>
                                      </p:to>
                                    </p:set>
                                    <p:animEffect transition="in" filter="circle(out)">
                                      <p:cBhvr>
                                        <p:cTn id="104"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8" grpId="1" animBg="1"/>
      <p:bldP spid="37" grpId="0" animBg="1"/>
      <p:bldP spid="37" grpId="1" animBg="1"/>
      <p:bldP spid="4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Right Arrow 41"/>
          <p:cNvSpPr/>
          <p:nvPr/>
        </p:nvSpPr>
        <p:spPr>
          <a:xfrm rot="10800000">
            <a:off x="3688332" y="4995037"/>
            <a:ext cx="687254" cy="417151"/>
          </a:xfrm>
          <a:prstGeom prst="rightArrow">
            <a:avLst>
              <a:gd name="adj1" fmla="val 38151"/>
              <a:gd name="adj2" fmla="val 0"/>
            </a:avLst>
          </a:prstGeom>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solidFill>
                <a:schemeClr val="bg1"/>
              </a:solidFill>
            </a:endParaRPr>
          </a:p>
        </p:txBody>
      </p:sp>
      <p:sp>
        <p:nvSpPr>
          <p:cNvPr id="45" name="Rounded Rectangle 44"/>
          <p:cNvSpPr/>
          <p:nvPr/>
        </p:nvSpPr>
        <p:spPr>
          <a:xfrm>
            <a:off x="2406156" y="4478499"/>
            <a:ext cx="1828800" cy="1371600"/>
          </a:xfrm>
          <a:prstGeom prst="round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GPU</a:t>
            </a:r>
          </a:p>
        </p:txBody>
      </p:sp>
      <p:sp>
        <p:nvSpPr>
          <p:cNvPr id="39" name="Right Arrow 38"/>
          <p:cNvSpPr/>
          <p:nvPr/>
        </p:nvSpPr>
        <p:spPr>
          <a:xfrm rot="10800000">
            <a:off x="3706981" y="3462028"/>
            <a:ext cx="674706" cy="417151"/>
          </a:xfrm>
          <a:prstGeom prst="rightArrow">
            <a:avLst>
              <a:gd name="adj1" fmla="val 38151"/>
              <a:gd name="adj2" fmla="val 0"/>
            </a:avLst>
          </a:prstGeom>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solidFill>
                <a:schemeClr val="bg1"/>
              </a:solidFill>
            </a:endParaRPr>
          </a:p>
        </p:txBody>
      </p:sp>
      <p:sp>
        <p:nvSpPr>
          <p:cNvPr id="44" name="Rounded Rectangle 43"/>
          <p:cNvSpPr/>
          <p:nvPr/>
        </p:nvSpPr>
        <p:spPr>
          <a:xfrm>
            <a:off x="2426577" y="2993864"/>
            <a:ext cx="1828800" cy="1371600"/>
          </a:xfrm>
          <a:prstGeom prst="round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CPU</a:t>
            </a:r>
          </a:p>
        </p:txBody>
      </p:sp>
      <p:sp>
        <p:nvSpPr>
          <p:cNvPr id="3" name="Content Placeholder 2"/>
          <p:cNvSpPr>
            <a:spLocks noGrp="1"/>
          </p:cNvSpPr>
          <p:nvPr>
            <p:ph idx="1"/>
          </p:nvPr>
        </p:nvSpPr>
        <p:spPr/>
        <p:txBody>
          <a:bodyPr/>
          <a:lstStyle/>
          <a:p>
            <a:r>
              <a:rPr lang="en-US" sz="2400" dirty="0"/>
              <a:t>CPU and GPU as part of the same package</a:t>
            </a:r>
          </a:p>
          <a:p>
            <a:pPr lvl="1"/>
            <a:r>
              <a:rPr lang="en-US" sz="2200" dirty="0"/>
              <a:t>Every GPU buffer overflow may affect CPU data</a:t>
            </a:r>
          </a:p>
          <a:p>
            <a:endParaRPr lang="en-US" dirty="0"/>
          </a:p>
        </p:txBody>
      </p:sp>
      <p:sp>
        <p:nvSpPr>
          <p:cNvPr id="2" name="Title 1"/>
          <p:cNvSpPr>
            <a:spLocks noGrp="1"/>
          </p:cNvSpPr>
          <p:nvPr>
            <p:ph type="title"/>
          </p:nvPr>
        </p:nvSpPr>
        <p:spPr>
          <a:xfrm>
            <a:off x="305625" y="278130"/>
            <a:ext cx="10424160" cy="474345"/>
          </a:xfrm>
        </p:spPr>
        <p:txBody>
          <a:bodyPr/>
          <a:lstStyle/>
          <a:p>
            <a:r>
              <a:rPr lang="en-US" dirty="0" err="1"/>
              <a:t>Gpu</a:t>
            </a:r>
            <a:r>
              <a:rPr lang="en-US" dirty="0"/>
              <a:t> induced overflow</a:t>
            </a:r>
          </a:p>
        </p:txBody>
      </p:sp>
      <p:sp>
        <p:nvSpPr>
          <p:cNvPr id="4" name="Text Placeholder 3"/>
          <p:cNvSpPr>
            <a:spLocks noGrp="1"/>
          </p:cNvSpPr>
          <p:nvPr>
            <p:ph type="body" sz="quarter" idx="10"/>
          </p:nvPr>
        </p:nvSpPr>
        <p:spPr/>
        <p:txBody>
          <a:bodyPr/>
          <a:lstStyle/>
          <a:p>
            <a:r>
              <a:rPr lang="en-US" dirty="0"/>
              <a:t>Shared memory corruption</a:t>
            </a:r>
          </a:p>
        </p:txBody>
      </p:sp>
      <p:sp>
        <p:nvSpPr>
          <p:cNvPr id="6" name="Rounded Rectangle 5"/>
          <p:cNvSpPr/>
          <p:nvPr/>
        </p:nvSpPr>
        <p:spPr>
          <a:xfrm>
            <a:off x="2429380" y="2994320"/>
            <a:ext cx="1828800" cy="1371600"/>
          </a:xfrm>
          <a:prstGeom prst="roundRect">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CPU</a:t>
            </a:r>
          </a:p>
        </p:txBody>
      </p:sp>
      <p:sp>
        <p:nvSpPr>
          <p:cNvPr id="8" name="Rectangle 7"/>
          <p:cNvSpPr/>
          <p:nvPr/>
        </p:nvSpPr>
        <p:spPr>
          <a:xfrm>
            <a:off x="5203769" y="2994318"/>
            <a:ext cx="4160520" cy="2926080"/>
          </a:xfrm>
          <a:prstGeom prst="rect">
            <a:avLst/>
          </a:prstGeom>
          <a:noFill/>
          <a:ln>
            <a:solidFill>
              <a:schemeClr val="accent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2400" dirty="0">
                <a:solidFill>
                  <a:schemeClr val="tx1"/>
                </a:solidFill>
              </a:rPr>
              <a:t>MEMORY</a:t>
            </a:r>
          </a:p>
          <a:p>
            <a:pPr algn="ctr"/>
            <a:endParaRPr lang="en-US" sz="2400" dirty="0">
              <a:solidFill>
                <a:schemeClr val="tx1"/>
              </a:solidFill>
            </a:endParaRPr>
          </a:p>
        </p:txBody>
      </p:sp>
      <p:sp>
        <p:nvSpPr>
          <p:cNvPr id="24" name="Rectangle 23"/>
          <p:cNvSpPr/>
          <p:nvPr/>
        </p:nvSpPr>
        <p:spPr>
          <a:xfrm>
            <a:off x="6819443" y="3414911"/>
            <a:ext cx="1188720" cy="353164"/>
          </a:xfrm>
          <a:prstGeom prst="rect">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6" name="Rectangle 25"/>
          <p:cNvSpPr/>
          <p:nvPr/>
        </p:nvSpPr>
        <p:spPr>
          <a:xfrm>
            <a:off x="6818189" y="4365464"/>
            <a:ext cx="1188720" cy="353164"/>
          </a:xfrm>
          <a:prstGeom prst="rect">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7" name="Rectangle 26"/>
          <p:cNvSpPr/>
          <p:nvPr/>
        </p:nvSpPr>
        <p:spPr>
          <a:xfrm>
            <a:off x="6818188" y="4718628"/>
            <a:ext cx="1188720" cy="353164"/>
          </a:xfrm>
          <a:prstGeom prst="rect">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x</a:t>
            </a:r>
          </a:p>
        </p:txBody>
      </p:sp>
      <p:sp>
        <p:nvSpPr>
          <p:cNvPr id="28" name="Rectangle 27"/>
          <p:cNvSpPr/>
          <p:nvPr/>
        </p:nvSpPr>
        <p:spPr>
          <a:xfrm>
            <a:off x="6818187" y="5071144"/>
            <a:ext cx="1188720" cy="353164"/>
          </a:xfrm>
          <a:prstGeom prst="rect">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y</a:t>
            </a:r>
          </a:p>
        </p:txBody>
      </p:sp>
      <p:sp>
        <p:nvSpPr>
          <p:cNvPr id="29" name="Rectangle 28"/>
          <p:cNvSpPr/>
          <p:nvPr/>
        </p:nvSpPr>
        <p:spPr>
          <a:xfrm>
            <a:off x="6818186" y="5424308"/>
            <a:ext cx="1188720" cy="353164"/>
          </a:xfrm>
          <a:prstGeom prst="rect">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z</a:t>
            </a:r>
          </a:p>
        </p:txBody>
      </p:sp>
      <p:sp>
        <p:nvSpPr>
          <p:cNvPr id="30" name="Left Brace 29"/>
          <p:cNvSpPr/>
          <p:nvPr/>
        </p:nvSpPr>
        <p:spPr>
          <a:xfrm>
            <a:off x="6569235" y="3591494"/>
            <a:ext cx="244730" cy="949356"/>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1" name="TextBox 30"/>
          <p:cNvSpPr txBox="1"/>
          <p:nvPr/>
        </p:nvSpPr>
        <p:spPr>
          <a:xfrm>
            <a:off x="5381446" y="3873981"/>
            <a:ext cx="1256767" cy="369332"/>
          </a:xfrm>
          <a:prstGeom prst="rect">
            <a:avLst/>
          </a:prstGeom>
          <a:noFill/>
        </p:spPr>
        <p:txBody>
          <a:bodyPr wrap="square" rtlCol="0">
            <a:spAutoFit/>
          </a:bodyPr>
          <a:lstStyle/>
          <a:p>
            <a:pPr>
              <a:spcAft>
                <a:spcPts val="600"/>
              </a:spcAft>
              <a:buClr>
                <a:schemeClr val="bg2"/>
              </a:buClr>
            </a:pPr>
            <a:r>
              <a:rPr lang="en-US" dirty="0"/>
              <a:t>GPU Buffer</a:t>
            </a:r>
          </a:p>
        </p:txBody>
      </p:sp>
      <p:sp>
        <p:nvSpPr>
          <p:cNvPr id="32" name="TextBox 31"/>
          <p:cNvSpPr txBox="1"/>
          <p:nvPr/>
        </p:nvSpPr>
        <p:spPr>
          <a:xfrm>
            <a:off x="8002685" y="3393455"/>
            <a:ext cx="403235" cy="369332"/>
          </a:xfrm>
          <a:prstGeom prst="rect">
            <a:avLst/>
          </a:prstGeom>
          <a:noFill/>
        </p:spPr>
        <p:txBody>
          <a:bodyPr wrap="square" rtlCol="0">
            <a:spAutoFit/>
          </a:bodyPr>
          <a:lstStyle/>
          <a:p>
            <a:pPr>
              <a:spcAft>
                <a:spcPts val="600"/>
              </a:spcAft>
              <a:buClr>
                <a:schemeClr val="bg2"/>
              </a:buClr>
            </a:pPr>
            <a:r>
              <a:rPr lang="en-US" dirty="0"/>
              <a:t>0</a:t>
            </a:r>
          </a:p>
        </p:txBody>
      </p:sp>
      <p:sp>
        <p:nvSpPr>
          <p:cNvPr id="33" name="TextBox 32"/>
          <p:cNvSpPr txBox="1"/>
          <p:nvPr/>
        </p:nvSpPr>
        <p:spPr>
          <a:xfrm>
            <a:off x="8003941" y="3749023"/>
            <a:ext cx="403235" cy="369332"/>
          </a:xfrm>
          <a:prstGeom prst="rect">
            <a:avLst/>
          </a:prstGeom>
          <a:noFill/>
        </p:spPr>
        <p:txBody>
          <a:bodyPr wrap="square" rtlCol="0">
            <a:spAutoFit/>
          </a:bodyPr>
          <a:lstStyle/>
          <a:p>
            <a:pPr>
              <a:spcAft>
                <a:spcPts val="600"/>
              </a:spcAft>
              <a:buClr>
                <a:schemeClr val="bg2"/>
              </a:buClr>
            </a:pPr>
            <a:r>
              <a:rPr lang="en-US" dirty="0"/>
              <a:t>4</a:t>
            </a:r>
          </a:p>
        </p:txBody>
      </p:sp>
      <p:sp>
        <p:nvSpPr>
          <p:cNvPr id="34" name="TextBox 33"/>
          <p:cNvSpPr txBox="1"/>
          <p:nvPr/>
        </p:nvSpPr>
        <p:spPr>
          <a:xfrm>
            <a:off x="8002684" y="4344782"/>
            <a:ext cx="582915" cy="369332"/>
          </a:xfrm>
          <a:prstGeom prst="rect">
            <a:avLst/>
          </a:prstGeom>
          <a:noFill/>
        </p:spPr>
        <p:txBody>
          <a:bodyPr wrap="square" rtlCol="0">
            <a:spAutoFit/>
          </a:bodyPr>
          <a:lstStyle/>
          <a:p>
            <a:pPr>
              <a:spcAft>
                <a:spcPts val="600"/>
              </a:spcAft>
              <a:buClr>
                <a:schemeClr val="bg2"/>
              </a:buClr>
            </a:pPr>
            <a:r>
              <a:rPr lang="en-US" dirty="0"/>
              <a:t>n-3</a:t>
            </a:r>
          </a:p>
        </p:txBody>
      </p:sp>
      <p:sp>
        <p:nvSpPr>
          <p:cNvPr id="35" name="TextBox 34"/>
          <p:cNvSpPr txBox="1"/>
          <p:nvPr/>
        </p:nvSpPr>
        <p:spPr>
          <a:xfrm>
            <a:off x="7184411" y="4004751"/>
            <a:ext cx="403235" cy="369332"/>
          </a:xfrm>
          <a:prstGeom prst="rect">
            <a:avLst/>
          </a:prstGeom>
          <a:noFill/>
        </p:spPr>
        <p:txBody>
          <a:bodyPr wrap="square" rtlCol="0">
            <a:spAutoFit/>
          </a:bodyPr>
          <a:lstStyle/>
          <a:p>
            <a:pPr>
              <a:spcAft>
                <a:spcPts val="600"/>
              </a:spcAft>
              <a:buClr>
                <a:schemeClr val="bg2"/>
              </a:buClr>
            </a:pPr>
            <a:r>
              <a:rPr lang="en-US" dirty="0"/>
              <a:t>…</a:t>
            </a:r>
          </a:p>
        </p:txBody>
      </p:sp>
      <p:sp>
        <p:nvSpPr>
          <p:cNvPr id="36" name="Left Brace 35"/>
          <p:cNvSpPr/>
          <p:nvPr/>
        </p:nvSpPr>
        <p:spPr>
          <a:xfrm>
            <a:off x="6569234" y="4874211"/>
            <a:ext cx="250209" cy="763153"/>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1" name="Rectangle 40"/>
          <p:cNvSpPr/>
          <p:nvPr/>
        </p:nvSpPr>
        <p:spPr>
          <a:xfrm>
            <a:off x="6819443" y="3768075"/>
            <a:ext cx="1188720" cy="353164"/>
          </a:xfrm>
          <a:prstGeom prst="rect">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67" name="TextBox 66"/>
          <p:cNvSpPr txBox="1"/>
          <p:nvPr/>
        </p:nvSpPr>
        <p:spPr>
          <a:xfrm>
            <a:off x="5521279" y="5012585"/>
            <a:ext cx="1256767" cy="369332"/>
          </a:xfrm>
          <a:prstGeom prst="rect">
            <a:avLst/>
          </a:prstGeom>
          <a:noFill/>
        </p:spPr>
        <p:txBody>
          <a:bodyPr wrap="square" rtlCol="0">
            <a:spAutoFit/>
          </a:bodyPr>
          <a:lstStyle/>
          <a:p>
            <a:pPr>
              <a:spcAft>
                <a:spcPts val="600"/>
              </a:spcAft>
              <a:buClr>
                <a:schemeClr val="bg2"/>
              </a:buClr>
            </a:pPr>
            <a:r>
              <a:rPr lang="en-US" dirty="0"/>
              <a:t>CPU Data</a:t>
            </a:r>
          </a:p>
        </p:txBody>
      </p:sp>
      <p:sp>
        <p:nvSpPr>
          <p:cNvPr id="5" name="Rectangle 4"/>
          <p:cNvSpPr/>
          <p:nvPr/>
        </p:nvSpPr>
        <p:spPr>
          <a:xfrm>
            <a:off x="2054335" y="2673385"/>
            <a:ext cx="7517955" cy="3442332"/>
          </a:xfrm>
          <a:prstGeom prst="rect">
            <a:avLst/>
          </a:prstGeom>
          <a:noFill/>
          <a:ln/>
        </p:spPr>
        <p:style>
          <a:lnRef idx="2">
            <a:schemeClr val="accent1"/>
          </a:lnRef>
          <a:fillRef idx="1">
            <a:schemeClr val="lt1"/>
          </a:fillRef>
          <a:effectRef idx="0">
            <a:schemeClr val="accent1"/>
          </a:effectRef>
          <a:fontRef idx="minor">
            <a:schemeClr val="dk1"/>
          </a:fontRef>
        </p:style>
        <p:txBody>
          <a:bodyPr rtlCol="0" anchor="t" anchorCtr="0"/>
          <a:lstStyle/>
          <a:p>
            <a:endParaRPr lang="en-US" sz="2400" dirty="0">
              <a:solidFill>
                <a:schemeClr val="tx1"/>
              </a:solidFill>
            </a:endParaRPr>
          </a:p>
        </p:txBody>
      </p:sp>
      <p:sp>
        <p:nvSpPr>
          <p:cNvPr id="7" name="Rounded Rectangle 6"/>
          <p:cNvSpPr/>
          <p:nvPr/>
        </p:nvSpPr>
        <p:spPr>
          <a:xfrm>
            <a:off x="2406455" y="4487424"/>
            <a:ext cx="1828800" cy="1371600"/>
          </a:xfrm>
          <a:prstGeom prst="round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GPU</a:t>
            </a:r>
          </a:p>
        </p:txBody>
      </p:sp>
      <p:sp>
        <p:nvSpPr>
          <p:cNvPr id="12" name="Bent-Up Arrow 11"/>
          <p:cNvSpPr/>
          <p:nvPr/>
        </p:nvSpPr>
        <p:spPr>
          <a:xfrm rot="5400000">
            <a:off x="4313157" y="3680050"/>
            <a:ext cx="1023369" cy="846262"/>
          </a:xfrm>
          <a:prstGeom prst="bentUpArrow">
            <a:avLst>
              <a:gd name="adj1" fmla="val 17212"/>
              <a:gd name="adj2" fmla="val 21106"/>
              <a:gd name="adj3" fmla="val 25000"/>
            </a:avLst>
          </a:prstGeom>
          <a:solidFill>
            <a:schemeClr val="tx1"/>
          </a:solidFill>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solidFill>
                <a:schemeClr val="bg1"/>
              </a:solidFill>
            </a:endParaRPr>
          </a:p>
        </p:txBody>
      </p:sp>
      <p:sp>
        <p:nvSpPr>
          <p:cNvPr id="43" name="Bent-Up Arrow 42"/>
          <p:cNvSpPr/>
          <p:nvPr/>
        </p:nvSpPr>
        <p:spPr>
          <a:xfrm rot="5400000" flipH="1">
            <a:off x="4312900" y="4348864"/>
            <a:ext cx="1023880" cy="846262"/>
          </a:xfrm>
          <a:prstGeom prst="bentUpArrow">
            <a:avLst>
              <a:gd name="adj1" fmla="val 17212"/>
              <a:gd name="adj2" fmla="val 21106"/>
              <a:gd name="adj3" fmla="val 25000"/>
            </a:avLst>
          </a:prstGeom>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solidFill>
                <a:schemeClr val="bg1"/>
              </a:solidFill>
            </a:endParaRPr>
          </a:p>
        </p:txBody>
      </p:sp>
      <p:sp>
        <p:nvSpPr>
          <p:cNvPr id="37" name="TextBox 36"/>
          <p:cNvSpPr txBox="1"/>
          <p:nvPr/>
        </p:nvSpPr>
        <p:spPr>
          <a:xfrm>
            <a:off x="1536739" y="4515333"/>
            <a:ext cx="2522389" cy="400110"/>
          </a:xfrm>
          <a:prstGeom prst="rect">
            <a:avLst/>
          </a:prstGeom>
          <a:solidFill>
            <a:schemeClr val="bg1"/>
          </a:solidFill>
          <a:ln>
            <a:solidFill>
              <a:schemeClr val="tx1"/>
            </a:solidFill>
          </a:ln>
        </p:spPr>
        <p:txBody>
          <a:bodyPr wrap="square" rtlCol="0">
            <a:spAutoFit/>
          </a:bodyPr>
          <a:lstStyle/>
          <a:p>
            <a:pPr>
              <a:spcAft>
                <a:spcPts val="600"/>
              </a:spcAft>
              <a:buClr>
                <a:schemeClr val="bg2"/>
              </a:buClr>
            </a:pPr>
            <a:r>
              <a:rPr lang="en-US" sz="2000" dirty="0" err="1"/>
              <a:t>memcpy</a:t>
            </a:r>
            <a:r>
              <a:rPr lang="en-US" sz="2000" dirty="0"/>
              <a:t>(</a:t>
            </a:r>
            <a:r>
              <a:rPr lang="en-US" sz="2000" dirty="0" err="1"/>
              <a:t>buf</a:t>
            </a:r>
            <a:r>
              <a:rPr lang="en-US" sz="2000" dirty="0"/>
              <a:t>, </a:t>
            </a:r>
            <a:r>
              <a:rPr lang="en-US" sz="2000" dirty="0" err="1"/>
              <a:t>src</a:t>
            </a:r>
            <a:r>
              <a:rPr lang="en-US" sz="2000" dirty="0"/>
              <a:t>, n+5)</a:t>
            </a:r>
          </a:p>
        </p:txBody>
      </p:sp>
      <p:cxnSp>
        <p:nvCxnSpPr>
          <p:cNvPr id="38" name="Straight Arrow Connector 37"/>
          <p:cNvCxnSpPr>
            <a:stCxn id="7" idx="3"/>
          </p:cNvCxnSpPr>
          <p:nvPr/>
        </p:nvCxnSpPr>
        <p:spPr>
          <a:xfrm flipV="1">
            <a:off x="4235255" y="3591494"/>
            <a:ext cx="2584189" cy="158173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a:stCxn id="7" idx="3"/>
            <a:endCxn id="41" idx="1"/>
          </p:cNvCxnSpPr>
          <p:nvPr/>
        </p:nvCxnSpPr>
        <p:spPr>
          <a:xfrm flipV="1">
            <a:off x="4235255" y="3944657"/>
            <a:ext cx="2584188" cy="1228567"/>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a:stCxn id="7" idx="3"/>
            <a:endCxn id="26" idx="1"/>
          </p:cNvCxnSpPr>
          <p:nvPr/>
        </p:nvCxnSpPr>
        <p:spPr>
          <a:xfrm flipV="1">
            <a:off x="4235255" y="4542046"/>
            <a:ext cx="2582934" cy="631178"/>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a:stCxn id="7" idx="3"/>
            <a:endCxn id="27" idx="1"/>
          </p:cNvCxnSpPr>
          <p:nvPr/>
        </p:nvCxnSpPr>
        <p:spPr>
          <a:xfrm flipV="1">
            <a:off x="4235255" y="4895210"/>
            <a:ext cx="2582933" cy="278014"/>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8" name="TextBox 47"/>
          <p:cNvSpPr txBox="1"/>
          <p:nvPr/>
        </p:nvSpPr>
        <p:spPr>
          <a:xfrm>
            <a:off x="3244769" y="2979223"/>
            <a:ext cx="1030673" cy="400110"/>
          </a:xfrm>
          <a:prstGeom prst="rect">
            <a:avLst/>
          </a:prstGeom>
          <a:solidFill>
            <a:schemeClr val="bg1"/>
          </a:solidFill>
          <a:ln>
            <a:solidFill>
              <a:schemeClr val="tx1"/>
            </a:solidFill>
          </a:ln>
        </p:spPr>
        <p:txBody>
          <a:bodyPr wrap="square" rtlCol="0">
            <a:spAutoFit/>
          </a:bodyPr>
          <a:lstStyle/>
          <a:p>
            <a:pPr>
              <a:spcAft>
                <a:spcPts val="600"/>
              </a:spcAft>
              <a:buClr>
                <a:schemeClr val="bg2"/>
              </a:buClr>
            </a:pPr>
            <a:r>
              <a:rPr lang="en-US" sz="2000" dirty="0"/>
              <a:t>x = y + z</a:t>
            </a:r>
          </a:p>
        </p:txBody>
      </p:sp>
      <p:sp>
        <p:nvSpPr>
          <p:cNvPr id="49" name="TextBox 48"/>
          <p:cNvSpPr txBox="1"/>
          <p:nvPr/>
        </p:nvSpPr>
        <p:spPr>
          <a:xfrm>
            <a:off x="2941984" y="2979223"/>
            <a:ext cx="1936354" cy="400110"/>
          </a:xfrm>
          <a:prstGeom prst="rect">
            <a:avLst/>
          </a:prstGeom>
          <a:solidFill>
            <a:schemeClr val="bg1"/>
          </a:solidFill>
          <a:ln>
            <a:solidFill>
              <a:schemeClr val="tx1"/>
            </a:solidFill>
          </a:ln>
        </p:spPr>
        <p:txBody>
          <a:bodyPr wrap="square" rtlCol="0">
            <a:spAutoFit/>
          </a:bodyPr>
          <a:lstStyle/>
          <a:p>
            <a:pPr>
              <a:spcAft>
                <a:spcPts val="600"/>
              </a:spcAft>
              <a:buClr>
                <a:schemeClr val="bg2"/>
              </a:buClr>
            </a:pPr>
            <a:r>
              <a:rPr lang="en-US" sz="2000" dirty="0"/>
              <a:t>assert(x == y + z)</a:t>
            </a:r>
          </a:p>
        </p:txBody>
      </p:sp>
      <p:cxnSp>
        <p:nvCxnSpPr>
          <p:cNvPr id="51" name="Straight Arrow Connector 50"/>
          <p:cNvCxnSpPr>
            <a:stCxn id="6" idx="3"/>
            <a:endCxn id="27" idx="1"/>
          </p:cNvCxnSpPr>
          <p:nvPr/>
        </p:nvCxnSpPr>
        <p:spPr>
          <a:xfrm>
            <a:off x="4258180" y="3680120"/>
            <a:ext cx="2560008" cy="121509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a:stCxn id="6" idx="3"/>
            <a:endCxn id="28" idx="1"/>
          </p:cNvCxnSpPr>
          <p:nvPr/>
        </p:nvCxnSpPr>
        <p:spPr>
          <a:xfrm>
            <a:off x="4258180" y="3680120"/>
            <a:ext cx="2560007" cy="1567606"/>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a:stCxn id="6" idx="3"/>
            <a:endCxn id="29" idx="1"/>
          </p:cNvCxnSpPr>
          <p:nvPr/>
        </p:nvCxnSpPr>
        <p:spPr>
          <a:xfrm>
            <a:off x="4258180" y="3680120"/>
            <a:ext cx="2560006" cy="192077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54" name="Picture 5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2535" y="2850815"/>
            <a:ext cx="1654401" cy="1654401"/>
          </a:xfrm>
          <a:prstGeom prst="rect">
            <a:avLst/>
          </a:prstGeom>
        </p:spPr>
      </p:pic>
    </p:spTree>
    <p:extLst>
      <p:ext uri="{BB962C8B-B14F-4D97-AF65-F5344CB8AC3E}">
        <p14:creationId xmlns:p14="http://schemas.microsoft.com/office/powerpoint/2010/main" val="78761709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8"/>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1000"/>
                                  </p:stCondLst>
                                  <p:childTnLst>
                                    <p:set>
                                      <p:cBhvr>
                                        <p:cTn id="9" dur="1" fill="hold">
                                          <p:stCondLst>
                                            <p:cond delay="0"/>
                                          </p:stCondLst>
                                        </p:cTn>
                                        <p:tgtEl>
                                          <p:spTgt spid="51"/>
                                        </p:tgtEl>
                                        <p:attrNameLst>
                                          <p:attrName>style.visibility</p:attrName>
                                        </p:attrNameLst>
                                      </p:cBhvr>
                                      <p:to>
                                        <p:strVal val="visible"/>
                                      </p:to>
                                    </p:set>
                                  </p:childTnLst>
                                </p:cTn>
                              </p:par>
                            </p:childTnLst>
                          </p:cTn>
                        </p:par>
                        <p:par>
                          <p:cTn id="10" fill="hold">
                            <p:stCondLst>
                              <p:cond delay="1000"/>
                            </p:stCondLst>
                            <p:childTnLst>
                              <p:par>
                                <p:cTn id="11" presetID="1" presetClass="entr" presetSubtype="0" fill="hold" nodeType="afterEffect">
                                  <p:stCondLst>
                                    <p:cond delay="0"/>
                                  </p:stCondLst>
                                  <p:childTnLst>
                                    <p:set>
                                      <p:cBhvr>
                                        <p:cTn id="12" dur="1" fill="hold">
                                          <p:stCondLst>
                                            <p:cond delay="0"/>
                                          </p:stCondLst>
                                        </p:cTn>
                                        <p:tgtEl>
                                          <p:spTgt spid="5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3"/>
                                        </p:tgtEl>
                                        <p:attrNameLst>
                                          <p:attrName>style.visibility</p:attrName>
                                        </p:attrNameLst>
                                      </p:cBhvr>
                                      <p:to>
                                        <p:strVal val="visible"/>
                                      </p:to>
                                    </p:set>
                                  </p:childTnLst>
                                </p:cTn>
                              </p:par>
                            </p:childTnLst>
                          </p:cTn>
                        </p:par>
                        <p:par>
                          <p:cTn id="15" fill="hold">
                            <p:stCondLst>
                              <p:cond delay="1000"/>
                            </p:stCondLst>
                            <p:childTnLst>
                              <p:par>
                                <p:cTn id="16" presetID="1" presetClass="emph" presetSubtype="2" fill="hold" nodeType="afterEffect">
                                  <p:stCondLst>
                                    <p:cond delay="0"/>
                                  </p:stCondLst>
                                  <p:childTnLst>
                                    <p:animClr clrSpc="rgb" dir="cw">
                                      <p:cBhvr>
                                        <p:cTn id="17" dur="500" fill="hold"/>
                                        <p:tgtEl>
                                          <p:spTgt spid="27"/>
                                        </p:tgtEl>
                                        <p:attrNameLst>
                                          <p:attrName>fillcolor</p:attrName>
                                        </p:attrNameLst>
                                      </p:cBhvr>
                                      <p:to>
                                        <a:schemeClr val="folHlink"/>
                                      </p:to>
                                    </p:animClr>
                                    <p:set>
                                      <p:cBhvr>
                                        <p:cTn id="18" dur="500" fill="hold"/>
                                        <p:tgtEl>
                                          <p:spTgt spid="27"/>
                                        </p:tgtEl>
                                        <p:attrNameLst>
                                          <p:attrName>fill.type</p:attrName>
                                        </p:attrNameLst>
                                      </p:cBhvr>
                                      <p:to>
                                        <p:strVal val="solid"/>
                                      </p:to>
                                    </p:set>
                                    <p:set>
                                      <p:cBhvr>
                                        <p:cTn id="19" dur="500" fill="hold"/>
                                        <p:tgtEl>
                                          <p:spTgt spid="27"/>
                                        </p:tgtEl>
                                        <p:attrNameLst>
                                          <p:attrName>fill.on</p:attrName>
                                        </p:attrNameLst>
                                      </p:cBhvr>
                                      <p:to>
                                        <p:strVal val="true"/>
                                      </p:to>
                                    </p:set>
                                  </p:childTnLst>
                                </p:cTn>
                              </p:par>
                            </p:childTnLst>
                          </p:cTn>
                        </p:par>
                        <p:par>
                          <p:cTn id="20" fill="hold">
                            <p:stCondLst>
                              <p:cond delay="1500"/>
                            </p:stCondLst>
                            <p:childTnLst>
                              <p:par>
                                <p:cTn id="21" presetID="1" presetClass="exit" presetSubtype="0" fill="hold" nodeType="afterEffect">
                                  <p:stCondLst>
                                    <p:cond delay="1000"/>
                                  </p:stCondLst>
                                  <p:childTnLst>
                                    <p:set>
                                      <p:cBhvr>
                                        <p:cTn id="22" dur="1" fill="hold">
                                          <p:stCondLst>
                                            <p:cond delay="0"/>
                                          </p:stCondLst>
                                        </p:cTn>
                                        <p:tgtEl>
                                          <p:spTgt spid="51"/>
                                        </p:tgtEl>
                                        <p:attrNameLst>
                                          <p:attrName>style.visibility</p:attrName>
                                        </p:attrNameLst>
                                      </p:cBhvr>
                                      <p:to>
                                        <p:strVal val="hidden"/>
                                      </p:to>
                                    </p:set>
                                  </p:childTnLst>
                                </p:cTn>
                              </p:par>
                            </p:childTnLst>
                          </p:cTn>
                        </p:par>
                        <p:par>
                          <p:cTn id="23" fill="hold">
                            <p:stCondLst>
                              <p:cond delay="2500"/>
                            </p:stCondLst>
                            <p:childTnLst>
                              <p:par>
                                <p:cTn id="24" presetID="1" presetClass="exit" presetSubtype="0" fill="hold" nodeType="afterEffect">
                                  <p:stCondLst>
                                    <p:cond delay="0"/>
                                  </p:stCondLst>
                                  <p:childTnLst>
                                    <p:set>
                                      <p:cBhvr>
                                        <p:cTn id="25" dur="1" fill="hold">
                                          <p:stCondLst>
                                            <p:cond delay="0"/>
                                          </p:stCondLst>
                                        </p:cTn>
                                        <p:tgtEl>
                                          <p:spTgt spid="52"/>
                                        </p:tgtEl>
                                        <p:attrNameLst>
                                          <p:attrName>style.visibility</p:attrName>
                                        </p:attrNameLst>
                                      </p:cBhvr>
                                      <p:to>
                                        <p:strVal val="hidden"/>
                                      </p:to>
                                    </p:set>
                                  </p:childTnLst>
                                </p:cTn>
                              </p:par>
                              <p:par>
                                <p:cTn id="26" presetID="1" presetClass="exit" presetSubtype="0" fill="hold" nodeType="withEffect">
                                  <p:stCondLst>
                                    <p:cond delay="0"/>
                                  </p:stCondLst>
                                  <p:childTnLst>
                                    <p:set>
                                      <p:cBhvr>
                                        <p:cTn id="27" dur="1" fill="hold">
                                          <p:stCondLst>
                                            <p:cond delay="0"/>
                                          </p:stCondLst>
                                        </p:cTn>
                                        <p:tgtEl>
                                          <p:spTgt spid="53"/>
                                        </p:tgtEl>
                                        <p:attrNameLst>
                                          <p:attrName>style.visibility</p:attrName>
                                        </p:attrNameLst>
                                      </p:cBhvr>
                                      <p:to>
                                        <p:strVal val="hidden"/>
                                      </p:to>
                                    </p:set>
                                  </p:childTnLst>
                                </p:cTn>
                              </p:par>
                              <p:par>
                                <p:cTn id="28" presetID="1" presetClass="exit" presetSubtype="0" fill="hold" grpId="1" nodeType="withEffect">
                                  <p:stCondLst>
                                    <p:cond delay="0"/>
                                  </p:stCondLst>
                                  <p:childTnLst>
                                    <p:set>
                                      <p:cBhvr>
                                        <p:cTn id="29" dur="1" fill="hold">
                                          <p:stCondLst>
                                            <p:cond delay="0"/>
                                          </p:stCondLst>
                                        </p:cTn>
                                        <p:tgtEl>
                                          <p:spTgt spid="48"/>
                                        </p:tgtEl>
                                        <p:attrNameLst>
                                          <p:attrName>style.visibility</p:attrName>
                                        </p:attrNameLst>
                                      </p:cBhvr>
                                      <p:to>
                                        <p:strVal val="hidden"/>
                                      </p:to>
                                    </p:set>
                                  </p:childTnLst>
                                </p:cTn>
                              </p:par>
                            </p:childTnLst>
                          </p:cTn>
                        </p:par>
                        <p:par>
                          <p:cTn id="30" fill="hold">
                            <p:stCondLst>
                              <p:cond delay="2500"/>
                            </p:stCondLst>
                            <p:childTnLst>
                              <p:par>
                                <p:cTn id="31" presetID="1" presetClass="entr" presetSubtype="0" fill="hold" grpId="0" nodeType="afterEffect">
                                  <p:stCondLst>
                                    <p:cond delay="0"/>
                                  </p:stCondLst>
                                  <p:childTnLst>
                                    <p:set>
                                      <p:cBhvr>
                                        <p:cTn id="32" dur="1" fill="hold">
                                          <p:stCondLst>
                                            <p:cond delay="0"/>
                                          </p:stCondLst>
                                        </p:cTn>
                                        <p:tgtEl>
                                          <p:spTgt spid="37"/>
                                        </p:tgtEl>
                                        <p:attrNameLst>
                                          <p:attrName>style.visibility</p:attrName>
                                        </p:attrNameLst>
                                      </p:cBhvr>
                                      <p:to>
                                        <p:strVal val="visible"/>
                                      </p:to>
                                    </p:set>
                                  </p:childTnLst>
                                </p:cTn>
                              </p:par>
                            </p:childTnLst>
                          </p:cTn>
                        </p:par>
                        <p:par>
                          <p:cTn id="33" fill="hold">
                            <p:stCondLst>
                              <p:cond delay="2500"/>
                            </p:stCondLst>
                            <p:childTnLst>
                              <p:par>
                                <p:cTn id="34" presetID="1" presetClass="entr" presetSubtype="0" fill="hold" nodeType="afterEffect">
                                  <p:stCondLst>
                                    <p:cond delay="1000"/>
                                  </p:stCondLst>
                                  <p:childTnLst>
                                    <p:set>
                                      <p:cBhvr>
                                        <p:cTn id="35" dur="1" fill="hold">
                                          <p:stCondLst>
                                            <p:cond delay="0"/>
                                          </p:stCondLst>
                                        </p:cTn>
                                        <p:tgtEl>
                                          <p:spTgt spid="38"/>
                                        </p:tgtEl>
                                        <p:attrNameLst>
                                          <p:attrName>style.visibility</p:attrName>
                                        </p:attrNameLst>
                                      </p:cBhvr>
                                      <p:to>
                                        <p:strVal val="visible"/>
                                      </p:to>
                                    </p:set>
                                  </p:childTnLst>
                                </p:cTn>
                              </p:par>
                            </p:childTnLst>
                          </p:cTn>
                        </p:par>
                        <p:par>
                          <p:cTn id="36" fill="hold">
                            <p:stCondLst>
                              <p:cond delay="3500"/>
                            </p:stCondLst>
                            <p:childTnLst>
                              <p:par>
                                <p:cTn id="37" presetID="1" presetClass="emph" presetSubtype="2" fill="hold" nodeType="afterEffect">
                                  <p:stCondLst>
                                    <p:cond delay="0"/>
                                  </p:stCondLst>
                                  <p:childTnLst>
                                    <p:animClr clrSpc="rgb" dir="cw">
                                      <p:cBhvr>
                                        <p:cTn id="38" dur="500" fill="hold"/>
                                        <p:tgtEl>
                                          <p:spTgt spid="24"/>
                                        </p:tgtEl>
                                        <p:attrNameLst>
                                          <p:attrName>fillcolor</p:attrName>
                                        </p:attrNameLst>
                                      </p:cBhvr>
                                      <p:to>
                                        <a:schemeClr val="folHlink"/>
                                      </p:to>
                                    </p:animClr>
                                    <p:set>
                                      <p:cBhvr>
                                        <p:cTn id="39" dur="500" fill="hold"/>
                                        <p:tgtEl>
                                          <p:spTgt spid="24"/>
                                        </p:tgtEl>
                                        <p:attrNameLst>
                                          <p:attrName>fill.type</p:attrName>
                                        </p:attrNameLst>
                                      </p:cBhvr>
                                      <p:to>
                                        <p:strVal val="solid"/>
                                      </p:to>
                                    </p:set>
                                    <p:set>
                                      <p:cBhvr>
                                        <p:cTn id="40" dur="500" fill="hold"/>
                                        <p:tgtEl>
                                          <p:spTgt spid="24"/>
                                        </p:tgtEl>
                                        <p:attrNameLst>
                                          <p:attrName>fill.on</p:attrName>
                                        </p:attrNameLst>
                                      </p:cBhvr>
                                      <p:to>
                                        <p:strVal val="true"/>
                                      </p:to>
                                    </p:set>
                                  </p:childTnLst>
                                </p:cTn>
                              </p:par>
                            </p:childTnLst>
                          </p:cTn>
                        </p:par>
                        <p:par>
                          <p:cTn id="41" fill="hold">
                            <p:stCondLst>
                              <p:cond delay="4000"/>
                            </p:stCondLst>
                            <p:childTnLst>
                              <p:par>
                                <p:cTn id="42" presetID="1" presetClass="exit" presetSubtype="0" fill="hold" nodeType="afterEffect">
                                  <p:stCondLst>
                                    <p:cond delay="0"/>
                                  </p:stCondLst>
                                  <p:childTnLst>
                                    <p:set>
                                      <p:cBhvr>
                                        <p:cTn id="43" dur="1" fill="hold">
                                          <p:stCondLst>
                                            <p:cond delay="0"/>
                                          </p:stCondLst>
                                        </p:cTn>
                                        <p:tgtEl>
                                          <p:spTgt spid="38"/>
                                        </p:tgtEl>
                                        <p:attrNameLst>
                                          <p:attrName>style.visibility</p:attrName>
                                        </p:attrNameLst>
                                      </p:cBhvr>
                                      <p:to>
                                        <p:strVal val="hidden"/>
                                      </p:to>
                                    </p:set>
                                  </p:childTnLst>
                                </p:cTn>
                              </p:par>
                            </p:childTnLst>
                          </p:cTn>
                        </p:par>
                        <p:par>
                          <p:cTn id="44" fill="hold">
                            <p:stCondLst>
                              <p:cond delay="4000"/>
                            </p:stCondLst>
                            <p:childTnLst>
                              <p:par>
                                <p:cTn id="45" presetID="1" presetClass="entr" presetSubtype="0" fill="hold" nodeType="afterEffect">
                                  <p:stCondLst>
                                    <p:cond delay="0"/>
                                  </p:stCondLst>
                                  <p:childTnLst>
                                    <p:set>
                                      <p:cBhvr>
                                        <p:cTn id="46" dur="1" fill="hold">
                                          <p:stCondLst>
                                            <p:cond delay="0"/>
                                          </p:stCondLst>
                                        </p:cTn>
                                        <p:tgtEl>
                                          <p:spTgt spid="40"/>
                                        </p:tgtEl>
                                        <p:attrNameLst>
                                          <p:attrName>style.visibility</p:attrName>
                                        </p:attrNameLst>
                                      </p:cBhvr>
                                      <p:to>
                                        <p:strVal val="visible"/>
                                      </p:to>
                                    </p:set>
                                  </p:childTnLst>
                                </p:cTn>
                              </p:par>
                              <p:par>
                                <p:cTn id="47" presetID="1" presetClass="emph" presetSubtype="2" fill="hold" nodeType="withEffect">
                                  <p:stCondLst>
                                    <p:cond delay="0"/>
                                  </p:stCondLst>
                                  <p:childTnLst>
                                    <p:animClr clrSpc="rgb" dir="cw">
                                      <p:cBhvr>
                                        <p:cTn id="48" dur="500" fill="hold"/>
                                        <p:tgtEl>
                                          <p:spTgt spid="41"/>
                                        </p:tgtEl>
                                        <p:attrNameLst>
                                          <p:attrName>fillcolor</p:attrName>
                                        </p:attrNameLst>
                                      </p:cBhvr>
                                      <p:to>
                                        <a:schemeClr val="folHlink"/>
                                      </p:to>
                                    </p:animClr>
                                    <p:set>
                                      <p:cBhvr>
                                        <p:cTn id="49" dur="500" fill="hold"/>
                                        <p:tgtEl>
                                          <p:spTgt spid="41"/>
                                        </p:tgtEl>
                                        <p:attrNameLst>
                                          <p:attrName>fill.type</p:attrName>
                                        </p:attrNameLst>
                                      </p:cBhvr>
                                      <p:to>
                                        <p:strVal val="solid"/>
                                      </p:to>
                                    </p:set>
                                    <p:set>
                                      <p:cBhvr>
                                        <p:cTn id="50" dur="500" fill="hold"/>
                                        <p:tgtEl>
                                          <p:spTgt spid="41"/>
                                        </p:tgtEl>
                                        <p:attrNameLst>
                                          <p:attrName>fill.on</p:attrName>
                                        </p:attrNameLst>
                                      </p:cBhvr>
                                      <p:to>
                                        <p:strVal val="true"/>
                                      </p:to>
                                    </p:set>
                                  </p:childTnLst>
                                </p:cTn>
                              </p:par>
                            </p:childTnLst>
                          </p:cTn>
                        </p:par>
                        <p:par>
                          <p:cTn id="51" fill="hold">
                            <p:stCondLst>
                              <p:cond delay="4500"/>
                            </p:stCondLst>
                            <p:childTnLst>
                              <p:par>
                                <p:cTn id="52" presetID="1" presetClass="exit" presetSubtype="0" fill="hold" nodeType="afterEffect">
                                  <p:stCondLst>
                                    <p:cond delay="0"/>
                                  </p:stCondLst>
                                  <p:childTnLst>
                                    <p:set>
                                      <p:cBhvr>
                                        <p:cTn id="53" dur="1" fill="hold">
                                          <p:stCondLst>
                                            <p:cond delay="0"/>
                                          </p:stCondLst>
                                        </p:cTn>
                                        <p:tgtEl>
                                          <p:spTgt spid="40"/>
                                        </p:tgtEl>
                                        <p:attrNameLst>
                                          <p:attrName>style.visibility</p:attrName>
                                        </p:attrNameLst>
                                      </p:cBhvr>
                                      <p:to>
                                        <p:strVal val="hidden"/>
                                      </p:to>
                                    </p:set>
                                  </p:childTnLst>
                                </p:cTn>
                              </p:par>
                            </p:childTnLst>
                          </p:cTn>
                        </p:par>
                        <p:par>
                          <p:cTn id="54" fill="hold">
                            <p:stCondLst>
                              <p:cond delay="4500"/>
                            </p:stCondLst>
                            <p:childTnLst>
                              <p:par>
                                <p:cTn id="55" presetID="1" presetClass="entr" presetSubtype="0"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childTnLst>
                                </p:cTn>
                              </p:par>
                              <p:par>
                                <p:cTn id="57" presetID="1" presetClass="emph" presetSubtype="2" fill="hold" nodeType="withEffect">
                                  <p:stCondLst>
                                    <p:cond delay="0"/>
                                  </p:stCondLst>
                                  <p:childTnLst>
                                    <p:animClr clrSpc="rgb" dir="cw">
                                      <p:cBhvr>
                                        <p:cTn id="58" dur="500" fill="hold"/>
                                        <p:tgtEl>
                                          <p:spTgt spid="26"/>
                                        </p:tgtEl>
                                        <p:attrNameLst>
                                          <p:attrName>fillcolor</p:attrName>
                                        </p:attrNameLst>
                                      </p:cBhvr>
                                      <p:to>
                                        <a:schemeClr val="folHlink"/>
                                      </p:to>
                                    </p:animClr>
                                    <p:set>
                                      <p:cBhvr>
                                        <p:cTn id="59" dur="500" fill="hold"/>
                                        <p:tgtEl>
                                          <p:spTgt spid="26"/>
                                        </p:tgtEl>
                                        <p:attrNameLst>
                                          <p:attrName>fill.type</p:attrName>
                                        </p:attrNameLst>
                                      </p:cBhvr>
                                      <p:to>
                                        <p:strVal val="solid"/>
                                      </p:to>
                                    </p:set>
                                    <p:set>
                                      <p:cBhvr>
                                        <p:cTn id="60" dur="500" fill="hold"/>
                                        <p:tgtEl>
                                          <p:spTgt spid="26"/>
                                        </p:tgtEl>
                                        <p:attrNameLst>
                                          <p:attrName>fill.on</p:attrName>
                                        </p:attrNameLst>
                                      </p:cBhvr>
                                      <p:to>
                                        <p:strVal val="true"/>
                                      </p:to>
                                    </p:set>
                                  </p:childTnLst>
                                </p:cTn>
                              </p:par>
                            </p:childTnLst>
                          </p:cTn>
                        </p:par>
                        <p:par>
                          <p:cTn id="61" fill="hold">
                            <p:stCondLst>
                              <p:cond delay="5000"/>
                            </p:stCondLst>
                            <p:childTnLst>
                              <p:par>
                                <p:cTn id="62" presetID="1" presetClass="exit" presetSubtype="0" fill="hold" nodeType="afterEffect">
                                  <p:stCondLst>
                                    <p:cond delay="0"/>
                                  </p:stCondLst>
                                  <p:childTnLst>
                                    <p:set>
                                      <p:cBhvr>
                                        <p:cTn id="63" dur="1" fill="hold">
                                          <p:stCondLst>
                                            <p:cond delay="0"/>
                                          </p:stCondLst>
                                        </p:cTn>
                                        <p:tgtEl>
                                          <p:spTgt spid="46"/>
                                        </p:tgtEl>
                                        <p:attrNameLst>
                                          <p:attrName>style.visibility</p:attrName>
                                        </p:attrNameLst>
                                      </p:cBhvr>
                                      <p:to>
                                        <p:strVal val="hidden"/>
                                      </p:to>
                                    </p:set>
                                  </p:childTnLst>
                                </p:cTn>
                              </p:par>
                            </p:childTnLst>
                          </p:cTn>
                        </p:par>
                        <p:par>
                          <p:cTn id="64" fill="hold">
                            <p:stCondLst>
                              <p:cond delay="5000"/>
                            </p:stCondLst>
                            <p:childTnLst>
                              <p:par>
                                <p:cTn id="65" presetID="1" presetClass="entr" presetSubtype="0" fill="hold" nodeType="afterEffect">
                                  <p:stCondLst>
                                    <p:cond delay="0"/>
                                  </p:stCondLst>
                                  <p:childTnLst>
                                    <p:set>
                                      <p:cBhvr>
                                        <p:cTn id="66" dur="1" fill="hold">
                                          <p:stCondLst>
                                            <p:cond delay="0"/>
                                          </p:stCondLst>
                                        </p:cTn>
                                        <p:tgtEl>
                                          <p:spTgt spid="47"/>
                                        </p:tgtEl>
                                        <p:attrNameLst>
                                          <p:attrName>style.visibility</p:attrName>
                                        </p:attrNameLst>
                                      </p:cBhvr>
                                      <p:to>
                                        <p:strVal val="visible"/>
                                      </p:to>
                                    </p:set>
                                  </p:childTnLst>
                                </p:cTn>
                              </p:par>
                            </p:childTnLst>
                          </p:cTn>
                        </p:par>
                        <p:par>
                          <p:cTn id="67" fill="hold">
                            <p:stCondLst>
                              <p:cond delay="5000"/>
                            </p:stCondLst>
                            <p:childTnLst>
                              <p:par>
                                <p:cTn id="68" presetID="1" presetClass="emph" presetSubtype="2" fill="hold" nodeType="afterEffect">
                                  <p:stCondLst>
                                    <p:cond delay="0"/>
                                  </p:stCondLst>
                                  <p:childTnLst>
                                    <p:animClr clrSpc="rgb" dir="cw">
                                      <p:cBhvr>
                                        <p:cTn id="69" dur="500" fill="hold"/>
                                        <p:tgtEl>
                                          <p:spTgt spid="27"/>
                                        </p:tgtEl>
                                        <p:attrNameLst>
                                          <p:attrName>fillcolor</p:attrName>
                                        </p:attrNameLst>
                                      </p:cBhvr>
                                      <p:to>
                                        <a:schemeClr val="hlink"/>
                                      </p:to>
                                    </p:animClr>
                                    <p:set>
                                      <p:cBhvr>
                                        <p:cTn id="70" dur="500" fill="hold"/>
                                        <p:tgtEl>
                                          <p:spTgt spid="27"/>
                                        </p:tgtEl>
                                        <p:attrNameLst>
                                          <p:attrName>fill.type</p:attrName>
                                        </p:attrNameLst>
                                      </p:cBhvr>
                                      <p:to>
                                        <p:strVal val="solid"/>
                                      </p:to>
                                    </p:set>
                                    <p:set>
                                      <p:cBhvr>
                                        <p:cTn id="71" dur="500" fill="hold"/>
                                        <p:tgtEl>
                                          <p:spTgt spid="27"/>
                                        </p:tgtEl>
                                        <p:attrNameLst>
                                          <p:attrName>fill.on</p:attrName>
                                        </p:attrNameLst>
                                      </p:cBhvr>
                                      <p:to>
                                        <p:strVal val="true"/>
                                      </p:to>
                                    </p:set>
                                  </p:childTnLst>
                                </p:cTn>
                              </p:par>
                            </p:childTnLst>
                          </p:cTn>
                        </p:par>
                        <p:par>
                          <p:cTn id="72" fill="hold">
                            <p:stCondLst>
                              <p:cond delay="5500"/>
                            </p:stCondLst>
                            <p:childTnLst>
                              <p:par>
                                <p:cTn id="73" presetID="1" presetClass="exit" presetSubtype="0" fill="hold" grpId="1" nodeType="afterEffect">
                                  <p:stCondLst>
                                    <p:cond delay="1000"/>
                                  </p:stCondLst>
                                  <p:childTnLst>
                                    <p:set>
                                      <p:cBhvr>
                                        <p:cTn id="74" dur="1" fill="hold">
                                          <p:stCondLst>
                                            <p:cond delay="0"/>
                                          </p:stCondLst>
                                        </p:cTn>
                                        <p:tgtEl>
                                          <p:spTgt spid="37"/>
                                        </p:tgtEl>
                                        <p:attrNameLst>
                                          <p:attrName>style.visibility</p:attrName>
                                        </p:attrNameLst>
                                      </p:cBhvr>
                                      <p:to>
                                        <p:strVal val="hidden"/>
                                      </p:to>
                                    </p:set>
                                  </p:childTnLst>
                                </p:cTn>
                              </p:par>
                            </p:childTnLst>
                          </p:cTn>
                        </p:par>
                        <p:par>
                          <p:cTn id="75" fill="hold">
                            <p:stCondLst>
                              <p:cond delay="6500"/>
                            </p:stCondLst>
                            <p:childTnLst>
                              <p:par>
                                <p:cTn id="76" presetID="1" presetClass="exit" presetSubtype="0" fill="hold" nodeType="afterEffect">
                                  <p:stCondLst>
                                    <p:cond delay="0"/>
                                  </p:stCondLst>
                                  <p:childTnLst>
                                    <p:set>
                                      <p:cBhvr>
                                        <p:cTn id="77" dur="1" fill="hold">
                                          <p:stCondLst>
                                            <p:cond delay="0"/>
                                          </p:stCondLst>
                                        </p:cTn>
                                        <p:tgtEl>
                                          <p:spTgt spid="47"/>
                                        </p:tgtEl>
                                        <p:attrNameLst>
                                          <p:attrName>style.visibility</p:attrName>
                                        </p:attrNameLst>
                                      </p:cBhvr>
                                      <p:to>
                                        <p:strVal val="hidden"/>
                                      </p:to>
                                    </p:set>
                                  </p:childTnLst>
                                </p:cTn>
                              </p:par>
                            </p:childTnLst>
                          </p:cTn>
                        </p:par>
                        <p:par>
                          <p:cTn id="78" fill="hold">
                            <p:stCondLst>
                              <p:cond delay="6500"/>
                            </p:stCondLst>
                            <p:childTnLst>
                              <p:par>
                                <p:cTn id="79" presetID="1" presetClass="entr" presetSubtype="0" fill="hold" grpId="0" nodeType="afterEffect">
                                  <p:stCondLst>
                                    <p:cond delay="0"/>
                                  </p:stCondLst>
                                  <p:childTnLst>
                                    <p:set>
                                      <p:cBhvr>
                                        <p:cTn id="80" dur="1" fill="hold">
                                          <p:stCondLst>
                                            <p:cond delay="0"/>
                                          </p:stCondLst>
                                        </p:cTn>
                                        <p:tgtEl>
                                          <p:spTgt spid="49"/>
                                        </p:tgtEl>
                                        <p:attrNameLst>
                                          <p:attrName>style.visibility</p:attrName>
                                        </p:attrNameLst>
                                      </p:cBhvr>
                                      <p:to>
                                        <p:strVal val="visible"/>
                                      </p:to>
                                    </p:set>
                                  </p:childTnLst>
                                </p:cTn>
                              </p:par>
                            </p:childTnLst>
                          </p:cTn>
                        </p:par>
                        <p:par>
                          <p:cTn id="81" fill="hold">
                            <p:stCondLst>
                              <p:cond delay="6500"/>
                            </p:stCondLst>
                            <p:childTnLst>
                              <p:par>
                                <p:cTn id="82" presetID="1" presetClass="entr" presetSubtype="0" fill="hold" nodeType="afterEffect">
                                  <p:stCondLst>
                                    <p:cond delay="1000"/>
                                  </p:stCondLst>
                                  <p:childTnLst>
                                    <p:set>
                                      <p:cBhvr>
                                        <p:cTn id="83" dur="1" fill="hold">
                                          <p:stCondLst>
                                            <p:cond delay="0"/>
                                          </p:stCondLst>
                                        </p:cTn>
                                        <p:tgtEl>
                                          <p:spTgt spid="51"/>
                                        </p:tgtEl>
                                        <p:attrNameLst>
                                          <p:attrName>style.visibility</p:attrName>
                                        </p:attrNameLst>
                                      </p:cBhvr>
                                      <p:to>
                                        <p:strVal val="visible"/>
                                      </p:to>
                                    </p:set>
                                  </p:childTnLst>
                                </p:cTn>
                              </p:par>
                            </p:childTnLst>
                          </p:cTn>
                        </p:par>
                        <p:par>
                          <p:cTn id="84" fill="hold">
                            <p:stCondLst>
                              <p:cond delay="7500"/>
                            </p:stCondLst>
                            <p:childTnLst>
                              <p:par>
                                <p:cTn id="85" presetID="1" presetClass="entr" presetSubtype="0" fill="hold" nodeType="afterEffect">
                                  <p:stCondLst>
                                    <p:cond delay="0"/>
                                  </p:stCondLst>
                                  <p:childTnLst>
                                    <p:set>
                                      <p:cBhvr>
                                        <p:cTn id="86" dur="1" fill="hold">
                                          <p:stCondLst>
                                            <p:cond delay="0"/>
                                          </p:stCondLst>
                                        </p:cTn>
                                        <p:tgtEl>
                                          <p:spTgt spid="52"/>
                                        </p:tgtEl>
                                        <p:attrNameLst>
                                          <p:attrName>style.visibility</p:attrName>
                                        </p:attrNameLst>
                                      </p:cBhvr>
                                      <p:to>
                                        <p:strVal val="visible"/>
                                      </p:to>
                                    </p:set>
                                  </p:childTnLst>
                                </p:cTn>
                              </p:par>
                              <p:par>
                                <p:cTn id="87" presetID="1" presetClass="entr" presetSubtype="0" fill="hold" nodeType="withEffect">
                                  <p:stCondLst>
                                    <p:cond delay="0"/>
                                  </p:stCondLst>
                                  <p:childTnLst>
                                    <p:set>
                                      <p:cBhvr>
                                        <p:cTn id="88" dur="1" fill="hold">
                                          <p:stCondLst>
                                            <p:cond delay="0"/>
                                          </p:stCondLst>
                                        </p:cTn>
                                        <p:tgtEl>
                                          <p:spTgt spid="53"/>
                                        </p:tgtEl>
                                        <p:attrNameLst>
                                          <p:attrName>style.visibility</p:attrName>
                                        </p:attrNameLst>
                                      </p:cBhvr>
                                      <p:to>
                                        <p:strVal val="visible"/>
                                      </p:to>
                                    </p:set>
                                  </p:childTnLst>
                                </p:cTn>
                              </p:par>
                            </p:childTnLst>
                          </p:cTn>
                        </p:par>
                        <p:par>
                          <p:cTn id="89" fill="hold">
                            <p:stCondLst>
                              <p:cond delay="7500"/>
                            </p:stCondLst>
                            <p:childTnLst>
                              <p:par>
                                <p:cTn id="90" presetID="6" presetClass="entr" presetSubtype="32" fill="hold" nodeType="afterEffect">
                                  <p:stCondLst>
                                    <p:cond delay="500"/>
                                  </p:stCondLst>
                                  <p:childTnLst>
                                    <p:set>
                                      <p:cBhvr>
                                        <p:cTn id="91" dur="1" fill="hold">
                                          <p:stCondLst>
                                            <p:cond delay="0"/>
                                          </p:stCondLst>
                                        </p:cTn>
                                        <p:tgtEl>
                                          <p:spTgt spid="54"/>
                                        </p:tgtEl>
                                        <p:attrNameLst>
                                          <p:attrName>style.visibility</p:attrName>
                                        </p:attrNameLst>
                                      </p:cBhvr>
                                      <p:to>
                                        <p:strVal val="visible"/>
                                      </p:to>
                                    </p:set>
                                    <p:animEffect transition="in" filter="circle(out)">
                                      <p:cBhvr>
                                        <p:cTn id="92" dur="500"/>
                                        <p:tgtEl>
                                          <p:spTgt spid="54"/>
                                        </p:tgtEl>
                                      </p:cBhvr>
                                    </p:animEffect>
                                  </p:childTnLst>
                                </p:cTn>
                              </p:par>
                            </p:childTnLst>
                          </p:cTn>
                        </p:par>
                        <p:par>
                          <p:cTn id="93" fill="hold">
                            <p:stCondLst>
                              <p:cond delay="8500"/>
                            </p:stCondLst>
                            <p:childTnLst>
                              <p:par>
                                <p:cTn id="94" presetID="10" presetClass="entr" presetSubtype="0" fill="hold" nodeType="afterEffect">
                                  <p:stCondLst>
                                    <p:cond delay="0"/>
                                  </p:stCondLst>
                                  <p:childTnLst>
                                    <p:set>
                                      <p:cBhvr>
                                        <p:cTn id="95" dur="1" fill="hold">
                                          <p:stCondLst>
                                            <p:cond delay="0"/>
                                          </p:stCondLst>
                                        </p:cTn>
                                        <p:tgtEl>
                                          <p:spTgt spid="3">
                                            <p:txEl>
                                              <p:pRg st="1" end="1"/>
                                            </p:txEl>
                                          </p:spTgt>
                                        </p:tgtEl>
                                        <p:attrNameLst>
                                          <p:attrName>style.visibility</p:attrName>
                                        </p:attrNameLst>
                                      </p:cBhvr>
                                      <p:to>
                                        <p:strVal val="visible"/>
                                      </p:to>
                                    </p:set>
                                    <p:animEffect transition="in" filter="fade">
                                      <p:cBhvr>
                                        <p:cTn id="96"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7" grpId="1" animBg="1"/>
      <p:bldP spid="48" grpId="0" animBg="1"/>
      <p:bldP spid="48" grpId="1" animBg="1"/>
      <p:bldP spid="4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5625" y="278130"/>
            <a:ext cx="10424160" cy="474345"/>
          </a:xfrm>
        </p:spPr>
        <p:txBody>
          <a:bodyPr/>
          <a:lstStyle/>
          <a:p>
            <a:r>
              <a:rPr lang="en-US" dirty="0" err="1"/>
              <a:t>Gpu</a:t>
            </a:r>
            <a:r>
              <a:rPr lang="en-US" dirty="0"/>
              <a:t> induced overflow</a:t>
            </a:r>
          </a:p>
        </p:txBody>
      </p:sp>
      <p:sp>
        <p:nvSpPr>
          <p:cNvPr id="3" name="Content Placeholder 2"/>
          <p:cNvSpPr>
            <a:spLocks noGrp="1"/>
          </p:cNvSpPr>
          <p:nvPr>
            <p:ph idx="1"/>
          </p:nvPr>
        </p:nvSpPr>
        <p:spPr/>
        <p:txBody>
          <a:bodyPr/>
          <a:lstStyle/>
          <a:p>
            <a:r>
              <a:rPr lang="en-US" sz="2400" dirty="0"/>
              <a:t>Overflows on GPU can cause remote GPU code execution</a:t>
            </a:r>
          </a:p>
          <a:p>
            <a:pPr lvl="1"/>
            <a:r>
              <a:rPr lang="en-US" sz="2200" dirty="0"/>
              <a:t>A. </a:t>
            </a:r>
            <a:r>
              <a:rPr lang="en-US" sz="2200" dirty="0" err="1"/>
              <a:t>Miele</a:t>
            </a:r>
            <a:r>
              <a:rPr lang="en-US" sz="2200" dirty="0"/>
              <a:t>. </a:t>
            </a:r>
            <a:r>
              <a:rPr lang="en-US" sz="2200" i="1" dirty="0"/>
              <a:t>Buffer Overflow Vulnerabilities in CUDA: A Preliminary Analysis.</a:t>
            </a:r>
          </a:p>
          <a:p>
            <a:pPr lvl="1"/>
            <a:r>
              <a:rPr lang="en-US" sz="2200" dirty="0"/>
              <a:t>B. Di, J. Sun, and H. Chen. </a:t>
            </a:r>
            <a:r>
              <a:rPr lang="en-US" sz="2200" i="1" dirty="0"/>
              <a:t>A Study of Overflow Vulnerabilities on GPUs.</a:t>
            </a:r>
          </a:p>
          <a:p>
            <a:pPr marL="367665" lvl="1" indent="0">
              <a:buNone/>
            </a:pPr>
            <a:endParaRPr lang="en-US" sz="2200" i="1" dirty="0"/>
          </a:p>
        </p:txBody>
      </p:sp>
      <p:sp>
        <p:nvSpPr>
          <p:cNvPr id="4" name="Text Placeholder 3"/>
          <p:cNvSpPr>
            <a:spLocks noGrp="1"/>
          </p:cNvSpPr>
          <p:nvPr>
            <p:ph type="body" sz="quarter" idx="10"/>
          </p:nvPr>
        </p:nvSpPr>
        <p:spPr/>
        <p:txBody>
          <a:bodyPr/>
          <a:lstStyle/>
          <a:p>
            <a:r>
              <a:rPr lang="en-US" dirty="0"/>
              <a:t>Remote Code Execution</a:t>
            </a:r>
          </a:p>
        </p:txBody>
      </p:sp>
      <p:sp>
        <p:nvSpPr>
          <p:cNvPr id="11" name="Rounded Rectangle 10"/>
          <p:cNvSpPr/>
          <p:nvPr/>
        </p:nvSpPr>
        <p:spPr>
          <a:xfrm>
            <a:off x="1951347" y="3109773"/>
            <a:ext cx="8948882" cy="2811779"/>
          </a:xfrm>
          <a:prstGeom prst="roundRect">
            <a:avLst/>
          </a:prstGeom>
          <a:noFill/>
          <a:ln>
            <a:solidFill>
              <a:schemeClr val="accent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2" name="TextBox 11"/>
          <p:cNvSpPr txBox="1"/>
          <p:nvPr/>
        </p:nvSpPr>
        <p:spPr>
          <a:xfrm>
            <a:off x="2177144" y="3118177"/>
            <a:ext cx="1364342" cy="584775"/>
          </a:xfrm>
          <a:prstGeom prst="rect">
            <a:avLst/>
          </a:prstGeom>
          <a:noFill/>
        </p:spPr>
        <p:txBody>
          <a:bodyPr wrap="square" rtlCol="0">
            <a:spAutoFit/>
          </a:bodyPr>
          <a:lstStyle/>
          <a:p>
            <a:pPr>
              <a:spcAft>
                <a:spcPts val="600"/>
              </a:spcAft>
              <a:buClr>
                <a:schemeClr val="bg2"/>
              </a:buClr>
            </a:pPr>
            <a:r>
              <a:rPr lang="en-US" sz="3200" dirty="0"/>
              <a:t>GPU</a:t>
            </a:r>
          </a:p>
        </p:txBody>
      </p:sp>
      <p:sp>
        <p:nvSpPr>
          <p:cNvPr id="13" name="Rectangle 12"/>
          <p:cNvSpPr/>
          <p:nvPr/>
        </p:nvSpPr>
        <p:spPr>
          <a:xfrm>
            <a:off x="2377330" y="3902656"/>
            <a:ext cx="1636964" cy="1528946"/>
          </a:xfrm>
          <a:prstGeom prst="rect">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CORE</a:t>
            </a:r>
          </a:p>
        </p:txBody>
      </p:sp>
      <p:sp>
        <p:nvSpPr>
          <p:cNvPr id="14" name="Rectangle 13"/>
          <p:cNvSpPr/>
          <p:nvPr/>
        </p:nvSpPr>
        <p:spPr>
          <a:xfrm>
            <a:off x="5157216" y="3479794"/>
            <a:ext cx="1188720" cy="356616"/>
          </a:xfrm>
          <a:prstGeom prst="rect">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5" name="TextBox 14"/>
          <p:cNvSpPr txBox="1"/>
          <p:nvPr/>
        </p:nvSpPr>
        <p:spPr>
          <a:xfrm>
            <a:off x="5156992" y="3120727"/>
            <a:ext cx="1364342" cy="369332"/>
          </a:xfrm>
          <a:prstGeom prst="rect">
            <a:avLst/>
          </a:prstGeom>
          <a:noFill/>
        </p:spPr>
        <p:txBody>
          <a:bodyPr wrap="square" rtlCol="0">
            <a:spAutoFit/>
          </a:bodyPr>
          <a:lstStyle/>
          <a:p>
            <a:pPr>
              <a:spcAft>
                <a:spcPts val="600"/>
              </a:spcAft>
              <a:buClr>
                <a:schemeClr val="bg2"/>
              </a:buClr>
            </a:pPr>
            <a:r>
              <a:rPr lang="en-US" dirty="0"/>
              <a:t>MEM</a:t>
            </a:r>
          </a:p>
        </p:txBody>
      </p:sp>
      <p:sp>
        <p:nvSpPr>
          <p:cNvPr id="17" name="Rectangle 16"/>
          <p:cNvSpPr/>
          <p:nvPr/>
        </p:nvSpPr>
        <p:spPr>
          <a:xfrm>
            <a:off x="5157216" y="4406842"/>
            <a:ext cx="1188720" cy="356616"/>
          </a:xfrm>
          <a:prstGeom prst="rect">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8" name="Rectangle 17"/>
          <p:cNvSpPr/>
          <p:nvPr/>
        </p:nvSpPr>
        <p:spPr>
          <a:xfrm>
            <a:off x="5157216" y="4763458"/>
            <a:ext cx="1188720" cy="356616"/>
          </a:xfrm>
          <a:prstGeom prst="rect">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chemeClr val="tx1"/>
                </a:solidFill>
              </a:rPr>
              <a:t>Func</a:t>
            </a:r>
            <a:r>
              <a:rPr lang="en-US" dirty="0">
                <a:solidFill>
                  <a:schemeClr val="tx1"/>
                </a:solidFill>
              </a:rPr>
              <a:t> </a:t>
            </a:r>
            <a:r>
              <a:rPr lang="en-US" dirty="0" err="1">
                <a:solidFill>
                  <a:schemeClr val="tx1"/>
                </a:solidFill>
              </a:rPr>
              <a:t>Addr</a:t>
            </a:r>
            <a:endParaRPr lang="en-US" dirty="0">
              <a:solidFill>
                <a:schemeClr val="tx1"/>
              </a:solidFill>
            </a:endParaRPr>
          </a:p>
        </p:txBody>
      </p:sp>
      <p:sp>
        <p:nvSpPr>
          <p:cNvPr id="19" name="Rectangle 18"/>
          <p:cNvSpPr/>
          <p:nvPr/>
        </p:nvSpPr>
        <p:spPr>
          <a:xfrm>
            <a:off x="5157216" y="5120074"/>
            <a:ext cx="1188720" cy="356616"/>
          </a:xfrm>
          <a:prstGeom prst="rect">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0" name="Rectangle 19"/>
          <p:cNvSpPr/>
          <p:nvPr/>
        </p:nvSpPr>
        <p:spPr>
          <a:xfrm>
            <a:off x="5157216" y="5476690"/>
            <a:ext cx="1188720" cy="356616"/>
          </a:xfrm>
          <a:prstGeom prst="rect">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1" name="Left Brace 20"/>
          <p:cNvSpPr/>
          <p:nvPr/>
        </p:nvSpPr>
        <p:spPr>
          <a:xfrm>
            <a:off x="4908037" y="3656377"/>
            <a:ext cx="244730" cy="949356"/>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 name="TextBox 21"/>
          <p:cNvSpPr txBox="1"/>
          <p:nvPr/>
        </p:nvSpPr>
        <p:spPr>
          <a:xfrm>
            <a:off x="4190473" y="3938864"/>
            <a:ext cx="1364342" cy="369332"/>
          </a:xfrm>
          <a:prstGeom prst="rect">
            <a:avLst/>
          </a:prstGeom>
          <a:noFill/>
        </p:spPr>
        <p:txBody>
          <a:bodyPr wrap="square" rtlCol="0">
            <a:spAutoFit/>
          </a:bodyPr>
          <a:lstStyle/>
          <a:p>
            <a:pPr>
              <a:spcAft>
                <a:spcPts val="600"/>
              </a:spcAft>
              <a:buClr>
                <a:schemeClr val="bg2"/>
              </a:buClr>
            </a:pPr>
            <a:r>
              <a:rPr lang="en-US" dirty="0"/>
              <a:t>Buffer</a:t>
            </a:r>
          </a:p>
        </p:txBody>
      </p:sp>
      <p:sp>
        <p:nvSpPr>
          <p:cNvPr id="23" name="TextBox 22"/>
          <p:cNvSpPr txBox="1"/>
          <p:nvPr/>
        </p:nvSpPr>
        <p:spPr>
          <a:xfrm>
            <a:off x="6341487" y="3458338"/>
            <a:ext cx="403235" cy="369332"/>
          </a:xfrm>
          <a:prstGeom prst="rect">
            <a:avLst/>
          </a:prstGeom>
          <a:noFill/>
        </p:spPr>
        <p:txBody>
          <a:bodyPr wrap="square" rtlCol="0">
            <a:spAutoFit/>
          </a:bodyPr>
          <a:lstStyle/>
          <a:p>
            <a:pPr>
              <a:spcAft>
                <a:spcPts val="600"/>
              </a:spcAft>
              <a:buClr>
                <a:schemeClr val="bg2"/>
              </a:buClr>
            </a:pPr>
            <a:r>
              <a:rPr lang="en-US" dirty="0"/>
              <a:t>0</a:t>
            </a:r>
          </a:p>
        </p:txBody>
      </p:sp>
      <p:sp>
        <p:nvSpPr>
          <p:cNvPr id="24" name="TextBox 23"/>
          <p:cNvSpPr txBox="1"/>
          <p:nvPr/>
        </p:nvSpPr>
        <p:spPr>
          <a:xfrm>
            <a:off x="6342743" y="3824845"/>
            <a:ext cx="403235" cy="369332"/>
          </a:xfrm>
          <a:prstGeom prst="rect">
            <a:avLst/>
          </a:prstGeom>
          <a:noFill/>
        </p:spPr>
        <p:txBody>
          <a:bodyPr wrap="square" rtlCol="0">
            <a:spAutoFit/>
          </a:bodyPr>
          <a:lstStyle/>
          <a:p>
            <a:pPr>
              <a:spcAft>
                <a:spcPts val="600"/>
              </a:spcAft>
              <a:buClr>
                <a:schemeClr val="bg2"/>
              </a:buClr>
            </a:pPr>
            <a:r>
              <a:rPr lang="en-US" dirty="0"/>
              <a:t>4</a:t>
            </a:r>
          </a:p>
        </p:txBody>
      </p:sp>
      <p:sp>
        <p:nvSpPr>
          <p:cNvPr id="25" name="TextBox 24"/>
          <p:cNvSpPr txBox="1"/>
          <p:nvPr/>
        </p:nvSpPr>
        <p:spPr>
          <a:xfrm>
            <a:off x="6341486" y="4409665"/>
            <a:ext cx="547076" cy="369332"/>
          </a:xfrm>
          <a:prstGeom prst="rect">
            <a:avLst/>
          </a:prstGeom>
          <a:noFill/>
        </p:spPr>
        <p:txBody>
          <a:bodyPr wrap="square" rtlCol="0">
            <a:spAutoFit/>
          </a:bodyPr>
          <a:lstStyle/>
          <a:p>
            <a:pPr>
              <a:spcAft>
                <a:spcPts val="600"/>
              </a:spcAft>
              <a:buClr>
                <a:schemeClr val="bg2"/>
              </a:buClr>
            </a:pPr>
            <a:r>
              <a:rPr lang="en-US" dirty="0"/>
              <a:t>n-3</a:t>
            </a:r>
          </a:p>
        </p:txBody>
      </p:sp>
      <p:sp>
        <p:nvSpPr>
          <p:cNvPr id="26" name="TextBox 25"/>
          <p:cNvSpPr txBox="1"/>
          <p:nvPr/>
        </p:nvSpPr>
        <p:spPr>
          <a:xfrm>
            <a:off x="5523213" y="4069634"/>
            <a:ext cx="403235" cy="369332"/>
          </a:xfrm>
          <a:prstGeom prst="rect">
            <a:avLst/>
          </a:prstGeom>
          <a:noFill/>
        </p:spPr>
        <p:txBody>
          <a:bodyPr wrap="square" rtlCol="0">
            <a:spAutoFit/>
          </a:bodyPr>
          <a:lstStyle/>
          <a:p>
            <a:pPr>
              <a:spcAft>
                <a:spcPts val="600"/>
              </a:spcAft>
              <a:buClr>
                <a:schemeClr val="bg2"/>
              </a:buClr>
            </a:pPr>
            <a:r>
              <a:rPr lang="en-US" dirty="0"/>
              <a:t>…</a:t>
            </a:r>
          </a:p>
        </p:txBody>
      </p:sp>
      <p:sp>
        <p:nvSpPr>
          <p:cNvPr id="28" name="Rectangle 27"/>
          <p:cNvSpPr/>
          <p:nvPr/>
        </p:nvSpPr>
        <p:spPr>
          <a:xfrm>
            <a:off x="7644384" y="3476742"/>
            <a:ext cx="1188720" cy="356616"/>
          </a:xfrm>
          <a:prstGeom prst="rect">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9" name="TextBox 28"/>
          <p:cNvSpPr txBox="1"/>
          <p:nvPr/>
        </p:nvSpPr>
        <p:spPr>
          <a:xfrm>
            <a:off x="7640140" y="3124848"/>
            <a:ext cx="1364342" cy="369332"/>
          </a:xfrm>
          <a:prstGeom prst="rect">
            <a:avLst/>
          </a:prstGeom>
          <a:noFill/>
        </p:spPr>
        <p:txBody>
          <a:bodyPr wrap="square" rtlCol="0">
            <a:spAutoFit/>
          </a:bodyPr>
          <a:lstStyle/>
          <a:p>
            <a:pPr>
              <a:spcAft>
                <a:spcPts val="600"/>
              </a:spcAft>
              <a:buClr>
                <a:schemeClr val="bg2"/>
              </a:buClr>
            </a:pPr>
            <a:r>
              <a:rPr lang="en-US" dirty="0"/>
              <a:t>MEM</a:t>
            </a:r>
          </a:p>
        </p:txBody>
      </p:sp>
      <p:sp>
        <p:nvSpPr>
          <p:cNvPr id="30" name="Rectangle 29"/>
          <p:cNvSpPr/>
          <p:nvPr/>
        </p:nvSpPr>
        <p:spPr>
          <a:xfrm>
            <a:off x="7644384" y="3833854"/>
            <a:ext cx="1188720" cy="356616"/>
          </a:xfrm>
          <a:prstGeom prst="rect">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1" name="Rectangle 30"/>
          <p:cNvSpPr/>
          <p:nvPr/>
        </p:nvSpPr>
        <p:spPr>
          <a:xfrm>
            <a:off x="7644384" y="4190470"/>
            <a:ext cx="1188720" cy="356616"/>
          </a:xfrm>
          <a:prstGeom prst="rect">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2" name="Rectangle 31"/>
          <p:cNvSpPr/>
          <p:nvPr/>
        </p:nvSpPr>
        <p:spPr>
          <a:xfrm>
            <a:off x="7644384" y="4767083"/>
            <a:ext cx="1188720" cy="356616"/>
          </a:xfrm>
          <a:prstGeom prst="rect">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3" name="Rectangle 32"/>
          <p:cNvSpPr/>
          <p:nvPr/>
        </p:nvSpPr>
        <p:spPr>
          <a:xfrm>
            <a:off x="7644384" y="5124195"/>
            <a:ext cx="1188720" cy="356616"/>
          </a:xfrm>
          <a:prstGeom prst="rect">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4" name="Rectangle 33"/>
          <p:cNvSpPr/>
          <p:nvPr/>
        </p:nvSpPr>
        <p:spPr>
          <a:xfrm>
            <a:off x="7644384" y="5480811"/>
            <a:ext cx="1188720" cy="356616"/>
          </a:xfrm>
          <a:prstGeom prst="rect">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6" name="Left Brace 35"/>
          <p:cNvSpPr/>
          <p:nvPr/>
        </p:nvSpPr>
        <p:spPr>
          <a:xfrm flipH="1">
            <a:off x="8824633" y="4900371"/>
            <a:ext cx="262453" cy="828785"/>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8" name="Left Brace 37"/>
          <p:cNvSpPr/>
          <p:nvPr/>
        </p:nvSpPr>
        <p:spPr>
          <a:xfrm flipH="1">
            <a:off x="8825891" y="3585054"/>
            <a:ext cx="262453" cy="837612"/>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9" name="TextBox 38"/>
          <p:cNvSpPr txBox="1"/>
          <p:nvPr/>
        </p:nvSpPr>
        <p:spPr>
          <a:xfrm>
            <a:off x="9098397" y="3829791"/>
            <a:ext cx="1364342" cy="369332"/>
          </a:xfrm>
          <a:prstGeom prst="rect">
            <a:avLst/>
          </a:prstGeom>
          <a:noFill/>
        </p:spPr>
        <p:txBody>
          <a:bodyPr wrap="square" rtlCol="0">
            <a:spAutoFit/>
          </a:bodyPr>
          <a:lstStyle/>
          <a:p>
            <a:pPr>
              <a:spcAft>
                <a:spcPts val="600"/>
              </a:spcAft>
              <a:buClr>
                <a:schemeClr val="bg2"/>
              </a:buClr>
            </a:pPr>
            <a:r>
              <a:rPr lang="en-US" dirty="0"/>
              <a:t>Normal exec</a:t>
            </a:r>
          </a:p>
        </p:txBody>
      </p:sp>
      <p:sp>
        <p:nvSpPr>
          <p:cNvPr id="40" name="TextBox 39"/>
          <p:cNvSpPr txBox="1"/>
          <p:nvPr/>
        </p:nvSpPr>
        <p:spPr>
          <a:xfrm>
            <a:off x="9088343" y="5145162"/>
            <a:ext cx="1811885" cy="369332"/>
          </a:xfrm>
          <a:prstGeom prst="rect">
            <a:avLst/>
          </a:prstGeom>
          <a:noFill/>
        </p:spPr>
        <p:txBody>
          <a:bodyPr wrap="square" rtlCol="0">
            <a:spAutoFit/>
          </a:bodyPr>
          <a:lstStyle/>
          <a:p>
            <a:pPr>
              <a:spcAft>
                <a:spcPts val="600"/>
              </a:spcAft>
              <a:buClr>
                <a:schemeClr val="bg2"/>
              </a:buClr>
            </a:pPr>
            <a:r>
              <a:rPr lang="en-US" dirty="0"/>
              <a:t>Redirected exec</a:t>
            </a:r>
          </a:p>
        </p:txBody>
      </p:sp>
      <p:sp>
        <p:nvSpPr>
          <p:cNvPr id="41" name="TextBox 40"/>
          <p:cNvSpPr txBox="1"/>
          <p:nvPr/>
        </p:nvSpPr>
        <p:spPr>
          <a:xfrm>
            <a:off x="2223137" y="3590039"/>
            <a:ext cx="2506309" cy="400110"/>
          </a:xfrm>
          <a:prstGeom prst="rect">
            <a:avLst/>
          </a:prstGeom>
          <a:solidFill>
            <a:schemeClr val="bg1"/>
          </a:solidFill>
          <a:ln>
            <a:solidFill>
              <a:schemeClr val="tx1"/>
            </a:solidFill>
          </a:ln>
        </p:spPr>
        <p:txBody>
          <a:bodyPr wrap="square" rtlCol="0">
            <a:spAutoFit/>
          </a:bodyPr>
          <a:lstStyle/>
          <a:p>
            <a:pPr>
              <a:spcAft>
                <a:spcPts val="600"/>
              </a:spcAft>
              <a:buClr>
                <a:schemeClr val="bg2"/>
              </a:buClr>
            </a:pPr>
            <a:r>
              <a:rPr lang="en-US" sz="2000" dirty="0" err="1"/>
              <a:t>memcpy</a:t>
            </a:r>
            <a:r>
              <a:rPr lang="en-US" sz="2000" dirty="0"/>
              <a:t>(</a:t>
            </a:r>
            <a:r>
              <a:rPr lang="en-US" sz="2000" dirty="0" err="1"/>
              <a:t>buf</a:t>
            </a:r>
            <a:r>
              <a:rPr lang="en-US" sz="2000" dirty="0"/>
              <a:t>, </a:t>
            </a:r>
            <a:r>
              <a:rPr lang="en-US" sz="2000" dirty="0" err="1"/>
              <a:t>src</a:t>
            </a:r>
            <a:r>
              <a:rPr lang="en-US" sz="2000" dirty="0"/>
              <a:t>, n+5)</a:t>
            </a:r>
          </a:p>
        </p:txBody>
      </p:sp>
      <p:cxnSp>
        <p:nvCxnSpPr>
          <p:cNvPr id="43" name="Straight Arrow Connector 42"/>
          <p:cNvCxnSpPr>
            <a:stCxn id="18" idx="3"/>
            <a:endCxn id="28" idx="1"/>
          </p:cNvCxnSpPr>
          <p:nvPr/>
        </p:nvCxnSpPr>
        <p:spPr>
          <a:xfrm flipV="1">
            <a:off x="6345936" y="3655050"/>
            <a:ext cx="1298448" cy="1286716"/>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13" idx="3"/>
            <a:endCxn id="21" idx="0"/>
          </p:cNvCxnSpPr>
          <p:nvPr/>
        </p:nvCxnSpPr>
        <p:spPr>
          <a:xfrm flipV="1">
            <a:off x="4014294" y="3656377"/>
            <a:ext cx="1138473" cy="1010752"/>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a:stCxn id="13" idx="3"/>
            <a:endCxn id="16" idx="1"/>
          </p:cNvCxnSpPr>
          <p:nvPr/>
        </p:nvCxnSpPr>
        <p:spPr>
          <a:xfrm flipV="1">
            <a:off x="4014294" y="4015387"/>
            <a:ext cx="1142922" cy="651742"/>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 name="Rectangle 15"/>
          <p:cNvSpPr/>
          <p:nvPr/>
        </p:nvSpPr>
        <p:spPr>
          <a:xfrm>
            <a:off x="5157216" y="3837079"/>
            <a:ext cx="1188720" cy="356616"/>
          </a:xfrm>
          <a:prstGeom prst="rect">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cxnSp>
        <p:nvCxnSpPr>
          <p:cNvPr id="51" name="Straight Arrow Connector 50"/>
          <p:cNvCxnSpPr>
            <a:stCxn id="13" idx="3"/>
            <a:endCxn id="17" idx="1"/>
          </p:cNvCxnSpPr>
          <p:nvPr/>
        </p:nvCxnSpPr>
        <p:spPr>
          <a:xfrm flipV="1">
            <a:off x="4014294" y="4585150"/>
            <a:ext cx="1142922" cy="81979"/>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a:stCxn id="13" idx="3"/>
            <a:endCxn id="18" idx="1"/>
          </p:cNvCxnSpPr>
          <p:nvPr/>
        </p:nvCxnSpPr>
        <p:spPr>
          <a:xfrm>
            <a:off x="4014294" y="4667129"/>
            <a:ext cx="1142922" cy="274637"/>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a:stCxn id="18" idx="3"/>
            <a:endCxn id="32" idx="1"/>
          </p:cNvCxnSpPr>
          <p:nvPr/>
        </p:nvCxnSpPr>
        <p:spPr>
          <a:xfrm>
            <a:off x="6345936" y="4941766"/>
            <a:ext cx="1298448" cy="3625"/>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 name="Multiply 4"/>
          <p:cNvSpPr/>
          <p:nvPr/>
        </p:nvSpPr>
        <p:spPr>
          <a:xfrm>
            <a:off x="6717816" y="3888554"/>
            <a:ext cx="685800" cy="685800"/>
          </a:xfrm>
          <a:prstGeom prst="mathMultiply">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solidFill>
                <a:schemeClr val="bg1"/>
              </a:solidFill>
            </a:endParaRPr>
          </a:p>
        </p:txBody>
      </p:sp>
      <p:sp>
        <p:nvSpPr>
          <p:cNvPr id="8" name="U-Turn Arrow 7"/>
          <p:cNvSpPr/>
          <p:nvPr/>
        </p:nvSpPr>
        <p:spPr>
          <a:xfrm flipH="1" flipV="1">
            <a:off x="3073135" y="5124194"/>
            <a:ext cx="4781065" cy="600161"/>
          </a:xfrm>
          <a:prstGeom prst="uturnArrow">
            <a:avLst/>
          </a:prstGeom>
          <a:ln>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solidFill>
                <a:schemeClr val="bg1"/>
              </a:solidFill>
            </a:endParaRPr>
          </a:p>
        </p:txBody>
      </p:sp>
      <p:pic>
        <p:nvPicPr>
          <p:cNvPr id="42" name="Picture 4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89672" y="4555345"/>
            <a:ext cx="1654401" cy="1654401"/>
          </a:xfrm>
          <a:prstGeom prst="rect">
            <a:avLst/>
          </a:prstGeom>
        </p:spPr>
      </p:pic>
    </p:spTree>
    <p:extLst>
      <p:ext uri="{BB962C8B-B14F-4D97-AF65-F5344CB8AC3E}">
        <p14:creationId xmlns:p14="http://schemas.microsoft.com/office/powerpoint/2010/main" val="244190019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4"/>
                                        </p:tgtEl>
                                        <p:attrNameLst>
                                          <p:attrName>style.visibility</p:attrName>
                                        </p:attrNameLst>
                                      </p:cBhvr>
                                      <p:to>
                                        <p:strVal val="visible"/>
                                      </p:to>
                                    </p:set>
                                  </p:childTnLst>
                                </p:cTn>
                              </p:par>
                            </p:childTnLst>
                          </p:cTn>
                        </p:par>
                        <p:par>
                          <p:cTn id="11" fill="hold">
                            <p:stCondLst>
                              <p:cond delay="0"/>
                            </p:stCondLst>
                            <p:childTnLst>
                              <p:par>
                                <p:cTn id="12" presetID="1" presetClass="emph" presetSubtype="2" fill="hold" nodeType="afterEffect">
                                  <p:stCondLst>
                                    <p:cond delay="0"/>
                                  </p:stCondLst>
                                  <p:childTnLst>
                                    <p:animClr clrSpc="rgb" dir="cw">
                                      <p:cBhvr>
                                        <p:cTn id="13" dur="500" fill="hold"/>
                                        <p:tgtEl>
                                          <p:spTgt spid="14"/>
                                        </p:tgtEl>
                                        <p:attrNameLst>
                                          <p:attrName>fillcolor</p:attrName>
                                        </p:attrNameLst>
                                      </p:cBhvr>
                                      <p:to>
                                        <a:schemeClr val="folHlink"/>
                                      </p:to>
                                    </p:animClr>
                                    <p:set>
                                      <p:cBhvr>
                                        <p:cTn id="14" dur="500" fill="hold"/>
                                        <p:tgtEl>
                                          <p:spTgt spid="14"/>
                                        </p:tgtEl>
                                        <p:attrNameLst>
                                          <p:attrName>fill.type</p:attrName>
                                        </p:attrNameLst>
                                      </p:cBhvr>
                                      <p:to>
                                        <p:strVal val="solid"/>
                                      </p:to>
                                    </p:set>
                                    <p:set>
                                      <p:cBhvr>
                                        <p:cTn id="15" dur="500" fill="hold"/>
                                        <p:tgtEl>
                                          <p:spTgt spid="14"/>
                                        </p:tgtEl>
                                        <p:attrNameLst>
                                          <p:attrName>fill.on</p:attrName>
                                        </p:attrNameLst>
                                      </p:cBhvr>
                                      <p:to>
                                        <p:strVal val="true"/>
                                      </p:to>
                                    </p:set>
                                  </p:childTnLst>
                                </p:cTn>
                              </p:par>
                            </p:childTnLst>
                          </p:cTn>
                        </p:par>
                        <p:par>
                          <p:cTn id="16" fill="hold">
                            <p:stCondLst>
                              <p:cond delay="500"/>
                            </p:stCondLst>
                            <p:childTnLst>
                              <p:par>
                                <p:cTn id="17" presetID="1" presetClass="exit" presetSubtype="0" fill="hold" nodeType="afterEffect">
                                  <p:stCondLst>
                                    <p:cond delay="0"/>
                                  </p:stCondLst>
                                  <p:childTnLst>
                                    <p:set>
                                      <p:cBhvr>
                                        <p:cTn id="18" dur="1" fill="hold">
                                          <p:stCondLst>
                                            <p:cond delay="0"/>
                                          </p:stCondLst>
                                        </p:cTn>
                                        <p:tgtEl>
                                          <p:spTgt spid="44"/>
                                        </p:tgtEl>
                                        <p:attrNameLst>
                                          <p:attrName>style.visibility</p:attrName>
                                        </p:attrNameLst>
                                      </p:cBhvr>
                                      <p:to>
                                        <p:strVal val="hidden"/>
                                      </p:to>
                                    </p:set>
                                  </p:childTnLst>
                                </p:cTn>
                              </p:par>
                            </p:childTnLst>
                          </p:cTn>
                        </p:par>
                        <p:par>
                          <p:cTn id="19" fill="hold">
                            <p:stCondLst>
                              <p:cond delay="500"/>
                            </p:stCondLst>
                            <p:childTnLst>
                              <p:par>
                                <p:cTn id="20" presetID="1" presetClass="entr" presetSubtype="0" fill="hold" nodeType="afterEffect">
                                  <p:stCondLst>
                                    <p:cond delay="0"/>
                                  </p:stCondLst>
                                  <p:childTnLst>
                                    <p:set>
                                      <p:cBhvr>
                                        <p:cTn id="21" dur="1" fill="hold">
                                          <p:stCondLst>
                                            <p:cond delay="0"/>
                                          </p:stCondLst>
                                        </p:cTn>
                                        <p:tgtEl>
                                          <p:spTgt spid="47"/>
                                        </p:tgtEl>
                                        <p:attrNameLst>
                                          <p:attrName>style.visibility</p:attrName>
                                        </p:attrNameLst>
                                      </p:cBhvr>
                                      <p:to>
                                        <p:strVal val="visible"/>
                                      </p:to>
                                    </p:set>
                                  </p:childTnLst>
                                </p:cTn>
                              </p:par>
                            </p:childTnLst>
                          </p:cTn>
                        </p:par>
                        <p:par>
                          <p:cTn id="22" fill="hold">
                            <p:stCondLst>
                              <p:cond delay="500"/>
                            </p:stCondLst>
                            <p:childTnLst>
                              <p:par>
                                <p:cTn id="23" presetID="1" presetClass="emph" presetSubtype="2" fill="hold" nodeType="afterEffect">
                                  <p:stCondLst>
                                    <p:cond delay="0"/>
                                  </p:stCondLst>
                                  <p:childTnLst>
                                    <p:animClr clrSpc="rgb" dir="cw">
                                      <p:cBhvr>
                                        <p:cTn id="24" dur="500" fill="hold"/>
                                        <p:tgtEl>
                                          <p:spTgt spid="16"/>
                                        </p:tgtEl>
                                        <p:attrNameLst>
                                          <p:attrName>fillcolor</p:attrName>
                                        </p:attrNameLst>
                                      </p:cBhvr>
                                      <p:to>
                                        <a:schemeClr val="folHlink"/>
                                      </p:to>
                                    </p:animClr>
                                    <p:set>
                                      <p:cBhvr>
                                        <p:cTn id="25" dur="500" fill="hold"/>
                                        <p:tgtEl>
                                          <p:spTgt spid="16"/>
                                        </p:tgtEl>
                                        <p:attrNameLst>
                                          <p:attrName>fill.type</p:attrName>
                                        </p:attrNameLst>
                                      </p:cBhvr>
                                      <p:to>
                                        <p:strVal val="solid"/>
                                      </p:to>
                                    </p:set>
                                    <p:set>
                                      <p:cBhvr>
                                        <p:cTn id="26" dur="500" fill="hold"/>
                                        <p:tgtEl>
                                          <p:spTgt spid="16"/>
                                        </p:tgtEl>
                                        <p:attrNameLst>
                                          <p:attrName>fill.on</p:attrName>
                                        </p:attrNameLst>
                                      </p:cBhvr>
                                      <p:to>
                                        <p:strVal val="true"/>
                                      </p:to>
                                    </p:set>
                                  </p:childTnLst>
                                </p:cTn>
                              </p:par>
                            </p:childTnLst>
                          </p:cTn>
                        </p:par>
                        <p:par>
                          <p:cTn id="27" fill="hold">
                            <p:stCondLst>
                              <p:cond delay="1000"/>
                            </p:stCondLst>
                            <p:childTnLst>
                              <p:par>
                                <p:cTn id="28" presetID="1" presetClass="exit" presetSubtype="0" fill="hold" nodeType="afterEffect">
                                  <p:stCondLst>
                                    <p:cond delay="0"/>
                                  </p:stCondLst>
                                  <p:childTnLst>
                                    <p:set>
                                      <p:cBhvr>
                                        <p:cTn id="29" dur="1" fill="hold">
                                          <p:stCondLst>
                                            <p:cond delay="0"/>
                                          </p:stCondLst>
                                        </p:cTn>
                                        <p:tgtEl>
                                          <p:spTgt spid="47"/>
                                        </p:tgtEl>
                                        <p:attrNameLst>
                                          <p:attrName>style.visibility</p:attrName>
                                        </p:attrNameLst>
                                      </p:cBhvr>
                                      <p:to>
                                        <p:strVal val="hidden"/>
                                      </p:to>
                                    </p:set>
                                  </p:childTnLst>
                                </p:cTn>
                              </p:par>
                            </p:childTnLst>
                          </p:cTn>
                        </p:par>
                        <p:par>
                          <p:cTn id="30" fill="hold">
                            <p:stCondLst>
                              <p:cond delay="1000"/>
                            </p:stCondLst>
                            <p:childTnLst>
                              <p:par>
                                <p:cTn id="31" presetID="1" presetClass="entr" presetSubtype="0" fill="hold" nodeType="afterEffect">
                                  <p:stCondLst>
                                    <p:cond delay="0"/>
                                  </p:stCondLst>
                                  <p:childTnLst>
                                    <p:set>
                                      <p:cBhvr>
                                        <p:cTn id="32" dur="1" fill="hold">
                                          <p:stCondLst>
                                            <p:cond delay="0"/>
                                          </p:stCondLst>
                                        </p:cTn>
                                        <p:tgtEl>
                                          <p:spTgt spid="51"/>
                                        </p:tgtEl>
                                        <p:attrNameLst>
                                          <p:attrName>style.visibility</p:attrName>
                                        </p:attrNameLst>
                                      </p:cBhvr>
                                      <p:to>
                                        <p:strVal val="visible"/>
                                      </p:to>
                                    </p:set>
                                  </p:childTnLst>
                                </p:cTn>
                              </p:par>
                            </p:childTnLst>
                          </p:cTn>
                        </p:par>
                        <p:par>
                          <p:cTn id="33" fill="hold">
                            <p:stCondLst>
                              <p:cond delay="1000"/>
                            </p:stCondLst>
                            <p:childTnLst>
                              <p:par>
                                <p:cTn id="34" presetID="1" presetClass="emph" presetSubtype="2" fill="hold" nodeType="afterEffect">
                                  <p:stCondLst>
                                    <p:cond delay="0"/>
                                  </p:stCondLst>
                                  <p:childTnLst>
                                    <p:animClr clrSpc="rgb" dir="cw">
                                      <p:cBhvr>
                                        <p:cTn id="35" dur="500" fill="hold"/>
                                        <p:tgtEl>
                                          <p:spTgt spid="17"/>
                                        </p:tgtEl>
                                        <p:attrNameLst>
                                          <p:attrName>fillcolor</p:attrName>
                                        </p:attrNameLst>
                                      </p:cBhvr>
                                      <p:to>
                                        <a:schemeClr val="folHlink"/>
                                      </p:to>
                                    </p:animClr>
                                    <p:set>
                                      <p:cBhvr>
                                        <p:cTn id="36" dur="500" fill="hold"/>
                                        <p:tgtEl>
                                          <p:spTgt spid="17"/>
                                        </p:tgtEl>
                                        <p:attrNameLst>
                                          <p:attrName>fill.type</p:attrName>
                                        </p:attrNameLst>
                                      </p:cBhvr>
                                      <p:to>
                                        <p:strVal val="solid"/>
                                      </p:to>
                                    </p:set>
                                    <p:set>
                                      <p:cBhvr>
                                        <p:cTn id="37" dur="500" fill="hold"/>
                                        <p:tgtEl>
                                          <p:spTgt spid="17"/>
                                        </p:tgtEl>
                                        <p:attrNameLst>
                                          <p:attrName>fill.on</p:attrName>
                                        </p:attrNameLst>
                                      </p:cBhvr>
                                      <p:to>
                                        <p:strVal val="true"/>
                                      </p:to>
                                    </p:set>
                                  </p:childTnLst>
                                </p:cTn>
                              </p:par>
                            </p:childTnLst>
                          </p:cTn>
                        </p:par>
                      </p:childTnLst>
                    </p:cTn>
                  </p:par>
                  <p:par>
                    <p:cTn id="38" fill="hold">
                      <p:stCondLst>
                        <p:cond delay="indefinite"/>
                      </p:stCondLst>
                      <p:childTnLst>
                        <p:par>
                          <p:cTn id="39" fill="hold">
                            <p:stCondLst>
                              <p:cond delay="0"/>
                            </p:stCondLst>
                            <p:childTnLst>
                              <p:par>
                                <p:cTn id="40" presetID="1" presetClass="exit" presetSubtype="0" fill="hold" nodeType="clickEffect">
                                  <p:stCondLst>
                                    <p:cond delay="0"/>
                                  </p:stCondLst>
                                  <p:childTnLst>
                                    <p:set>
                                      <p:cBhvr>
                                        <p:cTn id="41" dur="1" fill="hold">
                                          <p:stCondLst>
                                            <p:cond delay="0"/>
                                          </p:stCondLst>
                                        </p:cTn>
                                        <p:tgtEl>
                                          <p:spTgt spid="51"/>
                                        </p:tgtEl>
                                        <p:attrNameLst>
                                          <p:attrName>style.visibility</p:attrName>
                                        </p:attrNameLst>
                                      </p:cBhvr>
                                      <p:to>
                                        <p:strVal val="hidden"/>
                                      </p:to>
                                    </p:set>
                                  </p:childTnLst>
                                </p:cTn>
                              </p:par>
                            </p:childTnLst>
                          </p:cTn>
                        </p:par>
                        <p:par>
                          <p:cTn id="42" fill="hold">
                            <p:stCondLst>
                              <p:cond delay="0"/>
                            </p:stCondLst>
                            <p:childTnLst>
                              <p:par>
                                <p:cTn id="43" presetID="1" presetClass="entr" presetSubtype="0" fill="hold" nodeType="afterEffect">
                                  <p:stCondLst>
                                    <p:cond delay="0"/>
                                  </p:stCondLst>
                                  <p:childTnLst>
                                    <p:set>
                                      <p:cBhvr>
                                        <p:cTn id="44" dur="1" fill="hold">
                                          <p:stCondLst>
                                            <p:cond delay="0"/>
                                          </p:stCondLst>
                                        </p:cTn>
                                        <p:tgtEl>
                                          <p:spTgt spid="54"/>
                                        </p:tgtEl>
                                        <p:attrNameLst>
                                          <p:attrName>style.visibility</p:attrName>
                                        </p:attrNameLst>
                                      </p:cBhvr>
                                      <p:to>
                                        <p:strVal val="visible"/>
                                      </p:to>
                                    </p:set>
                                  </p:childTnLst>
                                </p:cTn>
                              </p:par>
                            </p:childTnLst>
                          </p:cTn>
                        </p:par>
                        <p:par>
                          <p:cTn id="45" fill="hold">
                            <p:stCondLst>
                              <p:cond delay="0"/>
                            </p:stCondLst>
                            <p:childTnLst>
                              <p:par>
                                <p:cTn id="46" presetID="1" presetClass="emph" presetSubtype="2" fill="hold" nodeType="afterEffect">
                                  <p:stCondLst>
                                    <p:cond delay="0"/>
                                  </p:stCondLst>
                                  <p:childTnLst>
                                    <p:animClr clrSpc="rgb" dir="cw">
                                      <p:cBhvr>
                                        <p:cTn id="47" dur="500" fill="hold"/>
                                        <p:tgtEl>
                                          <p:spTgt spid="18"/>
                                        </p:tgtEl>
                                        <p:attrNameLst>
                                          <p:attrName>fillcolor</p:attrName>
                                        </p:attrNameLst>
                                      </p:cBhvr>
                                      <p:to>
                                        <a:schemeClr val="accent2"/>
                                      </p:to>
                                    </p:animClr>
                                    <p:set>
                                      <p:cBhvr>
                                        <p:cTn id="48" dur="500" fill="hold"/>
                                        <p:tgtEl>
                                          <p:spTgt spid="18"/>
                                        </p:tgtEl>
                                        <p:attrNameLst>
                                          <p:attrName>fill.type</p:attrName>
                                        </p:attrNameLst>
                                      </p:cBhvr>
                                      <p:to>
                                        <p:strVal val="solid"/>
                                      </p:to>
                                    </p:set>
                                    <p:set>
                                      <p:cBhvr>
                                        <p:cTn id="49" dur="500" fill="hold"/>
                                        <p:tgtEl>
                                          <p:spTgt spid="18"/>
                                        </p:tgtEl>
                                        <p:attrNameLst>
                                          <p:attrName>fill.on</p:attrName>
                                        </p:attrNameLst>
                                      </p:cBhvr>
                                      <p:to>
                                        <p:strVal val="true"/>
                                      </p:to>
                                    </p:set>
                                  </p:childTnLst>
                                </p:cTn>
                              </p:par>
                            </p:childTnLst>
                          </p:cTn>
                        </p:par>
                        <p:par>
                          <p:cTn id="50" fill="hold">
                            <p:stCondLst>
                              <p:cond delay="500"/>
                            </p:stCondLst>
                            <p:childTnLst>
                              <p:par>
                                <p:cTn id="51" presetID="10" presetClass="entr" presetSubtype="0" fill="hold" grpId="0" nodeType="afterEffect">
                                  <p:stCondLst>
                                    <p:cond delay="0"/>
                                  </p:stCondLst>
                                  <p:childTnLst>
                                    <p:set>
                                      <p:cBhvr>
                                        <p:cTn id="52" dur="1" fill="hold">
                                          <p:stCondLst>
                                            <p:cond delay="0"/>
                                          </p:stCondLst>
                                        </p:cTn>
                                        <p:tgtEl>
                                          <p:spTgt spid="5"/>
                                        </p:tgtEl>
                                        <p:attrNameLst>
                                          <p:attrName>style.visibility</p:attrName>
                                        </p:attrNameLst>
                                      </p:cBhvr>
                                      <p:to>
                                        <p:strVal val="visible"/>
                                      </p:to>
                                    </p:set>
                                    <p:animEffect transition="in" filter="fade">
                                      <p:cBhvr>
                                        <p:cTn id="53" dur="500"/>
                                        <p:tgtEl>
                                          <p:spTgt spid="5"/>
                                        </p:tgtEl>
                                      </p:cBhvr>
                                    </p:animEffect>
                                  </p:childTnLst>
                                </p:cTn>
                              </p:par>
                              <p:par>
                                <p:cTn id="54" presetID="7" presetClass="emph" presetSubtype="2" fill="hold" nodeType="withEffect">
                                  <p:stCondLst>
                                    <p:cond delay="0"/>
                                  </p:stCondLst>
                                  <p:childTnLst>
                                    <p:animClr clrSpc="rgb" dir="cw">
                                      <p:cBhvr>
                                        <p:cTn id="55" dur="500" fill="hold"/>
                                        <p:tgtEl>
                                          <p:spTgt spid="43"/>
                                        </p:tgtEl>
                                        <p:attrNameLst>
                                          <p:attrName>stroke.color</p:attrName>
                                        </p:attrNameLst>
                                      </p:cBhvr>
                                      <p:to>
                                        <a:srgbClr val="B2B2B2"/>
                                      </p:to>
                                    </p:animClr>
                                    <p:set>
                                      <p:cBhvr>
                                        <p:cTn id="56" dur="500" fill="hold"/>
                                        <p:tgtEl>
                                          <p:spTgt spid="43"/>
                                        </p:tgtEl>
                                        <p:attrNameLst>
                                          <p:attrName>stroke.on</p:attrName>
                                        </p:attrNameLst>
                                      </p:cBhvr>
                                      <p:to>
                                        <p:strVal val="true"/>
                                      </p:to>
                                    </p:set>
                                  </p:childTnLst>
                                </p:cTn>
                              </p:par>
                            </p:childTnLst>
                          </p:cTn>
                        </p:par>
                        <p:par>
                          <p:cTn id="57" fill="hold">
                            <p:stCondLst>
                              <p:cond delay="1000"/>
                            </p:stCondLst>
                            <p:childTnLst>
                              <p:par>
                                <p:cTn id="58" presetID="22" presetClass="entr" presetSubtype="8" fill="hold"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wipe(left)">
                                      <p:cBhvr>
                                        <p:cTn id="60" dur="500"/>
                                        <p:tgtEl>
                                          <p:spTgt spid="57"/>
                                        </p:tgtEl>
                                      </p:cBhvr>
                                    </p:animEffect>
                                  </p:childTnLst>
                                </p:cTn>
                              </p:par>
                            </p:childTnLst>
                          </p:cTn>
                        </p:par>
                        <p:par>
                          <p:cTn id="61" fill="hold">
                            <p:stCondLst>
                              <p:cond delay="1500"/>
                            </p:stCondLst>
                            <p:childTnLst>
                              <p:par>
                                <p:cTn id="62" presetID="1" presetClass="exit" presetSubtype="0" fill="hold" nodeType="afterEffect">
                                  <p:stCondLst>
                                    <p:cond delay="0"/>
                                  </p:stCondLst>
                                  <p:childTnLst>
                                    <p:set>
                                      <p:cBhvr>
                                        <p:cTn id="63" dur="1" fill="hold">
                                          <p:stCondLst>
                                            <p:cond delay="0"/>
                                          </p:stCondLst>
                                        </p:cTn>
                                        <p:tgtEl>
                                          <p:spTgt spid="54"/>
                                        </p:tgtEl>
                                        <p:attrNameLst>
                                          <p:attrName>style.visibility</p:attrName>
                                        </p:attrNameLst>
                                      </p:cBhvr>
                                      <p:to>
                                        <p:strVal val="hidden"/>
                                      </p:to>
                                    </p:set>
                                  </p:childTnLst>
                                </p:cTn>
                              </p:par>
                            </p:childTnLst>
                          </p:cTn>
                        </p:par>
                      </p:childTnLst>
                    </p:cTn>
                  </p:par>
                  <p:par>
                    <p:cTn id="64" fill="hold">
                      <p:stCondLst>
                        <p:cond delay="indefinite"/>
                      </p:stCondLst>
                      <p:childTnLst>
                        <p:par>
                          <p:cTn id="65" fill="hold">
                            <p:stCondLst>
                              <p:cond delay="0"/>
                            </p:stCondLst>
                            <p:childTnLst>
                              <p:par>
                                <p:cTn id="66" presetID="22" presetClass="entr" presetSubtype="2" fill="hold" grpId="0" nodeType="clickEffect">
                                  <p:stCondLst>
                                    <p:cond delay="0"/>
                                  </p:stCondLst>
                                  <p:childTnLst>
                                    <p:set>
                                      <p:cBhvr>
                                        <p:cTn id="67" dur="1" fill="hold">
                                          <p:stCondLst>
                                            <p:cond delay="0"/>
                                          </p:stCondLst>
                                        </p:cTn>
                                        <p:tgtEl>
                                          <p:spTgt spid="8"/>
                                        </p:tgtEl>
                                        <p:attrNameLst>
                                          <p:attrName>style.visibility</p:attrName>
                                        </p:attrNameLst>
                                      </p:cBhvr>
                                      <p:to>
                                        <p:strVal val="visible"/>
                                      </p:to>
                                    </p:set>
                                    <p:animEffect transition="in" filter="wipe(right)">
                                      <p:cBhvr>
                                        <p:cTn id="68" dur="500"/>
                                        <p:tgtEl>
                                          <p:spTgt spid="8"/>
                                        </p:tgtEl>
                                      </p:cBhvr>
                                    </p:animEffect>
                                  </p:childTnLst>
                                </p:cTn>
                              </p:par>
                            </p:childTnLst>
                          </p:cTn>
                        </p:par>
                        <p:par>
                          <p:cTn id="69" fill="hold">
                            <p:stCondLst>
                              <p:cond delay="500"/>
                            </p:stCondLst>
                            <p:childTnLst>
                              <p:par>
                                <p:cTn id="70" presetID="6" presetClass="entr" presetSubtype="32" fill="hold" nodeType="afterEffect">
                                  <p:stCondLst>
                                    <p:cond delay="0"/>
                                  </p:stCondLst>
                                  <p:childTnLst>
                                    <p:set>
                                      <p:cBhvr>
                                        <p:cTn id="71" dur="1" fill="hold">
                                          <p:stCondLst>
                                            <p:cond delay="0"/>
                                          </p:stCondLst>
                                        </p:cTn>
                                        <p:tgtEl>
                                          <p:spTgt spid="42"/>
                                        </p:tgtEl>
                                        <p:attrNameLst>
                                          <p:attrName>style.visibility</p:attrName>
                                        </p:attrNameLst>
                                      </p:cBhvr>
                                      <p:to>
                                        <p:strVal val="visible"/>
                                      </p:to>
                                    </p:set>
                                    <p:animEffect transition="in" filter="circle(out)">
                                      <p:cBhvr>
                                        <p:cTn id="72"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5" grpId="0" animBg="1"/>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sz="2800" dirty="0"/>
              <a:t>Software tool to detect buffer overflows caused by GPU</a:t>
            </a:r>
          </a:p>
          <a:p>
            <a:pPr lvl="1"/>
            <a:r>
              <a:rPr lang="en-US" sz="2600" dirty="0"/>
              <a:t>Memory buffers, Sub buffers, SVM, Images</a:t>
            </a:r>
          </a:p>
          <a:p>
            <a:pPr lvl="1"/>
            <a:r>
              <a:rPr lang="en-US" sz="2600" dirty="0"/>
              <a:t>Overflow and Underflow detection</a:t>
            </a:r>
          </a:p>
          <a:p>
            <a:endParaRPr lang="en-US" sz="2800" dirty="0"/>
          </a:p>
          <a:p>
            <a:r>
              <a:rPr lang="en-US" sz="2800" dirty="0"/>
              <a:t>Runnable with most </a:t>
            </a:r>
            <a:r>
              <a:rPr lang="en-US" sz="2800" dirty="0" err="1"/>
              <a:t>OpenCL</a:t>
            </a:r>
            <a:r>
              <a:rPr lang="en-US" sz="3200" dirty="0"/>
              <a:t>™</a:t>
            </a:r>
            <a:r>
              <a:rPr lang="en-US" sz="2800" dirty="0"/>
              <a:t> applications</a:t>
            </a:r>
          </a:p>
          <a:p>
            <a:pPr lvl="1"/>
            <a:r>
              <a:rPr lang="en-US" sz="2600" dirty="0"/>
              <a:t>Tested for GPU and CPU devices from multiple vendors</a:t>
            </a:r>
          </a:p>
          <a:p>
            <a:pPr marL="0" indent="0">
              <a:buNone/>
            </a:pPr>
            <a:endParaRPr lang="en-US" sz="2800" dirty="0"/>
          </a:p>
          <a:p>
            <a:r>
              <a:rPr lang="en-US" sz="2800" dirty="0"/>
              <a:t>Low runtime overhead</a:t>
            </a:r>
          </a:p>
          <a:p>
            <a:pPr lvl="1"/>
            <a:r>
              <a:rPr lang="en-US" sz="2600" dirty="0"/>
              <a:t>9.7% average overhead</a:t>
            </a:r>
          </a:p>
          <a:p>
            <a:endParaRPr lang="en-US" sz="2600" dirty="0"/>
          </a:p>
          <a:p>
            <a:pPr marL="0" indent="0">
              <a:buNone/>
            </a:pPr>
            <a:endParaRPr lang="en-US" sz="2600" dirty="0"/>
          </a:p>
          <a:p>
            <a:endParaRPr lang="en-US" sz="3200" dirty="0"/>
          </a:p>
        </p:txBody>
      </p:sp>
      <p:sp>
        <p:nvSpPr>
          <p:cNvPr id="19" name="Rounded Rectangle 18"/>
          <p:cNvSpPr/>
          <p:nvPr/>
        </p:nvSpPr>
        <p:spPr>
          <a:xfrm>
            <a:off x="595278" y="5333029"/>
            <a:ext cx="3474720" cy="496982"/>
          </a:xfrm>
          <a:prstGeom prst="roundRect">
            <a:avLst/>
          </a:prstGeom>
          <a:noFill/>
          <a:ln>
            <a:solidFill>
              <a:schemeClr val="accent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00" dirty="0">
              <a:solidFill>
                <a:schemeClr val="tx1"/>
              </a:solidFill>
            </a:endParaRPr>
          </a:p>
        </p:txBody>
      </p:sp>
      <p:sp>
        <p:nvSpPr>
          <p:cNvPr id="18" name="Rounded Rectangle 17"/>
          <p:cNvSpPr/>
          <p:nvPr/>
        </p:nvSpPr>
        <p:spPr>
          <a:xfrm>
            <a:off x="595278" y="3833727"/>
            <a:ext cx="8317228" cy="496982"/>
          </a:xfrm>
          <a:prstGeom prst="roundRect">
            <a:avLst/>
          </a:prstGeom>
          <a:noFill/>
          <a:ln>
            <a:solidFill>
              <a:schemeClr val="accent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00" dirty="0">
              <a:solidFill>
                <a:schemeClr val="tx1"/>
              </a:solidFill>
            </a:endParaRPr>
          </a:p>
        </p:txBody>
      </p:sp>
      <p:sp>
        <p:nvSpPr>
          <p:cNvPr id="5" name="Rounded Rectangle 4"/>
          <p:cNvSpPr/>
          <p:nvPr/>
        </p:nvSpPr>
        <p:spPr>
          <a:xfrm>
            <a:off x="595278" y="1846908"/>
            <a:ext cx="6110322" cy="925135"/>
          </a:xfrm>
          <a:prstGeom prst="roundRect">
            <a:avLst/>
          </a:prstGeom>
          <a:noFill/>
          <a:ln>
            <a:solidFill>
              <a:schemeClr val="accent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00" dirty="0">
              <a:solidFill>
                <a:schemeClr val="tx1"/>
              </a:solidFill>
            </a:endParaRPr>
          </a:p>
        </p:txBody>
      </p:sp>
      <p:sp>
        <p:nvSpPr>
          <p:cNvPr id="2" name="Title 1"/>
          <p:cNvSpPr>
            <a:spLocks noGrp="1"/>
          </p:cNvSpPr>
          <p:nvPr>
            <p:ph type="title"/>
          </p:nvPr>
        </p:nvSpPr>
        <p:spPr>
          <a:xfrm>
            <a:off x="305625" y="278130"/>
            <a:ext cx="10424160" cy="474345"/>
          </a:xfrm>
        </p:spPr>
        <p:txBody>
          <a:bodyPr/>
          <a:lstStyle/>
          <a:p>
            <a:r>
              <a:rPr lang="en-US" dirty="0"/>
              <a:t>Goals</a:t>
            </a:r>
          </a:p>
        </p:txBody>
      </p:sp>
      <p:sp>
        <p:nvSpPr>
          <p:cNvPr id="4" name="Text Placeholder 3"/>
          <p:cNvSpPr>
            <a:spLocks noGrp="1"/>
          </p:cNvSpPr>
          <p:nvPr>
            <p:ph type="body" sz="quarter" idx="10"/>
          </p:nvPr>
        </p:nvSpPr>
        <p:spPr/>
        <p:txBody>
          <a:bodyPr/>
          <a:lstStyle/>
          <a:p>
            <a:r>
              <a:rPr lang="en-US" cap="none" dirty="0" err="1"/>
              <a:t>clARMOR</a:t>
            </a:r>
            <a:r>
              <a:rPr lang="en-US" cap="none" dirty="0"/>
              <a:t>: AMD Research Memory Overflow Reporter for OpenCL</a:t>
            </a:r>
          </a:p>
        </p:txBody>
      </p:sp>
    </p:spTree>
    <p:extLst>
      <p:ext uri="{BB962C8B-B14F-4D97-AF65-F5344CB8AC3E}">
        <p14:creationId xmlns:p14="http://schemas.microsoft.com/office/powerpoint/2010/main" val="145406849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xit" presetSubtype="0" fill="hold" grpId="1" nodeType="clickEffect">
                                  <p:stCondLst>
                                    <p:cond delay="0"/>
                                  </p:stCondLst>
                                  <p:childTnLst>
                                    <p:animEffect transition="out" filter="fade">
                                      <p:cBhvr>
                                        <p:cTn id="17" dur="500"/>
                                        <p:tgtEl>
                                          <p:spTgt spid="5"/>
                                        </p:tgtEl>
                                      </p:cBhvr>
                                    </p:animEffect>
                                    <p:set>
                                      <p:cBhvr>
                                        <p:cTn id="18" dur="1" fill="hold">
                                          <p:stCondLst>
                                            <p:cond delay="499"/>
                                          </p:stCondLst>
                                        </p:cTn>
                                        <p:tgtEl>
                                          <p:spTgt spid="5"/>
                                        </p:tgtEl>
                                        <p:attrNameLst>
                                          <p:attrName>style.visibility</p:attrName>
                                        </p:attrNameLst>
                                      </p:cBhvr>
                                      <p:to>
                                        <p:strVal val="hidden"/>
                                      </p:to>
                                    </p:set>
                                  </p:childTnLst>
                                </p:cTn>
                              </p:par>
                            </p:childTnLst>
                          </p:cTn>
                        </p:par>
                        <p:par>
                          <p:cTn id="19" fill="hold">
                            <p:stCondLst>
                              <p:cond delay="500"/>
                            </p:stCondLst>
                            <p:childTnLst>
                              <p:par>
                                <p:cTn id="20" presetID="10" presetClass="entr" presetSubtype="0" fill="hold" nodeType="after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500"/>
                                        <p:tgtEl>
                                          <p:spTgt spid="18"/>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xit" presetSubtype="0" fill="hold" grpId="1" nodeType="clickEffect">
                                  <p:stCondLst>
                                    <p:cond delay="0"/>
                                  </p:stCondLst>
                                  <p:childTnLst>
                                    <p:animEffect transition="out" filter="fade">
                                      <p:cBhvr>
                                        <p:cTn id="29" dur="500"/>
                                        <p:tgtEl>
                                          <p:spTgt spid="18"/>
                                        </p:tgtEl>
                                      </p:cBhvr>
                                    </p:animEffect>
                                    <p:set>
                                      <p:cBhvr>
                                        <p:cTn id="30" dur="1" fill="hold">
                                          <p:stCondLst>
                                            <p:cond delay="499"/>
                                          </p:stCondLst>
                                        </p:cTn>
                                        <p:tgtEl>
                                          <p:spTgt spid="18"/>
                                        </p:tgtEl>
                                        <p:attrNameLst>
                                          <p:attrName>style.visibility</p:attrName>
                                        </p:attrNameLst>
                                      </p:cBhvr>
                                      <p:to>
                                        <p:strVal val="hidden"/>
                                      </p:to>
                                    </p:set>
                                  </p:childTnLst>
                                </p:cTn>
                              </p:par>
                            </p:childTnLst>
                          </p:cTn>
                        </p:par>
                        <p:par>
                          <p:cTn id="31" fill="hold">
                            <p:stCondLst>
                              <p:cond delay="500"/>
                            </p:stCondLst>
                            <p:childTnLst>
                              <p:par>
                                <p:cTn id="32" presetID="10" presetClass="entr" presetSubtype="0" fill="hold" nodeType="afterEffect">
                                  <p:stCondLst>
                                    <p:cond delay="0"/>
                                  </p:stCondLst>
                                  <p:childTnLst>
                                    <p:set>
                                      <p:cBhvr>
                                        <p:cTn id="33" dur="1" fill="hold">
                                          <p:stCondLst>
                                            <p:cond delay="0"/>
                                          </p:stCondLst>
                                        </p:cTn>
                                        <p:tgtEl>
                                          <p:spTgt spid="3">
                                            <p:txEl>
                                              <p:pRg st="8" end="8"/>
                                            </p:txEl>
                                          </p:spTgt>
                                        </p:tgtEl>
                                        <p:attrNameLst>
                                          <p:attrName>style.visibility</p:attrName>
                                        </p:attrNameLst>
                                      </p:cBhvr>
                                      <p:to>
                                        <p:strVal val="visible"/>
                                      </p:to>
                                    </p:set>
                                    <p:animEffect transition="in" filter="fade">
                                      <p:cBhvr>
                                        <p:cTn id="34" dur="500"/>
                                        <p:tgtEl>
                                          <p:spTgt spid="3">
                                            <p:txEl>
                                              <p:pRg st="8" end="8"/>
                                            </p:txEl>
                                          </p:spTgt>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500"/>
                                        <p:tgtEl>
                                          <p:spTgt spid="19"/>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xit" presetSubtype="0" fill="hold" grpId="1" nodeType="clickEffect">
                                  <p:stCondLst>
                                    <p:cond delay="0"/>
                                  </p:stCondLst>
                                  <p:childTnLst>
                                    <p:animEffect transition="out" filter="fade">
                                      <p:cBhvr>
                                        <p:cTn id="41" dur="500"/>
                                        <p:tgtEl>
                                          <p:spTgt spid="19"/>
                                        </p:tgtEl>
                                      </p:cBhvr>
                                    </p:animEffect>
                                    <p:set>
                                      <p:cBhvr>
                                        <p:cTn id="42" dur="1" fill="hold">
                                          <p:stCondLst>
                                            <p:cond delay="499"/>
                                          </p:stCondLst>
                                        </p:cTn>
                                        <p:tgtEl>
                                          <p:spTgt spid="1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9" grpId="1" animBg="1"/>
      <p:bldP spid="18" grpId="0" animBg="1"/>
      <p:bldP spid="18" grpId="1" animBg="1"/>
      <p:bldP spid="5" grpId="0" animBg="1"/>
      <p:bldP spid="5"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5625" y="278130"/>
            <a:ext cx="10424160" cy="474345"/>
          </a:xfrm>
        </p:spPr>
        <p:txBody>
          <a:bodyPr/>
          <a:lstStyle/>
          <a:p>
            <a:r>
              <a:rPr lang="en-US" dirty="0"/>
              <a:t>Goals</a:t>
            </a:r>
          </a:p>
        </p:txBody>
      </p:sp>
      <p:sp>
        <p:nvSpPr>
          <p:cNvPr id="4" name="Text Placeholder 3"/>
          <p:cNvSpPr>
            <a:spLocks noGrp="1"/>
          </p:cNvSpPr>
          <p:nvPr>
            <p:ph type="body" sz="quarter" idx="10"/>
          </p:nvPr>
        </p:nvSpPr>
        <p:spPr/>
        <p:txBody>
          <a:bodyPr/>
          <a:lstStyle/>
          <a:p>
            <a:r>
              <a:rPr lang="en-US" cap="none" dirty="0" err="1"/>
              <a:t>clARMOR</a:t>
            </a:r>
            <a:r>
              <a:rPr lang="en-US" cap="none" dirty="0"/>
              <a:t>: AMD Research Memory Overflow Reporter for OpenCL</a:t>
            </a:r>
          </a:p>
        </p:txBody>
      </p:sp>
      <p:sp>
        <p:nvSpPr>
          <p:cNvPr id="3" name="Content Placeholder 2"/>
          <p:cNvSpPr>
            <a:spLocks noGrp="1"/>
          </p:cNvSpPr>
          <p:nvPr>
            <p:ph idx="1"/>
          </p:nvPr>
        </p:nvSpPr>
        <p:spPr/>
        <p:txBody>
          <a:bodyPr/>
          <a:lstStyle/>
          <a:p>
            <a:r>
              <a:rPr lang="en-US" sz="2800" dirty="0"/>
              <a:t>Software tool to detect buffer overflows caused by GPU</a:t>
            </a:r>
          </a:p>
          <a:p>
            <a:pPr lvl="1">
              <a:buClr>
                <a:schemeClr val="bg1">
                  <a:lumMod val="75000"/>
                </a:schemeClr>
              </a:buClr>
            </a:pPr>
            <a:r>
              <a:rPr lang="en-US" sz="2600" dirty="0">
                <a:solidFill>
                  <a:schemeClr val="bg1">
                    <a:lumMod val="75000"/>
                  </a:schemeClr>
                </a:solidFill>
              </a:rPr>
              <a:t>Memory buffers, Sub buffers, SVM, Images</a:t>
            </a:r>
          </a:p>
          <a:p>
            <a:pPr lvl="1">
              <a:buClr>
                <a:schemeClr val="bg1">
                  <a:lumMod val="75000"/>
                </a:schemeClr>
              </a:buClr>
            </a:pPr>
            <a:r>
              <a:rPr lang="en-US" sz="2600" dirty="0">
                <a:solidFill>
                  <a:schemeClr val="bg1">
                    <a:lumMod val="75000"/>
                  </a:schemeClr>
                </a:solidFill>
              </a:rPr>
              <a:t>Overflow and Underflow detection</a:t>
            </a:r>
          </a:p>
          <a:p>
            <a:pPr>
              <a:buClr>
                <a:schemeClr val="bg1">
                  <a:lumMod val="75000"/>
                </a:schemeClr>
              </a:buClr>
            </a:pPr>
            <a:endParaRPr lang="en-US" sz="2800" dirty="0">
              <a:solidFill>
                <a:schemeClr val="bg1">
                  <a:lumMod val="75000"/>
                </a:schemeClr>
              </a:solidFill>
            </a:endParaRPr>
          </a:p>
          <a:p>
            <a:pPr>
              <a:buClr>
                <a:schemeClr val="bg1">
                  <a:lumMod val="75000"/>
                </a:schemeClr>
              </a:buClr>
            </a:pPr>
            <a:r>
              <a:rPr lang="en-US" sz="2800" dirty="0">
                <a:solidFill>
                  <a:schemeClr val="bg1">
                    <a:lumMod val="75000"/>
                  </a:schemeClr>
                </a:solidFill>
              </a:rPr>
              <a:t>Runnable with most </a:t>
            </a:r>
            <a:r>
              <a:rPr lang="en-US" sz="2800" dirty="0" err="1">
                <a:solidFill>
                  <a:schemeClr val="bg1">
                    <a:lumMod val="75000"/>
                  </a:schemeClr>
                </a:solidFill>
              </a:rPr>
              <a:t>OpenCL</a:t>
            </a:r>
            <a:r>
              <a:rPr lang="en-US" sz="3200" dirty="0">
                <a:solidFill>
                  <a:schemeClr val="bg1">
                    <a:lumMod val="75000"/>
                  </a:schemeClr>
                </a:solidFill>
              </a:rPr>
              <a:t>™</a:t>
            </a:r>
            <a:r>
              <a:rPr lang="en-US" sz="2800" dirty="0">
                <a:solidFill>
                  <a:schemeClr val="bg1">
                    <a:lumMod val="75000"/>
                  </a:schemeClr>
                </a:solidFill>
              </a:rPr>
              <a:t> applications</a:t>
            </a:r>
          </a:p>
          <a:p>
            <a:pPr lvl="1">
              <a:buClr>
                <a:schemeClr val="bg1">
                  <a:lumMod val="75000"/>
                </a:schemeClr>
              </a:buClr>
            </a:pPr>
            <a:r>
              <a:rPr lang="en-US" sz="2600" dirty="0">
                <a:solidFill>
                  <a:schemeClr val="bg1">
                    <a:lumMod val="75000"/>
                  </a:schemeClr>
                </a:solidFill>
              </a:rPr>
              <a:t>Tested for GPU and CPU device types from multiple vendors</a:t>
            </a:r>
          </a:p>
          <a:p>
            <a:pPr marL="0" indent="0">
              <a:buClr>
                <a:schemeClr val="bg1">
                  <a:lumMod val="75000"/>
                </a:schemeClr>
              </a:buClr>
              <a:buNone/>
            </a:pPr>
            <a:endParaRPr lang="en-US" sz="2800" dirty="0">
              <a:solidFill>
                <a:schemeClr val="bg1">
                  <a:lumMod val="75000"/>
                </a:schemeClr>
              </a:solidFill>
            </a:endParaRPr>
          </a:p>
          <a:p>
            <a:pPr>
              <a:buClr>
                <a:schemeClr val="bg1">
                  <a:lumMod val="75000"/>
                </a:schemeClr>
              </a:buClr>
            </a:pPr>
            <a:r>
              <a:rPr lang="en-US" sz="2800" dirty="0">
                <a:solidFill>
                  <a:schemeClr val="bg1">
                    <a:lumMod val="75000"/>
                  </a:schemeClr>
                </a:solidFill>
              </a:rPr>
              <a:t>Low runtime overhead</a:t>
            </a:r>
          </a:p>
          <a:p>
            <a:pPr lvl="1">
              <a:buClr>
                <a:schemeClr val="bg1">
                  <a:lumMod val="75000"/>
                </a:schemeClr>
              </a:buClr>
            </a:pPr>
            <a:r>
              <a:rPr lang="en-US" sz="2600" dirty="0">
                <a:solidFill>
                  <a:schemeClr val="bg1">
                    <a:lumMod val="75000"/>
                  </a:schemeClr>
                </a:solidFill>
              </a:rPr>
              <a:t>9.7% average overhead</a:t>
            </a:r>
          </a:p>
          <a:p>
            <a:pPr lvl="1">
              <a:buClr>
                <a:schemeClr val="bg1">
                  <a:lumMod val="75000"/>
                </a:schemeClr>
              </a:buClr>
            </a:pPr>
            <a:endParaRPr lang="en-US" sz="2600" dirty="0">
              <a:solidFill>
                <a:schemeClr val="bg1">
                  <a:lumMod val="75000"/>
                </a:schemeClr>
              </a:solidFill>
            </a:endParaRPr>
          </a:p>
          <a:p>
            <a:endParaRPr lang="en-US" sz="2600" dirty="0"/>
          </a:p>
          <a:p>
            <a:pPr marL="0" indent="0">
              <a:buNone/>
            </a:pPr>
            <a:endParaRPr lang="en-US" sz="2600" dirty="0"/>
          </a:p>
          <a:p>
            <a:endParaRPr lang="en-US" sz="3200" dirty="0"/>
          </a:p>
        </p:txBody>
      </p:sp>
    </p:spTree>
    <p:extLst>
      <p:ext uri="{BB962C8B-B14F-4D97-AF65-F5344CB8AC3E}">
        <p14:creationId xmlns:p14="http://schemas.microsoft.com/office/powerpoint/2010/main" val="270906836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theme/theme1.xml><?xml version="1.0" encoding="utf-8"?>
<a:theme xmlns:a="http://schemas.openxmlformats.org/drawingml/2006/main" name="AMD WIDE WHITE">
  <a:themeElements>
    <a:clrScheme name="Custom 8">
      <a:dk1>
        <a:sysClr val="windowText" lastClr="000000"/>
      </a:dk1>
      <a:lt1>
        <a:sysClr val="window" lastClr="FFFFFF"/>
      </a:lt1>
      <a:dk2>
        <a:srgbClr val="FFFFFF"/>
      </a:dk2>
      <a:lt2>
        <a:srgbClr val="000000"/>
      </a:lt2>
      <a:accent1>
        <a:srgbClr val="F26522"/>
      </a:accent1>
      <a:accent2>
        <a:srgbClr val="ED1C24"/>
      </a:accent2>
      <a:accent3>
        <a:srgbClr val="00AAB5"/>
      </a:accent3>
      <a:accent4>
        <a:srgbClr val="A6CE39"/>
      </a:accent4>
      <a:accent5>
        <a:srgbClr val="812990"/>
      </a:accent5>
      <a:accent6>
        <a:srgbClr val="C7C8CA"/>
      </a:accent6>
      <a:hlink>
        <a:srgbClr val="ED1C24"/>
      </a:hlink>
      <a:folHlink>
        <a:srgbClr val="C7C8CA"/>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3"/>
        </a:solidFill>
        <a:ln>
          <a:noFill/>
        </a:ln>
        <a:effectLst/>
      </a:spPr>
      <a:bodyPr rtlCol="0" anchor="ctr"/>
      <a:lstStyle>
        <a:defPPr algn="ctr">
          <a:defRPr dirty="0"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3"/>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marL="174625" indent="-174625">
          <a:spcAft>
            <a:spcPts val="600"/>
          </a:spcAft>
          <a:buClr>
            <a:schemeClr val="bg2"/>
          </a:buClr>
          <a:buFont typeface="Wingdings 3" pitchFamily="18" charset="2"/>
          <a:buChar char="}"/>
          <a:defRPr dirty="0" smtClean="0"/>
        </a:defPPr>
      </a:lstStyle>
    </a:txDef>
  </a:objectDefaults>
  <a:extraClrSchemeLst/>
  <a:extLst>
    <a:ext uri="{05A4C25C-085E-4340-85A3-A5531E510DB2}">
      <thm15:themeFamily xmlns:thm15="http://schemas.microsoft.com/office/thememl/2012/main" name="AMDppt_white_16.9_FULL" id="{0F5BB772-61BF-4424-8F7F-672B0EB20FE0}" vid="{DDC21448-E94C-463C-8E65-4028E6DFD941}"/>
    </a:ext>
  </a:extLst>
</a:theme>
</file>

<file path=ppt/theme/theme2.xml><?xml version="1.0" encoding="utf-8"?>
<a:theme xmlns:a="http://schemas.openxmlformats.org/drawingml/2006/main" name="AMD logo">
  <a:themeElements>
    <a:clrScheme name="Custom 8">
      <a:dk1>
        <a:sysClr val="windowText" lastClr="000000"/>
      </a:dk1>
      <a:lt1>
        <a:sysClr val="window" lastClr="FFFFFF"/>
      </a:lt1>
      <a:dk2>
        <a:srgbClr val="FFFFFF"/>
      </a:dk2>
      <a:lt2>
        <a:srgbClr val="000000"/>
      </a:lt2>
      <a:accent1>
        <a:srgbClr val="F26522"/>
      </a:accent1>
      <a:accent2>
        <a:srgbClr val="ED1C24"/>
      </a:accent2>
      <a:accent3>
        <a:srgbClr val="00AAB5"/>
      </a:accent3>
      <a:accent4>
        <a:srgbClr val="A6CE39"/>
      </a:accent4>
      <a:accent5>
        <a:srgbClr val="812990"/>
      </a:accent5>
      <a:accent6>
        <a:srgbClr val="C7C8CA"/>
      </a:accent6>
      <a:hlink>
        <a:srgbClr val="ED1C24"/>
      </a:hlink>
      <a:folHlink>
        <a:srgbClr val="C7C8CA"/>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3"/>
        </a:solidFill>
        <a:ln>
          <a:noFill/>
        </a:ln>
        <a:effectLst/>
      </a:spPr>
      <a:bodyPr rtlCol="0" anchor="ctr"/>
      <a:lstStyle>
        <a:defPPr algn="ctr">
          <a:defRPr dirty="0"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3"/>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marL="174625" indent="-174625">
          <a:spcAft>
            <a:spcPts val="600"/>
          </a:spcAft>
          <a:buClr>
            <a:schemeClr val="bg2"/>
          </a:buClr>
          <a:buFont typeface="Wingdings 3" pitchFamily="18" charset="2"/>
          <a:buChar char="}"/>
          <a:defRPr dirty="0" smtClean="0"/>
        </a:defPPr>
      </a:lstStyle>
    </a:txDef>
  </a:objectDefaults>
  <a:extraClrSchemeLst/>
  <a:extLst>
    <a:ext uri="{05A4C25C-085E-4340-85A3-A5531E510DB2}">
      <thm15:themeFamily xmlns:thm15="http://schemas.microsoft.com/office/thememl/2012/main" name="AMDppt_white_16.9_FULL" id="{0F5BB772-61BF-4424-8F7F-672B0EB20FE0}" vid="{BC522225-5FC2-4749-B581-F059121B4268}"/>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34B1B7A46415B40BFB5FA6C8004ECA5" ma:contentTypeVersion="1" ma:contentTypeDescription="Create a new document." ma:contentTypeScope="" ma:versionID="ac3b19f409d7e963cd80e4dcd1b829f4">
  <xsd:schema xmlns:xsd="http://www.w3.org/2001/XMLSchema" xmlns:p="http://schemas.microsoft.com/office/2006/metadata/properties" xmlns:ns1="http://schemas.microsoft.com/sharepoint/v3" targetNamespace="http://schemas.microsoft.com/office/2006/metadata/properties" ma:root="true" ma:fieldsID="ddb0c952b897a810c8a4e377cff6bff8"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dms="http://schemas.microsoft.com/office/2006/documentManagement/types" targetNamespace="http://schemas.microsoft.com/sharepoint/v3" elementFormDefault="qualified">
    <xsd:import namespace="http://schemas.microsoft.com/office/2006/documentManagement/type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294560C6-03CB-42A4-BF5C-55E65C5C16B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2.xml><?xml version="1.0" encoding="utf-8"?>
<ds:datastoreItem xmlns:ds="http://schemas.openxmlformats.org/officeDocument/2006/customXml" ds:itemID="{9644A6E3-A012-491A-9DBD-C592CAC7D878}">
  <ds:schemaRefs>
    <ds:schemaRef ds:uri="http://schemas.microsoft.com/sharepoint/v3/contenttype/forms"/>
  </ds:schemaRefs>
</ds:datastoreItem>
</file>

<file path=customXml/itemProps3.xml><?xml version="1.0" encoding="utf-8"?>
<ds:datastoreItem xmlns:ds="http://schemas.openxmlformats.org/officeDocument/2006/customXml" ds:itemID="{CD37F74D-5D85-48AC-8CAA-947077AAA3FB}">
  <ds:schemaRefs>
    <ds:schemaRef ds:uri="http://schemas.microsoft.com/office/2006/documentManagement/types"/>
    <ds:schemaRef ds:uri="http://purl.org/dc/terms/"/>
    <ds:schemaRef ds:uri="http://schemas.openxmlformats.org/package/2006/metadata/core-properties"/>
    <ds:schemaRef ds:uri="http://purl.org/dc/elements/1.1/"/>
    <ds:schemaRef ds:uri="http://schemas.microsoft.com/sharepoint/v3"/>
    <ds:schemaRef ds:uri="http://schemas.microsoft.com/office/2006/metadata/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AMDppt_white_16.9_FULL (1)</Template>
  <TotalTime>35466</TotalTime>
  <Words>4171</Words>
  <Application>Microsoft Office PowerPoint</Application>
  <PresentationFormat>Custom</PresentationFormat>
  <Paragraphs>761</Paragraphs>
  <Slides>47</Slides>
  <Notes>38</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47</vt:i4>
      </vt:variant>
    </vt:vector>
  </HeadingPairs>
  <TitlesOfParts>
    <vt:vector size="53" baseType="lpstr">
      <vt:lpstr>Arial</vt:lpstr>
      <vt:lpstr>Calibri</vt:lpstr>
      <vt:lpstr>Consolas</vt:lpstr>
      <vt:lpstr>Wingdings 3</vt:lpstr>
      <vt:lpstr>AMD WIDE WHITE</vt:lpstr>
      <vt:lpstr>AMD logo</vt:lpstr>
      <vt:lpstr>clARMOR: a dynamic buffer overflow detector for OpenCL kernels</vt:lpstr>
      <vt:lpstr>Anecdote</vt:lpstr>
      <vt:lpstr>Background: Normal Buffer Fill</vt:lpstr>
      <vt:lpstr>Background: Buffer Overflow</vt:lpstr>
      <vt:lpstr>Gpu induced overflow</vt:lpstr>
      <vt:lpstr>Gpu induced overflow</vt:lpstr>
      <vt:lpstr>Gpu induced overflow</vt:lpstr>
      <vt:lpstr>Goals</vt:lpstr>
      <vt:lpstr>Goals</vt:lpstr>
      <vt:lpstr>Buffer overflow Detection Methodology</vt:lpstr>
      <vt:lpstr>Buffer overflow Detection Methodology</vt:lpstr>
      <vt:lpstr>Goals</vt:lpstr>
      <vt:lpstr>Launching an Opencl™ kernel</vt:lpstr>
      <vt:lpstr>Launching an Opencl™ kernel</vt:lpstr>
      <vt:lpstr>Launching an Opencl™ kernel</vt:lpstr>
      <vt:lpstr>Launching an Opencl™ Kernel WiTH clARMOR</vt:lpstr>
      <vt:lpstr>Launching an Opencl™ Kernel WiTH clARMOR</vt:lpstr>
      <vt:lpstr>Launching an Opencl™ kernel WiTH clARMOR</vt:lpstr>
      <vt:lpstr>Launching an Opencl™ kernel WiTH clARMOR</vt:lpstr>
      <vt:lpstr>Wrapping Opencl™ </vt:lpstr>
      <vt:lpstr>Goals</vt:lpstr>
      <vt:lpstr>Test Setup</vt:lpstr>
      <vt:lpstr>Performance Evaluation</vt:lpstr>
      <vt:lpstr>Performance Evaluation</vt:lpstr>
      <vt:lpstr>Example Usage</vt:lpstr>
      <vt:lpstr>Example Usage</vt:lpstr>
      <vt:lpstr>Bonus Details</vt:lpstr>
      <vt:lpstr>Wrapping the Opencl™ api</vt:lpstr>
      <vt:lpstr>Wrapping the Opencl™ api</vt:lpstr>
      <vt:lpstr>Wrapping the Opencl™ api</vt:lpstr>
      <vt:lpstr>Wrapping the Opencl™ api</vt:lpstr>
      <vt:lpstr>Wrapping the Opencl™ api</vt:lpstr>
      <vt:lpstr>Acceleration</vt:lpstr>
      <vt:lpstr>Acceleration</vt:lpstr>
      <vt:lpstr>Conclusion</vt:lpstr>
      <vt:lpstr>Disclaimer &amp; Attribution</vt:lpstr>
      <vt:lpstr>PowerPoint Presentation</vt:lpstr>
      <vt:lpstr>Analysis of tool overhead with SNAP_MPI</vt:lpstr>
      <vt:lpstr>Hetero-Mark OpenCL™ 1.2 SW Overflow Error</vt:lpstr>
      <vt:lpstr>Example Error</vt:lpstr>
      <vt:lpstr>PowerPoint Presentation</vt:lpstr>
      <vt:lpstr>PowerPoint Presentation</vt:lpstr>
      <vt:lpstr>PowerPoint Presentation</vt:lpstr>
      <vt:lpstr>PowerPoint Presentation</vt:lpstr>
      <vt:lpstr>PowerPoint Presentation</vt:lpstr>
      <vt:lpstr>clARMOR detection results</vt:lpstr>
      <vt:lpstr>Consequences of Buffer overflows</vt:lpstr>
    </vt:vector>
  </TitlesOfParts>
  <Company>Advanced Micro Devices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clARMOR: A Dynamic Buffer Overflow Detector for OpenCL Kernels</dc:title>
  <dc:creator/>
  <cp:lastModifiedBy>Windows User</cp:lastModifiedBy>
  <cp:revision>358</cp:revision>
  <cp:lastPrinted>2017-01-18T20:05:56Z</cp:lastPrinted>
  <dcterms:created xsi:type="dcterms:W3CDTF">2016-12-19T17:34:18Z</dcterms:created>
  <dcterms:modified xsi:type="dcterms:W3CDTF">2018-05-28T21:16:42Z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0x010100D34B1B7A46415B40BFB5FA6C8004ECA5</vt:lpwstr>
  </property>
</Properties>
</file>