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2"/>
  </p:notesMasterIdLst>
  <p:handoutMasterIdLst>
    <p:handoutMasterId r:id="rId33"/>
  </p:handoutMasterIdLst>
  <p:sldIdLst>
    <p:sldId id="256" r:id="rId2"/>
    <p:sldId id="258" r:id="rId3"/>
    <p:sldId id="288" r:id="rId4"/>
    <p:sldId id="289" r:id="rId5"/>
    <p:sldId id="267" r:id="rId6"/>
    <p:sldId id="261" r:id="rId7"/>
    <p:sldId id="302" r:id="rId8"/>
    <p:sldId id="307" r:id="rId9"/>
    <p:sldId id="303" r:id="rId10"/>
    <p:sldId id="305" r:id="rId11"/>
    <p:sldId id="306" r:id="rId12"/>
    <p:sldId id="273" r:id="rId13"/>
    <p:sldId id="285" r:id="rId14"/>
    <p:sldId id="286" r:id="rId15"/>
    <p:sldId id="287" r:id="rId16"/>
    <p:sldId id="277" r:id="rId17"/>
    <p:sldId id="278" r:id="rId18"/>
    <p:sldId id="279" r:id="rId19"/>
    <p:sldId id="280" r:id="rId20"/>
    <p:sldId id="281" r:id="rId21"/>
    <p:sldId id="282" r:id="rId22"/>
    <p:sldId id="268" r:id="rId23"/>
    <p:sldId id="295" r:id="rId24"/>
    <p:sldId id="284" r:id="rId25"/>
    <p:sldId id="272" r:id="rId26"/>
    <p:sldId id="298" r:id="rId27"/>
    <p:sldId id="299" r:id="rId28"/>
    <p:sldId id="300" r:id="rId29"/>
    <p:sldId id="301" r:id="rId30"/>
    <p:sldId id="296" r:id="rId3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F8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8" autoAdjust="0"/>
    <p:restoredTop sz="89500" autoAdjust="0"/>
  </p:normalViewPr>
  <p:slideViewPr>
    <p:cSldViewPr>
      <p:cViewPr varScale="1">
        <p:scale>
          <a:sx n="70" d="100"/>
          <a:sy n="70"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autoTitleDeleted val="1"/>
    <c:plotArea>
      <c:layout>
        <c:manualLayout>
          <c:layoutTarget val="inner"/>
          <c:xMode val="edge"/>
          <c:yMode val="edge"/>
          <c:x val="0.14506647266917724"/>
          <c:y val="6.7901234567901286E-2"/>
          <c:w val="0.82957120849024302"/>
          <c:h val="0.63392339846408152"/>
        </c:manualLayout>
      </c:layout>
      <c:barChart>
        <c:barDir val="col"/>
        <c:grouping val="clustered"/>
        <c:varyColors val="1"/>
        <c:ser>
          <c:idx val="1"/>
          <c:order val="0"/>
          <c:tx>
            <c:strRef>
              <c:f>Sheet1!$B$1</c:f>
              <c:strCache>
                <c:ptCount val="1"/>
                <c:pt idx="0">
                  <c:v>Security Reports</c:v>
                </c:pt>
              </c:strCache>
            </c:strRef>
          </c:tx>
          <c:spPr>
            <a:solidFill>
              <a:srgbClr val="FF0000"/>
            </a:solidFill>
          </c:spPr>
          <c:invertIfNegative val="1"/>
          <c:cat>
            <c:strRef>
              <c:f>Sheet1!$A$7:$A$15</c:f>
              <c:strCache>
                <c:ptCount val="9"/>
                <c:pt idx="0">
                  <c:v>2000</c:v>
                </c:pt>
                <c:pt idx="1">
                  <c:v>2001</c:v>
                </c:pt>
                <c:pt idx="2">
                  <c:v>2002</c:v>
                </c:pt>
                <c:pt idx="3">
                  <c:v>2003</c:v>
                </c:pt>
                <c:pt idx="4">
                  <c:v>2004</c:v>
                </c:pt>
                <c:pt idx="5">
                  <c:v>2005</c:v>
                </c:pt>
                <c:pt idx="6">
                  <c:v>2006</c:v>
                </c:pt>
                <c:pt idx="7">
                  <c:v>2007</c:v>
                </c:pt>
                <c:pt idx="8">
                  <c:v>2008 (proj.)</c:v>
                </c:pt>
              </c:strCache>
            </c:strRef>
          </c:cat>
          <c:val>
            <c:numRef>
              <c:f>Sheet1!$B$7:$B$15</c:f>
              <c:numCache>
                <c:formatCode>#,##0</c:formatCode>
                <c:ptCount val="9"/>
                <c:pt idx="0">
                  <c:v>1090</c:v>
                </c:pt>
                <c:pt idx="1">
                  <c:v>2437</c:v>
                </c:pt>
                <c:pt idx="2">
                  <c:v>4129</c:v>
                </c:pt>
                <c:pt idx="3">
                  <c:v>3784</c:v>
                </c:pt>
                <c:pt idx="4">
                  <c:v>3780</c:v>
                </c:pt>
                <c:pt idx="5">
                  <c:v>5990</c:v>
                </c:pt>
                <c:pt idx="6">
                  <c:v>8064</c:v>
                </c:pt>
                <c:pt idx="7">
                  <c:v>7236</c:v>
                </c:pt>
                <c:pt idx="8">
                  <c:v>8077.3333333333294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24348416"/>
        <c:axId val="73390272"/>
      </c:barChart>
      <c:catAx>
        <c:axId val="124348416"/>
        <c:scaling>
          <c:orientation val="minMax"/>
        </c:scaling>
        <c:delete val="0"/>
        <c:axPos val="b"/>
        <c:numFmt formatCode="General" sourceLinked="1"/>
        <c:majorTickMark val="out"/>
        <c:minorTickMark val="cross"/>
        <c:tickLblPos val="nextTo"/>
        <c:txPr>
          <a:bodyPr/>
          <a:lstStyle/>
          <a:p>
            <a:pPr>
              <a:defRPr sz="1600"/>
            </a:pPr>
            <a:endParaRPr lang="en-US"/>
          </a:p>
        </c:txPr>
        <c:crossAx val="73390272"/>
        <c:crosses val="autoZero"/>
        <c:auto val="1"/>
        <c:lblAlgn val="ctr"/>
        <c:lblOffset val="100"/>
        <c:noMultiLvlLbl val="1"/>
      </c:catAx>
      <c:valAx>
        <c:axId val="73390272"/>
        <c:scaling>
          <c:orientation val="minMax"/>
          <c:max val="9000"/>
        </c:scaling>
        <c:delete val="0"/>
        <c:axPos val="l"/>
        <c:majorGridlines/>
        <c:numFmt formatCode="#,##0" sourceLinked="1"/>
        <c:majorTickMark val="out"/>
        <c:minorTickMark val="cross"/>
        <c:tickLblPos val="nextTo"/>
        <c:txPr>
          <a:bodyPr/>
          <a:lstStyle/>
          <a:p>
            <a:pPr>
              <a:defRPr sz="1600"/>
            </a:pPr>
            <a:endParaRPr lang="en-US"/>
          </a:p>
        </c:txPr>
        <c:crossAx val="124348416"/>
        <c:crossesAt val="1"/>
        <c:crossBetween val="between"/>
        <c:majorUnit val="3000"/>
      </c:valAx>
    </c:plotArea>
    <c:plotVisOnly val="1"/>
    <c:dispBlanksAs val="zero"/>
    <c:showDLblsOverMax val="1"/>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style val="8"/>
  <c:chart>
    <c:autoTitleDeleted val="1"/>
    <c:plotArea>
      <c:layout/>
      <c:barChart>
        <c:barDir val="col"/>
        <c:grouping val="clustered"/>
        <c:varyColors val="1"/>
        <c:ser>
          <c:idx val="0"/>
          <c:order val="0"/>
          <c:invertIfNegative val="1"/>
          <c:cat>
            <c:strRef>
              <c:f>Sheet1!$A$1:$A$3</c:f>
              <c:strCache>
                <c:ptCount val="3"/>
                <c:pt idx="0">
                  <c:v>tiff</c:v>
                </c:pt>
                <c:pt idx="1">
                  <c:v>eggdrop</c:v>
                </c:pt>
                <c:pt idx="2">
                  <c:v>lynx</c:v>
                </c:pt>
              </c:strCache>
            </c:strRef>
          </c:cat>
          <c:val>
            <c:numRef>
              <c:f>Sheet1!$B$1:$B$3</c:f>
              <c:numCache>
                <c:formatCode>General</c:formatCode>
                <c:ptCount val="3"/>
                <c:pt idx="0">
                  <c:v>121</c:v>
                </c:pt>
                <c:pt idx="1">
                  <c:v>32</c:v>
                </c:pt>
                <c:pt idx="2">
                  <c:v>45</c:v>
                </c:pt>
              </c:numCache>
            </c:numRef>
          </c:val>
        </c:ser>
        <c:dLbls>
          <c:showLegendKey val="0"/>
          <c:showVal val="0"/>
          <c:showCatName val="0"/>
          <c:showSerName val="0"/>
          <c:showPercent val="0"/>
          <c:showBubbleSize val="0"/>
        </c:dLbls>
        <c:gapWidth val="50"/>
        <c:axId val="124388352"/>
        <c:axId val="90654400"/>
      </c:barChart>
      <c:catAx>
        <c:axId val="124388352"/>
        <c:scaling>
          <c:orientation val="minMax"/>
        </c:scaling>
        <c:delete val="0"/>
        <c:axPos val="b"/>
        <c:majorTickMark val="out"/>
        <c:minorTickMark val="cross"/>
        <c:tickLblPos val="nextTo"/>
        <c:crossAx val="90654400"/>
        <c:crosses val="autoZero"/>
        <c:auto val="1"/>
        <c:lblAlgn val="ctr"/>
        <c:lblOffset val="100"/>
        <c:noMultiLvlLbl val="1"/>
      </c:catAx>
      <c:valAx>
        <c:axId val="90654400"/>
        <c:scaling>
          <c:orientation val="minMax"/>
          <c:max val="150"/>
          <c:min val="0"/>
        </c:scaling>
        <c:delete val="0"/>
        <c:axPos val="l"/>
        <c:majorGridlines/>
        <c:numFmt formatCode="General" sourceLinked="1"/>
        <c:majorTickMark val="out"/>
        <c:minorTickMark val="cross"/>
        <c:tickLblPos val="nextTo"/>
        <c:crossAx val="124388352"/>
        <c:crosses val="autoZero"/>
        <c:crossBetween val="between"/>
        <c:majorUnit val="50"/>
      </c:valAx>
    </c:plotArea>
    <c:plotVisOnly val="1"/>
    <c:dispBlanksAs val="zero"/>
    <c:showDLblsOverMax val="1"/>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style val="8"/>
  <c:chart>
    <c:autoTitleDeleted val="1"/>
    <c:plotArea>
      <c:layout/>
      <c:barChart>
        <c:barDir val="col"/>
        <c:grouping val="clustered"/>
        <c:varyColors val="1"/>
        <c:ser>
          <c:idx val="0"/>
          <c:order val="0"/>
          <c:invertIfNegative val="1"/>
          <c:cat>
            <c:strRef>
              <c:f>Sheet1!$A$5:$A$7</c:f>
              <c:strCache>
                <c:ptCount val="3"/>
                <c:pt idx="0">
                  <c:v>tiff</c:v>
                </c:pt>
                <c:pt idx="1">
                  <c:v>eggdrop</c:v>
                </c:pt>
                <c:pt idx="2">
                  <c:v>lynx</c:v>
                </c:pt>
              </c:strCache>
            </c:strRef>
          </c:cat>
          <c:val>
            <c:numRef>
              <c:f>Sheet1!$B$5:$B$7</c:f>
              <c:numCache>
                <c:formatCode>General</c:formatCode>
                <c:ptCount val="3"/>
                <c:pt idx="0">
                  <c:v>75</c:v>
                </c:pt>
                <c:pt idx="1">
                  <c:v>25</c:v>
                </c:pt>
                <c:pt idx="2">
                  <c:v>32</c:v>
                </c:pt>
              </c:numCache>
            </c:numRef>
          </c:val>
        </c:ser>
        <c:dLbls>
          <c:showLegendKey val="0"/>
          <c:showVal val="0"/>
          <c:showCatName val="0"/>
          <c:showSerName val="0"/>
          <c:showPercent val="0"/>
          <c:showBubbleSize val="0"/>
        </c:dLbls>
        <c:gapWidth val="50"/>
        <c:axId val="124389376"/>
        <c:axId val="90656128"/>
      </c:barChart>
      <c:catAx>
        <c:axId val="124389376"/>
        <c:scaling>
          <c:orientation val="minMax"/>
        </c:scaling>
        <c:delete val="0"/>
        <c:axPos val="b"/>
        <c:majorTickMark val="out"/>
        <c:minorTickMark val="cross"/>
        <c:tickLblPos val="nextTo"/>
        <c:crossAx val="90656128"/>
        <c:crosses val="autoZero"/>
        <c:auto val="1"/>
        <c:lblAlgn val="ctr"/>
        <c:lblOffset val="100"/>
        <c:noMultiLvlLbl val="1"/>
      </c:catAx>
      <c:valAx>
        <c:axId val="90656128"/>
        <c:scaling>
          <c:orientation val="minMax"/>
          <c:max val="150"/>
          <c:min val="0"/>
        </c:scaling>
        <c:delete val="0"/>
        <c:axPos val="l"/>
        <c:majorGridlines/>
        <c:numFmt formatCode="General" sourceLinked="1"/>
        <c:majorTickMark val="out"/>
        <c:minorTickMark val="cross"/>
        <c:tickLblPos val="nextTo"/>
        <c:crossAx val="124389376"/>
        <c:crosses val="autoZero"/>
        <c:crossBetween val="between"/>
        <c:majorUnit val="50"/>
      </c:valAx>
    </c:plotArea>
    <c:plotVisOnly val="1"/>
    <c:dispBlanksAs val="zero"/>
    <c:showDLblsOverMax val="1"/>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style val="4"/>
  <c:chart>
    <c:autoTitleDeleted val="1"/>
    <c:plotArea>
      <c:layout/>
      <c:barChart>
        <c:barDir val="col"/>
        <c:grouping val="clustered"/>
        <c:varyColors val="1"/>
        <c:ser>
          <c:idx val="0"/>
          <c:order val="0"/>
          <c:invertIfNegative val="1"/>
          <c:cat>
            <c:strRef>
              <c:f>Sheet2!$A$1:$A$2</c:f>
              <c:strCache>
                <c:ptCount val="2"/>
                <c:pt idx="0">
                  <c:v>pdf</c:v>
                </c:pt>
                <c:pt idx="1">
                  <c:v>sql_injct</c:v>
                </c:pt>
              </c:strCache>
            </c:strRef>
          </c:cat>
          <c:val>
            <c:numRef>
              <c:f>Sheet2!$B$1:$B$2</c:f>
              <c:numCache>
                <c:formatCode>General</c:formatCode>
                <c:ptCount val="2"/>
                <c:pt idx="0">
                  <c:v>3000</c:v>
                </c:pt>
                <c:pt idx="1">
                  <c:v>18000</c:v>
                </c:pt>
              </c:numCache>
            </c:numRef>
          </c:val>
        </c:ser>
        <c:dLbls>
          <c:showLegendKey val="0"/>
          <c:showVal val="0"/>
          <c:showCatName val="0"/>
          <c:showSerName val="0"/>
          <c:showPercent val="0"/>
          <c:showBubbleSize val="0"/>
        </c:dLbls>
        <c:gapWidth val="50"/>
        <c:axId val="124390912"/>
        <c:axId val="90657856"/>
      </c:barChart>
      <c:catAx>
        <c:axId val="124390912"/>
        <c:scaling>
          <c:orientation val="minMax"/>
        </c:scaling>
        <c:delete val="0"/>
        <c:axPos val="b"/>
        <c:majorTickMark val="out"/>
        <c:minorTickMark val="cross"/>
        <c:tickLblPos val="nextTo"/>
        <c:txPr>
          <a:bodyPr/>
          <a:lstStyle/>
          <a:p>
            <a:pPr>
              <a:defRPr sz="1600"/>
            </a:pPr>
            <a:endParaRPr lang="en-US"/>
          </a:p>
        </c:txPr>
        <c:crossAx val="90657856"/>
        <c:crosses val="autoZero"/>
        <c:auto val="1"/>
        <c:lblAlgn val="ctr"/>
        <c:lblOffset val="100"/>
        <c:noMultiLvlLbl val="1"/>
      </c:catAx>
      <c:valAx>
        <c:axId val="90657856"/>
        <c:scaling>
          <c:orientation val="minMax"/>
          <c:max val="5000"/>
          <c:min val="0"/>
        </c:scaling>
        <c:delete val="0"/>
        <c:axPos val="l"/>
        <c:majorGridlines/>
        <c:numFmt formatCode="General" sourceLinked="1"/>
        <c:majorTickMark val="out"/>
        <c:minorTickMark val="cross"/>
        <c:tickLblPos val="nextTo"/>
        <c:txPr>
          <a:bodyPr/>
          <a:lstStyle/>
          <a:p>
            <a:pPr>
              <a:defRPr sz="1400"/>
            </a:pPr>
            <a:endParaRPr lang="en-US"/>
          </a:p>
        </c:txPr>
        <c:crossAx val="124390912"/>
        <c:crosses val="autoZero"/>
        <c:crossBetween val="between"/>
        <c:majorUnit val="1250"/>
      </c:valAx>
    </c:plotArea>
    <c:plotVisOnly val="1"/>
    <c:dispBlanksAs val="zero"/>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1"/>
  <c:style val="4"/>
  <c:chart>
    <c:autoTitleDeleted val="1"/>
    <c:plotArea>
      <c:layout/>
      <c:barChart>
        <c:barDir val="col"/>
        <c:grouping val="clustered"/>
        <c:varyColors val="1"/>
        <c:ser>
          <c:idx val="0"/>
          <c:order val="0"/>
          <c:invertIfNegative val="1"/>
          <c:cat>
            <c:strRef>
              <c:f>Sheet2!$A$4:$A$5</c:f>
              <c:strCache>
                <c:ptCount val="2"/>
                <c:pt idx="0">
                  <c:v>pdf</c:v>
                </c:pt>
                <c:pt idx="1">
                  <c:v>sql_injct</c:v>
                </c:pt>
              </c:strCache>
            </c:strRef>
          </c:cat>
          <c:val>
            <c:numRef>
              <c:f>Sheet2!$B$4:$B$5</c:f>
              <c:numCache>
                <c:formatCode>General</c:formatCode>
                <c:ptCount val="2"/>
                <c:pt idx="0">
                  <c:v>2300</c:v>
                </c:pt>
                <c:pt idx="1">
                  <c:v>3600</c:v>
                </c:pt>
              </c:numCache>
            </c:numRef>
          </c:val>
        </c:ser>
        <c:dLbls>
          <c:showLegendKey val="0"/>
          <c:showVal val="0"/>
          <c:showCatName val="0"/>
          <c:showSerName val="0"/>
          <c:showPercent val="0"/>
          <c:showBubbleSize val="0"/>
        </c:dLbls>
        <c:gapWidth val="50"/>
        <c:axId val="130568192"/>
        <c:axId val="90659584"/>
      </c:barChart>
      <c:catAx>
        <c:axId val="130568192"/>
        <c:scaling>
          <c:orientation val="minMax"/>
        </c:scaling>
        <c:delete val="0"/>
        <c:axPos val="b"/>
        <c:majorTickMark val="out"/>
        <c:minorTickMark val="cross"/>
        <c:tickLblPos val="nextTo"/>
        <c:crossAx val="90659584"/>
        <c:crosses val="autoZero"/>
        <c:auto val="1"/>
        <c:lblAlgn val="ctr"/>
        <c:lblOffset val="100"/>
        <c:noMultiLvlLbl val="1"/>
      </c:catAx>
      <c:valAx>
        <c:axId val="90659584"/>
        <c:scaling>
          <c:orientation val="minMax"/>
          <c:max val="5000"/>
          <c:min val="0"/>
        </c:scaling>
        <c:delete val="0"/>
        <c:axPos val="l"/>
        <c:majorGridlines/>
        <c:numFmt formatCode="General" sourceLinked="1"/>
        <c:majorTickMark val="out"/>
        <c:minorTickMark val="cross"/>
        <c:tickLblPos val="nextTo"/>
        <c:txPr>
          <a:bodyPr/>
          <a:lstStyle/>
          <a:p>
            <a:pPr>
              <a:defRPr sz="1400"/>
            </a:pPr>
            <a:endParaRPr lang="en-US"/>
          </a:p>
        </c:txPr>
        <c:crossAx val="130568192"/>
        <c:crosses val="autoZero"/>
        <c:crossBetween val="between"/>
        <c:majorUnit val="1250"/>
      </c:valAx>
    </c:plotArea>
    <c:plotVisOnly val="1"/>
    <c:dispBlanksAs val="zero"/>
    <c:showDLblsOverMax val="1"/>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1"/>
  <c:style val="4"/>
  <c:chart>
    <c:autoTitleDeleted val="1"/>
    <c:plotArea>
      <c:layout/>
      <c:barChart>
        <c:barDir val="col"/>
        <c:grouping val="clustered"/>
        <c:varyColors val="1"/>
        <c:ser>
          <c:idx val="0"/>
          <c:order val="0"/>
          <c:invertIfNegative val="1"/>
          <c:cat>
            <c:strRef>
              <c:f>Sheet1!$A$1:$A$2</c:f>
              <c:strCache>
                <c:ptCount val="2"/>
                <c:pt idx="0">
                  <c:v>pdf</c:v>
                </c:pt>
                <c:pt idx="1">
                  <c:v>sql_injct</c:v>
                </c:pt>
              </c:strCache>
            </c:strRef>
          </c:cat>
          <c:val>
            <c:numRef>
              <c:f>Sheet1!$B$1:$B$2</c:f>
              <c:numCache>
                <c:formatCode>General</c:formatCode>
                <c:ptCount val="2"/>
                <c:pt idx="0">
                  <c:v>0.19387986386674155</c:v>
                </c:pt>
                <c:pt idx="1">
                  <c:v>0.194901518</c:v>
                </c:pt>
              </c:numCache>
            </c:numRef>
          </c:val>
        </c:ser>
        <c:dLbls>
          <c:showLegendKey val="0"/>
          <c:showVal val="0"/>
          <c:showCatName val="0"/>
          <c:showSerName val="0"/>
          <c:showPercent val="0"/>
          <c:showBubbleSize val="0"/>
        </c:dLbls>
        <c:gapWidth val="50"/>
        <c:axId val="97329664"/>
        <c:axId val="130691008"/>
      </c:barChart>
      <c:catAx>
        <c:axId val="97329664"/>
        <c:scaling>
          <c:orientation val="minMax"/>
        </c:scaling>
        <c:delete val="0"/>
        <c:axPos val="b"/>
        <c:majorTickMark val="out"/>
        <c:minorTickMark val="cross"/>
        <c:tickLblPos val="nextTo"/>
        <c:crossAx val="130691008"/>
        <c:crosses val="autoZero"/>
        <c:auto val="1"/>
        <c:lblAlgn val="ctr"/>
        <c:lblOffset val="100"/>
        <c:noMultiLvlLbl val="1"/>
      </c:catAx>
      <c:valAx>
        <c:axId val="130691008"/>
        <c:scaling>
          <c:orientation val="minMax"/>
          <c:max val="0.25"/>
          <c:min val="0"/>
        </c:scaling>
        <c:delete val="0"/>
        <c:axPos val="l"/>
        <c:majorGridlines/>
        <c:numFmt formatCode="General" sourceLinked="1"/>
        <c:majorTickMark val="out"/>
        <c:minorTickMark val="cross"/>
        <c:tickLblPos val="nextTo"/>
        <c:crossAx val="97329664"/>
        <c:crosses val="autoZero"/>
        <c:crossBetween val="between"/>
        <c:majorUnit val="0.05"/>
      </c:valAx>
    </c:plotArea>
    <c:plotVisOnly val="1"/>
    <c:dispBlanksAs val="zero"/>
    <c:showDLblsOverMax val="1"/>
  </c:chart>
  <c:txPr>
    <a:bodyPr/>
    <a:lstStyle/>
    <a:p>
      <a:pPr>
        <a:defRPr sz="16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1"/>
  <c:style val="3"/>
  <c:chart>
    <c:autoTitleDeleted val="1"/>
    <c:plotArea>
      <c:layout/>
      <c:barChart>
        <c:barDir val="col"/>
        <c:grouping val="clustered"/>
        <c:varyColors val="1"/>
        <c:ser>
          <c:idx val="0"/>
          <c:order val="0"/>
          <c:invertIfNegative val="1"/>
          <c:cat>
            <c:strRef>
              <c:f>Sheet2!$A$3:$A$4</c:f>
              <c:strCache>
                <c:ptCount val="2"/>
                <c:pt idx="0">
                  <c:v>1024 entry</c:v>
                </c:pt>
                <c:pt idx="1">
                  <c:v>512 entry</c:v>
                </c:pt>
              </c:strCache>
            </c:strRef>
          </c:cat>
          <c:val>
            <c:numRef>
              <c:f>Sheet2!$B$3:$B$4</c:f>
              <c:numCache>
                <c:formatCode>General</c:formatCode>
                <c:ptCount val="2"/>
                <c:pt idx="0">
                  <c:v>17.330342439999988</c:v>
                </c:pt>
                <c:pt idx="1">
                  <c:v>0.34779343799999995</c:v>
                </c:pt>
              </c:numCache>
            </c:numRef>
          </c:val>
        </c:ser>
        <c:dLbls>
          <c:showLegendKey val="0"/>
          <c:showVal val="0"/>
          <c:showCatName val="0"/>
          <c:showSerName val="0"/>
          <c:showPercent val="0"/>
          <c:showBubbleSize val="0"/>
        </c:dLbls>
        <c:gapWidth val="50"/>
        <c:axId val="97330176"/>
        <c:axId val="130692736"/>
      </c:barChart>
      <c:catAx>
        <c:axId val="97330176"/>
        <c:scaling>
          <c:orientation val="minMax"/>
        </c:scaling>
        <c:delete val="0"/>
        <c:axPos val="b"/>
        <c:majorTickMark val="out"/>
        <c:minorTickMark val="cross"/>
        <c:tickLblPos val="nextTo"/>
        <c:crossAx val="130692736"/>
        <c:crosses val="autoZero"/>
        <c:auto val="1"/>
        <c:lblAlgn val="ctr"/>
        <c:lblOffset val="100"/>
        <c:noMultiLvlLbl val="1"/>
      </c:catAx>
      <c:valAx>
        <c:axId val="130692736"/>
        <c:scaling>
          <c:orientation val="minMax"/>
        </c:scaling>
        <c:delete val="0"/>
        <c:axPos val="l"/>
        <c:majorGridlines/>
        <c:numFmt formatCode="General" sourceLinked="1"/>
        <c:majorTickMark val="out"/>
        <c:minorTickMark val="cross"/>
        <c:tickLblPos val="nextTo"/>
        <c:crossAx val="97330176"/>
        <c:crosses val="autoZero"/>
        <c:crossBetween val="between"/>
        <c:majorUnit val="5"/>
      </c:valAx>
    </c:plotArea>
    <c:plotVisOnly val="1"/>
    <c:dispBlanksAs val="zero"/>
    <c:showDLblsOverMax val="1"/>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1"/>
  <c:style val="4"/>
  <c:chart>
    <c:autoTitleDeleted val="1"/>
    <c:plotArea>
      <c:layout/>
      <c:barChart>
        <c:barDir val="col"/>
        <c:grouping val="clustered"/>
        <c:varyColors val="1"/>
        <c:ser>
          <c:idx val="0"/>
          <c:order val="0"/>
          <c:invertIfNegative val="1"/>
          <c:cat>
            <c:strRef>
              <c:f>Sheet1!$A$1:$A$4</c:f>
              <c:strCache>
                <c:ptCount val="4"/>
                <c:pt idx="0">
                  <c:v>256 entry</c:v>
                </c:pt>
                <c:pt idx="1">
                  <c:v>512 entry</c:v>
                </c:pt>
                <c:pt idx="2">
                  <c:v>1024 entry</c:v>
                </c:pt>
                <c:pt idx="3">
                  <c:v>1024 entry</c:v>
                </c:pt>
              </c:strCache>
            </c:strRef>
          </c:cat>
          <c:val>
            <c:numRef>
              <c:f>Sheet1!$B$1:$B$4</c:f>
              <c:numCache>
                <c:formatCode>General</c:formatCode>
                <c:ptCount val="4"/>
                <c:pt idx="0">
                  <c:v>73</c:v>
                </c:pt>
                <c:pt idx="1">
                  <c:v>85</c:v>
                </c:pt>
                <c:pt idx="2">
                  <c:v>90</c:v>
                </c:pt>
                <c:pt idx="3">
                  <c:v>98</c:v>
                </c:pt>
              </c:numCache>
            </c:numRef>
          </c:val>
        </c:ser>
        <c:dLbls>
          <c:showLegendKey val="0"/>
          <c:showVal val="0"/>
          <c:showCatName val="0"/>
          <c:showSerName val="0"/>
          <c:showPercent val="0"/>
          <c:showBubbleSize val="0"/>
        </c:dLbls>
        <c:gapWidth val="50"/>
        <c:axId val="131068928"/>
        <c:axId val="97395264"/>
      </c:barChart>
      <c:catAx>
        <c:axId val="131068928"/>
        <c:scaling>
          <c:orientation val="minMax"/>
        </c:scaling>
        <c:delete val="0"/>
        <c:axPos val="b"/>
        <c:numFmt formatCode="General" sourceLinked="1"/>
        <c:majorTickMark val="out"/>
        <c:minorTickMark val="cross"/>
        <c:tickLblPos val="nextTo"/>
        <c:crossAx val="97395264"/>
        <c:crosses val="autoZero"/>
        <c:auto val="1"/>
        <c:lblAlgn val="ctr"/>
        <c:lblOffset val="100"/>
        <c:noMultiLvlLbl val="1"/>
      </c:catAx>
      <c:valAx>
        <c:axId val="97395264"/>
        <c:scaling>
          <c:orientation val="minMax"/>
          <c:max val="100"/>
        </c:scaling>
        <c:delete val="0"/>
        <c:axPos val="l"/>
        <c:majorGridlines/>
        <c:numFmt formatCode="General" sourceLinked="1"/>
        <c:majorTickMark val="out"/>
        <c:minorTickMark val="cross"/>
        <c:tickLblPos val="nextTo"/>
        <c:crossAx val="131068928"/>
        <c:crosses val="autoZero"/>
        <c:crossBetween val="between"/>
        <c:majorUnit val="25"/>
      </c:valAx>
    </c:plotArea>
    <c:plotVisOnly val="1"/>
    <c:dispBlanksAs val="zero"/>
    <c:showDLblsOverMax val="1"/>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1"/>
        <c:ser>
          <c:idx val="0"/>
          <c:order val="0"/>
          <c:invertIfNegative val="1"/>
          <c:cat>
            <c:strRef>
              <c:f>Sheet2!$A$1:$A$4</c:f>
              <c:strCache>
                <c:ptCount val="4"/>
                <c:pt idx="0">
                  <c:v>256 entry</c:v>
                </c:pt>
                <c:pt idx="1">
                  <c:v>512 entry</c:v>
                </c:pt>
                <c:pt idx="2">
                  <c:v>1024 entry</c:v>
                </c:pt>
                <c:pt idx="3">
                  <c:v>1024 entry</c:v>
                </c:pt>
              </c:strCache>
            </c:strRef>
          </c:cat>
          <c:val>
            <c:numRef>
              <c:f>Sheet2!$B$1:$B$4</c:f>
              <c:numCache>
                <c:formatCode>General</c:formatCode>
                <c:ptCount val="4"/>
                <c:pt idx="0">
                  <c:v>0.15000000000000005</c:v>
                </c:pt>
                <c:pt idx="1">
                  <c:v>0.26</c:v>
                </c:pt>
                <c:pt idx="2">
                  <c:v>0.4300000000000001</c:v>
                </c:pt>
                <c:pt idx="3">
                  <c:v>0.88</c:v>
                </c:pt>
              </c:numCache>
            </c:numRef>
          </c:val>
        </c:ser>
        <c:dLbls>
          <c:showLegendKey val="0"/>
          <c:showVal val="0"/>
          <c:showCatName val="0"/>
          <c:showSerName val="0"/>
          <c:showPercent val="0"/>
          <c:showBubbleSize val="0"/>
        </c:dLbls>
        <c:gapWidth val="50"/>
        <c:axId val="131069440"/>
        <c:axId val="97396992"/>
      </c:barChart>
      <c:catAx>
        <c:axId val="131069440"/>
        <c:scaling>
          <c:orientation val="minMax"/>
        </c:scaling>
        <c:delete val="0"/>
        <c:axPos val="b"/>
        <c:majorTickMark val="out"/>
        <c:minorTickMark val="cross"/>
        <c:tickLblPos val="nextTo"/>
        <c:crossAx val="97396992"/>
        <c:crosses val="autoZero"/>
        <c:auto val="1"/>
        <c:lblAlgn val="ctr"/>
        <c:lblOffset val="100"/>
        <c:noMultiLvlLbl val="1"/>
      </c:catAx>
      <c:valAx>
        <c:axId val="97396992"/>
        <c:scaling>
          <c:orientation val="minMax"/>
          <c:max val="1"/>
          <c:min val="0"/>
        </c:scaling>
        <c:delete val="0"/>
        <c:axPos val="l"/>
        <c:majorGridlines/>
        <c:numFmt formatCode="General" sourceLinked="1"/>
        <c:majorTickMark val="out"/>
        <c:minorTickMark val="cross"/>
        <c:tickLblPos val="nextTo"/>
        <c:crossAx val="131069440"/>
        <c:crosses val="autoZero"/>
        <c:crossBetween val="between"/>
        <c:majorUnit val="0.25"/>
      </c:valAx>
    </c:plotArea>
    <c:plotVisOnly val="1"/>
    <c:dispBlanksAs val="zero"/>
    <c:showDLblsOverMax val="1"/>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0.14583</cdr:x>
      <cdr:y>0.02778</cdr:y>
    </cdr:from>
    <cdr:to>
      <cdr:x>0.20833</cdr:x>
      <cdr:y>0.15119</cdr:y>
    </cdr:to>
    <cdr:sp macro="" textlink="">
      <cdr:nvSpPr>
        <cdr:cNvPr id="2" name="TextBox 1"/>
        <cdr:cNvSpPr txBox="1"/>
      </cdr:nvSpPr>
      <cdr:spPr>
        <a:xfrm xmlns:a="http://schemas.openxmlformats.org/drawingml/2006/main">
          <a:off x="533400" y="76200"/>
          <a:ext cx="22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a:endParaRPr lang="en-US" sz="16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vl1pPr>
          </a:lstStyle>
          <a:p>
            <a:endParaRPr lang="en-US"/>
          </a:p>
        </p:txBody>
      </p:sp>
      <p:sp>
        <p:nvSpPr>
          <p:cNvPr id="247811"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vl1pPr>
          </a:lstStyle>
          <a:p>
            <a:endParaRPr lang="en-US"/>
          </a:p>
        </p:txBody>
      </p:sp>
      <p:sp>
        <p:nvSpPr>
          <p:cNvPr id="247812" name="Rectangle 4"/>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vl1pPr>
          </a:lstStyle>
          <a:p>
            <a:endParaRPr lang="en-US"/>
          </a:p>
        </p:txBody>
      </p:sp>
      <p:sp>
        <p:nvSpPr>
          <p:cNvPr id="247813" name="Rectangle 5"/>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vl1pPr>
          </a:lstStyle>
          <a:p>
            <a:fld id="{4ED8EFE2-6634-41B3-A01E-D6FEFC753E0D}" type="slidenum">
              <a:rPr lang="en-US"/>
              <a:pPr/>
              <a:t>‹#›</a:t>
            </a:fld>
            <a:endParaRPr lang="en-US"/>
          </a:p>
        </p:txBody>
      </p:sp>
    </p:spTree>
    <p:extLst>
      <p:ext uri="{BB962C8B-B14F-4D97-AF65-F5344CB8AC3E}">
        <p14:creationId xmlns:p14="http://schemas.microsoft.com/office/powerpoint/2010/main" val="14739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vl1pPr>
          </a:lstStyle>
          <a:p>
            <a:endParaRPr lang="en-US"/>
          </a:p>
        </p:txBody>
      </p:sp>
      <p:sp>
        <p:nvSpPr>
          <p:cNvPr id="246787"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vl1pPr>
          </a:lstStyle>
          <a:p>
            <a:endParaRPr lang="en-US"/>
          </a:p>
        </p:txBody>
      </p:sp>
      <p:sp>
        <p:nvSpPr>
          <p:cNvPr id="24678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p:spPr>
      </p:sp>
      <p:sp>
        <p:nvSpPr>
          <p:cNvPr id="246789"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90"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vl1pPr>
          </a:lstStyle>
          <a:p>
            <a:endParaRPr lang="en-US"/>
          </a:p>
        </p:txBody>
      </p:sp>
      <p:sp>
        <p:nvSpPr>
          <p:cNvPr id="246791"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vl1pPr>
          </a:lstStyle>
          <a:p>
            <a:fld id="{4BA6025E-64AB-4CFF-9E64-0345E260D44F}" type="slidenum">
              <a:rPr lang="en-US"/>
              <a:pPr/>
              <a:t>‹#›</a:t>
            </a:fld>
            <a:endParaRPr lang="en-US"/>
          </a:p>
        </p:txBody>
      </p:sp>
    </p:spTree>
    <p:extLst>
      <p:ext uri="{BB962C8B-B14F-4D97-AF65-F5344CB8AC3E}">
        <p14:creationId xmlns:p14="http://schemas.microsoft.com/office/powerpoint/2010/main" val="2518995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 I’m Joseph Greathouse, and I</a:t>
            </a:r>
            <a:r>
              <a:rPr lang="en-US" baseline="0" dirty="0" smtClean="0"/>
              <a:t> will be discussing </a:t>
            </a:r>
            <a:r>
              <a:rPr lang="en-US" baseline="0" dirty="0" err="1" smtClean="0"/>
              <a:t>Testudo</a:t>
            </a:r>
            <a:r>
              <a:rPr lang="en-US" baseline="0" dirty="0" smtClean="0"/>
              <a:t>, a system for heavyweight security analysis via statistical sampling.</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cache</a:t>
            </a:r>
            <a:r>
              <a:rPr lang="en-US" baseline="0" dirty="0" smtClean="0"/>
              <a:t> access is so short: cache is very small</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here because bad software is everywhere.  As</a:t>
            </a:r>
            <a:r>
              <a:rPr lang="en-US" baseline="0" dirty="0" smtClean="0"/>
              <a:t> proof: the </a:t>
            </a:r>
            <a:r>
              <a:rPr lang="en-US" baseline="0" dirty="0" err="1" smtClean="0"/>
              <a:t>u.s</a:t>
            </a:r>
            <a:r>
              <a:rPr lang="en-US" baseline="0" dirty="0" smtClean="0"/>
              <a:t>. national institute of standards and technology reported that as of the year 2002, software errors cost the U.S. economy alone $60 billion per year. While not all of these problems were security vulnerabilities, security problems still make up a large, and dangerous, group of software errors.</a:t>
            </a:r>
          </a:p>
          <a:p>
            <a:endParaRPr lang="en-US" baseline="0" dirty="0" smtClean="0"/>
          </a:p>
          <a:p>
            <a:r>
              <a:rPr lang="en-US" baseline="0" dirty="0" smtClean="0"/>
              <a:t>In fact, </a:t>
            </a:r>
            <a:r>
              <a:rPr lang="en-US" baseline="0" dirty="0" err="1" smtClean="0"/>
              <a:t>Zeev</a:t>
            </a:r>
            <a:r>
              <a:rPr lang="en-US" baseline="0" dirty="0" smtClean="0"/>
              <a:t> </a:t>
            </a:r>
            <a:r>
              <a:rPr lang="en-US" baseline="0" dirty="0" err="1" smtClean="0"/>
              <a:t>Suraski</a:t>
            </a:r>
            <a:r>
              <a:rPr lang="en-US" baseline="0" dirty="0" smtClean="0"/>
              <a:t>, one of the co-creators of PHP, has called bugs not just a problem, but a plague.</a:t>
            </a:r>
          </a:p>
          <a:p>
            <a:endParaRPr lang="en-US" baseline="0" dirty="0" smtClean="0"/>
          </a:p>
          <a:p>
            <a:r>
              <a:rPr lang="en-US" baseline="0" dirty="0" smtClean="0"/>
              <a:t>Proof of that assertion can be seen in these statistics from CERT, the computer emergency response team, a group that catalogs security vulnerabilities on the internet. In the year 2002, when the $60 </a:t>
            </a:r>
            <a:r>
              <a:rPr lang="en-US" baseline="0" dirty="0" err="1" smtClean="0"/>
              <a:t>bil</a:t>
            </a:r>
            <a:r>
              <a:rPr lang="en-US" baseline="0" dirty="0" smtClean="0"/>
              <a:t>/year estimate was made, there were about 4000 newly-published security vulnerabilities. This year, we’re on track to see over 8000.</a:t>
            </a:r>
          </a:p>
          <a:p>
            <a:endParaRPr lang="en-US" baseline="0" dirty="0" smtClean="0"/>
          </a:p>
          <a:p>
            <a:r>
              <a:rPr lang="en-US" baseline="0" dirty="0" smtClean="0"/>
              <a:t>In fact, if you use </a:t>
            </a:r>
            <a:r>
              <a:rPr lang="en-US" baseline="0" dirty="0" err="1" smtClean="0"/>
              <a:t>Gentoo</a:t>
            </a:r>
            <a:r>
              <a:rPr lang="en-US" baseline="0" dirty="0" smtClean="0"/>
              <a:t> Linux, you were just affected by a security bug in a kernel driver last week. Microsoft just released an unscheduled patch for a severe security hole three weeks ago. And if you needed a passport to make it to MICRO, you may have used a passport reader that was affected by a severe security vulnerability.</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because these problems are so numerous, there has been a great deal of work on methods to combat them. I’d like to focus on</a:t>
            </a:r>
            <a:r>
              <a:rPr lang="en-US" baseline="0" dirty="0" smtClean="0"/>
              <a:t> one class of methods that has seen a lot of recent work: dynamic analyses.</a:t>
            </a:r>
          </a:p>
          <a:p>
            <a:endParaRPr lang="en-US" baseline="0" dirty="0" smtClean="0"/>
          </a:p>
          <a:p>
            <a:r>
              <a:rPr lang="en-US" baseline="0" dirty="0" smtClean="0"/>
              <a:t>Dynamic analyses are security checks that are performed while the program is running, allowing the developer to monitor the runtime state of the program and use that information to reason about the safety of the process.</a:t>
            </a:r>
          </a:p>
          <a:p>
            <a:endParaRPr lang="en-US" baseline="0" dirty="0" smtClean="0"/>
          </a:p>
          <a:p>
            <a:r>
              <a:rPr lang="en-US" baseline="0" dirty="0" smtClean="0"/>
              <a:t>The current way that dynamic analyses are used is through software instrumentation tools like </a:t>
            </a:r>
            <a:r>
              <a:rPr lang="en-US" baseline="0" dirty="0" err="1" smtClean="0"/>
              <a:t>Valgrind</a:t>
            </a:r>
            <a:r>
              <a:rPr lang="en-US" baseline="0" dirty="0" smtClean="0"/>
              <a:t>, IBM Rational Purify, and </a:t>
            </a:r>
            <a:r>
              <a:rPr lang="en-US" baseline="0" dirty="0" err="1" smtClean="0"/>
              <a:t>DynInst</a:t>
            </a:r>
            <a:r>
              <a:rPr lang="en-US" baseline="0" dirty="0" smtClean="0"/>
              <a:t>.  These tools instrument the software, which allows it to perform tests on itself at runtime. They offer a wide variety of tests, from simple taint checking to dynamic bounds checking and beyond.  They also offer the benefit of runtime protection against security attacks, since a program that knows it is being exploited can stop before bad things happen.  However, this benefit is counteracted by the extremely high runtime overheads incurred by software dynamic analysis. These overheads are on the orders of 20x, 30x, or 200x.</a:t>
            </a:r>
          </a:p>
          <a:p>
            <a:endParaRPr lang="en-US" baseline="0" dirty="0" smtClean="0"/>
          </a:p>
          <a:p>
            <a:r>
              <a:rPr lang="en-US" baseline="0" dirty="0" smtClean="0"/>
              <a:t>Because of these runtime overheads, a developer that wishes to use dynamic analysis on his program will probably use it in a manner like this:</a:t>
            </a:r>
          </a:p>
          <a:p>
            <a:r>
              <a:rPr lang="en-US" dirty="0" smtClean="0"/>
              <a:t>This</a:t>
            </a:r>
            <a:r>
              <a:rPr lang="en-US" baseline="0" dirty="0" smtClean="0"/>
              <a:t> developer starts with his program, and sends it through some kind of instrumentation tool. It comes out larger, due to carrying the analysis instrumentation along. It then will run on some kind of in-house test server. Because of the extremely long runtimes, this instrumented version of the program will never go out to users.</a:t>
            </a:r>
          </a:p>
          <a:p>
            <a:endParaRPr lang="en-US" baseline="0" dirty="0" smtClean="0"/>
          </a:p>
          <a:p>
            <a:r>
              <a:rPr lang="en-US" baseline="0" dirty="0" smtClean="0"/>
              <a:t>After this long runtime, the developer gets back the analysis results, both positive and negative. However, because dynamic analysis relies on the runtime state of the system, the developer may want to run more tests with different inputs. Once again, the long runtimes make this prohibitive.</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a:t>
            </a:r>
            <a:r>
              <a:rPr lang="en-US" baseline="0" dirty="0" smtClean="0"/>
              <a:t> where research in the hardware community comes in.  Recent work on solving overhead problem.</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hasCustomPrompt="1"/>
          </p:nvPr>
        </p:nvSpPr>
        <p:spPr>
          <a:xfrm>
            <a:off x="914400" y="1524000"/>
            <a:ext cx="7623175" cy="1752600"/>
          </a:xfrm>
        </p:spPr>
        <p:txBody>
          <a:bodyPr/>
          <a:lstStyle>
            <a:lvl1pPr>
              <a:defRPr sz="4400"/>
            </a:lvl1pPr>
          </a:lstStyle>
          <a:p>
            <a:r>
              <a:rPr lang="en-US" altLang="en-US" dirty="0" smtClean="0"/>
              <a:t>Title of Presentation</a:t>
            </a:r>
            <a:endParaRPr lang="en-US" altLang="en-US" dirty="0"/>
          </a:p>
        </p:txBody>
      </p:sp>
      <p:sp>
        <p:nvSpPr>
          <p:cNvPr id="205827" name="Rectangle 3"/>
          <p:cNvSpPr>
            <a:spLocks noGrp="1" noChangeArrowheads="1"/>
          </p:cNvSpPr>
          <p:nvPr>
            <p:ph type="subTitle" idx="1" hasCustomPrompt="1"/>
          </p:nvPr>
        </p:nvSpPr>
        <p:spPr>
          <a:xfrm>
            <a:off x="0" y="3429000"/>
            <a:ext cx="9144000" cy="533400"/>
          </a:xfrm>
        </p:spPr>
        <p:txBody>
          <a:bodyPr/>
          <a:lstStyle>
            <a:lvl1pPr marL="0" indent="0" algn="ctr">
              <a:buFont typeface="Wingdings" pitchFamily="2" charset="2"/>
              <a:buNone/>
              <a:defRPr sz="2200" baseline="0"/>
            </a:lvl1pPr>
          </a:lstStyle>
          <a:p>
            <a:r>
              <a:rPr lang="en-US" altLang="en-US" dirty="0" smtClean="0"/>
              <a:t>Authors</a:t>
            </a:r>
            <a:endParaRPr lang="en-US" altLang="en-US" dirty="0"/>
          </a:p>
        </p:txBody>
      </p:sp>
      <p:sp>
        <p:nvSpPr>
          <p:cNvPr id="20583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20583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16" name="Text Placeholder 15"/>
          <p:cNvSpPr>
            <a:spLocks noGrp="1"/>
          </p:cNvSpPr>
          <p:nvPr>
            <p:ph type="body" sz="quarter" idx="10" hasCustomPrompt="1"/>
          </p:nvPr>
        </p:nvSpPr>
        <p:spPr>
          <a:xfrm>
            <a:off x="0" y="4038600"/>
            <a:ext cx="9144000" cy="1524000"/>
          </a:xfrm>
        </p:spPr>
        <p:txBody>
          <a:bodyPr/>
          <a:lstStyle>
            <a:lvl1pPr algn="ctr">
              <a:buNone/>
              <a:defRPr sz="2000" baseline="0"/>
            </a:lvl1pPr>
          </a:lstStyle>
          <a:p>
            <a:pPr lvl="0"/>
            <a:r>
              <a:rPr lang="en-US" dirty="0" smtClean="0"/>
              <a:t>Presentation Information</a:t>
            </a:r>
          </a:p>
        </p:txBody>
      </p:sp>
      <p:pic>
        <p:nvPicPr>
          <p:cNvPr id="19" name="Picture 18" descr="wordmark.gif"/>
          <p:cNvPicPr>
            <a:picLocks noChangeAspect="1"/>
          </p:cNvPicPr>
          <p:nvPr userDrawn="1"/>
        </p:nvPicPr>
        <p:blipFill>
          <a:blip r:embed="rId2"/>
          <a:stretch>
            <a:fillRect/>
          </a:stretch>
        </p:blipFill>
        <p:spPr>
          <a:xfrm>
            <a:off x="609600" y="6248400"/>
            <a:ext cx="3232897" cy="381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9D2E9FC7-48F1-444A-B9DB-2EAF8B39F4E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0ECC0CC0-907B-4EFB-9551-C839E9B3B71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506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pic>
        <p:nvPicPr>
          <p:cNvPr id="7" name="Picture 6" descr="wordmark.gif"/>
          <p:cNvPicPr>
            <a:picLocks noChangeAspect="1"/>
          </p:cNvPicPr>
          <p:nvPr userDrawn="1"/>
        </p:nvPicPr>
        <p:blipFill>
          <a:blip r:embed="rId2"/>
          <a:stretch>
            <a:fillRect/>
          </a:stretch>
        </p:blipFill>
        <p:spPr>
          <a:xfrm>
            <a:off x="457200" y="6324600"/>
            <a:ext cx="2632257" cy="3102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324600"/>
            <a:ext cx="2133600" cy="457200"/>
          </a:xfrm>
          <a:prstGeom prst="rect">
            <a:avLst/>
          </a:prstGeom>
        </p:spPr>
        <p:txBody>
          <a:bodyPr/>
          <a:lstStyle>
            <a:lvl1pPr>
              <a:defRPr/>
            </a:lvl1pPr>
          </a:lstStyle>
          <a:p>
            <a:fld id="{1C48A6C3-5D25-43E7-B229-76FED0D2868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2133600" cy="457200"/>
          </a:xfrm>
          <a:prstGeom prst="rect">
            <a:avLst/>
          </a:prstGeom>
        </p:spPr>
        <p:txBody>
          <a:bodyPr/>
          <a:lstStyle>
            <a:lvl1pPr>
              <a:defRPr/>
            </a:lvl1pPr>
          </a:lstStyle>
          <a:p>
            <a:fld id="{E85D69C9-1510-470B-A70C-5DC55A57FD77}"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a:prstGeom prst="rect">
            <a:avLst/>
          </a:prstGeom>
        </p:spPr>
        <p:txBody>
          <a:bodyPr/>
          <a:lstStyle>
            <a:lvl1pPr>
              <a:defRPr/>
            </a:lvl1pPr>
          </a:lstStyle>
          <a:p>
            <a:fld id="{F08AADE0-43F2-45DA-AAC4-38BD0E9DB83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324600"/>
            <a:ext cx="2133600" cy="457200"/>
          </a:xfrm>
          <a:prstGeom prst="rect">
            <a:avLst/>
          </a:prstGeom>
        </p:spPr>
        <p:txBody>
          <a:bodyPr/>
          <a:lstStyle>
            <a:lvl1pPr>
              <a:defRPr/>
            </a:lvl1pPr>
          </a:lstStyle>
          <a:p>
            <a:fld id="{1FC43652-29FC-4863-885F-EF39FB62647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pic>
        <p:nvPicPr>
          <p:cNvPr id="6" name="Picture 5" descr="wordmark.gif"/>
          <p:cNvPicPr>
            <a:picLocks noChangeAspect="1"/>
          </p:cNvPicPr>
          <p:nvPr userDrawn="1"/>
        </p:nvPicPr>
        <p:blipFill>
          <a:blip r:embed="rId2"/>
          <a:stretch>
            <a:fillRect/>
          </a:stretch>
        </p:blipFill>
        <p:spPr>
          <a:xfrm>
            <a:off x="457200" y="6324600"/>
            <a:ext cx="2632257" cy="31021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CB0517CB-9D1E-4D5D-A1DD-C4CFF3EDCEA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4A1D935E-CED4-4B22-B759-A7163D5AB4C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204803" name="Rectangle 3"/>
          <p:cNvSpPr>
            <a:spLocks noGrp="1" noChangeArrowheads="1"/>
          </p:cNvSpPr>
          <p:nvPr>
            <p:ph type="body" idx="1"/>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0480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0480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
        <p:nvSpPr>
          <p:cNvPr id="9" name="Slide Number Placeholder 5"/>
          <p:cNvSpPr>
            <a:spLocks noGrp="1"/>
          </p:cNvSpPr>
          <p:nvPr>
            <p:ph type="sldNum" sz="quarter" idx="4"/>
          </p:nvPr>
        </p:nvSpPr>
        <p:spPr>
          <a:xfrm>
            <a:off x="6553200" y="6319838"/>
            <a:ext cx="2133600" cy="461962"/>
          </a:xfrm>
          <a:prstGeom prst="rect">
            <a:avLst/>
          </a:prstGeom>
        </p:spPr>
        <p:txBody>
          <a:bodyPr/>
          <a:lstStyle>
            <a:lvl1pPr algn="r">
              <a:defRPr sz="1400"/>
            </a:lvl1pPr>
          </a:lstStyle>
          <a:p>
            <a:fld id="{AC5898B9-ED2C-4925-9C9E-7644545534BD}" type="slidenum">
              <a:rPr lang="en-US" altLang="en-US" smtClean="0"/>
              <a:pPr/>
              <a:t>‹#›</a:t>
            </a:fld>
            <a:endParaRPr lang="en-US" altLang="en-US" dirty="0"/>
          </a:p>
        </p:txBody>
      </p:sp>
      <p:pic>
        <p:nvPicPr>
          <p:cNvPr id="10" name="Picture 9" descr="wordmark.gif"/>
          <p:cNvPicPr>
            <a:picLocks noChangeAspect="1"/>
          </p:cNvPicPr>
          <p:nvPr/>
        </p:nvPicPr>
        <p:blipFill>
          <a:blip r:embed="rId13"/>
          <a:stretch>
            <a:fillRect/>
          </a:stretch>
        </p:blipFill>
        <p:spPr>
          <a:xfrm>
            <a:off x="457200" y="6324600"/>
            <a:ext cx="2632257" cy="310214"/>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manel/154985772/" TargetMode="External"/><Relationship Id="rId2" Type="http://schemas.openxmlformats.org/officeDocument/2006/relationships/hyperlink" Target="http://www.flickr.com/photos/frield/125495861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6.wmf"/><Relationship Id="rId7" Type="http://schemas.openxmlformats.org/officeDocument/2006/relationships/image" Target="../media/image31.wmf"/><Relationship Id="rId12" Type="http://schemas.openxmlformats.org/officeDocument/2006/relationships/image" Target="../media/image34.png"/><Relationship Id="rId2" Type="http://schemas.openxmlformats.org/officeDocument/2006/relationships/image" Target="../media/image27.jpe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2.wmf"/><Relationship Id="rId5" Type="http://schemas.openxmlformats.org/officeDocument/2006/relationships/image" Target="../media/image29.png"/><Relationship Id="rId15" Type="http://schemas.openxmlformats.org/officeDocument/2006/relationships/image" Target="../media/image37.jpe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9.png"/><Relationship Id="rId1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4.png"/><Relationship Id="rId4" Type="http://schemas.openxmlformats.org/officeDocument/2006/relationships/image" Target="../media/image6.wmf"/><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jpeg"/><Relationship Id="rId4" Type="http://schemas.openxmlformats.org/officeDocument/2006/relationships/image" Target="../media/image6.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Testudo</a:t>
            </a:r>
            <a:r>
              <a:rPr lang="en-US" dirty="0" smtClean="0"/>
              <a:t>:</a:t>
            </a:r>
            <a:br>
              <a:rPr lang="en-US" dirty="0" smtClean="0"/>
            </a:br>
            <a:r>
              <a:rPr lang="en-US" dirty="0" smtClean="0"/>
              <a:t>Heavyweight Security Analysis</a:t>
            </a:r>
            <a:br>
              <a:rPr lang="en-US" dirty="0" smtClean="0"/>
            </a:br>
            <a:r>
              <a:rPr lang="en-US" dirty="0" smtClean="0"/>
              <a:t>via Statistical Sampling</a:t>
            </a:r>
            <a:endParaRPr lang="en-US" dirty="0"/>
          </a:p>
        </p:txBody>
      </p:sp>
      <p:sp>
        <p:nvSpPr>
          <p:cNvPr id="3" name="Subtitle 2"/>
          <p:cNvSpPr>
            <a:spLocks noGrp="1"/>
          </p:cNvSpPr>
          <p:nvPr>
            <p:ph type="subTitle" idx="1"/>
          </p:nvPr>
        </p:nvSpPr>
        <p:spPr>
          <a:xfrm>
            <a:off x="3108960" y="4206240"/>
            <a:ext cx="2926080" cy="365760"/>
          </a:xfrm>
        </p:spPr>
        <p:txBody>
          <a:bodyPr/>
          <a:lstStyle/>
          <a:p>
            <a:r>
              <a:rPr lang="en-US" sz="2000" b="1" dirty="0" smtClean="0"/>
              <a:t>Joseph L. Greathouse</a:t>
            </a:r>
            <a:endParaRPr lang="en-US" sz="2000" b="1" dirty="0"/>
          </a:p>
        </p:txBody>
      </p:sp>
      <p:sp>
        <p:nvSpPr>
          <p:cNvPr id="4" name="Text Placeholder 3"/>
          <p:cNvSpPr>
            <a:spLocks noGrp="1"/>
          </p:cNvSpPr>
          <p:nvPr>
            <p:ph type="body" sz="quarter" idx="10"/>
          </p:nvPr>
        </p:nvSpPr>
        <p:spPr>
          <a:xfrm>
            <a:off x="0" y="5410200"/>
            <a:ext cx="9144000" cy="762000"/>
          </a:xfrm>
        </p:spPr>
        <p:txBody>
          <a:bodyPr/>
          <a:lstStyle/>
          <a:p>
            <a:r>
              <a:rPr lang="en-US" sz="1800" i="1" dirty="0" smtClean="0"/>
              <a:t>Advanced Computer Architecture Laboratory</a:t>
            </a:r>
          </a:p>
          <a:p>
            <a:r>
              <a:rPr lang="en-US" sz="1800" i="1" dirty="0" smtClean="0"/>
              <a:t>University of Michigan</a:t>
            </a:r>
            <a:endParaRPr lang="en-US" sz="1800" i="1" dirty="0"/>
          </a:p>
        </p:txBody>
      </p:sp>
      <p:sp>
        <p:nvSpPr>
          <p:cNvPr id="6" name="Subtitle 2"/>
          <p:cNvSpPr txBox="1">
            <a:spLocks/>
          </p:cNvSpPr>
          <p:nvPr/>
        </p:nvSpPr>
        <p:spPr bwMode="auto">
          <a:xfrm>
            <a:off x="0" y="4648200"/>
            <a:ext cx="3200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err="1" smtClean="0"/>
              <a:t>Ilya</a:t>
            </a:r>
            <a:r>
              <a:rPr lang="en-US" sz="2000" dirty="0" smtClean="0"/>
              <a:t> Wagner</a:t>
            </a:r>
          </a:p>
        </p:txBody>
      </p:sp>
      <p:sp>
        <p:nvSpPr>
          <p:cNvPr id="7" name="Subtitle 2"/>
          <p:cNvSpPr txBox="1">
            <a:spLocks/>
          </p:cNvSpPr>
          <p:nvPr/>
        </p:nvSpPr>
        <p:spPr bwMode="auto">
          <a:xfrm>
            <a:off x="3200400" y="46482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smtClean="0"/>
              <a:t>David A. Ramos</a:t>
            </a:r>
          </a:p>
        </p:txBody>
      </p:sp>
      <p:sp>
        <p:nvSpPr>
          <p:cNvPr id="8" name="Subtitle 2"/>
          <p:cNvSpPr txBox="1">
            <a:spLocks/>
          </p:cNvSpPr>
          <p:nvPr/>
        </p:nvSpPr>
        <p:spPr bwMode="auto">
          <a:xfrm>
            <a:off x="5943600" y="4648200"/>
            <a:ext cx="3200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err="1" smtClean="0"/>
              <a:t>Gautam</a:t>
            </a:r>
            <a:r>
              <a:rPr lang="en-US" sz="2000" dirty="0" smtClean="0"/>
              <a:t> </a:t>
            </a:r>
            <a:r>
              <a:rPr lang="en-US" sz="2000" dirty="0" err="1" smtClean="0"/>
              <a:t>Bhatnagar</a:t>
            </a:r>
            <a:endParaRPr lang="en-US" sz="2000" dirty="0" smtClean="0"/>
          </a:p>
        </p:txBody>
      </p:sp>
      <p:sp>
        <p:nvSpPr>
          <p:cNvPr id="12" name="Subtitle 2"/>
          <p:cNvSpPr txBox="1">
            <a:spLocks/>
          </p:cNvSpPr>
          <p:nvPr/>
        </p:nvSpPr>
        <p:spPr bwMode="auto">
          <a:xfrm>
            <a:off x="0" y="5029200"/>
            <a:ext cx="3200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smtClean="0"/>
              <a:t>Todd Austin</a:t>
            </a:r>
          </a:p>
        </p:txBody>
      </p:sp>
      <p:sp>
        <p:nvSpPr>
          <p:cNvPr id="13" name="Subtitle 2"/>
          <p:cNvSpPr txBox="1">
            <a:spLocks/>
          </p:cNvSpPr>
          <p:nvPr/>
        </p:nvSpPr>
        <p:spPr bwMode="auto">
          <a:xfrm>
            <a:off x="3200400" y="50292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smtClean="0"/>
              <a:t>Valeria </a:t>
            </a:r>
            <a:r>
              <a:rPr lang="en-US" sz="2000" dirty="0" err="1" smtClean="0"/>
              <a:t>Bertacco</a:t>
            </a:r>
            <a:endParaRPr lang="en-US" sz="2000" dirty="0" smtClean="0"/>
          </a:p>
        </p:txBody>
      </p:sp>
      <p:sp>
        <p:nvSpPr>
          <p:cNvPr id="14" name="Subtitle 2"/>
          <p:cNvSpPr txBox="1">
            <a:spLocks/>
          </p:cNvSpPr>
          <p:nvPr/>
        </p:nvSpPr>
        <p:spPr bwMode="auto">
          <a:xfrm>
            <a:off x="5943600" y="5029200"/>
            <a:ext cx="3200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accent1"/>
              </a:buClr>
              <a:buSzPct val="65000"/>
            </a:pPr>
            <a:r>
              <a:rPr lang="en-US" sz="2000" dirty="0" smtClean="0"/>
              <a:t>Seth </a:t>
            </a:r>
            <a:r>
              <a:rPr lang="en-US" sz="2000" dirty="0" err="1" smtClean="0"/>
              <a:t>Pettie</a:t>
            </a:r>
            <a:endParaRPr lang="en-US" sz="2000" dirty="0" smtClean="0"/>
          </a:p>
        </p:txBody>
      </p:sp>
      <p:pic>
        <p:nvPicPr>
          <p:cNvPr id="17" name="Picture 16" descr="micro-logo.gif"/>
          <p:cNvPicPr>
            <a:picLocks noChangeAspect="1"/>
          </p:cNvPicPr>
          <p:nvPr/>
        </p:nvPicPr>
        <p:blipFill>
          <a:blip r:embed="rId3"/>
          <a:stretch>
            <a:fillRect/>
          </a:stretch>
        </p:blipFill>
        <p:spPr>
          <a:xfrm>
            <a:off x="7924800" y="6172200"/>
            <a:ext cx="609600" cy="504305"/>
          </a:xfrm>
          <a:prstGeom prst="rect">
            <a:avLst/>
          </a:prstGeom>
        </p:spPr>
      </p:pic>
      <p:sp>
        <p:nvSpPr>
          <p:cNvPr id="18" name="TextBox 17"/>
          <p:cNvSpPr txBox="1"/>
          <p:nvPr/>
        </p:nvSpPr>
        <p:spPr>
          <a:xfrm>
            <a:off x="5943600" y="6243935"/>
            <a:ext cx="2057400" cy="461665"/>
          </a:xfrm>
          <a:prstGeom prst="rect">
            <a:avLst/>
          </a:prstGeom>
          <a:noFill/>
        </p:spPr>
        <p:txBody>
          <a:bodyPr wrap="square" rtlCol="0">
            <a:spAutoFit/>
          </a:bodyPr>
          <a:lstStyle/>
          <a:p>
            <a:pPr algn="r"/>
            <a:r>
              <a:rPr lang="en-US" sz="1200" dirty="0" smtClean="0"/>
              <a:t>MICRO, Lake Como, Italy</a:t>
            </a:r>
          </a:p>
          <a:p>
            <a:pPr algn="r"/>
            <a:r>
              <a:rPr lang="en-US" sz="1200" dirty="0" smtClean="0"/>
              <a:t>November 11, 2008</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0" name="Rounded Rectangle 59"/>
          <p:cNvSpPr/>
          <p:nvPr/>
        </p:nvSpPr>
        <p:spPr>
          <a:xfrm>
            <a:off x="5943600" y="44196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3" name="Right Arrow 62"/>
          <p:cNvSpPr/>
          <p:nvPr/>
        </p:nvSpPr>
        <p:spPr>
          <a:xfrm rot="8385640">
            <a:off x="7582225" y="4271666"/>
            <a:ext cx="978432" cy="241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8" name="Rounded Rectangle 57"/>
          <p:cNvSpPr/>
          <p:nvPr/>
        </p:nvSpPr>
        <p:spPr>
          <a:xfrm>
            <a:off x="5943600" y="3352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ectangle 49"/>
          <p:cNvSpPr/>
          <p:nvPr/>
        </p:nvSpPr>
        <p:spPr>
          <a:xfrm>
            <a:off x="2133600" y="2923032"/>
            <a:ext cx="1524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30552" y="2450592"/>
            <a:ext cx="1676400" cy="438912"/>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33600" y="2209800"/>
            <a:ext cx="13716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1965960"/>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09928"/>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33600" y="1462921"/>
            <a:ext cx="2286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Dataflow Sampling Example: 2</a:t>
            </a:r>
            <a:r>
              <a:rPr lang="en-US" baseline="30000" dirty="0" smtClean="0"/>
              <a:t>nd</a:t>
            </a:r>
            <a:r>
              <a:rPr lang="en-US" dirty="0" smtClean="0"/>
              <a:t> User</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10</a:t>
            </a:fld>
            <a:endParaRPr lang="en-US" altLang="en-US" dirty="0"/>
          </a:p>
        </p:txBody>
      </p:sp>
      <p:sp>
        <p:nvSpPr>
          <p:cNvPr id="12" name="Right Arrow 11"/>
          <p:cNvSpPr/>
          <p:nvPr/>
        </p:nvSpPr>
        <p:spPr>
          <a:xfrm rot="3120000">
            <a:off x="3661773"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682756">
            <a:off x="3143395"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81400" y="4114800"/>
            <a:ext cx="228600" cy="6096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82824" y="4724400"/>
            <a:ext cx="1828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x=</a:t>
            </a:r>
            <a:r>
              <a:rPr lang="en-US" sz="2000" dirty="0" err="1" smtClean="0"/>
              <a:t>read_in</a:t>
            </a:r>
            <a:r>
              <a:rPr lang="en-US" sz="2000" dirty="0" smtClean="0"/>
              <a:t>()</a:t>
            </a:r>
            <a:endParaRPr lang="en-US" sz="2000" dirty="0"/>
          </a:p>
        </p:txBody>
      </p:sp>
      <p:sp>
        <p:nvSpPr>
          <p:cNvPr id="19" name="Rounded Rectangle 18"/>
          <p:cNvSpPr/>
          <p:nvPr/>
        </p:nvSpPr>
        <p:spPr>
          <a:xfrm>
            <a:off x="21336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y = x + 1</a:t>
            </a:r>
            <a:endParaRPr lang="en-US" sz="2000" dirty="0"/>
          </a:p>
        </p:txBody>
      </p:sp>
      <p:sp>
        <p:nvSpPr>
          <p:cNvPr id="20" name="Rounded Rectangle 19"/>
          <p:cNvSpPr/>
          <p:nvPr/>
        </p:nvSpPr>
        <p:spPr>
          <a:xfrm>
            <a:off x="39624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z = x * 2</a:t>
            </a:r>
            <a:endParaRPr lang="en-US" sz="2000" dirty="0"/>
          </a:p>
        </p:txBody>
      </p:sp>
      <p:sp>
        <p:nvSpPr>
          <p:cNvPr id="24" name="TextBox 23"/>
          <p:cNvSpPr txBox="1"/>
          <p:nvPr/>
        </p:nvSpPr>
        <p:spPr>
          <a:xfrm>
            <a:off x="1828800" y="1143000"/>
            <a:ext cx="3505200" cy="2308324"/>
          </a:xfrm>
          <a:prstGeom prst="rect">
            <a:avLst/>
          </a:prstGeom>
          <a:noFill/>
          <a:ln>
            <a:noFill/>
          </a:ln>
        </p:spPr>
        <p:txBody>
          <a:bodyPr wrap="square" rtlCol="0">
            <a:spAutoFit/>
          </a:bodyPr>
          <a:lstStyle/>
          <a:p>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sample(</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a[8]){</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a:t>
            </a:r>
            <a:r>
              <a:rPr lang="en-US" sz="1600" b="1" dirty="0" err="1" smtClean="0">
                <a:latin typeface="Courier New" pitchFamily="49" charset="0"/>
                <a:cs typeface="Courier New" pitchFamily="49" charset="0"/>
              </a:rPr>
              <a:t>read_in</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y = x + 1;</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z = x * 2;</a:t>
            </a:r>
          </a:p>
          <a:p>
            <a:r>
              <a:rPr lang="en-US" sz="1600" b="1" dirty="0" smtClean="0">
                <a:latin typeface="Courier New" pitchFamily="49" charset="0"/>
                <a:cs typeface="Courier New" pitchFamily="49" charset="0"/>
              </a:rPr>
              <a:t>  print a[x];</a:t>
            </a:r>
          </a:p>
          <a:p>
            <a:r>
              <a:rPr lang="en-US" sz="1600" b="1" dirty="0" smtClean="0">
                <a:latin typeface="Courier New" pitchFamily="49" charset="0"/>
                <a:cs typeface="Courier New" pitchFamily="49" charset="0"/>
              </a:rPr>
              <a:t>  if(y&gt;0&amp;&amp;y&lt;8)</a:t>
            </a:r>
          </a:p>
          <a:p>
            <a:r>
              <a:rPr lang="en-US" sz="1600" b="1" dirty="0" smtClean="0">
                <a:latin typeface="Courier New" pitchFamily="49" charset="0"/>
                <a:cs typeface="Courier New" pitchFamily="49" charset="0"/>
              </a:rPr>
              <a:t>    print a[y];</a:t>
            </a:r>
          </a:p>
          <a:p>
            <a:r>
              <a:rPr lang="en-US" sz="1600" b="1" dirty="0" smtClean="0">
                <a:latin typeface="Courier New" pitchFamily="49" charset="0"/>
                <a:cs typeface="Courier New" pitchFamily="49" charset="0"/>
              </a:rPr>
              <a:t>  return a[z];</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2" name="TextBox 41"/>
          <p:cNvSpPr txBox="1"/>
          <p:nvPr/>
        </p:nvSpPr>
        <p:spPr>
          <a:xfrm>
            <a:off x="457200" y="3810000"/>
            <a:ext cx="1524000" cy="461665"/>
          </a:xfrm>
          <a:prstGeom prst="rect">
            <a:avLst/>
          </a:prstGeom>
          <a:noFill/>
        </p:spPr>
        <p:txBody>
          <a:bodyPr wrap="square" rtlCol="0">
            <a:spAutoFit/>
          </a:bodyPr>
          <a:lstStyle/>
          <a:p>
            <a:pPr algn="ctr"/>
            <a:r>
              <a:rPr lang="en-US" sz="2400" u="sng" dirty="0" smtClean="0"/>
              <a:t>Dataflow:</a:t>
            </a:r>
          </a:p>
        </p:txBody>
      </p:sp>
      <p:sp>
        <p:nvSpPr>
          <p:cNvPr id="43" name="TextBox 42"/>
          <p:cNvSpPr txBox="1"/>
          <p:nvPr/>
        </p:nvSpPr>
        <p:spPr>
          <a:xfrm>
            <a:off x="457200" y="1143000"/>
            <a:ext cx="1524000" cy="461665"/>
          </a:xfrm>
          <a:prstGeom prst="rect">
            <a:avLst/>
          </a:prstGeom>
          <a:noFill/>
        </p:spPr>
        <p:txBody>
          <a:bodyPr wrap="square" rtlCol="0">
            <a:spAutoFit/>
          </a:bodyPr>
          <a:lstStyle/>
          <a:p>
            <a:pPr algn="ctr"/>
            <a:r>
              <a:rPr lang="en-US" sz="2400" u="sng" dirty="0" smtClean="0"/>
              <a:t>Code:</a:t>
            </a:r>
          </a:p>
        </p:txBody>
      </p:sp>
      <p:sp>
        <p:nvSpPr>
          <p:cNvPr id="44" name="Rounded Rectangle 43"/>
          <p:cNvSpPr/>
          <p:nvPr/>
        </p:nvSpPr>
        <p:spPr>
          <a:xfrm>
            <a:off x="5943600" y="2971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Rounded Rectangle 45"/>
          <p:cNvSpPr/>
          <p:nvPr/>
        </p:nvSpPr>
        <p:spPr>
          <a:xfrm>
            <a:off x="5943600" y="24384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1" name="TextBox 50"/>
          <p:cNvSpPr txBox="1"/>
          <p:nvPr/>
        </p:nvSpPr>
        <p:spPr>
          <a:xfrm>
            <a:off x="5715000" y="2096869"/>
            <a:ext cx="2286000" cy="369332"/>
          </a:xfrm>
          <a:prstGeom prst="rect">
            <a:avLst/>
          </a:prstGeom>
          <a:noFill/>
        </p:spPr>
        <p:txBody>
          <a:bodyPr wrap="square" rtlCol="0">
            <a:spAutoFit/>
          </a:bodyPr>
          <a:lstStyle/>
          <a:p>
            <a:pPr algn="ctr"/>
            <a:r>
              <a:rPr lang="en-US" dirty="0" smtClean="0"/>
              <a:t>Memory Location</a:t>
            </a:r>
            <a:endParaRPr lang="en-US" dirty="0"/>
          </a:p>
        </p:txBody>
      </p:sp>
      <p:sp>
        <p:nvSpPr>
          <p:cNvPr id="52" name="TextBox 51"/>
          <p:cNvSpPr txBox="1"/>
          <p:nvPr/>
        </p:nvSpPr>
        <p:spPr>
          <a:xfrm>
            <a:off x="7848600" y="2514600"/>
            <a:ext cx="1066800" cy="1200329"/>
          </a:xfrm>
          <a:prstGeom prst="rect">
            <a:avLst/>
          </a:prstGeom>
          <a:noFill/>
        </p:spPr>
        <p:txBody>
          <a:bodyPr wrap="square" rtlCol="0">
            <a:spAutoFit/>
          </a:bodyPr>
          <a:lstStyle/>
          <a:p>
            <a:pPr algn="ctr"/>
            <a:r>
              <a:rPr lang="en-US" dirty="0" smtClean="0"/>
              <a:t>Single shared shadow value</a:t>
            </a:r>
            <a:endParaRPr lang="en-US" dirty="0"/>
          </a:p>
        </p:txBody>
      </p:sp>
      <p:sp>
        <p:nvSpPr>
          <p:cNvPr id="53" name="Double Wave 52"/>
          <p:cNvSpPr/>
          <p:nvPr/>
        </p:nvSpPr>
        <p:spPr>
          <a:xfrm>
            <a:off x="5867400" y="3200400"/>
            <a:ext cx="1981200" cy="457200"/>
          </a:xfrm>
          <a:prstGeom prst="doubleWave">
            <a:avLst>
              <a:gd name="adj1" fmla="val 625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943600" y="49530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6" name="TextBox 65"/>
          <p:cNvSpPr txBox="1"/>
          <p:nvPr/>
        </p:nvSpPr>
        <p:spPr>
          <a:xfrm>
            <a:off x="5715000" y="1219200"/>
            <a:ext cx="1524000" cy="461665"/>
          </a:xfrm>
          <a:prstGeom prst="rect">
            <a:avLst/>
          </a:prstGeom>
          <a:noFill/>
        </p:spPr>
        <p:txBody>
          <a:bodyPr wrap="square" rtlCol="0">
            <a:spAutoFit/>
          </a:bodyPr>
          <a:lstStyle/>
          <a:p>
            <a:pPr algn="ctr"/>
            <a:r>
              <a:rPr lang="en-US" sz="2400" u="sng" dirty="0" smtClean="0"/>
              <a:t>Memory:</a:t>
            </a:r>
          </a:p>
        </p:txBody>
      </p:sp>
      <p:sp>
        <p:nvSpPr>
          <p:cNvPr id="67" name="TextBox 66"/>
          <p:cNvSpPr txBox="1"/>
          <p:nvPr/>
        </p:nvSpPr>
        <p:spPr>
          <a:xfrm>
            <a:off x="5486400" y="2514600"/>
            <a:ext cx="533400" cy="338554"/>
          </a:xfrm>
          <a:prstGeom prst="rect">
            <a:avLst/>
          </a:prstGeom>
          <a:noFill/>
        </p:spPr>
        <p:txBody>
          <a:bodyPr wrap="square" rtlCol="0">
            <a:spAutoFit/>
          </a:bodyPr>
          <a:lstStyle/>
          <a:p>
            <a:pPr algn="ctr"/>
            <a:r>
              <a:rPr lang="en-US" sz="1600" dirty="0" smtClean="0"/>
              <a:t>a[0]</a:t>
            </a:r>
          </a:p>
        </p:txBody>
      </p:sp>
      <p:sp>
        <p:nvSpPr>
          <p:cNvPr id="68" name="TextBox 67"/>
          <p:cNvSpPr txBox="1"/>
          <p:nvPr/>
        </p:nvSpPr>
        <p:spPr>
          <a:xfrm>
            <a:off x="5669280" y="4004846"/>
            <a:ext cx="274320" cy="338554"/>
          </a:xfrm>
          <a:prstGeom prst="rect">
            <a:avLst/>
          </a:prstGeom>
          <a:noFill/>
        </p:spPr>
        <p:txBody>
          <a:bodyPr wrap="square" rtlCol="0">
            <a:spAutoFit/>
          </a:bodyPr>
          <a:lstStyle/>
          <a:p>
            <a:pPr algn="ctr"/>
            <a:r>
              <a:rPr lang="en-US" sz="1600" dirty="0" smtClean="0"/>
              <a:t>x</a:t>
            </a:r>
          </a:p>
        </p:txBody>
      </p:sp>
      <p:sp>
        <p:nvSpPr>
          <p:cNvPr id="69" name="TextBox 68"/>
          <p:cNvSpPr txBox="1"/>
          <p:nvPr/>
        </p:nvSpPr>
        <p:spPr>
          <a:xfrm>
            <a:off x="5669280" y="4538246"/>
            <a:ext cx="274320" cy="338554"/>
          </a:xfrm>
          <a:prstGeom prst="rect">
            <a:avLst/>
          </a:prstGeom>
          <a:noFill/>
        </p:spPr>
        <p:txBody>
          <a:bodyPr wrap="square" rtlCol="0">
            <a:spAutoFit/>
          </a:bodyPr>
          <a:lstStyle/>
          <a:p>
            <a:pPr algn="ctr"/>
            <a:r>
              <a:rPr lang="en-US" sz="1600" dirty="0" smtClean="0"/>
              <a:t>y</a:t>
            </a:r>
          </a:p>
        </p:txBody>
      </p:sp>
      <p:sp>
        <p:nvSpPr>
          <p:cNvPr id="70" name="TextBox 69"/>
          <p:cNvSpPr txBox="1"/>
          <p:nvPr/>
        </p:nvSpPr>
        <p:spPr>
          <a:xfrm>
            <a:off x="5669280" y="5071646"/>
            <a:ext cx="274320" cy="338554"/>
          </a:xfrm>
          <a:prstGeom prst="rect">
            <a:avLst/>
          </a:prstGeom>
          <a:noFill/>
        </p:spPr>
        <p:txBody>
          <a:bodyPr wrap="square" rtlCol="0">
            <a:spAutoFit/>
          </a:bodyPr>
          <a:lstStyle/>
          <a:p>
            <a:pPr algn="ctr"/>
            <a:r>
              <a:rPr lang="en-US" sz="1600" dirty="0" smtClean="0"/>
              <a:t>z</a:t>
            </a:r>
          </a:p>
        </p:txBody>
      </p:sp>
      <p:cxnSp>
        <p:nvCxnSpPr>
          <p:cNvPr id="72" name="Straight Connector 71"/>
          <p:cNvCxnSpPr/>
          <p:nvPr/>
        </p:nvCxnSpPr>
        <p:spPr>
          <a:xfrm>
            <a:off x="457200" y="3581400"/>
            <a:ext cx="4953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3962400"/>
            <a:ext cx="1828800" cy="400110"/>
          </a:xfrm>
          <a:prstGeom prst="rect">
            <a:avLst/>
          </a:prstGeom>
          <a:noFill/>
        </p:spPr>
        <p:txBody>
          <a:bodyPr wrap="square" rtlCol="0">
            <a:spAutoFit/>
          </a:bodyPr>
          <a:lstStyle/>
          <a:p>
            <a:pPr algn="ctr"/>
            <a:r>
              <a:rPr lang="en-US" sz="2000" b="1" dirty="0" smtClean="0">
                <a:solidFill>
                  <a:schemeClr val="bg1"/>
                </a:solidFill>
              </a:rPr>
              <a:t>6</a:t>
            </a:r>
            <a:endParaRPr lang="en-US" sz="1400" b="1" dirty="0" smtClean="0">
              <a:solidFill>
                <a:schemeClr val="bg1"/>
              </a:solidFill>
            </a:endParaRPr>
          </a:p>
        </p:txBody>
      </p:sp>
      <p:sp>
        <p:nvSpPr>
          <p:cNvPr id="90" name="TextBox 89"/>
          <p:cNvSpPr txBox="1"/>
          <p:nvPr/>
        </p:nvSpPr>
        <p:spPr>
          <a:xfrm>
            <a:off x="5943600" y="4476690"/>
            <a:ext cx="1828800" cy="400110"/>
          </a:xfrm>
          <a:prstGeom prst="rect">
            <a:avLst/>
          </a:prstGeom>
          <a:noFill/>
        </p:spPr>
        <p:txBody>
          <a:bodyPr wrap="square" rtlCol="0">
            <a:spAutoFit/>
          </a:bodyPr>
          <a:lstStyle/>
          <a:p>
            <a:pPr algn="ctr"/>
            <a:r>
              <a:rPr lang="en-US" sz="2000" b="1" dirty="0" smtClean="0">
                <a:solidFill>
                  <a:schemeClr val="bg1"/>
                </a:solidFill>
              </a:rPr>
              <a:t>7</a:t>
            </a:r>
            <a:endParaRPr lang="en-US" sz="1400" b="1" dirty="0" smtClean="0">
              <a:solidFill>
                <a:schemeClr val="bg1"/>
              </a:solidFill>
            </a:endParaRPr>
          </a:p>
        </p:txBody>
      </p:sp>
      <p:sp>
        <p:nvSpPr>
          <p:cNvPr id="94" name="TextBox 93"/>
          <p:cNvSpPr txBox="1"/>
          <p:nvPr/>
        </p:nvSpPr>
        <p:spPr>
          <a:xfrm>
            <a:off x="5943600" y="5029200"/>
            <a:ext cx="1828800" cy="400110"/>
          </a:xfrm>
          <a:prstGeom prst="rect">
            <a:avLst/>
          </a:prstGeom>
          <a:noFill/>
        </p:spPr>
        <p:txBody>
          <a:bodyPr wrap="square" rtlCol="0">
            <a:spAutoFit/>
          </a:bodyPr>
          <a:lstStyle/>
          <a:p>
            <a:pPr algn="ctr"/>
            <a:r>
              <a:rPr lang="en-US" sz="2000" b="1" dirty="0" smtClean="0">
                <a:solidFill>
                  <a:schemeClr val="bg1"/>
                </a:solidFill>
              </a:rPr>
              <a:t>12</a:t>
            </a:r>
            <a:endParaRPr lang="en-US" sz="1400" b="1" dirty="0" smtClean="0">
              <a:solidFill>
                <a:schemeClr val="bg1"/>
              </a:solidFill>
            </a:endParaRPr>
          </a:p>
        </p:txBody>
      </p:sp>
      <p:grpSp>
        <p:nvGrpSpPr>
          <p:cNvPr id="3" name="Group 82"/>
          <p:cNvGrpSpPr/>
          <p:nvPr/>
        </p:nvGrpSpPr>
        <p:grpSpPr>
          <a:xfrm>
            <a:off x="457200" y="4267200"/>
            <a:ext cx="2286000" cy="1400973"/>
            <a:chOff x="457200" y="4267200"/>
            <a:chExt cx="2286000" cy="1400973"/>
          </a:xfrm>
        </p:grpSpPr>
        <p:grpSp>
          <p:nvGrpSpPr>
            <p:cNvPr id="5" name="Group 54"/>
            <p:cNvGrpSpPr/>
            <p:nvPr/>
          </p:nvGrpSpPr>
          <p:grpSpPr>
            <a:xfrm>
              <a:off x="457200" y="4267200"/>
              <a:ext cx="2209800" cy="1400973"/>
              <a:chOff x="457200" y="4876800"/>
              <a:chExt cx="2209800" cy="1400973"/>
            </a:xfrm>
          </p:grpSpPr>
          <p:sp>
            <p:nvSpPr>
              <p:cNvPr id="65" name="Rectangle 64"/>
              <p:cNvSpPr/>
              <p:nvPr/>
            </p:nvSpPr>
            <p:spPr>
              <a:xfrm>
                <a:off x="457200" y="4876800"/>
                <a:ext cx="2209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u="sng" dirty="0" smtClean="0"/>
                  <a:t>Key:</a:t>
                </a:r>
              </a:p>
            </p:txBody>
          </p:sp>
          <p:sp>
            <p:nvSpPr>
              <p:cNvPr id="71" name="Rounded Rectangle 70"/>
              <p:cNvSpPr/>
              <p:nvPr/>
            </p:nvSpPr>
            <p:spPr>
              <a:xfrm>
                <a:off x="533400" y="5364480"/>
                <a:ext cx="2286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4" name="TextBox 73"/>
              <p:cNvSpPr txBox="1"/>
              <p:nvPr/>
            </p:nvSpPr>
            <p:spPr>
              <a:xfrm>
                <a:off x="457200" y="5446776"/>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
          <p:nvSpPr>
            <p:cNvPr id="75" name="Rounded Rectangle 74"/>
            <p:cNvSpPr/>
            <p:nvPr/>
          </p:nvSpPr>
          <p:spPr>
            <a:xfrm>
              <a:off x="533399" y="4526280"/>
              <a:ext cx="228600" cy="228600"/>
            </a:xfrm>
            <a:prstGeom prst="roundRect">
              <a:avLst/>
            </a:prstGeom>
            <a:solidFill>
              <a:srgbClr val="FF0000"/>
            </a:solidFill>
            <a:ln w="952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TextBox 76"/>
            <p:cNvSpPr txBox="1"/>
            <p:nvPr/>
          </p:nvSpPr>
          <p:spPr>
            <a:xfrm>
              <a:off x="762000" y="4495800"/>
              <a:ext cx="1600200" cy="338554"/>
            </a:xfrm>
            <a:prstGeom prst="rect">
              <a:avLst/>
            </a:prstGeom>
            <a:noFill/>
          </p:spPr>
          <p:txBody>
            <a:bodyPr wrap="square" rtlCol="0">
              <a:spAutoFit/>
            </a:bodyPr>
            <a:lstStyle/>
            <a:p>
              <a:r>
                <a:rPr lang="en-US" sz="1600" dirty="0" smtClean="0"/>
                <a:t>= shadow value</a:t>
              </a:r>
            </a:p>
          </p:txBody>
        </p:sp>
        <p:sp>
          <p:nvSpPr>
            <p:cNvPr id="79" name="TextBox 78"/>
            <p:cNvSpPr txBox="1"/>
            <p:nvPr/>
          </p:nvSpPr>
          <p:spPr>
            <a:xfrm>
              <a:off x="762000" y="4724400"/>
              <a:ext cx="1905000" cy="338554"/>
            </a:xfrm>
            <a:prstGeom prst="rect">
              <a:avLst/>
            </a:prstGeom>
            <a:noFill/>
          </p:spPr>
          <p:txBody>
            <a:bodyPr wrap="square" rtlCol="0">
              <a:spAutoFit/>
            </a:bodyPr>
            <a:lstStyle/>
            <a:p>
              <a:r>
                <a:rPr lang="en-US" sz="1600" dirty="0" smtClean="0"/>
                <a:t>= no shadow value</a:t>
              </a:r>
            </a:p>
          </p:txBody>
        </p:sp>
        <p:sp>
          <p:nvSpPr>
            <p:cNvPr id="80" name="TextBox 79"/>
            <p:cNvSpPr txBox="1"/>
            <p:nvPr/>
          </p:nvSpPr>
          <p:spPr>
            <a:xfrm>
              <a:off x="762000" y="4953000"/>
              <a:ext cx="1981200" cy="584775"/>
            </a:xfrm>
            <a:prstGeom prst="rect">
              <a:avLst/>
            </a:prstGeom>
            <a:noFill/>
          </p:spPr>
          <p:txBody>
            <a:bodyPr wrap="square" rtlCol="0">
              <a:spAutoFit/>
            </a:bodyPr>
            <a:lstStyle/>
            <a:p>
              <a:r>
                <a:rPr lang="en-US" sz="1600" dirty="0" smtClean="0"/>
                <a:t>= globally observed</a:t>
              </a:r>
              <a:br>
                <a:rPr lang="en-US" sz="1600" dirty="0" smtClean="0"/>
              </a:br>
              <a:r>
                <a:rPr lang="en-US" sz="1600" dirty="0" smtClean="0"/>
                <a:t>   shadow value</a:t>
              </a:r>
            </a:p>
          </p:txBody>
        </p:sp>
      </p:grpSp>
      <p:sp>
        <p:nvSpPr>
          <p:cNvPr id="101" name="Right Arrow 100"/>
          <p:cNvSpPr/>
          <p:nvPr/>
        </p:nvSpPr>
        <p:spPr>
          <a:xfrm rot="9686382">
            <a:off x="7738760" y="3944903"/>
            <a:ext cx="514938" cy="265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153400" y="36576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0" name="TextBox 99"/>
          <p:cNvSpPr txBox="1"/>
          <p:nvPr/>
        </p:nvSpPr>
        <p:spPr>
          <a:xfrm>
            <a:off x="8110728" y="3776246"/>
            <a:ext cx="609600" cy="338554"/>
          </a:xfrm>
          <a:prstGeom prst="rect">
            <a:avLst/>
          </a:prstGeom>
          <a:noFill/>
        </p:spPr>
        <p:txBody>
          <a:bodyPr wrap="square" rtlCol="0">
            <a:spAutoFit/>
          </a:bodyPr>
          <a:lstStyle/>
          <a:p>
            <a:pPr algn="ctr"/>
            <a:r>
              <a:rPr lang="en-US" sz="1600" dirty="0" smtClean="0">
                <a:solidFill>
                  <a:schemeClr val="bg1"/>
                </a:solidFill>
              </a:rPr>
              <a:t>UT</a:t>
            </a:r>
          </a:p>
        </p:txBody>
      </p:sp>
      <p:sp>
        <p:nvSpPr>
          <p:cNvPr id="102" name="Down Arrow 101"/>
          <p:cNvSpPr/>
          <p:nvPr/>
        </p:nvSpPr>
        <p:spPr>
          <a:xfrm>
            <a:off x="3581400" y="4114800"/>
            <a:ext cx="228600" cy="6096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52800" y="3810000"/>
            <a:ext cx="685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I/O</a:t>
            </a:r>
            <a:endParaRPr lang="en-US" sz="2000" dirty="0"/>
          </a:p>
        </p:txBody>
      </p:sp>
      <p:sp>
        <p:nvSpPr>
          <p:cNvPr id="107" name="TextBox 106"/>
          <p:cNvSpPr txBox="1"/>
          <p:nvPr/>
        </p:nvSpPr>
        <p:spPr>
          <a:xfrm>
            <a:off x="4267200" y="4343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5" name="TextBox 54"/>
          <p:cNvSpPr txBox="1"/>
          <p:nvPr/>
        </p:nvSpPr>
        <p:spPr>
          <a:xfrm>
            <a:off x="2895600" y="5265003"/>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81" name="Right Arrow 80"/>
          <p:cNvSpPr/>
          <p:nvPr/>
        </p:nvSpPr>
        <p:spPr>
          <a:xfrm rot="7682756">
            <a:off x="3143395" y="5286448"/>
            <a:ext cx="619184" cy="228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779776" y="4727448"/>
            <a:ext cx="1828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x=</a:t>
            </a:r>
            <a:r>
              <a:rPr lang="en-US" sz="2000" dirty="0" err="1" smtClean="0"/>
              <a:t>read_in</a:t>
            </a:r>
            <a:r>
              <a:rPr lang="en-US" sz="2000" dirty="0" smtClean="0"/>
              <a:t>()</a:t>
            </a:r>
            <a:endParaRPr lang="en-US" sz="2000" dirty="0"/>
          </a:p>
        </p:txBody>
      </p:sp>
      <p:cxnSp>
        <p:nvCxnSpPr>
          <p:cNvPr id="73" name="Straight Connector 72"/>
          <p:cNvCxnSpPr/>
          <p:nvPr/>
        </p:nvCxnSpPr>
        <p:spPr>
          <a:xfrm rot="5400000" flipH="1" flipV="1">
            <a:off x="2781300" y="3543300"/>
            <a:ext cx="525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8153400" y="3657600"/>
            <a:ext cx="533400" cy="533400"/>
          </a:xfrm>
          <a:prstGeom prst="roundRect">
            <a:avLst/>
          </a:prstGeom>
          <a:solidFill>
            <a:srgbClr val="2DFF8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3" name="TextBox 82"/>
          <p:cNvSpPr txBox="1"/>
          <p:nvPr/>
        </p:nvSpPr>
        <p:spPr>
          <a:xfrm>
            <a:off x="8153400" y="3776246"/>
            <a:ext cx="533400" cy="338554"/>
          </a:xfrm>
          <a:prstGeom prst="rect">
            <a:avLst/>
          </a:prstGeom>
          <a:noFill/>
        </p:spPr>
        <p:txBody>
          <a:bodyPr wrap="square" rtlCol="0">
            <a:spAutoFit/>
          </a:bodyPr>
          <a:lstStyle/>
          <a:p>
            <a:pPr algn="ctr"/>
            <a:r>
              <a:rPr lang="en-US" sz="1600" dirty="0" smtClean="0"/>
              <a:t>T</a:t>
            </a:r>
          </a:p>
        </p:txBody>
      </p:sp>
      <p:pic>
        <p:nvPicPr>
          <p:cNvPr id="86" name="Picture 85" descr="flip_coin.jpg"/>
          <p:cNvPicPr>
            <a:picLocks noChangeAspect="1"/>
          </p:cNvPicPr>
          <p:nvPr/>
        </p:nvPicPr>
        <p:blipFill>
          <a:blip r:embed="rId3"/>
          <a:stretch>
            <a:fillRect/>
          </a:stretch>
        </p:blipFill>
        <p:spPr>
          <a:xfrm>
            <a:off x="7924800" y="4419600"/>
            <a:ext cx="781050"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1" nodeType="clickEffect">
                                  <p:stCondLst>
                                    <p:cond delay="0"/>
                                  </p:stCondLst>
                                  <p:childTnLst>
                                    <p:set>
                                      <p:cBhvr>
                                        <p:cTn id="10" dur="indefinite"/>
                                        <p:tgtEl>
                                          <p:spTgt spid="56"/>
                                        </p:tgtEl>
                                        <p:attrNameLst>
                                          <p:attrName>fillcolor</p:attrName>
                                        </p:attrNameLst>
                                      </p:cBhvr>
                                      <p:to>
                                        <p:clrVal>
                                          <a:srgbClr val="FF0000"/>
                                        </p:clrVal>
                                      </p:to>
                                    </p:set>
                                    <p:set>
                                      <p:cBhvr>
                                        <p:cTn id="11" dur="indefinite"/>
                                        <p:tgtEl>
                                          <p:spTgt spid="56"/>
                                        </p:tgtEl>
                                        <p:attrNameLst>
                                          <p:attrName>fill.type</p:attrName>
                                        </p:attrNameLst>
                                      </p:cBhvr>
                                      <p:to>
                                        <p:strVal val="solid"/>
                                      </p:to>
                                    </p:set>
                                    <p:set>
                                      <p:cBhvr>
                                        <p:cTn id="12" dur="indefinite"/>
                                        <p:tgtEl>
                                          <p:spTgt spid="56"/>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61"/>
                                        </p:tgtEl>
                                        <p:attrNameLst>
                                          <p:attrName>fillcolor</p:attrName>
                                        </p:attrNameLst>
                                      </p:cBhvr>
                                      <p:to>
                                        <p:clrVal>
                                          <a:srgbClr val="FF0000"/>
                                        </p:clrVal>
                                      </p:to>
                                    </p:set>
                                    <p:set>
                                      <p:cBhvr>
                                        <p:cTn id="15" dur="indefinite"/>
                                        <p:tgtEl>
                                          <p:spTgt spid="61"/>
                                        </p:tgtEl>
                                        <p:attrNameLst>
                                          <p:attrName>fill.type</p:attrName>
                                        </p:attrNameLst>
                                      </p:cBhvr>
                                      <p:to>
                                        <p:strVal val="solid"/>
                                      </p:to>
                                    </p:set>
                                    <p:set>
                                      <p:cBhvr>
                                        <p:cTn id="16" dur="indefinite"/>
                                        <p:tgtEl>
                                          <p:spTgt spid="61"/>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mph" presetSubtype="1" nodeType="withEffect">
                                  <p:stCondLst>
                                    <p:cond delay="0"/>
                                  </p:stCondLst>
                                  <p:childTnLst>
                                    <p:set>
                                      <p:cBhvr>
                                        <p:cTn id="26" dur="indefinite"/>
                                        <p:tgtEl>
                                          <p:spTgt spid="18"/>
                                        </p:tgtEl>
                                        <p:attrNameLst>
                                          <p:attrName>fillcolor</p:attrName>
                                        </p:attrNameLst>
                                      </p:cBhvr>
                                      <p:to>
                                        <p:clrVal>
                                          <a:srgbClr val="FF0000"/>
                                        </p:clrVal>
                                      </p:to>
                                    </p:set>
                                    <p:set>
                                      <p:cBhvr>
                                        <p:cTn id="27" dur="indefinite"/>
                                        <p:tgtEl>
                                          <p:spTgt spid="18"/>
                                        </p:tgtEl>
                                        <p:attrNameLst>
                                          <p:attrName>fill.type</p:attrName>
                                        </p:attrNameLst>
                                      </p:cBhvr>
                                      <p:to>
                                        <p:strVal val="solid"/>
                                      </p:to>
                                    </p:set>
                                    <p:set>
                                      <p:cBhvr>
                                        <p:cTn id="28" dur="indefinite"/>
                                        <p:tgtEl>
                                          <p:spTgt spid="18"/>
                                        </p:tgtEl>
                                        <p:attrNameLst>
                                          <p:attrName>fill.on</p:attrName>
                                        </p:attrNameLst>
                                      </p:cBhvr>
                                      <p:to>
                                        <p:strVal val="true"/>
                                      </p:to>
                                    </p:set>
                                  </p:childTnLst>
                                </p:cTn>
                              </p:par>
                              <p:par>
                                <p:cTn id="29" presetID="3" presetClass="emph" presetSubtype="1" nodeType="withEffect">
                                  <p:stCondLst>
                                    <p:cond delay="0"/>
                                  </p:stCondLst>
                                  <p:childTnLst>
                                    <p:set>
                                      <p:cBhvr override="childStyle">
                                        <p:cTn id="30" dur="indefinite"/>
                                        <p:tgtEl>
                                          <p:spTgt spid="76">
                                            <p:txEl>
                                              <p:pRg st="0" end="0"/>
                                            </p:txEl>
                                          </p:spTgt>
                                        </p:tgtEl>
                                        <p:attrNameLst>
                                          <p:attrName>style.color</p:attrName>
                                        </p:attrNameLst>
                                      </p:cBhvr>
                                      <p:to>
                                        <p:clrVal>
                                          <a:schemeClr val="bg1"/>
                                        </p:clrVal>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6"/>
                                        </p:tgtEl>
                                        <p:attrNameLst>
                                          <p:attrName>style.visibility</p:attrName>
                                        </p:attrNameLst>
                                      </p:cBhvr>
                                      <p:to>
                                        <p:strVal val="hidden"/>
                                      </p:to>
                                    </p:set>
                                  </p:childTnLst>
                                </p:cTn>
                              </p:par>
                              <p:par>
                                <p:cTn id="47" presetID="1" presetClass="emph" presetSubtype="1" nodeType="withEffect">
                                  <p:stCondLst>
                                    <p:cond delay="0"/>
                                  </p:stCondLst>
                                  <p:childTnLst>
                                    <p:set>
                                      <p:cBhvr>
                                        <p:cTn id="48" dur="indefinite"/>
                                        <p:tgtEl>
                                          <p:spTgt spid="60"/>
                                        </p:tgtEl>
                                        <p:attrNameLst>
                                          <p:attrName>fillcolor</p:attrName>
                                        </p:attrNameLst>
                                      </p:cBhvr>
                                      <p:to>
                                        <p:clrVal>
                                          <a:srgbClr val="FF0000"/>
                                        </p:clrVal>
                                      </p:to>
                                    </p:set>
                                    <p:set>
                                      <p:cBhvr>
                                        <p:cTn id="49" dur="indefinite"/>
                                        <p:tgtEl>
                                          <p:spTgt spid="60"/>
                                        </p:tgtEl>
                                        <p:attrNameLst>
                                          <p:attrName>fill.type</p:attrName>
                                        </p:attrNameLst>
                                      </p:cBhvr>
                                      <p:to>
                                        <p:strVal val="solid"/>
                                      </p:to>
                                    </p:set>
                                    <p:set>
                                      <p:cBhvr>
                                        <p:cTn id="50" dur="indefinite"/>
                                        <p:tgtEl>
                                          <p:spTgt spid="60"/>
                                        </p:tgtEl>
                                        <p:attrNameLst>
                                          <p:attrName>fill.on</p:attrName>
                                        </p:attrNameLst>
                                      </p:cBhvr>
                                      <p:to>
                                        <p:strVal val="tru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0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6">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childTnLst>
                                </p:cTn>
                              </p:par>
                              <p:par>
                                <p:cTn id="61" presetID="1" presetClass="emph" presetSubtype="1" nodeType="withEffect">
                                  <p:stCondLst>
                                    <p:cond delay="0"/>
                                  </p:stCondLst>
                                  <p:childTnLst>
                                    <p:set>
                                      <p:cBhvr>
                                        <p:cTn id="62" dur="indefinite"/>
                                        <p:tgtEl>
                                          <p:spTgt spid="19"/>
                                        </p:tgtEl>
                                        <p:attrNameLst>
                                          <p:attrName>fillcolor</p:attrName>
                                        </p:attrNameLst>
                                      </p:cBhvr>
                                      <p:to>
                                        <p:clrVal>
                                          <a:srgbClr val="FF0000"/>
                                        </p:clrVal>
                                      </p:to>
                                    </p:set>
                                    <p:set>
                                      <p:cBhvr>
                                        <p:cTn id="63" dur="indefinite"/>
                                        <p:tgtEl>
                                          <p:spTgt spid="19"/>
                                        </p:tgtEl>
                                        <p:attrNameLst>
                                          <p:attrName>fill.type</p:attrName>
                                        </p:attrNameLst>
                                      </p:cBhvr>
                                      <p:to>
                                        <p:strVal val="solid"/>
                                      </p:to>
                                    </p:set>
                                    <p:set>
                                      <p:cBhvr>
                                        <p:cTn id="64" dur="indefinite"/>
                                        <p:tgtEl>
                                          <p:spTgt spid="19"/>
                                        </p:tgtEl>
                                        <p:attrNameLst>
                                          <p:attrName>fill.on</p:attrName>
                                        </p:attrNameLst>
                                      </p:cBhvr>
                                      <p:to>
                                        <p:strVal val="tru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3" presetClass="emph" presetSubtype="1" nodeType="withEffect">
                                  <p:stCondLst>
                                    <p:cond delay="0"/>
                                  </p:stCondLst>
                                  <p:childTnLst>
                                    <p:set>
                                      <p:cBhvr override="childStyle">
                                        <p:cTn id="70" dur="indefinite"/>
                                        <p:tgtEl>
                                          <p:spTgt spid="19">
                                            <p:txEl>
                                              <p:pRg st="0" end="0"/>
                                            </p:txEl>
                                          </p:spTgt>
                                        </p:tgtEl>
                                        <p:attrNameLst>
                                          <p:attrName>style.color</p:attrName>
                                        </p:attrNameLst>
                                      </p:cBhvr>
                                      <p:to>
                                        <p:clrVal>
                                          <a:schemeClr val="bg1"/>
                                        </p:clrVal>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par>
                          <p:cTn id="87" fill="hold">
                            <p:stCondLst>
                              <p:cond delay="0"/>
                            </p:stCondLst>
                            <p:childTnLst>
                              <p:par>
                                <p:cTn id="88" presetID="1" presetClass="exit" presetSubtype="0" fill="hold" grpId="1" nodeType="afterEffect">
                                  <p:stCondLst>
                                    <p:cond delay="500"/>
                                  </p:stCondLst>
                                  <p:childTnLst>
                                    <p:set>
                                      <p:cBhvr>
                                        <p:cTn id="89" dur="1" fill="hold">
                                          <p:stCondLst>
                                            <p:cond delay="0"/>
                                          </p:stCondLst>
                                        </p:cTn>
                                        <p:tgtEl>
                                          <p:spTgt spid="48"/>
                                        </p:tgtEl>
                                        <p:attrNameLst>
                                          <p:attrName>style.visibility</p:attrName>
                                        </p:attrNameLst>
                                      </p:cBhvr>
                                      <p:to>
                                        <p:strVal val="hidden"/>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10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childTnLst>
                          </p:cTn>
                        </p:par>
                        <p:par>
                          <p:cTn id="99" fill="hold">
                            <p:stCondLst>
                              <p:cond delay="500"/>
                            </p:stCondLst>
                            <p:childTnLst>
                              <p:par>
                                <p:cTn id="100" presetID="1" presetClass="exit" presetSubtype="0" fill="hold" grpId="1" nodeType="afterEffect">
                                  <p:stCondLst>
                                    <p:cond delay="500"/>
                                  </p:stCondLst>
                                  <p:childTnLst>
                                    <p:set>
                                      <p:cBhvr>
                                        <p:cTn id="101" dur="1" fill="hold">
                                          <p:stCondLst>
                                            <p:cond delay="0"/>
                                          </p:stCondLst>
                                        </p:cTn>
                                        <p:tgtEl>
                                          <p:spTgt spid="49"/>
                                        </p:tgtEl>
                                        <p:attrNameLst>
                                          <p:attrName>style.visibility</p:attrName>
                                        </p:attrNameLst>
                                      </p:cBhvr>
                                      <p:to>
                                        <p:strVal val="hidden"/>
                                      </p:to>
                                    </p:set>
                                  </p:childTnLst>
                                </p:cTn>
                              </p:par>
                            </p:childTnLst>
                          </p:cTn>
                        </p:par>
                        <p:par>
                          <p:cTn id="102" fill="hold">
                            <p:stCondLst>
                              <p:cond delay="1000"/>
                            </p:stCondLst>
                            <p:childTnLst>
                              <p:par>
                                <p:cTn id="103" presetID="1"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animBg="1"/>
      <p:bldP spid="50" grpId="0" animBg="1"/>
      <p:bldP spid="49" grpId="0" animBg="1"/>
      <p:bldP spid="49" grpId="1" animBg="1"/>
      <p:bldP spid="48" grpId="0" animBg="1"/>
      <p:bldP spid="48" grpId="1" animBg="1"/>
      <p:bldP spid="32" grpId="1" animBg="1"/>
      <p:bldP spid="31" grpId="0" animBg="1"/>
      <p:bldP spid="25" grpId="0" animBg="1"/>
      <p:bldP spid="25" grpId="1" animBg="1"/>
      <p:bldP spid="101" grpId="0" animBg="1"/>
      <p:bldP spid="101" grpId="1" animBg="1"/>
      <p:bldP spid="100" grpId="0"/>
      <p:bldP spid="100" grpId="1"/>
      <p:bldP spid="102" grpId="0" animBg="1"/>
      <p:bldP spid="55" grpId="0"/>
      <p:bldP spid="81" grpId="0" animBg="1"/>
      <p:bldP spid="76" grpId="0" uiExpand="1" build="allAtOnce" animBg="1"/>
      <p:bldP spid="85" grpId="0" animBg="1"/>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624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z = x * 2</a:t>
            </a:r>
            <a:endParaRPr lang="en-US" sz="2000" dirty="0"/>
          </a:p>
        </p:txBody>
      </p:sp>
      <p:sp>
        <p:nvSpPr>
          <p:cNvPr id="62" name="Rounded Rectangle 61"/>
          <p:cNvSpPr/>
          <p:nvPr/>
        </p:nvSpPr>
        <p:spPr>
          <a:xfrm>
            <a:off x="5943600" y="49530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4" name="Rounded Rectangle 63"/>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0" name="Rounded Rectangle 59"/>
          <p:cNvSpPr/>
          <p:nvPr/>
        </p:nvSpPr>
        <p:spPr>
          <a:xfrm>
            <a:off x="5943600" y="44196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3" name="Right Arrow 62"/>
          <p:cNvSpPr/>
          <p:nvPr/>
        </p:nvSpPr>
        <p:spPr>
          <a:xfrm rot="7332979">
            <a:off x="7432024" y="4520805"/>
            <a:ext cx="1402627" cy="244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8" name="Rounded Rectangle 57"/>
          <p:cNvSpPr/>
          <p:nvPr/>
        </p:nvSpPr>
        <p:spPr>
          <a:xfrm>
            <a:off x="5943600" y="3352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ectangle 49"/>
          <p:cNvSpPr/>
          <p:nvPr/>
        </p:nvSpPr>
        <p:spPr>
          <a:xfrm>
            <a:off x="2133600" y="2923032"/>
            <a:ext cx="1524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30552" y="2450592"/>
            <a:ext cx="1676400" cy="438912"/>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33600" y="2209800"/>
            <a:ext cx="13716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1965960"/>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09928"/>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33600" y="1462921"/>
            <a:ext cx="2286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Dataflow Sampling Example: 3</a:t>
            </a:r>
            <a:r>
              <a:rPr lang="en-US" baseline="30000" dirty="0" smtClean="0"/>
              <a:t>rd</a:t>
            </a:r>
            <a:r>
              <a:rPr lang="en-US" dirty="0" smtClean="0"/>
              <a:t> User</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11</a:t>
            </a:fld>
            <a:endParaRPr lang="en-US" altLang="en-US" dirty="0"/>
          </a:p>
        </p:txBody>
      </p:sp>
      <p:sp>
        <p:nvSpPr>
          <p:cNvPr id="12" name="Right Arrow 11"/>
          <p:cNvSpPr/>
          <p:nvPr/>
        </p:nvSpPr>
        <p:spPr>
          <a:xfrm rot="3120000">
            <a:off x="3661773"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682756">
            <a:off x="3143395"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81400" y="4114800"/>
            <a:ext cx="228600" cy="6096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82824" y="4724400"/>
            <a:ext cx="1828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x=</a:t>
            </a:r>
            <a:r>
              <a:rPr lang="en-US" sz="2000" dirty="0" err="1" smtClean="0"/>
              <a:t>read_in</a:t>
            </a:r>
            <a:r>
              <a:rPr lang="en-US" sz="2000" dirty="0" smtClean="0"/>
              <a:t>()</a:t>
            </a:r>
            <a:endParaRPr lang="en-US" sz="2000" dirty="0"/>
          </a:p>
        </p:txBody>
      </p:sp>
      <p:sp>
        <p:nvSpPr>
          <p:cNvPr id="19" name="Rounded Rectangle 18"/>
          <p:cNvSpPr/>
          <p:nvPr/>
        </p:nvSpPr>
        <p:spPr>
          <a:xfrm>
            <a:off x="21336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y = x + 1</a:t>
            </a:r>
            <a:endParaRPr lang="en-US" sz="2000" dirty="0"/>
          </a:p>
        </p:txBody>
      </p:sp>
      <p:sp>
        <p:nvSpPr>
          <p:cNvPr id="24" name="TextBox 23"/>
          <p:cNvSpPr txBox="1"/>
          <p:nvPr/>
        </p:nvSpPr>
        <p:spPr>
          <a:xfrm>
            <a:off x="1828800" y="1143000"/>
            <a:ext cx="3505200" cy="2308324"/>
          </a:xfrm>
          <a:prstGeom prst="rect">
            <a:avLst/>
          </a:prstGeom>
          <a:noFill/>
          <a:ln>
            <a:noFill/>
          </a:ln>
        </p:spPr>
        <p:txBody>
          <a:bodyPr wrap="square" rtlCol="0">
            <a:spAutoFit/>
          </a:bodyPr>
          <a:lstStyle/>
          <a:p>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sample(</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a[8]){</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a:t>
            </a:r>
            <a:r>
              <a:rPr lang="en-US" sz="1600" b="1" dirty="0" err="1" smtClean="0">
                <a:latin typeface="Courier New" pitchFamily="49" charset="0"/>
                <a:cs typeface="Courier New" pitchFamily="49" charset="0"/>
              </a:rPr>
              <a:t>read_in</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y = x + 1;</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z = x * 2;</a:t>
            </a:r>
          </a:p>
          <a:p>
            <a:r>
              <a:rPr lang="en-US" sz="1600" b="1" dirty="0" smtClean="0">
                <a:latin typeface="Courier New" pitchFamily="49" charset="0"/>
                <a:cs typeface="Courier New" pitchFamily="49" charset="0"/>
              </a:rPr>
              <a:t>  print a[x];</a:t>
            </a:r>
          </a:p>
          <a:p>
            <a:r>
              <a:rPr lang="en-US" sz="1600" b="1" dirty="0" smtClean="0">
                <a:latin typeface="Courier New" pitchFamily="49" charset="0"/>
                <a:cs typeface="Courier New" pitchFamily="49" charset="0"/>
              </a:rPr>
              <a:t>  if(y&gt;0&amp;&amp;y&lt;8)</a:t>
            </a:r>
          </a:p>
          <a:p>
            <a:r>
              <a:rPr lang="en-US" sz="1600" b="1" dirty="0" smtClean="0">
                <a:latin typeface="Courier New" pitchFamily="49" charset="0"/>
                <a:cs typeface="Courier New" pitchFamily="49" charset="0"/>
              </a:rPr>
              <a:t>    print a[y];</a:t>
            </a:r>
          </a:p>
          <a:p>
            <a:r>
              <a:rPr lang="en-US" sz="1600" b="1" dirty="0" smtClean="0">
                <a:latin typeface="Courier New" pitchFamily="49" charset="0"/>
                <a:cs typeface="Courier New" pitchFamily="49" charset="0"/>
              </a:rPr>
              <a:t>  return a[z];</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2" name="TextBox 41"/>
          <p:cNvSpPr txBox="1"/>
          <p:nvPr/>
        </p:nvSpPr>
        <p:spPr>
          <a:xfrm>
            <a:off x="457200" y="3810000"/>
            <a:ext cx="1524000" cy="461665"/>
          </a:xfrm>
          <a:prstGeom prst="rect">
            <a:avLst/>
          </a:prstGeom>
          <a:noFill/>
        </p:spPr>
        <p:txBody>
          <a:bodyPr wrap="square" rtlCol="0">
            <a:spAutoFit/>
          </a:bodyPr>
          <a:lstStyle/>
          <a:p>
            <a:pPr algn="ctr"/>
            <a:r>
              <a:rPr lang="en-US" sz="2400" u="sng" dirty="0" smtClean="0"/>
              <a:t>Dataflow:</a:t>
            </a:r>
          </a:p>
        </p:txBody>
      </p:sp>
      <p:sp>
        <p:nvSpPr>
          <p:cNvPr id="43" name="TextBox 42"/>
          <p:cNvSpPr txBox="1"/>
          <p:nvPr/>
        </p:nvSpPr>
        <p:spPr>
          <a:xfrm>
            <a:off x="457200" y="1143000"/>
            <a:ext cx="1524000" cy="461665"/>
          </a:xfrm>
          <a:prstGeom prst="rect">
            <a:avLst/>
          </a:prstGeom>
          <a:noFill/>
        </p:spPr>
        <p:txBody>
          <a:bodyPr wrap="square" rtlCol="0">
            <a:spAutoFit/>
          </a:bodyPr>
          <a:lstStyle/>
          <a:p>
            <a:pPr algn="ctr"/>
            <a:r>
              <a:rPr lang="en-US" sz="2400" u="sng" dirty="0" smtClean="0"/>
              <a:t>Code:</a:t>
            </a:r>
          </a:p>
        </p:txBody>
      </p:sp>
      <p:sp>
        <p:nvSpPr>
          <p:cNvPr id="44" name="Rounded Rectangle 43"/>
          <p:cNvSpPr/>
          <p:nvPr/>
        </p:nvSpPr>
        <p:spPr>
          <a:xfrm>
            <a:off x="5943600" y="2971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Rounded Rectangle 45"/>
          <p:cNvSpPr/>
          <p:nvPr/>
        </p:nvSpPr>
        <p:spPr>
          <a:xfrm>
            <a:off x="5943600" y="24384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1" name="TextBox 50"/>
          <p:cNvSpPr txBox="1"/>
          <p:nvPr/>
        </p:nvSpPr>
        <p:spPr>
          <a:xfrm>
            <a:off x="5715000" y="2096869"/>
            <a:ext cx="2286000" cy="369332"/>
          </a:xfrm>
          <a:prstGeom prst="rect">
            <a:avLst/>
          </a:prstGeom>
          <a:noFill/>
        </p:spPr>
        <p:txBody>
          <a:bodyPr wrap="square" rtlCol="0">
            <a:spAutoFit/>
          </a:bodyPr>
          <a:lstStyle/>
          <a:p>
            <a:pPr algn="ctr"/>
            <a:r>
              <a:rPr lang="en-US" dirty="0" smtClean="0"/>
              <a:t>Memory Location</a:t>
            </a:r>
            <a:endParaRPr lang="en-US" dirty="0"/>
          </a:p>
        </p:txBody>
      </p:sp>
      <p:sp>
        <p:nvSpPr>
          <p:cNvPr id="52" name="TextBox 51"/>
          <p:cNvSpPr txBox="1"/>
          <p:nvPr/>
        </p:nvSpPr>
        <p:spPr>
          <a:xfrm>
            <a:off x="7848600" y="2514600"/>
            <a:ext cx="1066800" cy="1200329"/>
          </a:xfrm>
          <a:prstGeom prst="rect">
            <a:avLst/>
          </a:prstGeom>
          <a:noFill/>
        </p:spPr>
        <p:txBody>
          <a:bodyPr wrap="square" rtlCol="0">
            <a:spAutoFit/>
          </a:bodyPr>
          <a:lstStyle/>
          <a:p>
            <a:pPr algn="ctr"/>
            <a:r>
              <a:rPr lang="en-US" dirty="0" smtClean="0"/>
              <a:t>Single shared shadow value</a:t>
            </a:r>
            <a:endParaRPr lang="en-US" dirty="0"/>
          </a:p>
        </p:txBody>
      </p:sp>
      <p:sp>
        <p:nvSpPr>
          <p:cNvPr id="53" name="Double Wave 52"/>
          <p:cNvSpPr/>
          <p:nvPr/>
        </p:nvSpPr>
        <p:spPr>
          <a:xfrm>
            <a:off x="5867400" y="3200400"/>
            <a:ext cx="1981200" cy="457200"/>
          </a:xfrm>
          <a:prstGeom prst="doubleWave">
            <a:avLst>
              <a:gd name="adj1" fmla="val 625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5715000" y="1219200"/>
            <a:ext cx="1524000" cy="461665"/>
          </a:xfrm>
          <a:prstGeom prst="rect">
            <a:avLst/>
          </a:prstGeom>
          <a:noFill/>
        </p:spPr>
        <p:txBody>
          <a:bodyPr wrap="square" rtlCol="0">
            <a:spAutoFit/>
          </a:bodyPr>
          <a:lstStyle/>
          <a:p>
            <a:pPr algn="ctr"/>
            <a:r>
              <a:rPr lang="en-US" sz="2400" u="sng" dirty="0" smtClean="0"/>
              <a:t>Memory:</a:t>
            </a:r>
          </a:p>
        </p:txBody>
      </p:sp>
      <p:sp>
        <p:nvSpPr>
          <p:cNvPr id="67" name="TextBox 66"/>
          <p:cNvSpPr txBox="1"/>
          <p:nvPr/>
        </p:nvSpPr>
        <p:spPr>
          <a:xfrm>
            <a:off x="5486400" y="2514600"/>
            <a:ext cx="533400" cy="338554"/>
          </a:xfrm>
          <a:prstGeom prst="rect">
            <a:avLst/>
          </a:prstGeom>
          <a:noFill/>
        </p:spPr>
        <p:txBody>
          <a:bodyPr wrap="square" rtlCol="0">
            <a:spAutoFit/>
          </a:bodyPr>
          <a:lstStyle/>
          <a:p>
            <a:pPr algn="ctr"/>
            <a:r>
              <a:rPr lang="en-US" sz="1600" dirty="0" smtClean="0"/>
              <a:t>a[0]</a:t>
            </a:r>
          </a:p>
        </p:txBody>
      </p:sp>
      <p:sp>
        <p:nvSpPr>
          <p:cNvPr id="68" name="TextBox 67"/>
          <p:cNvSpPr txBox="1"/>
          <p:nvPr/>
        </p:nvSpPr>
        <p:spPr>
          <a:xfrm>
            <a:off x="5669280" y="4004846"/>
            <a:ext cx="274320" cy="338554"/>
          </a:xfrm>
          <a:prstGeom prst="rect">
            <a:avLst/>
          </a:prstGeom>
          <a:noFill/>
        </p:spPr>
        <p:txBody>
          <a:bodyPr wrap="square" rtlCol="0">
            <a:spAutoFit/>
          </a:bodyPr>
          <a:lstStyle/>
          <a:p>
            <a:pPr algn="ctr"/>
            <a:r>
              <a:rPr lang="en-US" sz="1600" dirty="0" smtClean="0"/>
              <a:t>x</a:t>
            </a:r>
          </a:p>
        </p:txBody>
      </p:sp>
      <p:sp>
        <p:nvSpPr>
          <p:cNvPr id="69" name="TextBox 68"/>
          <p:cNvSpPr txBox="1"/>
          <p:nvPr/>
        </p:nvSpPr>
        <p:spPr>
          <a:xfrm>
            <a:off x="5669280" y="4538246"/>
            <a:ext cx="274320" cy="338554"/>
          </a:xfrm>
          <a:prstGeom prst="rect">
            <a:avLst/>
          </a:prstGeom>
          <a:noFill/>
        </p:spPr>
        <p:txBody>
          <a:bodyPr wrap="square" rtlCol="0">
            <a:spAutoFit/>
          </a:bodyPr>
          <a:lstStyle/>
          <a:p>
            <a:pPr algn="ctr"/>
            <a:r>
              <a:rPr lang="en-US" sz="1600" dirty="0" smtClean="0"/>
              <a:t>y</a:t>
            </a:r>
          </a:p>
        </p:txBody>
      </p:sp>
      <p:sp>
        <p:nvSpPr>
          <p:cNvPr id="70" name="TextBox 69"/>
          <p:cNvSpPr txBox="1"/>
          <p:nvPr/>
        </p:nvSpPr>
        <p:spPr>
          <a:xfrm>
            <a:off x="5669280" y="5071646"/>
            <a:ext cx="274320" cy="338554"/>
          </a:xfrm>
          <a:prstGeom prst="rect">
            <a:avLst/>
          </a:prstGeom>
          <a:noFill/>
        </p:spPr>
        <p:txBody>
          <a:bodyPr wrap="square" rtlCol="0">
            <a:spAutoFit/>
          </a:bodyPr>
          <a:lstStyle/>
          <a:p>
            <a:pPr algn="ctr"/>
            <a:r>
              <a:rPr lang="en-US" sz="1600" dirty="0" smtClean="0"/>
              <a:t>z</a:t>
            </a:r>
          </a:p>
        </p:txBody>
      </p:sp>
      <p:cxnSp>
        <p:nvCxnSpPr>
          <p:cNvPr id="72" name="Straight Connector 71"/>
          <p:cNvCxnSpPr/>
          <p:nvPr/>
        </p:nvCxnSpPr>
        <p:spPr>
          <a:xfrm>
            <a:off x="457200" y="3581400"/>
            <a:ext cx="4953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3962400"/>
            <a:ext cx="1828800" cy="400110"/>
          </a:xfrm>
          <a:prstGeom prst="rect">
            <a:avLst/>
          </a:prstGeom>
          <a:noFill/>
        </p:spPr>
        <p:txBody>
          <a:bodyPr wrap="square" rtlCol="0">
            <a:spAutoFit/>
          </a:bodyPr>
          <a:lstStyle/>
          <a:p>
            <a:pPr algn="ctr"/>
            <a:r>
              <a:rPr lang="en-US" sz="2000" b="1" dirty="0" smtClean="0">
                <a:solidFill>
                  <a:schemeClr val="bg1"/>
                </a:solidFill>
              </a:rPr>
              <a:t>6</a:t>
            </a:r>
            <a:endParaRPr lang="en-US" sz="1400" b="1" dirty="0" smtClean="0">
              <a:solidFill>
                <a:schemeClr val="bg1"/>
              </a:solidFill>
            </a:endParaRPr>
          </a:p>
        </p:txBody>
      </p:sp>
      <p:sp>
        <p:nvSpPr>
          <p:cNvPr id="90" name="TextBox 89"/>
          <p:cNvSpPr txBox="1"/>
          <p:nvPr/>
        </p:nvSpPr>
        <p:spPr>
          <a:xfrm>
            <a:off x="5943600" y="4476690"/>
            <a:ext cx="1828800" cy="400110"/>
          </a:xfrm>
          <a:prstGeom prst="rect">
            <a:avLst/>
          </a:prstGeom>
          <a:noFill/>
        </p:spPr>
        <p:txBody>
          <a:bodyPr wrap="square" rtlCol="0">
            <a:spAutoFit/>
          </a:bodyPr>
          <a:lstStyle/>
          <a:p>
            <a:pPr algn="ctr"/>
            <a:r>
              <a:rPr lang="en-US" sz="2000" b="1" dirty="0" smtClean="0">
                <a:solidFill>
                  <a:schemeClr val="bg1"/>
                </a:solidFill>
              </a:rPr>
              <a:t>7</a:t>
            </a:r>
            <a:endParaRPr lang="en-US" sz="1400" b="1" dirty="0" smtClean="0">
              <a:solidFill>
                <a:schemeClr val="bg1"/>
              </a:solidFill>
            </a:endParaRPr>
          </a:p>
        </p:txBody>
      </p:sp>
      <p:sp>
        <p:nvSpPr>
          <p:cNvPr id="94" name="TextBox 93"/>
          <p:cNvSpPr txBox="1"/>
          <p:nvPr/>
        </p:nvSpPr>
        <p:spPr>
          <a:xfrm>
            <a:off x="5943600" y="5029200"/>
            <a:ext cx="1828800" cy="400110"/>
          </a:xfrm>
          <a:prstGeom prst="rect">
            <a:avLst/>
          </a:prstGeom>
          <a:noFill/>
        </p:spPr>
        <p:txBody>
          <a:bodyPr wrap="square" rtlCol="0">
            <a:spAutoFit/>
          </a:bodyPr>
          <a:lstStyle/>
          <a:p>
            <a:pPr algn="ctr"/>
            <a:r>
              <a:rPr lang="en-US" sz="2000" b="1" dirty="0" smtClean="0">
                <a:solidFill>
                  <a:schemeClr val="bg1"/>
                </a:solidFill>
              </a:rPr>
              <a:t>12</a:t>
            </a:r>
            <a:endParaRPr lang="en-US" sz="1400" b="1" dirty="0" smtClean="0">
              <a:solidFill>
                <a:schemeClr val="bg1"/>
              </a:solidFill>
            </a:endParaRPr>
          </a:p>
        </p:txBody>
      </p:sp>
      <p:grpSp>
        <p:nvGrpSpPr>
          <p:cNvPr id="3" name="Group 82"/>
          <p:cNvGrpSpPr/>
          <p:nvPr/>
        </p:nvGrpSpPr>
        <p:grpSpPr>
          <a:xfrm>
            <a:off x="457200" y="4267200"/>
            <a:ext cx="2286000" cy="1400973"/>
            <a:chOff x="457200" y="4267200"/>
            <a:chExt cx="2286000" cy="1400973"/>
          </a:xfrm>
        </p:grpSpPr>
        <p:grpSp>
          <p:nvGrpSpPr>
            <p:cNvPr id="5" name="Group 54"/>
            <p:cNvGrpSpPr/>
            <p:nvPr/>
          </p:nvGrpSpPr>
          <p:grpSpPr>
            <a:xfrm>
              <a:off x="457200" y="4267200"/>
              <a:ext cx="2209800" cy="1400973"/>
              <a:chOff x="457200" y="4876800"/>
              <a:chExt cx="2209800" cy="1400973"/>
            </a:xfrm>
          </p:grpSpPr>
          <p:sp>
            <p:nvSpPr>
              <p:cNvPr id="65" name="Rectangle 64"/>
              <p:cNvSpPr/>
              <p:nvPr/>
            </p:nvSpPr>
            <p:spPr>
              <a:xfrm>
                <a:off x="457200" y="4876800"/>
                <a:ext cx="2209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u="sng" dirty="0" smtClean="0"/>
                  <a:t>Key:</a:t>
                </a:r>
              </a:p>
            </p:txBody>
          </p:sp>
          <p:sp>
            <p:nvSpPr>
              <p:cNvPr id="71" name="Rounded Rectangle 70"/>
              <p:cNvSpPr/>
              <p:nvPr/>
            </p:nvSpPr>
            <p:spPr>
              <a:xfrm>
                <a:off x="533400" y="5364480"/>
                <a:ext cx="2286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4" name="TextBox 73"/>
              <p:cNvSpPr txBox="1"/>
              <p:nvPr/>
            </p:nvSpPr>
            <p:spPr>
              <a:xfrm>
                <a:off x="457200" y="5446776"/>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
          <p:nvSpPr>
            <p:cNvPr id="75" name="Rounded Rectangle 74"/>
            <p:cNvSpPr/>
            <p:nvPr/>
          </p:nvSpPr>
          <p:spPr>
            <a:xfrm>
              <a:off x="533399" y="4526280"/>
              <a:ext cx="228600" cy="228600"/>
            </a:xfrm>
            <a:prstGeom prst="roundRect">
              <a:avLst/>
            </a:prstGeom>
            <a:solidFill>
              <a:srgbClr val="FF0000"/>
            </a:solidFill>
            <a:ln w="952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TextBox 76"/>
            <p:cNvSpPr txBox="1"/>
            <p:nvPr/>
          </p:nvSpPr>
          <p:spPr>
            <a:xfrm>
              <a:off x="762000" y="4495800"/>
              <a:ext cx="1600200" cy="338554"/>
            </a:xfrm>
            <a:prstGeom prst="rect">
              <a:avLst/>
            </a:prstGeom>
            <a:noFill/>
          </p:spPr>
          <p:txBody>
            <a:bodyPr wrap="square" rtlCol="0">
              <a:spAutoFit/>
            </a:bodyPr>
            <a:lstStyle/>
            <a:p>
              <a:r>
                <a:rPr lang="en-US" sz="1600" dirty="0" smtClean="0"/>
                <a:t>= shadow value</a:t>
              </a:r>
            </a:p>
          </p:txBody>
        </p:sp>
        <p:sp>
          <p:nvSpPr>
            <p:cNvPr id="79" name="TextBox 78"/>
            <p:cNvSpPr txBox="1"/>
            <p:nvPr/>
          </p:nvSpPr>
          <p:spPr>
            <a:xfrm>
              <a:off x="762000" y="4724400"/>
              <a:ext cx="1905000" cy="338554"/>
            </a:xfrm>
            <a:prstGeom prst="rect">
              <a:avLst/>
            </a:prstGeom>
            <a:noFill/>
          </p:spPr>
          <p:txBody>
            <a:bodyPr wrap="square" rtlCol="0">
              <a:spAutoFit/>
            </a:bodyPr>
            <a:lstStyle/>
            <a:p>
              <a:r>
                <a:rPr lang="en-US" sz="1600" dirty="0" smtClean="0"/>
                <a:t>= no shadow value</a:t>
              </a:r>
            </a:p>
          </p:txBody>
        </p:sp>
        <p:sp>
          <p:nvSpPr>
            <p:cNvPr id="80" name="TextBox 79"/>
            <p:cNvSpPr txBox="1"/>
            <p:nvPr/>
          </p:nvSpPr>
          <p:spPr>
            <a:xfrm>
              <a:off x="762000" y="4953000"/>
              <a:ext cx="1981200" cy="584775"/>
            </a:xfrm>
            <a:prstGeom prst="rect">
              <a:avLst/>
            </a:prstGeom>
            <a:noFill/>
          </p:spPr>
          <p:txBody>
            <a:bodyPr wrap="square" rtlCol="0">
              <a:spAutoFit/>
            </a:bodyPr>
            <a:lstStyle/>
            <a:p>
              <a:r>
                <a:rPr lang="en-US" sz="1600" dirty="0" smtClean="0"/>
                <a:t>= globally observed</a:t>
              </a:r>
              <a:br>
                <a:rPr lang="en-US" sz="1600" dirty="0" smtClean="0"/>
              </a:br>
              <a:r>
                <a:rPr lang="en-US" sz="1600" dirty="0" smtClean="0"/>
                <a:t>   shadow value</a:t>
              </a:r>
            </a:p>
          </p:txBody>
        </p:sp>
      </p:grpSp>
      <p:sp>
        <p:nvSpPr>
          <p:cNvPr id="101" name="Right Arrow 100"/>
          <p:cNvSpPr/>
          <p:nvPr/>
        </p:nvSpPr>
        <p:spPr>
          <a:xfrm rot="9686382">
            <a:off x="7738760" y="3944903"/>
            <a:ext cx="514938" cy="265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153400" y="36576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0" name="TextBox 99"/>
          <p:cNvSpPr txBox="1"/>
          <p:nvPr/>
        </p:nvSpPr>
        <p:spPr>
          <a:xfrm>
            <a:off x="8110728" y="3776246"/>
            <a:ext cx="609600" cy="338554"/>
          </a:xfrm>
          <a:prstGeom prst="rect">
            <a:avLst/>
          </a:prstGeom>
          <a:noFill/>
        </p:spPr>
        <p:txBody>
          <a:bodyPr wrap="square" rtlCol="0">
            <a:spAutoFit/>
          </a:bodyPr>
          <a:lstStyle/>
          <a:p>
            <a:pPr algn="ctr"/>
            <a:r>
              <a:rPr lang="en-US" sz="1600" dirty="0" smtClean="0">
                <a:solidFill>
                  <a:schemeClr val="bg1"/>
                </a:solidFill>
              </a:rPr>
              <a:t>UT</a:t>
            </a:r>
          </a:p>
        </p:txBody>
      </p:sp>
      <p:sp>
        <p:nvSpPr>
          <p:cNvPr id="93" name="TextBox 92"/>
          <p:cNvSpPr txBox="1"/>
          <p:nvPr/>
        </p:nvSpPr>
        <p:spPr>
          <a:xfrm>
            <a:off x="7772400" y="4444425"/>
            <a:ext cx="1307592"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FF0000"/>
                </a:solidFill>
                <a:latin typeface="Impact" pitchFamily="34" charset="0"/>
              </a:rPr>
              <a:t>No Replacement</a:t>
            </a:r>
          </a:p>
        </p:txBody>
      </p:sp>
      <p:sp>
        <p:nvSpPr>
          <p:cNvPr id="102" name="Down Arrow 101"/>
          <p:cNvSpPr/>
          <p:nvPr/>
        </p:nvSpPr>
        <p:spPr>
          <a:xfrm>
            <a:off x="3581400" y="4114800"/>
            <a:ext cx="228600" cy="6096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52800" y="3810000"/>
            <a:ext cx="685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I/O</a:t>
            </a:r>
            <a:endParaRPr lang="en-US" sz="2000" dirty="0"/>
          </a:p>
        </p:txBody>
      </p:sp>
      <p:sp>
        <p:nvSpPr>
          <p:cNvPr id="107" name="TextBox 106"/>
          <p:cNvSpPr txBox="1"/>
          <p:nvPr/>
        </p:nvSpPr>
        <p:spPr>
          <a:xfrm>
            <a:off x="4267200" y="4343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5" name="TextBox 54"/>
          <p:cNvSpPr txBox="1"/>
          <p:nvPr/>
        </p:nvSpPr>
        <p:spPr>
          <a:xfrm>
            <a:off x="2895600" y="5265003"/>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pic>
        <p:nvPicPr>
          <p:cNvPr id="73" name="Picture 33" descr="C:\Users\Joe\AppData\Local\Microsoft\Windows\Temporary Internet Files\Content.IE5\76OEA6WG\MCj04347500000[1].png"/>
          <p:cNvPicPr>
            <a:picLocks noChangeAspect="1" noChangeArrowheads="1"/>
          </p:cNvPicPr>
          <p:nvPr/>
        </p:nvPicPr>
        <p:blipFill>
          <a:blip r:embed="rId3" cstate="print"/>
          <a:srcRect/>
          <a:stretch>
            <a:fillRect/>
          </a:stretch>
        </p:blipFill>
        <p:spPr bwMode="auto">
          <a:xfrm>
            <a:off x="3581400" y="2649488"/>
            <a:ext cx="778010" cy="779512"/>
          </a:xfrm>
          <a:prstGeom prst="rect">
            <a:avLst/>
          </a:prstGeom>
          <a:noFill/>
        </p:spPr>
      </p:pic>
      <p:sp>
        <p:nvSpPr>
          <p:cNvPr id="82" name="TextBox 81"/>
          <p:cNvSpPr txBox="1"/>
          <p:nvPr/>
        </p:nvSpPr>
        <p:spPr>
          <a:xfrm>
            <a:off x="4953000" y="52578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83" name="Right Arrow 82"/>
          <p:cNvSpPr/>
          <p:nvPr/>
        </p:nvSpPr>
        <p:spPr>
          <a:xfrm rot="3120000">
            <a:off x="3676934" y="5286368"/>
            <a:ext cx="619184" cy="228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779776" y="4727448"/>
            <a:ext cx="1828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x=</a:t>
            </a:r>
            <a:r>
              <a:rPr lang="en-US" sz="2000" dirty="0" err="1" smtClean="0"/>
              <a:t>read_in</a:t>
            </a:r>
            <a:r>
              <a:rPr lang="en-US" sz="2000" dirty="0" smtClean="0"/>
              <a:t>()</a:t>
            </a:r>
            <a:endParaRPr lang="en-US" sz="2000" dirty="0"/>
          </a:p>
        </p:txBody>
      </p:sp>
      <p:cxnSp>
        <p:nvCxnSpPr>
          <p:cNvPr id="81" name="Straight Connector 80"/>
          <p:cNvCxnSpPr/>
          <p:nvPr/>
        </p:nvCxnSpPr>
        <p:spPr>
          <a:xfrm rot="5400000" flipH="1" flipV="1">
            <a:off x="2781300" y="3543300"/>
            <a:ext cx="525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Picture 85" descr="flip_coin.jpg"/>
          <p:cNvPicPr>
            <a:picLocks noChangeAspect="1"/>
          </p:cNvPicPr>
          <p:nvPr/>
        </p:nvPicPr>
        <p:blipFill>
          <a:blip r:embed="rId4"/>
          <a:stretch>
            <a:fillRect/>
          </a:stretch>
        </p:blipFill>
        <p:spPr>
          <a:xfrm>
            <a:off x="7924800" y="4419600"/>
            <a:ext cx="781050"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1" nodeType="clickEffect">
                                  <p:stCondLst>
                                    <p:cond delay="0"/>
                                  </p:stCondLst>
                                  <p:childTnLst>
                                    <p:set>
                                      <p:cBhvr>
                                        <p:cTn id="10" dur="indefinite"/>
                                        <p:tgtEl>
                                          <p:spTgt spid="56"/>
                                        </p:tgtEl>
                                        <p:attrNameLst>
                                          <p:attrName>fillcolor</p:attrName>
                                        </p:attrNameLst>
                                      </p:cBhvr>
                                      <p:to>
                                        <p:clrVal>
                                          <a:srgbClr val="FF0000"/>
                                        </p:clrVal>
                                      </p:to>
                                    </p:set>
                                    <p:set>
                                      <p:cBhvr>
                                        <p:cTn id="11" dur="indefinite"/>
                                        <p:tgtEl>
                                          <p:spTgt spid="56"/>
                                        </p:tgtEl>
                                        <p:attrNameLst>
                                          <p:attrName>fill.type</p:attrName>
                                        </p:attrNameLst>
                                      </p:cBhvr>
                                      <p:to>
                                        <p:strVal val="solid"/>
                                      </p:to>
                                    </p:set>
                                    <p:set>
                                      <p:cBhvr>
                                        <p:cTn id="12" dur="indefinite"/>
                                        <p:tgtEl>
                                          <p:spTgt spid="56"/>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61"/>
                                        </p:tgtEl>
                                        <p:attrNameLst>
                                          <p:attrName>fillcolor</p:attrName>
                                        </p:attrNameLst>
                                      </p:cBhvr>
                                      <p:to>
                                        <p:clrVal>
                                          <a:srgbClr val="FF0000"/>
                                        </p:clrVal>
                                      </p:to>
                                    </p:set>
                                    <p:set>
                                      <p:cBhvr>
                                        <p:cTn id="15" dur="indefinite"/>
                                        <p:tgtEl>
                                          <p:spTgt spid="61"/>
                                        </p:tgtEl>
                                        <p:attrNameLst>
                                          <p:attrName>fill.type</p:attrName>
                                        </p:attrNameLst>
                                      </p:cBhvr>
                                      <p:to>
                                        <p:strVal val="solid"/>
                                      </p:to>
                                    </p:set>
                                    <p:set>
                                      <p:cBhvr>
                                        <p:cTn id="16" dur="indefinite"/>
                                        <p:tgtEl>
                                          <p:spTgt spid="61"/>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mph" presetSubtype="1" nodeType="withEffect">
                                  <p:stCondLst>
                                    <p:cond delay="0"/>
                                  </p:stCondLst>
                                  <p:childTnLst>
                                    <p:set>
                                      <p:cBhvr>
                                        <p:cTn id="26" dur="indefinite"/>
                                        <p:tgtEl>
                                          <p:spTgt spid="18"/>
                                        </p:tgtEl>
                                        <p:attrNameLst>
                                          <p:attrName>fillcolor</p:attrName>
                                        </p:attrNameLst>
                                      </p:cBhvr>
                                      <p:to>
                                        <p:clrVal>
                                          <a:srgbClr val="FF0000"/>
                                        </p:clrVal>
                                      </p:to>
                                    </p:set>
                                    <p:set>
                                      <p:cBhvr>
                                        <p:cTn id="27" dur="indefinite"/>
                                        <p:tgtEl>
                                          <p:spTgt spid="18"/>
                                        </p:tgtEl>
                                        <p:attrNameLst>
                                          <p:attrName>fill.type</p:attrName>
                                        </p:attrNameLst>
                                      </p:cBhvr>
                                      <p:to>
                                        <p:strVal val="solid"/>
                                      </p:to>
                                    </p:set>
                                    <p:set>
                                      <p:cBhvr>
                                        <p:cTn id="28" dur="indefinite"/>
                                        <p:tgtEl>
                                          <p:spTgt spid="18"/>
                                        </p:tgtEl>
                                        <p:attrNameLst>
                                          <p:attrName>fill.on</p:attrName>
                                        </p:attrNameLst>
                                      </p:cBhvr>
                                      <p:to>
                                        <p:strVal val="true"/>
                                      </p:to>
                                    </p:set>
                                  </p:childTnLst>
                                </p:cTn>
                              </p:par>
                              <p:par>
                                <p:cTn id="29" presetID="3" presetClass="emph" presetSubtype="1" nodeType="withEffect">
                                  <p:stCondLst>
                                    <p:cond delay="0"/>
                                  </p:stCondLst>
                                  <p:childTnLst>
                                    <p:set>
                                      <p:cBhvr override="childStyle">
                                        <p:cTn id="30" dur="indefinite"/>
                                        <p:tgtEl>
                                          <p:spTgt spid="76">
                                            <p:txEl>
                                              <p:pRg st="0" end="0"/>
                                            </p:txEl>
                                          </p:spTgt>
                                        </p:tgtEl>
                                        <p:attrNameLst>
                                          <p:attrName>style.color</p:attrName>
                                        </p:attrNameLst>
                                      </p:cBhvr>
                                      <p:to>
                                        <p:clrVal>
                                          <a:schemeClr val="bg1"/>
                                        </p:clrVal>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8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9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xit"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76">
                                            <p:bg/>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mph" presetSubtype="1" nodeType="withEffect">
                                  <p:stCondLst>
                                    <p:cond delay="0"/>
                                  </p:stCondLst>
                                  <p:childTnLst>
                                    <p:set>
                                      <p:cBhvr>
                                        <p:cTn id="74" dur="indefinite"/>
                                        <p:tgtEl>
                                          <p:spTgt spid="62"/>
                                        </p:tgtEl>
                                        <p:attrNameLst>
                                          <p:attrName>fillcolor</p:attrName>
                                        </p:attrNameLst>
                                      </p:cBhvr>
                                      <p:to>
                                        <p:clrVal>
                                          <a:srgbClr val="FF0000"/>
                                        </p:clrVal>
                                      </p:to>
                                    </p:set>
                                    <p:set>
                                      <p:cBhvr>
                                        <p:cTn id="75" dur="indefinite"/>
                                        <p:tgtEl>
                                          <p:spTgt spid="62"/>
                                        </p:tgtEl>
                                        <p:attrNameLst>
                                          <p:attrName>fill.type</p:attrName>
                                        </p:attrNameLst>
                                      </p:cBhvr>
                                      <p:to>
                                        <p:strVal val="solid"/>
                                      </p:to>
                                    </p:set>
                                    <p:set>
                                      <p:cBhvr>
                                        <p:cTn id="76" dur="indefinite"/>
                                        <p:tgtEl>
                                          <p:spTgt spid="62"/>
                                        </p:tgtEl>
                                        <p:attrNameLst>
                                          <p:attrName>fill.on</p:attrName>
                                        </p:attrNameLst>
                                      </p:cBhvr>
                                      <p:to>
                                        <p:strVal val="true"/>
                                      </p:to>
                                    </p:set>
                                  </p:childTnLst>
                                </p:cTn>
                              </p:par>
                              <p:par>
                                <p:cTn id="77" presetID="1" presetClass="exit" presetSubtype="0" fill="hold" nodeType="withEffect">
                                  <p:stCondLst>
                                    <p:cond delay="0"/>
                                  </p:stCondLst>
                                  <p:childTnLst>
                                    <p:set>
                                      <p:cBhvr>
                                        <p:cTn id="78" dur="1" fill="hold">
                                          <p:stCondLst>
                                            <p:cond delay="0"/>
                                          </p:stCondLst>
                                        </p:cTn>
                                        <p:tgtEl>
                                          <p:spTgt spid="101"/>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mph" presetSubtype="1" nodeType="withEffect">
                                  <p:stCondLst>
                                    <p:cond delay="0"/>
                                  </p:stCondLst>
                                  <p:childTnLst>
                                    <p:set>
                                      <p:cBhvr>
                                        <p:cTn id="82" dur="indefinite"/>
                                        <p:tgtEl>
                                          <p:spTgt spid="20"/>
                                        </p:tgtEl>
                                        <p:attrNameLst>
                                          <p:attrName>fillcolor</p:attrName>
                                        </p:attrNameLst>
                                      </p:cBhvr>
                                      <p:to>
                                        <p:clrVal>
                                          <a:srgbClr val="FF0000"/>
                                        </p:clrVal>
                                      </p:to>
                                    </p:set>
                                    <p:set>
                                      <p:cBhvr>
                                        <p:cTn id="83" dur="indefinite"/>
                                        <p:tgtEl>
                                          <p:spTgt spid="20"/>
                                        </p:tgtEl>
                                        <p:attrNameLst>
                                          <p:attrName>fill.type</p:attrName>
                                        </p:attrNameLst>
                                      </p:cBhvr>
                                      <p:to>
                                        <p:strVal val="solid"/>
                                      </p:to>
                                    </p:set>
                                    <p:set>
                                      <p:cBhvr>
                                        <p:cTn id="84" dur="indefinite"/>
                                        <p:tgtEl>
                                          <p:spTgt spid="20"/>
                                        </p:tgtEl>
                                        <p:attrNameLst>
                                          <p:attrName>fill.on</p:attrName>
                                        </p:attrNameLst>
                                      </p:cBhvr>
                                      <p:to>
                                        <p:strVal val="true"/>
                                      </p:to>
                                    </p:set>
                                  </p:childTnLst>
                                </p:cTn>
                              </p:par>
                              <p:par>
                                <p:cTn id="85" presetID="3" presetClass="emph" presetSubtype="1" nodeType="withEffect">
                                  <p:stCondLst>
                                    <p:cond delay="0"/>
                                  </p:stCondLst>
                                  <p:childTnLst>
                                    <p:set>
                                      <p:cBhvr override="childStyle">
                                        <p:cTn id="86" dur="indefinite"/>
                                        <p:tgtEl>
                                          <p:spTgt spid="20">
                                            <p:txEl>
                                              <p:pRg st="0" end="0"/>
                                            </p:txEl>
                                          </p:spTgt>
                                        </p:tgtEl>
                                        <p:attrNameLst>
                                          <p:attrName>style.color</p:attrName>
                                        </p:attrNameLst>
                                      </p:cBhvr>
                                      <p:to>
                                        <p:clrVal>
                                          <a:schemeClr val="bg1"/>
                                        </p:clrVal>
                                      </p:to>
                                    </p:set>
                                  </p:childTnLst>
                                </p:cTn>
                              </p:par>
                              <p:par>
                                <p:cTn id="87" presetID="1" presetClass="entr" presetSubtype="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3" presetClass="emph" presetSubtype="1" nodeType="withEffect">
                                  <p:stCondLst>
                                    <p:cond delay="0"/>
                                  </p:stCondLst>
                                  <p:childTnLst>
                                    <p:set>
                                      <p:cBhvr override="childStyle">
                                        <p:cTn id="90" dur="indefinite"/>
                                        <p:tgtEl>
                                          <p:spTgt spid="76">
                                            <p:txEl>
                                              <p:pRg st="0" end="0"/>
                                            </p:txEl>
                                          </p:spTgt>
                                        </p:tgtEl>
                                        <p:attrNameLst>
                                          <p:attrName>style.color</p:attrName>
                                        </p:attrNameLst>
                                      </p:cBhvr>
                                      <p:to>
                                        <p:clrVal>
                                          <a:schemeClr val="tx1"/>
                                        </p:clrVal>
                                      </p:to>
                                    </p:set>
                                  </p:childTnLst>
                                </p:cTn>
                              </p:par>
                              <p:par>
                                <p:cTn id="91" presetID="5" presetClass="emph" presetSubtype="0" grpId="1" nodeType="withEffect">
                                  <p:stCondLst>
                                    <p:cond delay="0"/>
                                  </p:stCondLst>
                                  <p:childTnLst>
                                    <p:set>
                                      <p:cBhvr override="childStyle">
                                        <p:cTn id="92" dur="indefinite"/>
                                        <p:tgtEl>
                                          <p:spTgt spid="84"/>
                                        </p:tgtEl>
                                        <p:attrNameLst>
                                          <p:attrName>style.fontStyle</p:attrName>
                                        </p:attrNameLst>
                                      </p:cBhvr>
                                      <p:to>
                                        <p:strVal val="normal"/>
                                      </p:to>
                                    </p:set>
                                    <p:set>
                                      <p:cBhvr override="childStyle">
                                        <p:cTn id="93" dur="indefinite"/>
                                        <p:tgtEl>
                                          <p:spTgt spid="84"/>
                                        </p:tgtEl>
                                        <p:attrNameLst>
                                          <p:attrName>style.fontWeight</p:attrName>
                                        </p:attrNameLst>
                                      </p:cBhvr>
                                      <p:to>
                                        <p:strVal val="normal"/>
                                      </p:to>
                                    </p:set>
                                    <p:set>
                                      <p:cBhvr override="childStyle">
                                        <p:cTn id="94" dur="indefinite"/>
                                        <p:tgtEl>
                                          <p:spTgt spid="84"/>
                                        </p:tgtEl>
                                        <p:attrNameLst>
                                          <p:attrName>style.textDecorationUnderline</p:attrName>
                                        </p:attrNameLst>
                                      </p:cBhvr>
                                      <p:to>
                                        <p:strVal val="false"/>
                                      </p:to>
                                    </p:set>
                                  </p:childTnLst>
                                </p:cTn>
                              </p:par>
                              <p:par>
                                <p:cTn id="95" presetID="1" presetClass="exit" presetSubtype="0" fill="hold" nodeType="withEffect">
                                  <p:stCondLst>
                                    <p:cond delay="0"/>
                                  </p:stCondLst>
                                  <p:childTnLst>
                                    <p:set>
                                      <p:cBhvr>
                                        <p:cTn id="96" dur="1" fill="hold">
                                          <p:stCondLst>
                                            <p:cond delay="0"/>
                                          </p:stCondLst>
                                        </p:cTn>
                                        <p:tgtEl>
                                          <p:spTgt spid="8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8"/>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49"/>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animBg="1"/>
      <p:bldP spid="50" grpId="0" animBg="1"/>
      <p:bldP spid="49" grpId="0" animBg="1"/>
      <p:bldP spid="49" grpId="1" animBg="1"/>
      <p:bldP spid="48" grpId="1" animBg="1"/>
      <p:bldP spid="32" grpId="0" animBg="1"/>
      <p:bldP spid="31" grpId="0" animBg="1"/>
      <p:bldP spid="31" grpId="1" animBg="1"/>
      <p:bldP spid="25" grpId="0" animBg="1"/>
      <p:bldP spid="25" grpId="1" animBg="1"/>
      <p:bldP spid="84" grpId="1"/>
      <p:bldP spid="94" grpId="0"/>
      <p:bldP spid="101" grpId="0" animBg="1"/>
      <p:bldP spid="100" grpId="0"/>
      <p:bldP spid="93" grpId="0" animBg="1"/>
      <p:bldP spid="102" grpId="0" animBg="1"/>
      <p:bldP spid="82" grpId="0"/>
      <p:bldP spid="83" grpId="0" animBg="1"/>
      <p:bldP spid="7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Pipeline for </a:t>
            </a:r>
            <a:r>
              <a:rPr lang="en-US" dirty="0" err="1" smtClean="0"/>
              <a:t>Testudo</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12</a:t>
            </a:fld>
            <a:endParaRPr lang="en-US" altLang="en-US" dirty="0"/>
          </a:p>
        </p:txBody>
      </p:sp>
      <p:grpSp>
        <p:nvGrpSpPr>
          <p:cNvPr id="32" name="Group 31"/>
          <p:cNvGrpSpPr/>
          <p:nvPr/>
        </p:nvGrpSpPr>
        <p:grpSpPr>
          <a:xfrm>
            <a:off x="381000" y="1066800"/>
            <a:ext cx="8412480" cy="1371600"/>
            <a:chOff x="381000" y="1066800"/>
            <a:chExt cx="8412480" cy="1371600"/>
          </a:xfrm>
        </p:grpSpPr>
        <p:sp>
          <p:nvSpPr>
            <p:cNvPr id="17" name="Rounded Rectangle 16"/>
            <p:cNvSpPr/>
            <p:nvPr/>
          </p:nvSpPr>
          <p:spPr>
            <a:xfrm>
              <a:off x="72390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WB</a:t>
              </a:r>
            </a:p>
            <a:p>
              <a:pPr algn="ctr"/>
              <a:endParaRPr lang="en-US" dirty="0" smtClean="0"/>
            </a:p>
            <a:p>
              <a:pPr algn="ctr"/>
              <a:endParaRPr lang="en-US" dirty="0" smtClean="0"/>
            </a:p>
            <a:p>
              <a:pPr algn="ctr"/>
              <a:endParaRPr lang="en-US" dirty="0"/>
            </a:p>
          </p:txBody>
        </p:sp>
        <p:sp>
          <p:nvSpPr>
            <p:cNvPr id="16" name="Right Arrow 15"/>
            <p:cNvSpPr/>
            <p:nvPr/>
          </p:nvSpPr>
          <p:spPr>
            <a:xfrm>
              <a:off x="67818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52578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MEM</a:t>
              </a:r>
            </a:p>
            <a:p>
              <a:pPr algn="ctr"/>
              <a:endParaRPr lang="en-US" dirty="0" smtClean="0"/>
            </a:p>
            <a:p>
              <a:pPr algn="ctr"/>
              <a:endParaRPr lang="en-US" dirty="0" smtClean="0"/>
            </a:p>
            <a:p>
              <a:pPr algn="ctr"/>
              <a:endParaRPr lang="en-US" dirty="0"/>
            </a:p>
          </p:txBody>
        </p:sp>
        <p:sp>
          <p:nvSpPr>
            <p:cNvPr id="14" name="Right Arrow 13"/>
            <p:cNvSpPr/>
            <p:nvPr/>
          </p:nvSpPr>
          <p:spPr>
            <a:xfrm>
              <a:off x="48006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ounded Rectangle 12"/>
            <p:cNvSpPr/>
            <p:nvPr/>
          </p:nvSpPr>
          <p:spPr>
            <a:xfrm>
              <a:off x="32766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a:t>
              </a:r>
            </a:p>
            <a:p>
              <a:pPr algn="ctr"/>
              <a:endParaRPr lang="en-US" dirty="0" smtClean="0"/>
            </a:p>
            <a:p>
              <a:pPr algn="ctr"/>
              <a:endParaRPr lang="en-US" dirty="0" smtClean="0"/>
            </a:p>
            <a:p>
              <a:pPr algn="ctr"/>
              <a:endParaRPr lang="en-US" dirty="0"/>
            </a:p>
          </p:txBody>
        </p:sp>
        <p:sp>
          <p:nvSpPr>
            <p:cNvPr id="12" name="Right Arrow 11"/>
            <p:cNvSpPr/>
            <p:nvPr/>
          </p:nvSpPr>
          <p:spPr>
            <a:xfrm>
              <a:off x="28194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12954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ID</a:t>
              </a:r>
            </a:p>
            <a:p>
              <a:pPr algn="ctr"/>
              <a:endParaRPr lang="en-US" dirty="0" smtClean="0"/>
            </a:p>
            <a:p>
              <a:pPr algn="ctr"/>
              <a:endParaRPr lang="en-US" dirty="0" smtClean="0"/>
            </a:p>
            <a:p>
              <a:pPr algn="ctr"/>
              <a:endParaRPr lang="en-US" dirty="0"/>
            </a:p>
          </p:txBody>
        </p:sp>
        <p:sp>
          <p:nvSpPr>
            <p:cNvPr id="8" name="Right Arrow 7"/>
            <p:cNvSpPr/>
            <p:nvPr/>
          </p:nvSpPr>
          <p:spPr>
            <a:xfrm>
              <a:off x="8382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81000" y="1066800"/>
              <a:ext cx="4572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IF</a:t>
              </a:r>
            </a:p>
            <a:p>
              <a:pPr algn="ctr"/>
              <a:endParaRPr lang="en-US" dirty="0" smtClean="0"/>
            </a:p>
            <a:p>
              <a:pPr algn="ctr"/>
              <a:endParaRPr lang="en-US" dirty="0" smtClean="0"/>
            </a:p>
            <a:p>
              <a:pPr algn="ctr"/>
              <a:endParaRPr lang="en-US" dirty="0"/>
            </a:p>
          </p:txBody>
        </p:sp>
        <p:sp>
          <p:nvSpPr>
            <p:cNvPr id="18" name="Rectangle 17"/>
            <p:cNvSpPr/>
            <p:nvPr/>
          </p:nvSpPr>
          <p:spPr>
            <a:xfrm>
              <a:off x="1447800" y="1524000"/>
              <a:ext cx="12954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1447800" y="1524000"/>
              <a:ext cx="304800" cy="609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143000" y="2590800"/>
            <a:ext cx="3886200" cy="3429000"/>
            <a:chOff x="2667000" y="2590800"/>
            <a:chExt cx="3886200" cy="3429000"/>
          </a:xfrm>
        </p:grpSpPr>
        <p:sp>
          <p:nvSpPr>
            <p:cNvPr id="29" name="Rounded Rectangle 28"/>
            <p:cNvSpPr>
              <a:spLocks noChangeAspect="1"/>
            </p:cNvSpPr>
            <p:nvPr/>
          </p:nvSpPr>
          <p:spPr>
            <a:xfrm>
              <a:off x="2667000" y="2590800"/>
              <a:ext cx="38862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Instruction Decode</a:t>
              </a:r>
            </a:p>
            <a:p>
              <a:pPr algn="ctr"/>
              <a:endParaRPr lang="en-US" b="1"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0" name="Rectangle 29"/>
            <p:cNvSpPr/>
            <p:nvPr/>
          </p:nvSpPr>
          <p:spPr>
            <a:xfrm>
              <a:off x="3200400" y="3429000"/>
              <a:ext cx="2819400"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p:cNvSpPr/>
            <p:nvPr/>
          </p:nvSpPr>
          <p:spPr>
            <a:xfrm>
              <a:off x="3200400" y="3429000"/>
              <a:ext cx="533400" cy="22860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200400" y="3124200"/>
              <a:ext cx="2819400" cy="369332"/>
            </a:xfrm>
            <a:prstGeom prst="rect">
              <a:avLst/>
            </a:prstGeom>
            <a:noFill/>
          </p:spPr>
          <p:txBody>
            <a:bodyPr wrap="square" rtlCol="0">
              <a:spAutoFit/>
            </a:bodyPr>
            <a:lstStyle/>
            <a:p>
              <a:pPr algn="ctr"/>
              <a:r>
                <a:rPr lang="en-US" dirty="0" smtClean="0"/>
                <a:t>Register</a:t>
              </a:r>
              <a:r>
                <a:rPr lang="en-US" sz="1600" dirty="0" smtClean="0"/>
                <a:t> File</a:t>
              </a:r>
              <a:endParaRPr lang="en-US" sz="1600" dirty="0"/>
            </a:p>
          </p:txBody>
        </p:sp>
        <p:sp>
          <p:nvSpPr>
            <p:cNvPr id="34" name="TextBox 33"/>
            <p:cNvSpPr txBox="1"/>
            <p:nvPr/>
          </p:nvSpPr>
          <p:spPr>
            <a:xfrm rot="5400000">
              <a:off x="2511684" y="4270118"/>
              <a:ext cx="1910832" cy="369332"/>
            </a:xfrm>
            <a:prstGeom prst="rect">
              <a:avLst/>
            </a:prstGeom>
            <a:noFill/>
          </p:spPr>
          <p:txBody>
            <a:bodyPr wrap="square" rtlCol="0">
              <a:spAutoFit/>
            </a:bodyPr>
            <a:lstStyle/>
            <a:p>
              <a:pPr algn="ctr"/>
              <a:r>
                <a:rPr lang="en-US" sz="1600" dirty="0" smtClean="0"/>
                <a:t>Shadow</a:t>
              </a:r>
              <a:r>
                <a:rPr lang="en-US" dirty="0" smtClean="0"/>
                <a:t> </a:t>
              </a:r>
              <a:r>
                <a:rPr lang="en-US" sz="1600" dirty="0" smtClean="0"/>
                <a:t>Values</a:t>
              </a:r>
              <a:endParaRPr lang="en-US" dirty="0"/>
            </a:p>
          </p:txBody>
        </p:sp>
        <p:cxnSp>
          <p:nvCxnSpPr>
            <p:cNvPr id="38" name="Straight Connector 37"/>
            <p:cNvCxnSpPr/>
            <p:nvPr/>
          </p:nvCxnSpPr>
          <p:spPr>
            <a:xfrm>
              <a:off x="3733800" y="3810000"/>
              <a:ext cx="2286000" cy="158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733800" y="4191000"/>
              <a:ext cx="2286000" cy="158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3733800" y="4570412"/>
              <a:ext cx="2286000" cy="158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3733800" y="4951412"/>
              <a:ext cx="2286000" cy="1588"/>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3733800" y="5332412"/>
              <a:ext cx="2286000" cy="1588"/>
            </a:xfrm>
            <a:prstGeom prst="line">
              <a:avLst/>
            </a:prstGeom>
          </p:spPr>
          <p:style>
            <a:lnRef idx="1">
              <a:schemeClr val="dk1"/>
            </a:lnRef>
            <a:fillRef idx="0">
              <a:schemeClr val="dk1"/>
            </a:fillRef>
            <a:effectRef idx="0">
              <a:schemeClr val="dk1"/>
            </a:effectRef>
            <a:fontRef idx="minor">
              <a:schemeClr val="tx1"/>
            </a:fontRef>
          </p:style>
        </p:cxnSp>
      </p:grpSp>
      <p:sp>
        <p:nvSpPr>
          <p:cNvPr id="45" name="Content Placeholder 2"/>
          <p:cNvSpPr>
            <a:spLocks noGrp="1"/>
          </p:cNvSpPr>
          <p:nvPr>
            <p:ph idx="1"/>
          </p:nvPr>
        </p:nvSpPr>
        <p:spPr>
          <a:xfrm>
            <a:off x="5105400" y="2743200"/>
            <a:ext cx="3581400" cy="3387725"/>
          </a:xfrm>
        </p:spPr>
        <p:txBody>
          <a:bodyPr/>
          <a:lstStyle/>
          <a:p>
            <a:r>
              <a:rPr lang="en-US" sz="2600" dirty="0" smtClean="0"/>
              <a:t>Extend registers with single shadow bit.</a:t>
            </a:r>
          </a:p>
          <a:p>
            <a:pPr>
              <a:spcBef>
                <a:spcPts val="1800"/>
              </a:spcBef>
            </a:pPr>
            <a:r>
              <a:rPr lang="en-US" sz="2600" dirty="0" smtClean="0"/>
              <a:t>Also extend pipeline buffers.</a:t>
            </a:r>
          </a:p>
          <a:p>
            <a:pPr>
              <a:spcBef>
                <a:spcPts val="1800"/>
              </a:spcBef>
            </a:pPr>
            <a:r>
              <a:rPr lang="en-US" sz="2600" dirty="0" smtClean="0"/>
              <a:t>Common in hardware DIFT</a:t>
            </a:r>
          </a:p>
        </p:txBody>
      </p:sp>
      <p:sp>
        <p:nvSpPr>
          <p:cNvPr id="35" name="TextBox 34"/>
          <p:cNvSpPr txBox="1"/>
          <p:nvPr/>
        </p:nvSpPr>
        <p:spPr>
          <a:xfrm>
            <a:off x="1447800" y="1673423"/>
            <a:ext cx="304800" cy="338554"/>
          </a:xfrm>
          <a:prstGeom prst="rect">
            <a:avLst/>
          </a:prstGeom>
          <a:noFill/>
        </p:spPr>
        <p:txBody>
          <a:bodyPr wrap="square" rtlCol="0">
            <a:spAutoFit/>
          </a:bodyPr>
          <a:lstStyle/>
          <a:p>
            <a:pPr algn="ctr"/>
            <a:r>
              <a:rPr lang="en-US" sz="1600" dirty="0" smtClean="0"/>
              <a:t>S</a:t>
            </a:r>
            <a:endParaRPr lang="en-US" sz="1600" dirty="0"/>
          </a:p>
        </p:txBody>
      </p:sp>
      <p:sp>
        <p:nvSpPr>
          <p:cNvPr id="36" name="TextBox 35"/>
          <p:cNvSpPr txBox="1"/>
          <p:nvPr/>
        </p:nvSpPr>
        <p:spPr>
          <a:xfrm>
            <a:off x="1752600" y="1673423"/>
            <a:ext cx="838200" cy="338554"/>
          </a:xfrm>
          <a:prstGeom prst="rect">
            <a:avLst/>
          </a:prstGeom>
          <a:noFill/>
        </p:spPr>
        <p:txBody>
          <a:bodyPr wrap="square" rtlCol="0">
            <a:spAutoFit/>
          </a:bodyPr>
          <a:lstStyle/>
          <a:p>
            <a:pPr algn="ctr"/>
            <a:r>
              <a:rPr lang="en-US" sz="1600" dirty="0" err="1" smtClean="0"/>
              <a:t>Regs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1125 -0.36078 C -0.10017 -0.26157 -0.08767 -0.16189 -0.06892 -0.10176 C -0.05017 -0.04163 -0.01163 -0.01318 5.55112E-17 2.12766E-6 " pathEditMode="relative" rAng="0" ptsTypes="aaA">
                                      <p:cBhvr>
                                        <p:cTn id="10" dur="500" fill="hold"/>
                                        <p:tgtEl>
                                          <p:spTgt spid="44"/>
                                        </p:tgtEl>
                                        <p:attrNameLst>
                                          <p:attrName>ppt_x</p:attrName>
                                          <p:attrName>ppt_y</p:attrName>
                                        </p:attrNameLst>
                                      </p:cBhvr>
                                      <p:rCtr x="5600" y="18000"/>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5">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Pipeline for </a:t>
            </a:r>
            <a:r>
              <a:rPr lang="en-US" dirty="0" err="1" smtClean="0"/>
              <a:t>Testudo</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13</a:t>
            </a:fld>
            <a:endParaRPr lang="en-US" altLang="en-US" dirty="0"/>
          </a:p>
        </p:txBody>
      </p:sp>
      <p:grpSp>
        <p:nvGrpSpPr>
          <p:cNvPr id="3" name="Group 31"/>
          <p:cNvGrpSpPr/>
          <p:nvPr/>
        </p:nvGrpSpPr>
        <p:grpSpPr>
          <a:xfrm>
            <a:off x="381000" y="1066800"/>
            <a:ext cx="8412480" cy="1371600"/>
            <a:chOff x="381000" y="1066800"/>
            <a:chExt cx="8412480" cy="1371600"/>
          </a:xfrm>
        </p:grpSpPr>
        <p:sp>
          <p:nvSpPr>
            <p:cNvPr id="17" name="Rounded Rectangle 16"/>
            <p:cNvSpPr/>
            <p:nvPr/>
          </p:nvSpPr>
          <p:spPr>
            <a:xfrm>
              <a:off x="72390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WB</a:t>
              </a:r>
            </a:p>
            <a:p>
              <a:pPr algn="ctr"/>
              <a:endParaRPr lang="en-US" dirty="0" smtClean="0"/>
            </a:p>
            <a:p>
              <a:pPr algn="ctr"/>
              <a:endParaRPr lang="en-US" dirty="0" smtClean="0"/>
            </a:p>
            <a:p>
              <a:pPr algn="ctr"/>
              <a:endParaRPr lang="en-US" dirty="0"/>
            </a:p>
          </p:txBody>
        </p:sp>
        <p:sp>
          <p:nvSpPr>
            <p:cNvPr id="16" name="Right Arrow 15"/>
            <p:cNvSpPr/>
            <p:nvPr/>
          </p:nvSpPr>
          <p:spPr>
            <a:xfrm>
              <a:off x="67818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52578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MEM</a:t>
              </a:r>
            </a:p>
            <a:p>
              <a:pPr algn="ctr"/>
              <a:endParaRPr lang="en-US" dirty="0" smtClean="0"/>
            </a:p>
            <a:p>
              <a:pPr algn="ctr"/>
              <a:endParaRPr lang="en-US" dirty="0" smtClean="0"/>
            </a:p>
            <a:p>
              <a:pPr algn="ctr"/>
              <a:endParaRPr lang="en-US" dirty="0"/>
            </a:p>
          </p:txBody>
        </p:sp>
        <p:sp>
          <p:nvSpPr>
            <p:cNvPr id="14" name="Right Arrow 13"/>
            <p:cNvSpPr/>
            <p:nvPr/>
          </p:nvSpPr>
          <p:spPr>
            <a:xfrm>
              <a:off x="48006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ounded Rectangle 12"/>
            <p:cNvSpPr/>
            <p:nvPr/>
          </p:nvSpPr>
          <p:spPr>
            <a:xfrm>
              <a:off x="32766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a:t>
              </a:r>
            </a:p>
            <a:p>
              <a:pPr algn="ctr"/>
              <a:endParaRPr lang="en-US" dirty="0" smtClean="0"/>
            </a:p>
            <a:p>
              <a:pPr algn="ctr"/>
              <a:endParaRPr lang="en-US" dirty="0" smtClean="0"/>
            </a:p>
            <a:p>
              <a:pPr algn="ctr"/>
              <a:endParaRPr lang="en-US" dirty="0"/>
            </a:p>
          </p:txBody>
        </p:sp>
        <p:sp>
          <p:nvSpPr>
            <p:cNvPr id="12" name="Right Arrow 11"/>
            <p:cNvSpPr/>
            <p:nvPr/>
          </p:nvSpPr>
          <p:spPr>
            <a:xfrm>
              <a:off x="28194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12954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ID</a:t>
              </a:r>
            </a:p>
            <a:p>
              <a:pPr algn="ctr"/>
              <a:endParaRPr lang="en-US" dirty="0" smtClean="0"/>
            </a:p>
            <a:p>
              <a:pPr algn="ctr"/>
              <a:endParaRPr lang="en-US" dirty="0" smtClean="0"/>
            </a:p>
            <a:p>
              <a:pPr algn="ctr"/>
              <a:endParaRPr lang="en-US" dirty="0"/>
            </a:p>
          </p:txBody>
        </p:sp>
        <p:sp>
          <p:nvSpPr>
            <p:cNvPr id="8" name="Right Arrow 7"/>
            <p:cNvSpPr/>
            <p:nvPr/>
          </p:nvSpPr>
          <p:spPr>
            <a:xfrm>
              <a:off x="8382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81000" y="1066800"/>
              <a:ext cx="4572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IF</a:t>
              </a:r>
            </a:p>
            <a:p>
              <a:pPr algn="ctr"/>
              <a:endParaRPr lang="en-US" dirty="0" smtClean="0"/>
            </a:p>
            <a:p>
              <a:pPr algn="ctr"/>
              <a:endParaRPr lang="en-US" dirty="0" smtClean="0"/>
            </a:p>
            <a:p>
              <a:pPr algn="ctr"/>
              <a:endParaRPr lang="en-US" dirty="0"/>
            </a:p>
          </p:txBody>
        </p:sp>
        <p:sp>
          <p:nvSpPr>
            <p:cNvPr id="18" name="Rectangle 17"/>
            <p:cNvSpPr/>
            <p:nvPr/>
          </p:nvSpPr>
          <p:spPr>
            <a:xfrm>
              <a:off x="1447800" y="1524000"/>
              <a:ext cx="12954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1447800" y="1524000"/>
              <a:ext cx="304800" cy="609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ontent Placeholder 2"/>
          <p:cNvSpPr>
            <a:spLocks noGrp="1"/>
          </p:cNvSpPr>
          <p:nvPr>
            <p:ph idx="1"/>
          </p:nvPr>
        </p:nvSpPr>
        <p:spPr>
          <a:xfrm>
            <a:off x="5105400" y="2743200"/>
            <a:ext cx="3581400" cy="3387725"/>
          </a:xfrm>
        </p:spPr>
        <p:txBody>
          <a:bodyPr/>
          <a:lstStyle/>
          <a:p>
            <a:r>
              <a:rPr lang="en-US" sz="2600" dirty="0" smtClean="0"/>
              <a:t>Compute new shadow bits</a:t>
            </a:r>
          </a:p>
          <a:p>
            <a:pPr>
              <a:spcBef>
                <a:spcPts val="1800"/>
              </a:spcBef>
            </a:pPr>
            <a:r>
              <a:rPr lang="en-US" sz="2600" dirty="0" smtClean="0"/>
              <a:t>Generally hard-coded in some way</a:t>
            </a:r>
          </a:p>
          <a:p>
            <a:pPr>
              <a:spcBef>
                <a:spcPts val="1800"/>
              </a:spcBef>
            </a:pPr>
            <a:r>
              <a:rPr lang="en-US" sz="2600" dirty="0" smtClean="0"/>
              <a:t>Common in hardware DIFT</a:t>
            </a:r>
          </a:p>
        </p:txBody>
      </p:sp>
      <p:grpSp>
        <p:nvGrpSpPr>
          <p:cNvPr id="59" name="Group 58"/>
          <p:cNvGrpSpPr/>
          <p:nvPr/>
        </p:nvGrpSpPr>
        <p:grpSpPr>
          <a:xfrm>
            <a:off x="1066800" y="2590800"/>
            <a:ext cx="3886200" cy="3429000"/>
            <a:chOff x="1143000" y="2590800"/>
            <a:chExt cx="3886200" cy="3429000"/>
          </a:xfrm>
        </p:grpSpPr>
        <p:sp>
          <p:nvSpPr>
            <p:cNvPr id="35" name="Rounded Rectangle 34"/>
            <p:cNvSpPr>
              <a:spLocks noChangeAspect="1"/>
            </p:cNvSpPr>
            <p:nvPr/>
          </p:nvSpPr>
          <p:spPr>
            <a:xfrm>
              <a:off x="1143000" y="2590800"/>
              <a:ext cx="38862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Execution Stage</a:t>
              </a:r>
            </a:p>
            <a:p>
              <a:pPr algn="ctr"/>
              <a:endParaRPr lang="en-US" b="1"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55" name="Freeform 54"/>
            <p:cNvSpPr/>
            <p:nvPr/>
          </p:nvSpPr>
          <p:spPr>
            <a:xfrm>
              <a:off x="2438400" y="4495800"/>
              <a:ext cx="535782" cy="921544"/>
            </a:xfrm>
            <a:custGeom>
              <a:avLst/>
              <a:gdLst>
                <a:gd name="connsiteX0" fmla="*/ 0 w 919162"/>
                <a:gd name="connsiteY0" fmla="*/ 921855 h 924236"/>
                <a:gd name="connsiteX1" fmla="*/ 914400 w 919162"/>
                <a:gd name="connsiteY1" fmla="*/ 924236 h 924236"/>
                <a:gd name="connsiteX2" fmla="*/ 919162 w 919162"/>
                <a:gd name="connsiteY2" fmla="*/ 7455 h 924236"/>
                <a:gd name="connsiteX3" fmla="*/ 4762 w 919162"/>
                <a:gd name="connsiteY3" fmla="*/ 2692 h 924236"/>
                <a:gd name="connsiteX4" fmla="*/ 11906 w 919162"/>
                <a:gd name="connsiteY4" fmla="*/ 311 h 924236"/>
                <a:gd name="connsiteX5" fmla="*/ 16669 w 919162"/>
                <a:gd name="connsiteY5" fmla="*/ 311 h 924236"/>
                <a:gd name="connsiteX6" fmla="*/ 0 w 919162"/>
                <a:gd name="connsiteY6" fmla="*/ 921855 h 924236"/>
                <a:gd name="connsiteX0" fmla="*/ 145653 w 1064815"/>
                <a:gd name="connsiteY0" fmla="*/ 1074738 h 1077119"/>
                <a:gd name="connsiteX1" fmla="*/ 1060053 w 1064815"/>
                <a:gd name="connsiteY1" fmla="*/ 1077119 h 1077119"/>
                <a:gd name="connsiteX2" fmla="*/ 1064815 w 1064815"/>
                <a:gd name="connsiteY2" fmla="*/ 160338 h 1077119"/>
                <a:gd name="connsiteX3" fmla="*/ 150415 w 1064815"/>
                <a:gd name="connsiteY3" fmla="*/ 155575 h 1077119"/>
                <a:gd name="connsiteX4" fmla="*/ 162322 w 1064815"/>
                <a:gd name="connsiteY4" fmla="*/ 153194 h 1077119"/>
                <a:gd name="connsiteX5" fmla="*/ 145653 w 1064815"/>
                <a:gd name="connsiteY5" fmla="*/ 1074738 h 1077119"/>
                <a:gd name="connsiteX0" fmla="*/ 151606 w 1070768"/>
                <a:gd name="connsiteY0" fmla="*/ 919163 h 921544"/>
                <a:gd name="connsiteX1" fmla="*/ 1066006 w 1070768"/>
                <a:gd name="connsiteY1" fmla="*/ 921544 h 921544"/>
                <a:gd name="connsiteX2" fmla="*/ 1070768 w 1070768"/>
                <a:gd name="connsiteY2" fmla="*/ 4763 h 921544"/>
                <a:gd name="connsiteX3" fmla="*/ 156368 w 1070768"/>
                <a:gd name="connsiteY3" fmla="*/ 0 h 921544"/>
                <a:gd name="connsiteX4" fmla="*/ 151606 w 1070768"/>
                <a:gd name="connsiteY4" fmla="*/ 919163 h 921544"/>
                <a:gd name="connsiteX0" fmla="*/ 0 w 919162"/>
                <a:gd name="connsiteY0" fmla="*/ 919163 h 921544"/>
                <a:gd name="connsiteX1" fmla="*/ 914400 w 919162"/>
                <a:gd name="connsiteY1" fmla="*/ 921544 h 921544"/>
                <a:gd name="connsiteX2" fmla="*/ 919162 w 919162"/>
                <a:gd name="connsiteY2" fmla="*/ 4763 h 921544"/>
                <a:gd name="connsiteX3" fmla="*/ 4762 w 919162"/>
                <a:gd name="connsiteY3" fmla="*/ 0 h 921544"/>
                <a:gd name="connsiteX4" fmla="*/ 0 w 919162"/>
                <a:gd name="connsiteY4" fmla="*/ 919163 h 921544"/>
                <a:gd name="connsiteX0" fmla="*/ 0 w 1071165"/>
                <a:gd name="connsiteY0" fmla="*/ 919163 h 921544"/>
                <a:gd name="connsiteX1" fmla="*/ 914400 w 1071165"/>
                <a:gd name="connsiteY1" fmla="*/ 921544 h 921544"/>
                <a:gd name="connsiteX2" fmla="*/ 916782 w 1071165"/>
                <a:gd name="connsiteY2" fmla="*/ 459582 h 921544"/>
                <a:gd name="connsiteX3" fmla="*/ 919162 w 1071165"/>
                <a:gd name="connsiteY3" fmla="*/ 4763 h 921544"/>
                <a:gd name="connsiteX4" fmla="*/ 4762 w 1071165"/>
                <a:gd name="connsiteY4" fmla="*/ 0 h 921544"/>
                <a:gd name="connsiteX5" fmla="*/ 0 w 1071165"/>
                <a:gd name="connsiteY5" fmla="*/ 919163 h 921544"/>
                <a:gd name="connsiteX0" fmla="*/ 0 w 1067197"/>
                <a:gd name="connsiteY0" fmla="*/ 919163 h 921544"/>
                <a:gd name="connsiteX1" fmla="*/ 914400 w 1067197"/>
                <a:gd name="connsiteY1" fmla="*/ 921544 h 921544"/>
                <a:gd name="connsiteX2" fmla="*/ 916782 w 1067197"/>
                <a:gd name="connsiteY2" fmla="*/ 459582 h 921544"/>
                <a:gd name="connsiteX3" fmla="*/ 919162 w 1067197"/>
                <a:gd name="connsiteY3" fmla="*/ 4763 h 921544"/>
                <a:gd name="connsiteX4" fmla="*/ 4762 w 1067197"/>
                <a:gd name="connsiteY4" fmla="*/ 0 h 921544"/>
                <a:gd name="connsiteX5" fmla="*/ 0 w 1067197"/>
                <a:gd name="connsiteY5" fmla="*/ 919163 h 921544"/>
                <a:gd name="connsiteX0" fmla="*/ 0 w 919162"/>
                <a:gd name="connsiteY0" fmla="*/ 919163 h 921544"/>
                <a:gd name="connsiteX1" fmla="*/ 914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9162"/>
                <a:gd name="connsiteY0" fmla="*/ 919163 h 921544"/>
                <a:gd name="connsiteX1" fmla="*/ 533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7575"/>
                <a:gd name="connsiteY0" fmla="*/ 919163 h 921544"/>
                <a:gd name="connsiteX1" fmla="*/ 533400 w 917575"/>
                <a:gd name="connsiteY1" fmla="*/ 921544 h 921544"/>
                <a:gd name="connsiteX2" fmla="*/ 916782 w 917575"/>
                <a:gd name="connsiteY2" fmla="*/ 459582 h 921544"/>
                <a:gd name="connsiteX3" fmla="*/ 538162 w 917575"/>
                <a:gd name="connsiteY3" fmla="*/ 4763 h 921544"/>
                <a:gd name="connsiteX4" fmla="*/ 4762 w 917575"/>
                <a:gd name="connsiteY4" fmla="*/ 0 h 921544"/>
                <a:gd name="connsiteX5" fmla="*/ 0 w 917575"/>
                <a:gd name="connsiteY5"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0 w 916782"/>
                <a:gd name="connsiteY5"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2 w 916782"/>
                <a:gd name="connsiteY6" fmla="*/ 614363 h 921544"/>
                <a:gd name="connsiteX7" fmla="*/ 0 w 916782"/>
                <a:gd name="connsiteY7" fmla="*/ 919163 h 921544"/>
                <a:gd name="connsiteX0" fmla="*/ 395 w 917177"/>
                <a:gd name="connsiteY0" fmla="*/ 919163 h 921544"/>
                <a:gd name="connsiteX1" fmla="*/ 533795 w 917177"/>
                <a:gd name="connsiteY1" fmla="*/ 921544 h 921544"/>
                <a:gd name="connsiteX2" fmla="*/ 917177 w 917177"/>
                <a:gd name="connsiteY2" fmla="*/ 459582 h 921544"/>
                <a:gd name="connsiteX3" fmla="*/ 538557 w 917177"/>
                <a:gd name="connsiteY3" fmla="*/ 4763 h 921544"/>
                <a:gd name="connsiteX4" fmla="*/ 5157 w 917177"/>
                <a:gd name="connsiteY4" fmla="*/ 0 h 921544"/>
                <a:gd name="connsiteX5" fmla="*/ 2778 w 917177"/>
                <a:gd name="connsiteY5" fmla="*/ 307182 h 921544"/>
                <a:gd name="connsiteX6" fmla="*/ 397 w 917177"/>
                <a:gd name="connsiteY6" fmla="*/ 459582 h 921544"/>
                <a:gd name="connsiteX7" fmla="*/ 397 w 917177"/>
                <a:gd name="connsiteY7" fmla="*/ 614363 h 921544"/>
                <a:gd name="connsiteX8" fmla="*/ 395 w 917177"/>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3048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304802 w 535782"/>
                <a:gd name="connsiteY6" fmla="*/ 459582 h 921544"/>
                <a:gd name="connsiteX7" fmla="*/ 2 w 535782"/>
                <a:gd name="connsiteY7" fmla="*/ 614363 h 921544"/>
                <a:gd name="connsiteX8" fmla="*/ 0 w 535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152402 w 535782"/>
                <a:gd name="connsiteY6" fmla="*/ 459582 h 921544"/>
                <a:gd name="connsiteX7" fmla="*/ 2 w 535782"/>
                <a:gd name="connsiteY7" fmla="*/ 614363 h 921544"/>
                <a:gd name="connsiteX8" fmla="*/ 0 w 535782"/>
                <a:gd name="connsiteY8" fmla="*/ 919163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782" h="921544">
                  <a:moveTo>
                    <a:pt x="0" y="919163"/>
                  </a:moveTo>
                  <a:lnTo>
                    <a:pt x="304800" y="921544"/>
                  </a:lnTo>
                  <a:lnTo>
                    <a:pt x="535782" y="459582"/>
                  </a:lnTo>
                  <a:lnTo>
                    <a:pt x="309562" y="4763"/>
                  </a:lnTo>
                  <a:lnTo>
                    <a:pt x="4762" y="0"/>
                  </a:lnTo>
                  <a:lnTo>
                    <a:pt x="2383" y="307182"/>
                  </a:lnTo>
                  <a:lnTo>
                    <a:pt x="152402" y="459582"/>
                  </a:lnTo>
                  <a:lnTo>
                    <a:pt x="2" y="614363"/>
                  </a:lnTo>
                  <a:cubicBezTo>
                    <a:pt x="1" y="715963"/>
                    <a:pt x="1" y="817563"/>
                    <a:pt x="0" y="919163"/>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6" name="Freeform 55"/>
            <p:cNvSpPr/>
            <p:nvPr/>
          </p:nvSpPr>
          <p:spPr>
            <a:xfrm>
              <a:off x="1981200" y="3352800"/>
              <a:ext cx="535782" cy="921544"/>
            </a:xfrm>
            <a:custGeom>
              <a:avLst/>
              <a:gdLst>
                <a:gd name="connsiteX0" fmla="*/ 0 w 919162"/>
                <a:gd name="connsiteY0" fmla="*/ 921855 h 924236"/>
                <a:gd name="connsiteX1" fmla="*/ 914400 w 919162"/>
                <a:gd name="connsiteY1" fmla="*/ 924236 h 924236"/>
                <a:gd name="connsiteX2" fmla="*/ 919162 w 919162"/>
                <a:gd name="connsiteY2" fmla="*/ 7455 h 924236"/>
                <a:gd name="connsiteX3" fmla="*/ 4762 w 919162"/>
                <a:gd name="connsiteY3" fmla="*/ 2692 h 924236"/>
                <a:gd name="connsiteX4" fmla="*/ 11906 w 919162"/>
                <a:gd name="connsiteY4" fmla="*/ 311 h 924236"/>
                <a:gd name="connsiteX5" fmla="*/ 16669 w 919162"/>
                <a:gd name="connsiteY5" fmla="*/ 311 h 924236"/>
                <a:gd name="connsiteX6" fmla="*/ 0 w 919162"/>
                <a:gd name="connsiteY6" fmla="*/ 921855 h 924236"/>
                <a:gd name="connsiteX0" fmla="*/ 145653 w 1064815"/>
                <a:gd name="connsiteY0" fmla="*/ 1074738 h 1077119"/>
                <a:gd name="connsiteX1" fmla="*/ 1060053 w 1064815"/>
                <a:gd name="connsiteY1" fmla="*/ 1077119 h 1077119"/>
                <a:gd name="connsiteX2" fmla="*/ 1064815 w 1064815"/>
                <a:gd name="connsiteY2" fmla="*/ 160338 h 1077119"/>
                <a:gd name="connsiteX3" fmla="*/ 150415 w 1064815"/>
                <a:gd name="connsiteY3" fmla="*/ 155575 h 1077119"/>
                <a:gd name="connsiteX4" fmla="*/ 162322 w 1064815"/>
                <a:gd name="connsiteY4" fmla="*/ 153194 h 1077119"/>
                <a:gd name="connsiteX5" fmla="*/ 145653 w 1064815"/>
                <a:gd name="connsiteY5" fmla="*/ 1074738 h 1077119"/>
                <a:gd name="connsiteX0" fmla="*/ 151606 w 1070768"/>
                <a:gd name="connsiteY0" fmla="*/ 919163 h 921544"/>
                <a:gd name="connsiteX1" fmla="*/ 1066006 w 1070768"/>
                <a:gd name="connsiteY1" fmla="*/ 921544 h 921544"/>
                <a:gd name="connsiteX2" fmla="*/ 1070768 w 1070768"/>
                <a:gd name="connsiteY2" fmla="*/ 4763 h 921544"/>
                <a:gd name="connsiteX3" fmla="*/ 156368 w 1070768"/>
                <a:gd name="connsiteY3" fmla="*/ 0 h 921544"/>
                <a:gd name="connsiteX4" fmla="*/ 151606 w 1070768"/>
                <a:gd name="connsiteY4" fmla="*/ 919163 h 921544"/>
                <a:gd name="connsiteX0" fmla="*/ 0 w 919162"/>
                <a:gd name="connsiteY0" fmla="*/ 919163 h 921544"/>
                <a:gd name="connsiteX1" fmla="*/ 914400 w 919162"/>
                <a:gd name="connsiteY1" fmla="*/ 921544 h 921544"/>
                <a:gd name="connsiteX2" fmla="*/ 919162 w 919162"/>
                <a:gd name="connsiteY2" fmla="*/ 4763 h 921544"/>
                <a:gd name="connsiteX3" fmla="*/ 4762 w 919162"/>
                <a:gd name="connsiteY3" fmla="*/ 0 h 921544"/>
                <a:gd name="connsiteX4" fmla="*/ 0 w 919162"/>
                <a:gd name="connsiteY4" fmla="*/ 919163 h 921544"/>
                <a:gd name="connsiteX0" fmla="*/ 0 w 1071165"/>
                <a:gd name="connsiteY0" fmla="*/ 919163 h 921544"/>
                <a:gd name="connsiteX1" fmla="*/ 914400 w 1071165"/>
                <a:gd name="connsiteY1" fmla="*/ 921544 h 921544"/>
                <a:gd name="connsiteX2" fmla="*/ 916782 w 1071165"/>
                <a:gd name="connsiteY2" fmla="*/ 459582 h 921544"/>
                <a:gd name="connsiteX3" fmla="*/ 919162 w 1071165"/>
                <a:gd name="connsiteY3" fmla="*/ 4763 h 921544"/>
                <a:gd name="connsiteX4" fmla="*/ 4762 w 1071165"/>
                <a:gd name="connsiteY4" fmla="*/ 0 h 921544"/>
                <a:gd name="connsiteX5" fmla="*/ 0 w 1071165"/>
                <a:gd name="connsiteY5" fmla="*/ 919163 h 921544"/>
                <a:gd name="connsiteX0" fmla="*/ 0 w 1067197"/>
                <a:gd name="connsiteY0" fmla="*/ 919163 h 921544"/>
                <a:gd name="connsiteX1" fmla="*/ 914400 w 1067197"/>
                <a:gd name="connsiteY1" fmla="*/ 921544 h 921544"/>
                <a:gd name="connsiteX2" fmla="*/ 916782 w 1067197"/>
                <a:gd name="connsiteY2" fmla="*/ 459582 h 921544"/>
                <a:gd name="connsiteX3" fmla="*/ 919162 w 1067197"/>
                <a:gd name="connsiteY3" fmla="*/ 4763 h 921544"/>
                <a:gd name="connsiteX4" fmla="*/ 4762 w 1067197"/>
                <a:gd name="connsiteY4" fmla="*/ 0 h 921544"/>
                <a:gd name="connsiteX5" fmla="*/ 0 w 1067197"/>
                <a:gd name="connsiteY5" fmla="*/ 919163 h 921544"/>
                <a:gd name="connsiteX0" fmla="*/ 0 w 919162"/>
                <a:gd name="connsiteY0" fmla="*/ 919163 h 921544"/>
                <a:gd name="connsiteX1" fmla="*/ 914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9162"/>
                <a:gd name="connsiteY0" fmla="*/ 919163 h 921544"/>
                <a:gd name="connsiteX1" fmla="*/ 533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7575"/>
                <a:gd name="connsiteY0" fmla="*/ 919163 h 921544"/>
                <a:gd name="connsiteX1" fmla="*/ 533400 w 917575"/>
                <a:gd name="connsiteY1" fmla="*/ 921544 h 921544"/>
                <a:gd name="connsiteX2" fmla="*/ 916782 w 917575"/>
                <a:gd name="connsiteY2" fmla="*/ 459582 h 921544"/>
                <a:gd name="connsiteX3" fmla="*/ 538162 w 917575"/>
                <a:gd name="connsiteY3" fmla="*/ 4763 h 921544"/>
                <a:gd name="connsiteX4" fmla="*/ 4762 w 917575"/>
                <a:gd name="connsiteY4" fmla="*/ 0 h 921544"/>
                <a:gd name="connsiteX5" fmla="*/ 0 w 917575"/>
                <a:gd name="connsiteY5"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0 w 916782"/>
                <a:gd name="connsiteY5"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2 w 916782"/>
                <a:gd name="connsiteY6" fmla="*/ 614363 h 921544"/>
                <a:gd name="connsiteX7" fmla="*/ 0 w 916782"/>
                <a:gd name="connsiteY7" fmla="*/ 919163 h 921544"/>
                <a:gd name="connsiteX0" fmla="*/ 395 w 917177"/>
                <a:gd name="connsiteY0" fmla="*/ 919163 h 921544"/>
                <a:gd name="connsiteX1" fmla="*/ 533795 w 917177"/>
                <a:gd name="connsiteY1" fmla="*/ 921544 h 921544"/>
                <a:gd name="connsiteX2" fmla="*/ 917177 w 917177"/>
                <a:gd name="connsiteY2" fmla="*/ 459582 h 921544"/>
                <a:gd name="connsiteX3" fmla="*/ 538557 w 917177"/>
                <a:gd name="connsiteY3" fmla="*/ 4763 h 921544"/>
                <a:gd name="connsiteX4" fmla="*/ 5157 w 917177"/>
                <a:gd name="connsiteY4" fmla="*/ 0 h 921544"/>
                <a:gd name="connsiteX5" fmla="*/ 2778 w 917177"/>
                <a:gd name="connsiteY5" fmla="*/ 307182 h 921544"/>
                <a:gd name="connsiteX6" fmla="*/ 397 w 917177"/>
                <a:gd name="connsiteY6" fmla="*/ 459582 h 921544"/>
                <a:gd name="connsiteX7" fmla="*/ 397 w 917177"/>
                <a:gd name="connsiteY7" fmla="*/ 614363 h 921544"/>
                <a:gd name="connsiteX8" fmla="*/ 395 w 917177"/>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3048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304802 w 535782"/>
                <a:gd name="connsiteY6" fmla="*/ 459582 h 921544"/>
                <a:gd name="connsiteX7" fmla="*/ 2 w 535782"/>
                <a:gd name="connsiteY7" fmla="*/ 614363 h 921544"/>
                <a:gd name="connsiteX8" fmla="*/ 0 w 535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152402 w 535782"/>
                <a:gd name="connsiteY6" fmla="*/ 459582 h 921544"/>
                <a:gd name="connsiteX7" fmla="*/ 2 w 535782"/>
                <a:gd name="connsiteY7" fmla="*/ 614363 h 921544"/>
                <a:gd name="connsiteX8" fmla="*/ 0 w 535782"/>
                <a:gd name="connsiteY8" fmla="*/ 919163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782" h="921544">
                  <a:moveTo>
                    <a:pt x="0" y="919163"/>
                  </a:moveTo>
                  <a:lnTo>
                    <a:pt x="304800" y="921544"/>
                  </a:lnTo>
                  <a:lnTo>
                    <a:pt x="535782" y="459582"/>
                  </a:lnTo>
                  <a:lnTo>
                    <a:pt x="309562" y="4763"/>
                  </a:lnTo>
                  <a:lnTo>
                    <a:pt x="4762" y="0"/>
                  </a:lnTo>
                  <a:lnTo>
                    <a:pt x="2383" y="307182"/>
                  </a:lnTo>
                  <a:lnTo>
                    <a:pt x="152402" y="459582"/>
                  </a:lnTo>
                  <a:lnTo>
                    <a:pt x="2" y="614363"/>
                  </a:lnTo>
                  <a:cubicBezTo>
                    <a:pt x="1" y="715963"/>
                    <a:pt x="1" y="817563"/>
                    <a:pt x="0" y="919163"/>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7" name="Freeform 56"/>
            <p:cNvSpPr/>
            <p:nvPr/>
          </p:nvSpPr>
          <p:spPr>
            <a:xfrm>
              <a:off x="3352800" y="3429000"/>
              <a:ext cx="535782" cy="921544"/>
            </a:xfrm>
            <a:custGeom>
              <a:avLst/>
              <a:gdLst>
                <a:gd name="connsiteX0" fmla="*/ 0 w 919162"/>
                <a:gd name="connsiteY0" fmla="*/ 921855 h 924236"/>
                <a:gd name="connsiteX1" fmla="*/ 914400 w 919162"/>
                <a:gd name="connsiteY1" fmla="*/ 924236 h 924236"/>
                <a:gd name="connsiteX2" fmla="*/ 919162 w 919162"/>
                <a:gd name="connsiteY2" fmla="*/ 7455 h 924236"/>
                <a:gd name="connsiteX3" fmla="*/ 4762 w 919162"/>
                <a:gd name="connsiteY3" fmla="*/ 2692 h 924236"/>
                <a:gd name="connsiteX4" fmla="*/ 11906 w 919162"/>
                <a:gd name="connsiteY4" fmla="*/ 311 h 924236"/>
                <a:gd name="connsiteX5" fmla="*/ 16669 w 919162"/>
                <a:gd name="connsiteY5" fmla="*/ 311 h 924236"/>
                <a:gd name="connsiteX6" fmla="*/ 0 w 919162"/>
                <a:gd name="connsiteY6" fmla="*/ 921855 h 924236"/>
                <a:gd name="connsiteX0" fmla="*/ 145653 w 1064815"/>
                <a:gd name="connsiteY0" fmla="*/ 1074738 h 1077119"/>
                <a:gd name="connsiteX1" fmla="*/ 1060053 w 1064815"/>
                <a:gd name="connsiteY1" fmla="*/ 1077119 h 1077119"/>
                <a:gd name="connsiteX2" fmla="*/ 1064815 w 1064815"/>
                <a:gd name="connsiteY2" fmla="*/ 160338 h 1077119"/>
                <a:gd name="connsiteX3" fmla="*/ 150415 w 1064815"/>
                <a:gd name="connsiteY3" fmla="*/ 155575 h 1077119"/>
                <a:gd name="connsiteX4" fmla="*/ 162322 w 1064815"/>
                <a:gd name="connsiteY4" fmla="*/ 153194 h 1077119"/>
                <a:gd name="connsiteX5" fmla="*/ 145653 w 1064815"/>
                <a:gd name="connsiteY5" fmla="*/ 1074738 h 1077119"/>
                <a:gd name="connsiteX0" fmla="*/ 151606 w 1070768"/>
                <a:gd name="connsiteY0" fmla="*/ 919163 h 921544"/>
                <a:gd name="connsiteX1" fmla="*/ 1066006 w 1070768"/>
                <a:gd name="connsiteY1" fmla="*/ 921544 h 921544"/>
                <a:gd name="connsiteX2" fmla="*/ 1070768 w 1070768"/>
                <a:gd name="connsiteY2" fmla="*/ 4763 h 921544"/>
                <a:gd name="connsiteX3" fmla="*/ 156368 w 1070768"/>
                <a:gd name="connsiteY3" fmla="*/ 0 h 921544"/>
                <a:gd name="connsiteX4" fmla="*/ 151606 w 1070768"/>
                <a:gd name="connsiteY4" fmla="*/ 919163 h 921544"/>
                <a:gd name="connsiteX0" fmla="*/ 0 w 919162"/>
                <a:gd name="connsiteY0" fmla="*/ 919163 h 921544"/>
                <a:gd name="connsiteX1" fmla="*/ 914400 w 919162"/>
                <a:gd name="connsiteY1" fmla="*/ 921544 h 921544"/>
                <a:gd name="connsiteX2" fmla="*/ 919162 w 919162"/>
                <a:gd name="connsiteY2" fmla="*/ 4763 h 921544"/>
                <a:gd name="connsiteX3" fmla="*/ 4762 w 919162"/>
                <a:gd name="connsiteY3" fmla="*/ 0 h 921544"/>
                <a:gd name="connsiteX4" fmla="*/ 0 w 919162"/>
                <a:gd name="connsiteY4" fmla="*/ 919163 h 921544"/>
                <a:gd name="connsiteX0" fmla="*/ 0 w 1071165"/>
                <a:gd name="connsiteY0" fmla="*/ 919163 h 921544"/>
                <a:gd name="connsiteX1" fmla="*/ 914400 w 1071165"/>
                <a:gd name="connsiteY1" fmla="*/ 921544 h 921544"/>
                <a:gd name="connsiteX2" fmla="*/ 916782 w 1071165"/>
                <a:gd name="connsiteY2" fmla="*/ 459582 h 921544"/>
                <a:gd name="connsiteX3" fmla="*/ 919162 w 1071165"/>
                <a:gd name="connsiteY3" fmla="*/ 4763 h 921544"/>
                <a:gd name="connsiteX4" fmla="*/ 4762 w 1071165"/>
                <a:gd name="connsiteY4" fmla="*/ 0 h 921544"/>
                <a:gd name="connsiteX5" fmla="*/ 0 w 1071165"/>
                <a:gd name="connsiteY5" fmla="*/ 919163 h 921544"/>
                <a:gd name="connsiteX0" fmla="*/ 0 w 1067197"/>
                <a:gd name="connsiteY0" fmla="*/ 919163 h 921544"/>
                <a:gd name="connsiteX1" fmla="*/ 914400 w 1067197"/>
                <a:gd name="connsiteY1" fmla="*/ 921544 h 921544"/>
                <a:gd name="connsiteX2" fmla="*/ 916782 w 1067197"/>
                <a:gd name="connsiteY2" fmla="*/ 459582 h 921544"/>
                <a:gd name="connsiteX3" fmla="*/ 919162 w 1067197"/>
                <a:gd name="connsiteY3" fmla="*/ 4763 h 921544"/>
                <a:gd name="connsiteX4" fmla="*/ 4762 w 1067197"/>
                <a:gd name="connsiteY4" fmla="*/ 0 h 921544"/>
                <a:gd name="connsiteX5" fmla="*/ 0 w 1067197"/>
                <a:gd name="connsiteY5" fmla="*/ 919163 h 921544"/>
                <a:gd name="connsiteX0" fmla="*/ 0 w 919162"/>
                <a:gd name="connsiteY0" fmla="*/ 919163 h 921544"/>
                <a:gd name="connsiteX1" fmla="*/ 914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9162"/>
                <a:gd name="connsiteY0" fmla="*/ 919163 h 921544"/>
                <a:gd name="connsiteX1" fmla="*/ 533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7575"/>
                <a:gd name="connsiteY0" fmla="*/ 919163 h 921544"/>
                <a:gd name="connsiteX1" fmla="*/ 533400 w 917575"/>
                <a:gd name="connsiteY1" fmla="*/ 921544 h 921544"/>
                <a:gd name="connsiteX2" fmla="*/ 916782 w 917575"/>
                <a:gd name="connsiteY2" fmla="*/ 459582 h 921544"/>
                <a:gd name="connsiteX3" fmla="*/ 538162 w 917575"/>
                <a:gd name="connsiteY3" fmla="*/ 4763 h 921544"/>
                <a:gd name="connsiteX4" fmla="*/ 4762 w 917575"/>
                <a:gd name="connsiteY4" fmla="*/ 0 h 921544"/>
                <a:gd name="connsiteX5" fmla="*/ 0 w 917575"/>
                <a:gd name="connsiteY5"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0 w 916782"/>
                <a:gd name="connsiteY5"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2 w 916782"/>
                <a:gd name="connsiteY6" fmla="*/ 614363 h 921544"/>
                <a:gd name="connsiteX7" fmla="*/ 0 w 916782"/>
                <a:gd name="connsiteY7" fmla="*/ 919163 h 921544"/>
                <a:gd name="connsiteX0" fmla="*/ 395 w 917177"/>
                <a:gd name="connsiteY0" fmla="*/ 919163 h 921544"/>
                <a:gd name="connsiteX1" fmla="*/ 533795 w 917177"/>
                <a:gd name="connsiteY1" fmla="*/ 921544 h 921544"/>
                <a:gd name="connsiteX2" fmla="*/ 917177 w 917177"/>
                <a:gd name="connsiteY2" fmla="*/ 459582 h 921544"/>
                <a:gd name="connsiteX3" fmla="*/ 538557 w 917177"/>
                <a:gd name="connsiteY3" fmla="*/ 4763 h 921544"/>
                <a:gd name="connsiteX4" fmla="*/ 5157 w 917177"/>
                <a:gd name="connsiteY4" fmla="*/ 0 h 921544"/>
                <a:gd name="connsiteX5" fmla="*/ 2778 w 917177"/>
                <a:gd name="connsiteY5" fmla="*/ 307182 h 921544"/>
                <a:gd name="connsiteX6" fmla="*/ 397 w 917177"/>
                <a:gd name="connsiteY6" fmla="*/ 459582 h 921544"/>
                <a:gd name="connsiteX7" fmla="*/ 397 w 917177"/>
                <a:gd name="connsiteY7" fmla="*/ 614363 h 921544"/>
                <a:gd name="connsiteX8" fmla="*/ 395 w 917177"/>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3048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304802 w 535782"/>
                <a:gd name="connsiteY6" fmla="*/ 459582 h 921544"/>
                <a:gd name="connsiteX7" fmla="*/ 2 w 535782"/>
                <a:gd name="connsiteY7" fmla="*/ 614363 h 921544"/>
                <a:gd name="connsiteX8" fmla="*/ 0 w 535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152402 w 535782"/>
                <a:gd name="connsiteY6" fmla="*/ 459582 h 921544"/>
                <a:gd name="connsiteX7" fmla="*/ 2 w 535782"/>
                <a:gd name="connsiteY7" fmla="*/ 614363 h 921544"/>
                <a:gd name="connsiteX8" fmla="*/ 0 w 535782"/>
                <a:gd name="connsiteY8" fmla="*/ 919163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782" h="921544">
                  <a:moveTo>
                    <a:pt x="0" y="919163"/>
                  </a:moveTo>
                  <a:lnTo>
                    <a:pt x="304800" y="921544"/>
                  </a:lnTo>
                  <a:lnTo>
                    <a:pt x="535782" y="459582"/>
                  </a:lnTo>
                  <a:lnTo>
                    <a:pt x="309562" y="4763"/>
                  </a:lnTo>
                  <a:lnTo>
                    <a:pt x="4762" y="0"/>
                  </a:lnTo>
                  <a:lnTo>
                    <a:pt x="2383" y="307182"/>
                  </a:lnTo>
                  <a:lnTo>
                    <a:pt x="152402" y="459582"/>
                  </a:lnTo>
                  <a:lnTo>
                    <a:pt x="2" y="614363"/>
                  </a:lnTo>
                  <a:cubicBezTo>
                    <a:pt x="1" y="715963"/>
                    <a:pt x="1" y="817563"/>
                    <a:pt x="0" y="919163"/>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 name="Freeform 57"/>
            <p:cNvSpPr/>
            <p:nvPr/>
          </p:nvSpPr>
          <p:spPr>
            <a:xfrm>
              <a:off x="3810000" y="4572000"/>
              <a:ext cx="535782" cy="921544"/>
            </a:xfrm>
            <a:custGeom>
              <a:avLst/>
              <a:gdLst>
                <a:gd name="connsiteX0" fmla="*/ 0 w 919162"/>
                <a:gd name="connsiteY0" fmla="*/ 921855 h 924236"/>
                <a:gd name="connsiteX1" fmla="*/ 914400 w 919162"/>
                <a:gd name="connsiteY1" fmla="*/ 924236 h 924236"/>
                <a:gd name="connsiteX2" fmla="*/ 919162 w 919162"/>
                <a:gd name="connsiteY2" fmla="*/ 7455 h 924236"/>
                <a:gd name="connsiteX3" fmla="*/ 4762 w 919162"/>
                <a:gd name="connsiteY3" fmla="*/ 2692 h 924236"/>
                <a:gd name="connsiteX4" fmla="*/ 11906 w 919162"/>
                <a:gd name="connsiteY4" fmla="*/ 311 h 924236"/>
                <a:gd name="connsiteX5" fmla="*/ 16669 w 919162"/>
                <a:gd name="connsiteY5" fmla="*/ 311 h 924236"/>
                <a:gd name="connsiteX6" fmla="*/ 0 w 919162"/>
                <a:gd name="connsiteY6" fmla="*/ 921855 h 924236"/>
                <a:gd name="connsiteX0" fmla="*/ 145653 w 1064815"/>
                <a:gd name="connsiteY0" fmla="*/ 1074738 h 1077119"/>
                <a:gd name="connsiteX1" fmla="*/ 1060053 w 1064815"/>
                <a:gd name="connsiteY1" fmla="*/ 1077119 h 1077119"/>
                <a:gd name="connsiteX2" fmla="*/ 1064815 w 1064815"/>
                <a:gd name="connsiteY2" fmla="*/ 160338 h 1077119"/>
                <a:gd name="connsiteX3" fmla="*/ 150415 w 1064815"/>
                <a:gd name="connsiteY3" fmla="*/ 155575 h 1077119"/>
                <a:gd name="connsiteX4" fmla="*/ 162322 w 1064815"/>
                <a:gd name="connsiteY4" fmla="*/ 153194 h 1077119"/>
                <a:gd name="connsiteX5" fmla="*/ 145653 w 1064815"/>
                <a:gd name="connsiteY5" fmla="*/ 1074738 h 1077119"/>
                <a:gd name="connsiteX0" fmla="*/ 151606 w 1070768"/>
                <a:gd name="connsiteY0" fmla="*/ 919163 h 921544"/>
                <a:gd name="connsiteX1" fmla="*/ 1066006 w 1070768"/>
                <a:gd name="connsiteY1" fmla="*/ 921544 h 921544"/>
                <a:gd name="connsiteX2" fmla="*/ 1070768 w 1070768"/>
                <a:gd name="connsiteY2" fmla="*/ 4763 h 921544"/>
                <a:gd name="connsiteX3" fmla="*/ 156368 w 1070768"/>
                <a:gd name="connsiteY3" fmla="*/ 0 h 921544"/>
                <a:gd name="connsiteX4" fmla="*/ 151606 w 1070768"/>
                <a:gd name="connsiteY4" fmla="*/ 919163 h 921544"/>
                <a:gd name="connsiteX0" fmla="*/ 0 w 919162"/>
                <a:gd name="connsiteY0" fmla="*/ 919163 h 921544"/>
                <a:gd name="connsiteX1" fmla="*/ 914400 w 919162"/>
                <a:gd name="connsiteY1" fmla="*/ 921544 h 921544"/>
                <a:gd name="connsiteX2" fmla="*/ 919162 w 919162"/>
                <a:gd name="connsiteY2" fmla="*/ 4763 h 921544"/>
                <a:gd name="connsiteX3" fmla="*/ 4762 w 919162"/>
                <a:gd name="connsiteY3" fmla="*/ 0 h 921544"/>
                <a:gd name="connsiteX4" fmla="*/ 0 w 919162"/>
                <a:gd name="connsiteY4" fmla="*/ 919163 h 921544"/>
                <a:gd name="connsiteX0" fmla="*/ 0 w 1071165"/>
                <a:gd name="connsiteY0" fmla="*/ 919163 h 921544"/>
                <a:gd name="connsiteX1" fmla="*/ 914400 w 1071165"/>
                <a:gd name="connsiteY1" fmla="*/ 921544 h 921544"/>
                <a:gd name="connsiteX2" fmla="*/ 916782 w 1071165"/>
                <a:gd name="connsiteY2" fmla="*/ 459582 h 921544"/>
                <a:gd name="connsiteX3" fmla="*/ 919162 w 1071165"/>
                <a:gd name="connsiteY3" fmla="*/ 4763 h 921544"/>
                <a:gd name="connsiteX4" fmla="*/ 4762 w 1071165"/>
                <a:gd name="connsiteY4" fmla="*/ 0 h 921544"/>
                <a:gd name="connsiteX5" fmla="*/ 0 w 1071165"/>
                <a:gd name="connsiteY5" fmla="*/ 919163 h 921544"/>
                <a:gd name="connsiteX0" fmla="*/ 0 w 1067197"/>
                <a:gd name="connsiteY0" fmla="*/ 919163 h 921544"/>
                <a:gd name="connsiteX1" fmla="*/ 914400 w 1067197"/>
                <a:gd name="connsiteY1" fmla="*/ 921544 h 921544"/>
                <a:gd name="connsiteX2" fmla="*/ 916782 w 1067197"/>
                <a:gd name="connsiteY2" fmla="*/ 459582 h 921544"/>
                <a:gd name="connsiteX3" fmla="*/ 919162 w 1067197"/>
                <a:gd name="connsiteY3" fmla="*/ 4763 h 921544"/>
                <a:gd name="connsiteX4" fmla="*/ 4762 w 1067197"/>
                <a:gd name="connsiteY4" fmla="*/ 0 h 921544"/>
                <a:gd name="connsiteX5" fmla="*/ 0 w 1067197"/>
                <a:gd name="connsiteY5" fmla="*/ 919163 h 921544"/>
                <a:gd name="connsiteX0" fmla="*/ 0 w 919162"/>
                <a:gd name="connsiteY0" fmla="*/ 919163 h 921544"/>
                <a:gd name="connsiteX1" fmla="*/ 914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9162"/>
                <a:gd name="connsiteY0" fmla="*/ 919163 h 921544"/>
                <a:gd name="connsiteX1" fmla="*/ 533400 w 919162"/>
                <a:gd name="connsiteY1" fmla="*/ 921544 h 921544"/>
                <a:gd name="connsiteX2" fmla="*/ 916782 w 919162"/>
                <a:gd name="connsiteY2" fmla="*/ 459582 h 921544"/>
                <a:gd name="connsiteX3" fmla="*/ 919162 w 919162"/>
                <a:gd name="connsiteY3" fmla="*/ 4763 h 921544"/>
                <a:gd name="connsiteX4" fmla="*/ 4762 w 919162"/>
                <a:gd name="connsiteY4" fmla="*/ 0 h 921544"/>
                <a:gd name="connsiteX5" fmla="*/ 0 w 919162"/>
                <a:gd name="connsiteY5" fmla="*/ 919163 h 921544"/>
                <a:gd name="connsiteX0" fmla="*/ 0 w 917575"/>
                <a:gd name="connsiteY0" fmla="*/ 919163 h 921544"/>
                <a:gd name="connsiteX1" fmla="*/ 533400 w 917575"/>
                <a:gd name="connsiteY1" fmla="*/ 921544 h 921544"/>
                <a:gd name="connsiteX2" fmla="*/ 916782 w 917575"/>
                <a:gd name="connsiteY2" fmla="*/ 459582 h 921544"/>
                <a:gd name="connsiteX3" fmla="*/ 538162 w 917575"/>
                <a:gd name="connsiteY3" fmla="*/ 4763 h 921544"/>
                <a:gd name="connsiteX4" fmla="*/ 4762 w 917575"/>
                <a:gd name="connsiteY4" fmla="*/ 0 h 921544"/>
                <a:gd name="connsiteX5" fmla="*/ 0 w 917575"/>
                <a:gd name="connsiteY5"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0 w 916782"/>
                <a:gd name="connsiteY5"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88902 w 1005682"/>
                <a:gd name="connsiteY5" fmla="*/ 614363 h 921544"/>
                <a:gd name="connsiteX6" fmla="*/ 88900 w 1005682"/>
                <a:gd name="connsiteY6"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88900 w 1005682"/>
                <a:gd name="connsiteY0" fmla="*/ 919163 h 921544"/>
                <a:gd name="connsiteX1" fmla="*/ 622300 w 1005682"/>
                <a:gd name="connsiteY1" fmla="*/ 921544 h 921544"/>
                <a:gd name="connsiteX2" fmla="*/ 1005682 w 1005682"/>
                <a:gd name="connsiteY2" fmla="*/ 459582 h 921544"/>
                <a:gd name="connsiteX3" fmla="*/ 627062 w 1005682"/>
                <a:gd name="connsiteY3" fmla="*/ 4763 h 921544"/>
                <a:gd name="connsiteX4" fmla="*/ 93662 w 1005682"/>
                <a:gd name="connsiteY4" fmla="*/ 0 h 921544"/>
                <a:gd name="connsiteX5" fmla="*/ 91283 w 1005682"/>
                <a:gd name="connsiteY5" fmla="*/ 307182 h 921544"/>
                <a:gd name="connsiteX6" fmla="*/ 88902 w 1005682"/>
                <a:gd name="connsiteY6" fmla="*/ 614363 h 921544"/>
                <a:gd name="connsiteX7" fmla="*/ 88900 w 1005682"/>
                <a:gd name="connsiteY7"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2 w 916782"/>
                <a:gd name="connsiteY6" fmla="*/ 614363 h 921544"/>
                <a:gd name="connsiteX7" fmla="*/ 0 w 916782"/>
                <a:gd name="connsiteY7" fmla="*/ 919163 h 921544"/>
                <a:gd name="connsiteX0" fmla="*/ 395 w 917177"/>
                <a:gd name="connsiteY0" fmla="*/ 919163 h 921544"/>
                <a:gd name="connsiteX1" fmla="*/ 533795 w 917177"/>
                <a:gd name="connsiteY1" fmla="*/ 921544 h 921544"/>
                <a:gd name="connsiteX2" fmla="*/ 917177 w 917177"/>
                <a:gd name="connsiteY2" fmla="*/ 459582 h 921544"/>
                <a:gd name="connsiteX3" fmla="*/ 538557 w 917177"/>
                <a:gd name="connsiteY3" fmla="*/ 4763 h 921544"/>
                <a:gd name="connsiteX4" fmla="*/ 5157 w 917177"/>
                <a:gd name="connsiteY4" fmla="*/ 0 h 921544"/>
                <a:gd name="connsiteX5" fmla="*/ 2778 w 917177"/>
                <a:gd name="connsiteY5" fmla="*/ 307182 h 921544"/>
                <a:gd name="connsiteX6" fmla="*/ 397 w 917177"/>
                <a:gd name="connsiteY6" fmla="*/ 459582 h 921544"/>
                <a:gd name="connsiteX7" fmla="*/ 397 w 917177"/>
                <a:gd name="connsiteY7" fmla="*/ 614363 h 921544"/>
                <a:gd name="connsiteX8" fmla="*/ 395 w 917177"/>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1524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5381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5334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916782"/>
                <a:gd name="connsiteY0" fmla="*/ 919163 h 921544"/>
                <a:gd name="connsiteX1" fmla="*/ 304800 w 916782"/>
                <a:gd name="connsiteY1" fmla="*/ 921544 h 921544"/>
                <a:gd name="connsiteX2" fmla="*/ 916782 w 916782"/>
                <a:gd name="connsiteY2" fmla="*/ 459582 h 921544"/>
                <a:gd name="connsiteX3" fmla="*/ 309562 w 916782"/>
                <a:gd name="connsiteY3" fmla="*/ 4763 h 921544"/>
                <a:gd name="connsiteX4" fmla="*/ 4762 w 916782"/>
                <a:gd name="connsiteY4" fmla="*/ 0 h 921544"/>
                <a:gd name="connsiteX5" fmla="*/ 2383 w 916782"/>
                <a:gd name="connsiteY5" fmla="*/ 307182 h 921544"/>
                <a:gd name="connsiteX6" fmla="*/ 304802 w 916782"/>
                <a:gd name="connsiteY6" fmla="*/ 459582 h 921544"/>
                <a:gd name="connsiteX7" fmla="*/ 2 w 916782"/>
                <a:gd name="connsiteY7" fmla="*/ 614363 h 921544"/>
                <a:gd name="connsiteX8" fmla="*/ 0 w 916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304802 w 535782"/>
                <a:gd name="connsiteY6" fmla="*/ 459582 h 921544"/>
                <a:gd name="connsiteX7" fmla="*/ 2 w 535782"/>
                <a:gd name="connsiteY7" fmla="*/ 614363 h 921544"/>
                <a:gd name="connsiteX8" fmla="*/ 0 w 535782"/>
                <a:gd name="connsiteY8" fmla="*/ 919163 h 921544"/>
                <a:gd name="connsiteX0" fmla="*/ 0 w 535782"/>
                <a:gd name="connsiteY0" fmla="*/ 919163 h 921544"/>
                <a:gd name="connsiteX1" fmla="*/ 304800 w 535782"/>
                <a:gd name="connsiteY1" fmla="*/ 921544 h 921544"/>
                <a:gd name="connsiteX2" fmla="*/ 535782 w 535782"/>
                <a:gd name="connsiteY2" fmla="*/ 459582 h 921544"/>
                <a:gd name="connsiteX3" fmla="*/ 309562 w 535782"/>
                <a:gd name="connsiteY3" fmla="*/ 4763 h 921544"/>
                <a:gd name="connsiteX4" fmla="*/ 4762 w 535782"/>
                <a:gd name="connsiteY4" fmla="*/ 0 h 921544"/>
                <a:gd name="connsiteX5" fmla="*/ 2383 w 535782"/>
                <a:gd name="connsiteY5" fmla="*/ 307182 h 921544"/>
                <a:gd name="connsiteX6" fmla="*/ 152402 w 535782"/>
                <a:gd name="connsiteY6" fmla="*/ 459582 h 921544"/>
                <a:gd name="connsiteX7" fmla="*/ 2 w 535782"/>
                <a:gd name="connsiteY7" fmla="*/ 614363 h 921544"/>
                <a:gd name="connsiteX8" fmla="*/ 0 w 535782"/>
                <a:gd name="connsiteY8" fmla="*/ 919163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782" h="921544">
                  <a:moveTo>
                    <a:pt x="0" y="919163"/>
                  </a:moveTo>
                  <a:lnTo>
                    <a:pt x="304800" y="921544"/>
                  </a:lnTo>
                  <a:lnTo>
                    <a:pt x="535782" y="459582"/>
                  </a:lnTo>
                  <a:lnTo>
                    <a:pt x="309562" y="4763"/>
                  </a:lnTo>
                  <a:lnTo>
                    <a:pt x="4762" y="0"/>
                  </a:lnTo>
                  <a:lnTo>
                    <a:pt x="2383" y="307182"/>
                  </a:lnTo>
                  <a:lnTo>
                    <a:pt x="152402" y="459582"/>
                  </a:lnTo>
                  <a:lnTo>
                    <a:pt x="2" y="614363"/>
                  </a:lnTo>
                  <a:cubicBezTo>
                    <a:pt x="1" y="715963"/>
                    <a:pt x="1" y="817563"/>
                    <a:pt x="0" y="919163"/>
                  </a:cubicBezTo>
                  <a:close/>
                </a:path>
              </a:pathLst>
            </a:cu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1447800" y="1673423"/>
            <a:ext cx="304800" cy="338554"/>
          </a:xfrm>
          <a:prstGeom prst="rect">
            <a:avLst/>
          </a:prstGeom>
          <a:noFill/>
        </p:spPr>
        <p:txBody>
          <a:bodyPr wrap="square" rtlCol="0">
            <a:spAutoFit/>
          </a:bodyPr>
          <a:lstStyle/>
          <a:p>
            <a:pPr algn="ctr"/>
            <a:r>
              <a:rPr lang="en-US" sz="1600" dirty="0" smtClean="0"/>
              <a:t>S</a:t>
            </a:r>
            <a:endParaRPr lang="en-US" sz="1600" dirty="0"/>
          </a:p>
        </p:txBody>
      </p:sp>
      <p:sp>
        <p:nvSpPr>
          <p:cNvPr id="62" name="TextBox 61"/>
          <p:cNvSpPr txBox="1"/>
          <p:nvPr/>
        </p:nvSpPr>
        <p:spPr>
          <a:xfrm>
            <a:off x="1752600" y="1673423"/>
            <a:ext cx="838200" cy="338554"/>
          </a:xfrm>
          <a:prstGeom prst="rect">
            <a:avLst/>
          </a:prstGeom>
          <a:noFill/>
        </p:spPr>
        <p:txBody>
          <a:bodyPr wrap="square" rtlCol="0">
            <a:spAutoFit/>
          </a:bodyPr>
          <a:lstStyle/>
          <a:p>
            <a:pPr algn="ctr"/>
            <a:r>
              <a:rPr lang="en-US" sz="1600" dirty="0" err="1" smtClean="0"/>
              <a:t>Regs</a:t>
            </a:r>
            <a:endParaRPr lang="en-US" sz="1600" dirty="0"/>
          </a:p>
        </p:txBody>
      </p:sp>
      <p:sp>
        <p:nvSpPr>
          <p:cNvPr id="32" name="Rectangle 31"/>
          <p:cNvSpPr/>
          <p:nvPr/>
        </p:nvSpPr>
        <p:spPr>
          <a:xfrm>
            <a:off x="3733800" y="1676400"/>
            <a:ext cx="685800" cy="3048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1676400"/>
            <a:ext cx="685800" cy="338554"/>
          </a:xfrm>
          <a:prstGeom prst="rect">
            <a:avLst/>
          </a:prstGeom>
          <a:noFill/>
        </p:spPr>
        <p:txBody>
          <a:bodyPr wrap="square" rtlCol="0">
            <a:spAutoFit/>
          </a:bodyPr>
          <a:lstStyle/>
          <a:p>
            <a:pPr algn="ctr"/>
            <a:r>
              <a:rPr lang="en-US" sz="1600" dirty="0" smtClean="0"/>
              <a:t>Calc</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11667 -0.34413 C 0.09722 -0.25625 0.07778 -0.16837 0.05833 -0.11101 C 0.03889 -0.05366 0.01944 -0.02683 -3.33333E-6 1.24884E-6 " pathEditMode="relative" ptsTypes="aaA">
                                      <p:cBhvr>
                                        <p:cTn id="10" dur="500" fill="hold"/>
                                        <p:tgtEl>
                                          <p:spTgt spid="59"/>
                                        </p:tgtEl>
                                        <p:attrNameLst>
                                          <p:attrName>ppt_x</p:attrName>
                                          <p:attrName>ppt_y</p:attrName>
                                        </p:attrNameLst>
                                      </p:cBhvr>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Pipeline for </a:t>
            </a:r>
            <a:r>
              <a:rPr lang="en-US" dirty="0" err="1" smtClean="0"/>
              <a:t>Testudo</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14</a:t>
            </a:fld>
            <a:endParaRPr lang="en-US" altLang="en-US" dirty="0"/>
          </a:p>
        </p:txBody>
      </p:sp>
      <p:grpSp>
        <p:nvGrpSpPr>
          <p:cNvPr id="3" name="Group 31"/>
          <p:cNvGrpSpPr/>
          <p:nvPr/>
        </p:nvGrpSpPr>
        <p:grpSpPr>
          <a:xfrm>
            <a:off x="381000" y="1066800"/>
            <a:ext cx="8412480" cy="1371600"/>
            <a:chOff x="381000" y="1066800"/>
            <a:chExt cx="8412480" cy="1371600"/>
          </a:xfrm>
        </p:grpSpPr>
        <p:sp>
          <p:nvSpPr>
            <p:cNvPr id="17" name="Rounded Rectangle 16"/>
            <p:cNvSpPr/>
            <p:nvPr/>
          </p:nvSpPr>
          <p:spPr>
            <a:xfrm>
              <a:off x="72390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WB</a:t>
              </a:r>
            </a:p>
            <a:p>
              <a:pPr algn="ctr"/>
              <a:endParaRPr lang="en-US" dirty="0" smtClean="0"/>
            </a:p>
            <a:p>
              <a:pPr algn="ctr"/>
              <a:endParaRPr lang="en-US" dirty="0" smtClean="0"/>
            </a:p>
            <a:p>
              <a:pPr algn="ctr"/>
              <a:endParaRPr lang="en-US" dirty="0"/>
            </a:p>
          </p:txBody>
        </p:sp>
        <p:sp>
          <p:nvSpPr>
            <p:cNvPr id="16" name="Right Arrow 15"/>
            <p:cNvSpPr/>
            <p:nvPr/>
          </p:nvSpPr>
          <p:spPr>
            <a:xfrm>
              <a:off x="67818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52578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MEM</a:t>
              </a:r>
            </a:p>
            <a:p>
              <a:pPr algn="ctr"/>
              <a:endParaRPr lang="en-US" dirty="0" smtClean="0"/>
            </a:p>
            <a:p>
              <a:pPr algn="ctr"/>
              <a:endParaRPr lang="en-US" dirty="0" smtClean="0"/>
            </a:p>
            <a:p>
              <a:pPr algn="ctr"/>
              <a:endParaRPr lang="en-US" dirty="0"/>
            </a:p>
          </p:txBody>
        </p:sp>
        <p:sp>
          <p:nvSpPr>
            <p:cNvPr id="14" name="Right Arrow 13"/>
            <p:cNvSpPr/>
            <p:nvPr/>
          </p:nvSpPr>
          <p:spPr>
            <a:xfrm>
              <a:off x="48006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ounded Rectangle 12"/>
            <p:cNvSpPr/>
            <p:nvPr/>
          </p:nvSpPr>
          <p:spPr>
            <a:xfrm>
              <a:off x="32766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a:t>
              </a:r>
            </a:p>
            <a:p>
              <a:pPr algn="ctr"/>
              <a:endParaRPr lang="en-US" dirty="0" smtClean="0"/>
            </a:p>
            <a:p>
              <a:pPr algn="ctr"/>
              <a:endParaRPr lang="en-US" dirty="0" smtClean="0"/>
            </a:p>
            <a:p>
              <a:pPr algn="ctr"/>
              <a:endParaRPr lang="en-US" dirty="0"/>
            </a:p>
          </p:txBody>
        </p:sp>
        <p:sp>
          <p:nvSpPr>
            <p:cNvPr id="12" name="Right Arrow 11"/>
            <p:cNvSpPr/>
            <p:nvPr/>
          </p:nvSpPr>
          <p:spPr>
            <a:xfrm>
              <a:off x="28194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12954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ID</a:t>
              </a:r>
            </a:p>
            <a:p>
              <a:pPr algn="ctr"/>
              <a:endParaRPr lang="en-US" dirty="0" smtClean="0"/>
            </a:p>
            <a:p>
              <a:pPr algn="ctr"/>
              <a:endParaRPr lang="en-US" dirty="0" smtClean="0"/>
            </a:p>
            <a:p>
              <a:pPr algn="ctr"/>
              <a:endParaRPr lang="en-US" dirty="0"/>
            </a:p>
          </p:txBody>
        </p:sp>
        <p:sp>
          <p:nvSpPr>
            <p:cNvPr id="8" name="Right Arrow 7"/>
            <p:cNvSpPr/>
            <p:nvPr/>
          </p:nvSpPr>
          <p:spPr>
            <a:xfrm>
              <a:off x="8382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81000" y="1066800"/>
              <a:ext cx="4572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IF</a:t>
              </a:r>
            </a:p>
            <a:p>
              <a:pPr algn="ctr"/>
              <a:endParaRPr lang="en-US" dirty="0" smtClean="0"/>
            </a:p>
            <a:p>
              <a:pPr algn="ctr"/>
              <a:endParaRPr lang="en-US" dirty="0" smtClean="0"/>
            </a:p>
            <a:p>
              <a:pPr algn="ctr"/>
              <a:endParaRPr lang="en-US" dirty="0"/>
            </a:p>
          </p:txBody>
        </p:sp>
        <p:sp>
          <p:nvSpPr>
            <p:cNvPr id="18" name="Rectangle 17"/>
            <p:cNvSpPr/>
            <p:nvPr/>
          </p:nvSpPr>
          <p:spPr>
            <a:xfrm>
              <a:off x="1447800" y="1524000"/>
              <a:ext cx="12954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1447800" y="1524000"/>
              <a:ext cx="304800" cy="609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ontent Placeholder 2"/>
          <p:cNvSpPr>
            <a:spLocks noGrp="1"/>
          </p:cNvSpPr>
          <p:nvPr>
            <p:ph idx="1"/>
          </p:nvPr>
        </p:nvSpPr>
        <p:spPr>
          <a:xfrm>
            <a:off x="4648200" y="2743200"/>
            <a:ext cx="4267200" cy="3387725"/>
          </a:xfrm>
        </p:spPr>
        <p:txBody>
          <a:bodyPr/>
          <a:lstStyle/>
          <a:p>
            <a:pPr>
              <a:spcBef>
                <a:spcPts val="1200"/>
              </a:spcBef>
            </a:pPr>
            <a:r>
              <a:rPr lang="en-US" sz="2600" dirty="0" smtClean="0"/>
              <a:t>Contains addresses of shadowed variables</a:t>
            </a:r>
          </a:p>
          <a:p>
            <a:pPr>
              <a:spcBef>
                <a:spcPts val="1200"/>
              </a:spcBef>
            </a:pPr>
            <a:r>
              <a:rPr lang="en-US" sz="2600" dirty="0" smtClean="0"/>
              <a:t>Drop some values when this small cache is full</a:t>
            </a:r>
          </a:p>
          <a:p>
            <a:pPr>
              <a:spcBef>
                <a:spcPts val="1200"/>
              </a:spcBef>
            </a:pPr>
            <a:r>
              <a:rPr lang="en-US" sz="2600" dirty="0" smtClean="0"/>
              <a:t>Replacement scheme </a:t>
            </a:r>
            <a:r>
              <a:rPr lang="en-US" sz="2600" i="1" dirty="0" smtClean="0"/>
              <a:t>not</a:t>
            </a:r>
            <a:r>
              <a:rPr lang="en-US" sz="2600" dirty="0" smtClean="0"/>
              <a:t> deterministic</a:t>
            </a:r>
          </a:p>
        </p:txBody>
      </p:sp>
      <p:sp>
        <p:nvSpPr>
          <p:cNvPr id="43" name="TextBox 42"/>
          <p:cNvSpPr txBox="1"/>
          <p:nvPr/>
        </p:nvSpPr>
        <p:spPr>
          <a:xfrm>
            <a:off x="1447800" y="1673423"/>
            <a:ext cx="304800" cy="338554"/>
          </a:xfrm>
          <a:prstGeom prst="rect">
            <a:avLst/>
          </a:prstGeom>
          <a:noFill/>
        </p:spPr>
        <p:txBody>
          <a:bodyPr wrap="square" rtlCol="0">
            <a:spAutoFit/>
          </a:bodyPr>
          <a:lstStyle/>
          <a:p>
            <a:pPr algn="ctr"/>
            <a:r>
              <a:rPr lang="en-US" sz="1600" dirty="0" smtClean="0"/>
              <a:t>S</a:t>
            </a:r>
            <a:endParaRPr lang="en-US" sz="1600" dirty="0"/>
          </a:p>
        </p:txBody>
      </p:sp>
      <p:sp>
        <p:nvSpPr>
          <p:cNvPr id="44" name="TextBox 43"/>
          <p:cNvSpPr txBox="1"/>
          <p:nvPr/>
        </p:nvSpPr>
        <p:spPr>
          <a:xfrm>
            <a:off x="1752600" y="1673423"/>
            <a:ext cx="838200" cy="338554"/>
          </a:xfrm>
          <a:prstGeom prst="rect">
            <a:avLst/>
          </a:prstGeom>
          <a:noFill/>
        </p:spPr>
        <p:txBody>
          <a:bodyPr wrap="square" rtlCol="0">
            <a:spAutoFit/>
          </a:bodyPr>
          <a:lstStyle/>
          <a:p>
            <a:pPr algn="ctr"/>
            <a:r>
              <a:rPr lang="en-US" sz="1600" dirty="0" err="1" smtClean="0"/>
              <a:t>Regs</a:t>
            </a:r>
            <a:endParaRPr lang="en-US" sz="1600" dirty="0"/>
          </a:p>
        </p:txBody>
      </p:sp>
      <p:grpSp>
        <p:nvGrpSpPr>
          <p:cNvPr id="53" name="Group 52"/>
          <p:cNvGrpSpPr/>
          <p:nvPr/>
        </p:nvGrpSpPr>
        <p:grpSpPr>
          <a:xfrm>
            <a:off x="609600" y="2590800"/>
            <a:ext cx="3886200" cy="3429000"/>
            <a:chOff x="609600" y="2590800"/>
            <a:chExt cx="3886200" cy="3429000"/>
          </a:xfrm>
        </p:grpSpPr>
        <p:grpSp>
          <p:nvGrpSpPr>
            <p:cNvPr id="42" name="Group 41"/>
            <p:cNvGrpSpPr/>
            <p:nvPr/>
          </p:nvGrpSpPr>
          <p:grpSpPr>
            <a:xfrm>
              <a:off x="609600" y="2590800"/>
              <a:ext cx="3886200" cy="3429000"/>
              <a:chOff x="609600" y="2590800"/>
              <a:chExt cx="3886200" cy="3429000"/>
            </a:xfrm>
          </p:grpSpPr>
          <p:sp>
            <p:nvSpPr>
              <p:cNvPr id="35" name="Rounded Rectangle 34"/>
              <p:cNvSpPr>
                <a:spLocks noChangeAspect="1"/>
              </p:cNvSpPr>
              <p:nvPr/>
            </p:nvSpPr>
            <p:spPr>
              <a:xfrm>
                <a:off x="609600" y="2590800"/>
                <a:ext cx="38862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Memory Stage</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grpSp>
            <p:nvGrpSpPr>
              <p:cNvPr id="40" name="Group 39"/>
              <p:cNvGrpSpPr/>
              <p:nvPr/>
            </p:nvGrpSpPr>
            <p:grpSpPr>
              <a:xfrm>
                <a:off x="914400" y="3505200"/>
                <a:ext cx="3276600" cy="2133600"/>
                <a:chOff x="1371600" y="3352800"/>
                <a:chExt cx="3276600" cy="2133600"/>
              </a:xfrm>
            </p:grpSpPr>
            <p:sp>
              <p:nvSpPr>
                <p:cNvPr id="26" name="Rectangle 25"/>
                <p:cNvSpPr/>
                <p:nvPr/>
              </p:nvSpPr>
              <p:spPr>
                <a:xfrm>
                  <a:off x="1371600" y="3352800"/>
                  <a:ext cx="3276600" cy="2133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371600" y="36576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371600" y="3960812"/>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371600" y="42672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1371600" y="4570412"/>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71600" y="48768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71600" y="5180012"/>
                  <a:ext cx="3276600" cy="1588"/>
                </a:xfrm>
                <a:prstGeom prst="line">
                  <a:avLst/>
                </a:prstGeom>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990600" y="3200400"/>
                <a:ext cx="3048000" cy="369332"/>
              </a:xfrm>
              <a:prstGeom prst="rect">
                <a:avLst/>
              </a:prstGeom>
              <a:noFill/>
            </p:spPr>
            <p:txBody>
              <a:bodyPr wrap="square" rtlCol="0">
                <a:spAutoFit/>
              </a:bodyPr>
              <a:lstStyle/>
              <a:p>
                <a:pPr algn="ctr"/>
                <a:r>
                  <a:rPr lang="en-US" dirty="0" smtClean="0"/>
                  <a:t>Sample Cache</a:t>
                </a:r>
                <a:endParaRPr lang="en-US" dirty="0"/>
              </a:p>
            </p:txBody>
          </p:sp>
        </p:grpSp>
        <p:sp>
          <p:nvSpPr>
            <p:cNvPr id="52" name="TextBox 51"/>
            <p:cNvSpPr txBox="1"/>
            <p:nvPr/>
          </p:nvSpPr>
          <p:spPr>
            <a:xfrm>
              <a:off x="914400" y="3791635"/>
              <a:ext cx="3276600" cy="338554"/>
            </a:xfrm>
            <a:prstGeom prst="rect">
              <a:avLst/>
            </a:prstGeom>
            <a:noFill/>
          </p:spPr>
          <p:txBody>
            <a:bodyPr wrap="square" rtlCol="0">
              <a:spAutoFit/>
            </a:bodyPr>
            <a:lstStyle/>
            <a:p>
              <a:pPr algn="ctr"/>
              <a:r>
                <a:rPr lang="en-US" sz="1600" dirty="0" smtClean="0"/>
                <a:t>Shadowed Location</a:t>
              </a:r>
              <a:endParaRPr lang="en-US" sz="1600" dirty="0"/>
            </a:p>
          </p:txBody>
        </p:sp>
      </p:grpSp>
      <p:sp>
        <p:nvSpPr>
          <p:cNvPr id="48" name="Rectangle 47"/>
          <p:cNvSpPr/>
          <p:nvPr/>
        </p:nvSpPr>
        <p:spPr>
          <a:xfrm>
            <a:off x="3733800" y="1676400"/>
            <a:ext cx="685800" cy="3048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733800" y="1676400"/>
            <a:ext cx="685800" cy="338554"/>
          </a:xfrm>
          <a:prstGeom prst="rect">
            <a:avLst/>
          </a:prstGeom>
          <a:noFill/>
        </p:spPr>
        <p:txBody>
          <a:bodyPr wrap="square" rtlCol="0">
            <a:spAutoFit/>
          </a:bodyPr>
          <a:lstStyle/>
          <a:p>
            <a:pPr algn="ctr"/>
            <a:r>
              <a:rPr lang="en-US" sz="1600" dirty="0" smtClean="0"/>
              <a:t>Calc</a:t>
            </a:r>
            <a:endParaRPr lang="en-US" sz="1600" dirty="0"/>
          </a:p>
        </p:txBody>
      </p:sp>
      <p:sp>
        <p:nvSpPr>
          <p:cNvPr id="54" name="Rectangle 53"/>
          <p:cNvSpPr/>
          <p:nvPr/>
        </p:nvSpPr>
        <p:spPr>
          <a:xfrm>
            <a:off x="5715000" y="1600200"/>
            <a:ext cx="685800" cy="4572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638800" y="1579602"/>
            <a:ext cx="838200" cy="553998"/>
          </a:xfrm>
          <a:prstGeom prst="rect">
            <a:avLst/>
          </a:prstGeom>
          <a:noFill/>
        </p:spPr>
        <p:txBody>
          <a:bodyPr wrap="square" rtlCol="0">
            <a:spAutoFit/>
          </a:bodyPr>
          <a:lstStyle/>
          <a:p>
            <a:pPr algn="ctr"/>
            <a:r>
              <a:rPr lang="en-US" sz="1500" dirty="0" smtClean="0"/>
              <a:t>Sample</a:t>
            </a:r>
          </a:p>
          <a:p>
            <a:pPr algn="ctr"/>
            <a:r>
              <a:rPr lang="en-US" sz="1500" dirty="0" smtClean="0"/>
              <a:t>Cache</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38784 -0.36078 C 0.36458 -0.2655 0.34132 -0.17022 0.27743 -0.11032 C 0.21354 -0.05042 0.04843 -0.01619 0.00416 -0.00093 " pathEditMode="relative" rAng="0" ptsTypes="aaA">
                                      <p:cBhvr>
                                        <p:cTn id="10" dur="500" fill="hold"/>
                                        <p:tgtEl>
                                          <p:spTgt spid="53"/>
                                        </p:tgtEl>
                                        <p:attrNameLst>
                                          <p:attrName>ppt_x</p:attrName>
                                          <p:attrName>ppt_y</p:attrName>
                                        </p:attrNameLst>
                                      </p:cBhvr>
                                      <p:rCtr x="-19200" y="18000"/>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Pipeline for </a:t>
            </a:r>
            <a:r>
              <a:rPr lang="en-US" dirty="0" err="1" smtClean="0"/>
              <a:t>Testudo</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15</a:t>
            </a:fld>
            <a:endParaRPr lang="en-US" altLang="en-US" dirty="0"/>
          </a:p>
        </p:txBody>
      </p:sp>
      <p:grpSp>
        <p:nvGrpSpPr>
          <p:cNvPr id="3" name="Group 31"/>
          <p:cNvGrpSpPr/>
          <p:nvPr/>
        </p:nvGrpSpPr>
        <p:grpSpPr>
          <a:xfrm>
            <a:off x="381000" y="1066800"/>
            <a:ext cx="8412480" cy="1371600"/>
            <a:chOff x="381000" y="1066800"/>
            <a:chExt cx="8412480" cy="1371600"/>
          </a:xfrm>
        </p:grpSpPr>
        <p:sp>
          <p:nvSpPr>
            <p:cNvPr id="17" name="Rounded Rectangle 16"/>
            <p:cNvSpPr/>
            <p:nvPr/>
          </p:nvSpPr>
          <p:spPr>
            <a:xfrm>
              <a:off x="72390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WB</a:t>
              </a:r>
            </a:p>
            <a:p>
              <a:pPr algn="ctr"/>
              <a:endParaRPr lang="en-US" dirty="0" smtClean="0"/>
            </a:p>
            <a:p>
              <a:pPr algn="ctr"/>
              <a:endParaRPr lang="en-US" dirty="0" smtClean="0"/>
            </a:p>
            <a:p>
              <a:pPr algn="ctr"/>
              <a:endParaRPr lang="en-US" dirty="0"/>
            </a:p>
          </p:txBody>
        </p:sp>
        <p:sp>
          <p:nvSpPr>
            <p:cNvPr id="16" name="Right Arrow 15"/>
            <p:cNvSpPr/>
            <p:nvPr/>
          </p:nvSpPr>
          <p:spPr>
            <a:xfrm>
              <a:off x="67818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52578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MEM</a:t>
              </a:r>
            </a:p>
            <a:p>
              <a:pPr algn="ctr"/>
              <a:endParaRPr lang="en-US" dirty="0" smtClean="0"/>
            </a:p>
            <a:p>
              <a:pPr algn="ctr"/>
              <a:endParaRPr lang="en-US" dirty="0" smtClean="0"/>
            </a:p>
            <a:p>
              <a:pPr algn="ctr"/>
              <a:endParaRPr lang="en-US" dirty="0"/>
            </a:p>
          </p:txBody>
        </p:sp>
        <p:sp>
          <p:nvSpPr>
            <p:cNvPr id="14" name="Right Arrow 13"/>
            <p:cNvSpPr/>
            <p:nvPr/>
          </p:nvSpPr>
          <p:spPr>
            <a:xfrm>
              <a:off x="48006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ounded Rectangle 12"/>
            <p:cNvSpPr/>
            <p:nvPr/>
          </p:nvSpPr>
          <p:spPr>
            <a:xfrm>
              <a:off x="32766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a:t>
              </a:r>
            </a:p>
            <a:p>
              <a:pPr algn="ctr"/>
              <a:endParaRPr lang="en-US" dirty="0" smtClean="0"/>
            </a:p>
            <a:p>
              <a:pPr algn="ctr"/>
              <a:endParaRPr lang="en-US" dirty="0" smtClean="0"/>
            </a:p>
            <a:p>
              <a:pPr algn="ctr"/>
              <a:endParaRPr lang="en-US" dirty="0"/>
            </a:p>
          </p:txBody>
        </p:sp>
        <p:sp>
          <p:nvSpPr>
            <p:cNvPr id="12" name="Right Arrow 11"/>
            <p:cNvSpPr/>
            <p:nvPr/>
          </p:nvSpPr>
          <p:spPr>
            <a:xfrm>
              <a:off x="28194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1295400" y="1066800"/>
              <a:ext cx="155448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ID</a:t>
              </a:r>
            </a:p>
            <a:p>
              <a:pPr algn="ctr"/>
              <a:endParaRPr lang="en-US" dirty="0" smtClean="0"/>
            </a:p>
            <a:p>
              <a:pPr algn="ctr"/>
              <a:endParaRPr lang="en-US" dirty="0" smtClean="0"/>
            </a:p>
            <a:p>
              <a:pPr algn="ctr"/>
              <a:endParaRPr lang="en-US" dirty="0"/>
            </a:p>
          </p:txBody>
        </p:sp>
        <p:sp>
          <p:nvSpPr>
            <p:cNvPr id="8" name="Right Arrow 7"/>
            <p:cNvSpPr/>
            <p:nvPr/>
          </p:nvSpPr>
          <p:spPr>
            <a:xfrm>
              <a:off x="838200" y="152400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81000" y="1066800"/>
              <a:ext cx="4572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IF</a:t>
              </a:r>
            </a:p>
            <a:p>
              <a:pPr algn="ctr"/>
              <a:endParaRPr lang="en-US" dirty="0" smtClean="0"/>
            </a:p>
            <a:p>
              <a:pPr algn="ctr"/>
              <a:endParaRPr lang="en-US" dirty="0" smtClean="0"/>
            </a:p>
            <a:p>
              <a:pPr algn="ctr"/>
              <a:endParaRPr lang="en-US" dirty="0"/>
            </a:p>
          </p:txBody>
        </p:sp>
        <p:sp>
          <p:nvSpPr>
            <p:cNvPr id="18" name="Rectangle 17"/>
            <p:cNvSpPr/>
            <p:nvPr/>
          </p:nvSpPr>
          <p:spPr>
            <a:xfrm>
              <a:off x="1447800" y="1524000"/>
              <a:ext cx="12954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1447800" y="1524000"/>
              <a:ext cx="304800" cy="609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3800" y="1676400"/>
              <a:ext cx="685800" cy="3048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96200" y="1600200"/>
              <a:ext cx="609600" cy="4572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Content Placeholder 2"/>
          <p:cNvSpPr>
            <a:spLocks noGrp="1"/>
          </p:cNvSpPr>
          <p:nvPr>
            <p:ph idx="1"/>
          </p:nvPr>
        </p:nvSpPr>
        <p:spPr>
          <a:xfrm>
            <a:off x="4648200" y="2743200"/>
            <a:ext cx="4267200" cy="3387725"/>
          </a:xfrm>
        </p:spPr>
        <p:txBody>
          <a:bodyPr/>
          <a:lstStyle/>
          <a:p>
            <a:pPr>
              <a:spcBef>
                <a:spcPts val="1200"/>
              </a:spcBef>
            </a:pPr>
            <a:r>
              <a:rPr lang="en-US" sz="2600" dirty="0" smtClean="0"/>
              <a:t>Different actions &amp; </a:t>
            </a:r>
            <a:r>
              <a:rPr lang="en-US" sz="2600" dirty="0" err="1" smtClean="0"/>
              <a:t>opcodes</a:t>
            </a:r>
            <a:r>
              <a:rPr lang="en-US" sz="2600" dirty="0" smtClean="0"/>
              <a:t> lead to different handler code</a:t>
            </a:r>
          </a:p>
          <a:p>
            <a:pPr>
              <a:spcBef>
                <a:spcPts val="1200"/>
              </a:spcBef>
            </a:pPr>
            <a:r>
              <a:rPr lang="en-US" sz="2600" dirty="0" smtClean="0"/>
              <a:t>Replaces or augments EX-stage modifications</a:t>
            </a:r>
          </a:p>
          <a:p>
            <a:pPr>
              <a:spcBef>
                <a:spcPts val="1200"/>
              </a:spcBef>
            </a:pPr>
            <a:r>
              <a:rPr lang="en-US" sz="2600" dirty="0" smtClean="0"/>
              <a:t>Allows for complicated testing and propagation</a:t>
            </a:r>
          </a:p>
        </p:txBody>
      </p:sp>
      <p:sp>
        <p:nvSpPr>
          <p:cNvPr id="43" name="TextBox 42"/>
          <p:cNvSpPr txBox="1"/>
          <p:nvPr/>
        </p:nvSpPr>
        <p:spPr>
          <a:xfrm>
            <a:off x="1447800" y="1673423"/>
            <a:ext cx="304800" cy="338554"/>
          </a:xfrm>
          <a:prstGeom prst="rect">
            <a:avLst/>
          </a:prstGeom>
          <a:noFill/>
        </p:spPr>
        <p:txBody>
          <a:bodyPr wrap="square" rtlCol="0">
            <a:spAutoFit/>
          </a:bodyPr>
          <a:lstStyle/>
          <a:p>
            <a:pPr algn="ctr"/>
            <a:r>
              <a:rPr lang="en-US" sz="1600" dirty="0" smtClean="0"/>
              <a:t>S</a:t>
            </a:r>
            <a:endParaRPr lang="en-US" sz="1600" dirty="0"/>
          </a:p>
        </p:txBody>
      </p:sp>
      <p:sp>
        <p:nvSpPr>
          <p:cNvPr id="44" name="TextBox 43"/>
          <p:cNvSpPr txBox="1"/>
          <p:nvPr/>
        </p:nvSpPr>
        <p:spPr>
          <a:xfrm>
            <a:off x="1752600" y="1673423"/>
            <a:ext cx="838200" cy="338554"/>
          </a:xfrm>
          <a:prstGeom prst="rect">
            <a:avLst/>
          </a:prstGeom>
          <a:noFill/>
        </p:spPr>
        <p:txBody>
          <a:bodyPr wrap="square" rtlCol="0">
            <a:spAutoFit/>
          </a:bodyPr>
          <a:lstStyle/>
          <a:p>
            <a:pPr algn="ctr"/>
            <a:r>
              <a:rPr lang="en-US" sz="1600" dirty="0" err="1" smtClean="0"/>
              <a:t>Regs</a:t>
            </a:r>
            <a:endParaRPr lang="en-US" sz="1600" dirty="0"/>
          </a:p>
        </p:txBody>
      </p:sp>
      <p:sp>
        <p:nvSpPr>
          <p:cNvPr id="45" name="TextBox 44"/>
          <p:cNvSpPr txBox="1"/>
          <p:nvPr/>
        </p:nvSpPr>
        <p:spPr>
          <a:xfrm>
            <a:off x="3733800" y="1676400"/>
            <a:ext cx="685800" cy="338554"/>
          </a:xfrm>
          <a:prstGeom prst="rect">
            <a:avLst/>
          </a:prstGeom>
          <a:noFill/>
        </p:spPr>
        <p:txBody>
          <a:bodyPr wrap="square" rtlCol="0">
            <a:spAutoFit/>
          </a:bodyPr>
          <a:lstStyle/>
          <a:p>
            <a:pPr algn="ctr"/>
            <a:r>
              <a:rPr lang="en-US" sz="1600" dirty="0" smtClean="0"/>
              <a:t>Calc</a:t>
            </a:r>
            <a:endParaRPr lang="en-US" sz="1600" dirty="0"/>
          </a:p>
        </p:txBody>
      </p:sp>
      <p:sp>
        <p:nvSpPr>
          <p:cNvPr id="40" name="Rectangle 39"/>
          <p:cNvSpPr/>
          <p:nvPr/>
        </p:nvSpPr>
        <p:spPr>
          <a:xfrm>
            <a:off x="5715000" y="1600200"/>
            <a:ext cx="685800" cy="4572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638800" y="1579602"/>
            <a:ext cx="838200" cy="553998"/>
          </a:xfrm>
          <a:prstGeom prst="rect">
            <a:avLst/>
          </a:prstGeom>
          <a:noFill/>
        </p:spPr>
        <p:txBody>
          <a:bodyPr wrap="square" rtlCol="0">
            <a:spAutoFit/>
          </a:bodyPr>
          <a:lstStyle/>
          <a:p>
            <a:pPr algn="ctr"/>
            <a:r>
              <a:rPr lang="en-US" sz="1500" dirty="0" smtClean="0"/>
              <a:t>Sample</a:t>
            </a:r>
          </a:p>
          <a:p>
            <a:pPr algn="ctr"/>
            <a:r>
              <a:rPr lang="en-US" sz="1500" dirty="0" smtClean="0"/>
              <a:t>Cache</a:t>
            </a:r>
            <a:endParaRPr lang="en-US" sz="1500" dirty="0"/>
          </a:p>
        </p:txBody>
      </p:sp>
      <p:grpSp>
        <p:nvGrpSpPr>
          <p:cNvPr id="49" name="Group 48"/>
          <p:cNvGrpSpPr/>
          <p:nvPr/>
        </p:nvGrpSpPr>
        <p:grpSpPr>
          <a:xfrm>
            <a:off x="609600" y="2590800"/>
            <a:ext cx="3886200" cy="3429000"/>
            <a:chOff x="609600" y="2590800"/>
            <a:chExt cx="3886200" cy="3429000"/>
          </a:xfrm>
        </p:grpSpPr>
        <p:grpSp>
          <p:nvGrpSpPr>
            <p:cNvPr id="48" name="Group 47"/>
            <p:cNvGrpSpPr/>
            <p:nvPr/>
          </p:nvGrpSpPr>
          <p:grpSpPr>
            <a:xfrm>
              <a:off x="609600" y="2590800"/>
              <a:ext cx="3886200" cy="3429000"/>
              <a:chOff x="609600" y="2590800"/>
              <a:chExt cx="3886200" cy="3429000"/>
            </a:xfrm>
          </p:grpSpPr>
          <p:sp>
            <p:nvSpPr>
              <p:cNvPr id="35" name="Rounded Rectangle 34"/>
              <p:cNvSpPr>
                <a:spLocks noChangeAspect="1"/>
              </p:cNvSpPr>
              <p:nvPr/>
            </p:nvSpPr>
            <p:spPr>
              <a:xfrm>
                <a:off x="609600" y="2590800"/>
                <a:ext cx="38862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Write Back</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grpSp>
            <p:nvGrpSpPr>
              <p:cNvPr id="6" name="Group 39"/>
              <p:cNvGrpSpPr/>
              <p:nvPr/>
            </p:nvGrpSpPr>
            <p:grpSpPr>
              <a:xfrm>
                <a:off x="914400" y="3505200"/>
                <a:ext cx="3276600" cy="2133600"/>
                <a:chOff x="1371600" y="3352800"/>
                <a:chExt cx="3276600" cy="2133600"/>
              </a:xfrm>
            </p:grpSpPr>
            <p:sp>
              <p:nvSpPr>
                <p:cNvPr id="26" name="Rectangle 25"/>
                <p:cNvSpPr/>
                <p:nvPr/>
              </p:nvSpPr>
              <p:spPr>
                <a:xfrm>
                  <a:off x="1371600" y="3352800"/>
                  <a:ext cx="3276600" cy="2133600"/>
                </a:xfrm>
                <a:prstGeom prst="rect">
                  <a:avLst/>
                </a:prstGeom>
                <a:solidFill>
                  <a:srgbClr val="2DFF8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371600" y="36576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371600" y="3960812"/>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371600" y="42672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1371600" y="4570412"/>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71600" y="4876800"/>
                  <a:ext cx="3276600" cy="1588"/>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71600" y="5180012"/>
                  <a:ext cx="3276600" cy="1588"/>
                </a:xfrm>
                <a:prstGeom prst="line">
                  <a:avLst/>
                </a:prstGeom>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990600" y="3200400"/>
                <a:ext cx="3048000" cy="338554"/>
              </a:xfrm>
              <a:prstGeom prst="rect">
                <a:avLst/>
              </a:prstGeom>
              <a:noFill/>
            </p:spPr>
            <p:txBody>
              <a:bodyPr wrap="square" rtlCol="0">
                <a:spAutoFit/>
              </a:bodyPr>
              <a:lstStyle/>
              <a:p>
                <a:pPr algn="ctr"/>
                <a:r>
                  <a:rPr lang="en-US" sz="1600" dirty="0" smtClean="0"/>
                  <a:t>Policy Map</a:t>
                </a:r>
                <a:endParaRPr lang="en-US" sz="1600" dirty="0"/>
              </a:p>
            </p:txBody>
          </p:sp>
          <p:sp>
            <p:nvSpPr>
              <p:cNvPr id="46" name="TextBox 45"/>
              <p:cNvSpPr txBox="1"/>
              <p:nvPr/>
            </p:nvSpPr>
            <p:spPr>
              <a:xfrm>
                <a:off x="914400" y="3810000"/>
                <a:ext cx="914400" cy="338554"/>
              </a:xfrm>
              <a:prstGeom prst="rect">
                <a:avLst/>
              </a:prstGeom>
              <a:noFill/>
            </p:spPr>
            <p:txBody>
              <a:bodyPr wrap="square" rtlCol="0">
                <a:spAutoFit/>
              </a:bodyPr>
              <a:lstStyle/>
              <a:p>
                <a:pPr algn="ctr"/>
                <a:r>
                  <a:rPr lang="en-US" sz="1600" dirty="0" err="1" smtClean="0"/>
                  <a:t>opcode</a:t>
                </a:r>
                <a:endParaRPr lang="en-US" sz="1600" dirty="0"/>
              </a:p>
            </p:txBody>
          </p:sp>
          <p:sp>
            <p:nvSpPr>
              <p:cNvPr id="47" name="TextBox 46"/>
              <p:cNvSpPr txBox="1"/>
              <p:nvPr/>
            </p:nvSpPr>
            <p:spPr>
              <a:xfrm>
                <a:off x="1828800" y="3810000"/>
                <a:ext cx="2362200" cy="338554"/>
              </a:xfrm>
              <a:prstGeom prst="rect">
                <a:avLst/>
              </a:prstGeom>
              <a:noFill/>
            </p:spPr>
            <p:txBody>
              <a:bodyPr wrap="square" rtlCol="0">
                <a:spAutoFit/>
              </a:bodyPr>
              <a:lstStyle/>
              <a:p>
                <a:pPr algn="ctr"/>
                <a:r>
                  <a:rPr lang="en-US" sz="1600" dirty="0" smtClean="0"/>
                  <a:t>Handler address</a:t>
                </a:r>
                <a:endParaRPr lang="en-US" sz="1600" dirty="0"/>
              </a:p>
            </p:txBody>
          </p:sp>
        </p:grpSp>
        <p:cxnSp>
          <p:nvCxnSpPr>
            <p:cNvPr id="39" name="Straight Connector 38"/>
            <p:cNvCxnSpPr/>
            <p:nvPr/>
          </p:nvCxnSpPr>
          <p:spPr>
            <a:xfrm rot="5400000" flipH="1" flipV="1">
              <a:off x="762000" y="4572000"/>
              <a:ext cx="2133600" cy="1588"/>
            </a:xfrm>
            <a:prstGeom prst="line">
              <a:avLst/>
            </a:prstGeom>
          </p:spPr>
          <p:style>
            <a:lnRef idx="1">
              <a:schemeClr val="dk1"/>
            </a:lnRef>
            <a:fillRef idx="0">
              <a:schemeClr val="dk1"/>
            </a:fillRef>
            <a:effectRef idx="0">
              <a:schemeClr val="dk1"/>
            </a:effectRef>
            <a:fontRef idx="minor">
              <a:schemeClr val="tx1"/>
            </a:fontRef>
          </p:style>
        </p:cxnSp>
      </p:grpSp>
      <p:sp>
        <p:nvSpPr>
          <p:cNvPr id="42" name="TextBox 41"/>
          <p:cNvSpPr txBox="1"/>
          <p:nvPr/>
        </p:nvSpPr>
        <p:spPr>
          <a:xfrm>
            <a:off x="7620000" y="1579602"/>
            <a:ext cx="762000" cy="553998"/>
          </a:xfrm>
          <a:prstGeom prst="rect">
            <a:avLst/>
          </a:prstGeom>
          <a:noFill/>
        </p:spPr>
        <p:txBody>
          <a:bodyPr wrap="square" rtlCol="0">
            <a:spAutoFit/>
          </a:bodyPr>
          <a:lstStyle/>
          <a:p>
            <a:pPr algn="ctr"/>
            <a:r>
              <a:rPr lang="en-US" sz="1500" dirty="0" smtClean="0"/>
              <a:t>Policy</a:t>
            </a:r>
            <a:br>
              <a:rPr lang="en-US" sz="1500" dirty="0" smtClean="0"/>
            </a:br>
            <a:r>
              <a:rPr lang="en-US" sz="1500" dirty="0" smtClean="0"/>
              <a:t>Map</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59392 -0.35986 C 0.49409 -0.24376 0.39444 -0.12743 0.29548 -0.06753 C 0.19652 -0.00764 0.09826 -0.00394 3.33333E-6 5.73543E-7 " pathEditMode="relative" ptsTypes="aaA">
                                      <p:cBhvr>
                                        <p:cTn id="10" dur="500" fill="hold"/>
                                        <p:tgtEl>
                                          <p:spTgt spid="49"/>
                                        </p:tgtEl>
                                        <p:attrNameLst>
                                          <p:attrName>ppt_x</p:attrName>
                                          <p:attrName>ppt_y</p:attrName>
                                        </p:attrNameLst>
                                      </p:cBhvr>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Framework</a:t>
            </a:r>
            <a:endParaRPr lang="en-US" dirty="0"/>
          </a:p>
        </p:txBody>
      </p:sp>
      <p:sp>
        <p:nvSpPr>
          <p:cNvPr id="3" name="Content Placeholder 2"/>
          <p:cNvSpPr>
            <a:spLocks noGrp="1"/>
          </p:cNvSpPr>
          <p:nvPr>
            <p:ph idx="1"/>
          </p:nvPr>
        </p:nvSpPr>
        <p:spPr/>
        <p:txBody>
          <a:bodyPr/>
          <a:lstStyle/>
          <a:p>
            <a:endParaRPr lang="en-US" sz="2800" dirty="0" smtClean="0"/>
          </a:p>
          <a:p>
            <a:endParaRPr lang="en-US" sz="2800" dirty="0" smtClean="0"/>
          </a:p>
          <a:p>
            <a:pPr>
              <a:buNone/>
            </a:pPr>
            <a:endParaRPr lang="en-US" sz="2800" dirty="0" smtClean="0"/>
          </a:p>
          <a:p>
            <a:r>
              <a:rPr lang="en-US" sz="2800" dirty="0" smtClean="0"/>
              <a:t>Insecure programs (with exploits), including:</a:t>
            </a:r>
          </a:p>
          <a:p>
            <a:pPr lvl="1"/>
            <a:r>
              <a:rPr lang="en-US" sz="2400" dirty="0" smtClean="0"/>
              <a:t>TIFF image engine</a:t>
            </a:r>
          </a:p>
          <a:p>
            <a:pPr lvl="1"/>
            <a:r>
              <a:rPr lang="en-US" sz="2400" dirty="0" err="1" smtClean="0"/>
              <a:t>Eggdrop</a:t>
            </a:r>
            <a:r>
              <a:rPr lang="en-US" sz="2400" dirty="0" smtClean="0"/>
              <a:t> IRC </a:t>
            </a:r>
            <a:r>
              <a:rPr lang="en-US" sz="2400" dirty="0" err="1" smtClean="0"/>
              <a:t>bot</a:t>
            </a:r>
            <a:endParaRPr lang="en-US" sz="2400" dirty="0" smtClean="0"/>
          </a:p>
          <a:p>
            <a:pPr lvl="1"/>
            <a:r>
              <a:rPr lang="en-US" sz="2400" dirty="0" smtClean="0"/>
              <a:t>Lynx web browser</a:t>
            </a:r>
          </a:p>
          <a:p>
            <a:pPr lvl="1"/>
            <a:r>
              <a:rPr lang="en-US" sz="2400" dirty="0" smtClean="0"/>
              <a:t>PDF library</a:t>
            </a:r>
          </a:p>
          <a:p>
            <a:pPr lvl="1"/>
            <a:r>
              <a:rPr lang="en-US" sz="2400" dirty="0" smtClean="0"/>
              <a:t>Simulated SQL injection</a:t>
            </a:r>
            <a:endParaRPr lang="en-US" dirty="0" smtClean="0"/>
          </a:p>
          <a:p>
            <a:r>
              <a:rPr lang="en-US" dirty="0" smtClean="0"/>
              <a:t>CACTI v5.0 used for cache estimation.</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16</a:t>
            </a:fld>
            <a:endParaRPr lang="en-US" altLang="en-US" dirty="0"/>
          </a:p>
        </p:txBody>
      </p:sp>
      <p:sp>
        <p:nvSpPr>
          <p:cNvPr id="6" name="Rectangle 5"/>
          <p:cNvSpPr/>
          <p:nvPr/>
        </p:nvSpPr>
        <p:spPr>
          <a:xfrm>
            <a:off x="533400" y="1066800"/>
            <a:ext cx="32004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Modified </a:t>
            </a:r>
            <a:r>
              <a:rPr lang="en-US" sz="2000" dirty="0" err="1" smtClean="0"/>
              <a:t>Virtutech</a:t>
            </a:r>
            <a:r>
              <a:rPr lang="en-US" sz="2000" dirty="0" smtClean="0"/>
              <a:t> </a:t>
            </a:r>
            <a:r>
              <a:rPr lang="en-US" sz="2000" dirty="0" err="1" smtClean="0"/>
              <a:t>Simics</a:t>
            </a:r>
            <a:endParaRPr lang="en-US" sz="2000" dirty="0" smtClean="0"/>
          </a:p>
          <a:p>
            <a:pPr algn="ctr"/>
            <a:r>
              <a:rPr lang="en-US" sz="2000" dirty="0" smtClean="0"/>
              <a:t>+</a:t>
            </a:r>
            <a:br>
              <a:rPr lang="en-US" sz="2000" dirty="0" smtClean="0"/>
            </a:br>
            <a:r>
              <a:rPr lang="en-US" sz="2000" dirty="0" smtClean="0"/>
              <a:t>Modified </a:t>
            </a:r>
            <a:r>
              <a:rPr lang="en-US" sz="2000" dirty="0" err="1" smtClean="0"/>
              <a:t>Bochs</a:t>
            </a:r>
            <a:r>
              <a:rPr lang="en-US" sz="2000" dirty="0" smtClean="0"/>
              <a:t/>
            </a:r>
            <a:br>
              <a:rPr lang="en-US" sz="2000" dirty="0" smtClean="0"/>
            </a:br>
            <a:r>
              <a:rPr lang="en-US" sz="2000" dirty="0" smtClean="0"/>
              <a:t>x86 emulator</a:t>
            </a:r>
            <a:endParaRPr lang="en-US" sz="2000" dirty="0"/>
          </a:p>
        </p:txBody>
      </p:sp>
      <p:sp>
        <p:nvSpPr>
          <p:cNvPr id="7" name="Rectangle 6"/>
          <p:cNvSpPr/>
          <p:nvPr/>
        </p:nvSpPr>
        <p:spPr>
          <a:xfrm>
            <a:off x="5410200" y="1066800"/>
            <a:ext cx="32004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Custom Sample Cache Simulator</a:t>
            </a:r>
            <a:endParaRPr lang="en-US" sz="2000" dirty="0"/>
          </a:p>
        </p:txBody>
      </p:sp>
      <p:sp>
        <p:nvSpPr>
          <p:cNvPr id="8" name="Right Arrow 7"/>
          <p:cNvSpPr/>
          <p:nvPr/>
        </p:nvSpPr>
        <p:spPr>
          <a:xfrm>
            <a:off x="3733800" y="1789331"/>
            <a:ext cx="17526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3733800" y="1219200"/>
            <a:ext cx="1676400" cy="646331"/>
          </a:xfrm>
          <a:prstGeom prst="rect">
            <a:avLst/>
          </a:prstGeom>
          <a:noFill/>
        </p:spPr>
        <p:txBody>
          <a:bodyPr wrap="square" rtlCol="0">
            <a:spAutoFit/>
          </a:bodyPr>
          <a:lstStyle/>
          <a:p>
            <a:pPr algn="ctr"/>
            <a:r>
              <a:rPr lang="en-US" dirty="0" smtClean="0"/>
              <a:t>Shadow value</a:t>
            </a:r>
            <a:br>
              <a:rPr lang="en-US" dirty="0" smtClean="0"/>
            </a:br>
            <a:r>
              <a:rPr lang="en-US" dirty="0" smtClean="0"/>
              <a:t>traces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runs will I need?</a:t>
            </a:r>
            <a:endParaRPr lang="en-US" dirty="0"/>
          </a:p>
        </p:txBody>
      </p:sp>
      <p:sp>
        <p:nvSpPr>
          <p:cNvPr id="4" name="Slide Number Placeholder 3"/>
          <p:cNvSpPr>
            <a:spLocks noGrp="1"/>
          </p:cNvSpPr>
          <p:nvPr>
            <p:ph type="sldNum" sz="quarter" idx="12"/>
          </p:nvPr>
        </p:nvSpPr>
        <p:spPr>
          <a:xfrm>
            <a:off x="6553200" y="6319838"/>
            <a:ext cx="2133600" cy="461962"/>
          </a:xfrm>
        </p:spPr>
        <p:txBody>
          <a:bodyPr/>
          <a:lstStyle/>
          <a:p>
            <a:fld id="{AC5898B9-ED2C-4925-9C9E-7644545534BD}" type="slidenum">
              <a:rPr lang="en-US" altLang="en-US" smtClean="0"/>
              <a:pPr/>
              <a:t>17</a:t>
            </a:fld>
            <a:endParaRPr lang="en-US" altLang="en-US" dirty="0"/>
          </a:p>
        </p:txBody>
      </p:sp>
      <p:sp>
        <p:nvSpPr>
          <p:cNvPr id="23" name="Content Placeholder 2"/>
          <p:cNvSpPr>
            <a:spLocks noGrp="1"/>
          </p:cNvSpPr>
          <p:nvPr>
            <p:ph idx="1"/>
          </p:nvPr>
        </p:nvSpPr>
        <p:spPr>
          <a:xfrm>
            <a:off x="457200" y="914401"/>
            <a:ext cx="8534400" cy="838199"/>
          </a:xfrm>
        </p:spPr>
        <p:txBody>
          <a:bodyPr/>
          <a:lstStyle/>
          <a:p>
            <a:pPr marL="0" indent="0">
              <a:buNone/>
            </a:pPr>
            <a:r>
              <a:rPr lang="en-US" sz="2200" dirty="0" smtClean="0"/>
              <a:t>To see all of a program’s </a:t>
            </a:r>
            <a:r>
              <a:rPr lang="en-US" sz="2200" dirty="0" err="1" smtClean="0"/>
              <a:t>dataflows</a:t>
            </a:r>
            <a:r>
              <a:rPr lang="en-US" sz="2200" dirty="0" smtClean="0"/>
              <a:t> with high statistical confidence.</a:t>
            </a:r>
          </a:p>
        </p:txBody>
      </p:sp>
      <p:sp>
        <p:nvSpPr>
          <p:cNvPr id="17" name="TextBox 16"/>
          <p:cNvSpPr txBox="1"/>
          <p:nvPr/>
        </p:nvSpPr>
        <p:spPr>
          <a:xfrm>
            <a:off x="838200" y="1752600"/>
            <a:ext cx="3581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Some need few samples with tiny sample caches</a:t>
            </a:r>
            <a:endParaRPr lang="en-US" dirty="0"/>
          </a:p>
        </p:txBody>
      </p:sp>
      <p:graphicFrame>
        <p:nvGraphicFramePr>
          <p:cNvPr id="28" name="Chart 27"/>
          <p:cNvGraphicFramePr/>
          <p:nvPr>
            <p:extLst>
              <p:ext uri="{D42A27DB-BD31-4B8C-83A1-F6EECF244321}">
                <p14:modId xmlns:p14="http://schemas.microsoft.com/office/powerpoint/2010/main" val="3894217045"/>
              </p:ext>
            </p:extLst>
          </p:nvPr>
        </p:nvGraphicFramePr>
        <p:xfrm>
          <a:off x="228600" y="3276600"/>
          <a:ext cx="2286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extLst>
              <p:ext uri="{D42A27DB-BD31-4B8C-83A1-F6EECF244321}">
                <p14:modId xmlns:p14="http://schemas.microsoft.com/office/powerpoint/2010/main" val="3088317964"/>
              </p:ext>
            </p:extLst>
          </p:nvPr>
        </p:nvGraphicFramePr>
        <p:xfrm>
          <a:off x="2286000" y="3276600"/>
          <a:ext cx="2286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838200" y="2743200"/>
            <a:ext cx="1600200" cy="338554"/>
          </a:xfrm>
          <a:prstGeom prst="rect">
            <a:avLst/>
          </a:prstGeom>
          <a:noFill/>
        </p:spPr>
        <p:txBody>
          <a:bodyPr wrap="square" rtlCol="0">
            <a:spAutoFit/>
          </a:bodyPr>
          <a:lstStyle/>
          <a:p>
            <a:pPr algn="ctr"/>
            <a:r>
              <a:rPr lang="en-US" sz="1600" u="sng" dirty="0" smtClean="0"/>
              <a:t>32-entry cache</a:t>
            </a:r>
            <a:endParaRPr lang="en-US" sz="1600" u="sng" dirty="0"/>
          </a:p>
        </p:txBody>
      </p:sp>
      <p:sp>
        <p:nvSpPr>
          <p:cNvPr id="31" name="TextBox 30"/>
          <p:cNvSpPr txBox="1"/>
          <p:nvPr/>
        </p:nvSpPr>
        <p:spPr>
          <a:xfrm>
            <a:off x="2895600" y="2776954"/>
            <a:ext cx="1600200" cy="338554"/>
          </a:xfrm>
          <a:prstGeom prst="rect">
            <a:avLst/>
          </a:prstGeom>
          <a:noFill/>
        </p:spPr>
        <p:txBody>
          <a:bodyPr wrap="square" rtlCol="0">
            <a:spAutoFit/>
          </a:bodyPr>
          <a:lstStyle/>
          <a:p>
            <a:pPr algn="ctr"/>
            <a:r>
              <a:rPr lang="en-US" sz="1600" u="sng" dirty="0" smtClean="0"/>
              <a:t>64-entry cache</a:t>
            </a:r>
            <a:endParaRPr lang="en-US" sz="1600" u="sng" dirty="0"/>
          </a:p>
        </p:txBody>
      </p:sp>
      <p:sp>
        <p:nvSpPr>
          <p:cNvPr id="32" name="TextBox 31"/>
          <p:cNvSpPr txBox="1"/>
          <p:nvPr/>
        </p:nvSpPr>
        <p:spPr>
          <a:xfrm rot="16200000">
            <a:off x="-990598" y="4059822"/>
            <a:ext cx="2362202" cy="338554"/>
          </a:xfrm>
          <a:prstGeom prst="rect">
            <a:avLst/>
          </a:prstGeom>
          <a:noFill/>
        </p:spPr>
        <p:txBody>
          <a:bodyPr wrap="square" rtlCol="0">
            <a:spAutoFit/>
          </a:bodyPr>
          <a:lstStyle/>
          <a:p>
            <a:pPr algn="ctr"/>
            <a:r>
              <a:rPr lang="en-US" sz="1600" dirty="0" smtClean="0"/>
              <a:t>Avg. # of executions</a:t>
            </a:r>
            <a:endParaRPr lang="en-US" sz="1600" dirty="0"/>
          </a:p>
        </p:txBody>
      </p:sp>
      <p:sp>
        <p:nvSpPr>
          <p:cNvPr id="33" name="TextBox 32"/>
          <p:cNvSpPr txBox="1"/>
          <p:nvPr/>
        </p:nvSpPr>
        <p:spPr>
          <a:xfrm>
            <a:off x="5181600" y="1752600"/>
            <a:ext cx="3581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Others need a larger cache and/or more runs for good results</a:t>
            </a:r>
            <a:endParaRPr lang="en-US" dirty="0"/>
          </a:p>
        </p:txBody>
      </p:sp>
      <p:graphicFrame>
        <p:nvGraphicFramePr>
          <p:cNvPr id="35" name="Chart 34"/>
          <p:cNvGraphicFramePr/>
          <p:nvPr>
            <p:extLst>
              <p:ext uri="{D42A27DB-BD31-4B8C-83A1-F6EECF244321}">
                <p14:modId xmlns:p14="http://schemas.microsoft.com/office/powerpoint/2010/main" val="2092031137"/>
              </p:ext>
            </p:extLst>
          </p:nvPr>
        </p:nvGraphicFramePr>
        <p:xfrm>
          <a:off x="4758154" y="3276600"/>
          <a:ext cx="2286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rot="16200000">
            <a:off x="3561703" y="4059936"/>
            <a:ext cx="2359152" cy="338554"/>
          </a:xfrm>
          <a:prstGeom prst="rect">
            <a:avLst/>
          </a:prstGeom>
          <a:noFill/>
        </p:spPr>
        <p:txBody>
          <a:bodyPr wrap="square" rtlCol="0">
            <a:spAutoFit/>
          </a:bodyPr>
          <a:lstStyle/>
          <a:p>
            <a:pPr algn="ctr"/>
            <a:r>
              <a:rPr lang="en-US" sz="1600" dirty="0" smtClean="0"/>
              <a:t>Avg. # of executions</a:t>
            </a:r>
            <a:endParaRPr lang="en-US" sz="1600" dirty="0"/>
          </a:p>
        </p:txBody>
      </p:sp>
      <p:sp>
        <p:nvSpPr>
          <p:cNvPr id="38" name="TextBox 37"/>
          <p:cNvSpPr txBox="1"/>
          <p:nvPr/>
        </p:nvSpPr>
        <p:spPr>
          <a:xfrm>
            <a:off x="5291554" y="2776728"/>
            <a:ext cx="1752600" cy="338554"/>
          </a:xfrm>
          <a:prstGeom prst="rect">
            <a:avLst/>
          </a:prstGeom>
          <a:noFill/>
        </p:spPr>
        <p:txBody>
          <a:bodyPr wrap="square" rtlCol="0">
            <a:spAutoFit/>
          </a:bodyPr>
          <a:lstStyle/>
          <a:p>
            <a:pPr algn="ctr"/>
            <a:r>
              <a:rPr lang="en-US" sz="1600" u="sng" dirty="0" smtClean="0"/>
              <a:t>512-entry cache</a:t>
            </a:r>
            <a:endParaRPr lang="en-US" sz="1600" u="sng" dirty="0"/>
          </a:p>
        </p:txBody>
      </p:sp>
      <p:graphicFrame>
        <p:nvGraphicFramePr>
          <p:cNvPr id="39" name="Chart 38"/>
          <p:cNvGraphicFramePr/>
          <p:nvPr>
            <p:extLst>
              <p:ext uri="{D42A27DB-BD31-4B8C-83A1-F6EECF244321}">
                <p14:modId xmlns:p14="http://schemas.microsoft.com/office/powerpoint/2010/main" val="3010897174"/>
              </p:ext>
            </p:extLst>
          </p:nvPr>
        </p:nvGraphicFramePr>
        <p:xfrm>
          <a:off x="6781800" y="3276600"/>
          <a:ext cx="2286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p:cNvSpPr txBox="1"/>
          <p:nvPr/>
        </p:nvSpPr>
        <p:spPr>
          <a:xfrm>
            <a:off x="7162800" y="2776954"/>
            <a:ext cx="1905000" cy="338554"/>
          </a:xfrm>
          <a:prstGeom prst="rect">
            <a:avLst/>
          </a:prstGeom>
          <a:noFill/>
        </p:spPr>
        <p:txBody>
          <a:bodyPr wrap="square" rtlCol="0">
            <a:spAutoFit/>
          </a:bodyPr>
          <a:lstStyle/>
          <a:p>
            <a:pPr algn="ctr"/>
            <a:r>
              <a:rPr lang="en-US" sz="1600" u="sng" dirty="0" smtClean="0"/>
              <a:t>1024-entry cache</a:t>
            </a:r>
            <a:endParaRPr lang="en-US" sz="1600" u="sng" dirty="0"/>
          </a:p>
        </p:txBody>
      </p:sp>
      <p:sp>
        <p:nvSpPr>
          <p:cNvPr id="41" name="TextBox 40"/>
          <p:cNvSpPr txBox="1"/>
          <p:nvPr/>
        </p:nvSpPr>
        <p:spPr>
          <a:xfrm>
            <a:off x="6172200" y="3048000"/>
            <a:ext cx="762000" cy="307777"/>
          </a:xfrm>
          <a:prstGeom prst="rect">
            <a:avLst/>
          </a:prstGeom>
          <a:noFill/>
        </p:spPr>
        <p:txBody>
          <a:bodyPr wrap="square" rtlCol="0">
            <a:spAutoFit/>
          </a:bodyPr>
          <a:lstStyle/>
          <a:p>
            <a:pPr algn="ctr"/>
            <a:r>
              <a:rPr lang="en-US" sz="1400" dirty="0" smtClean="0"/>
              <a:t>17601</a:t>
            </a:r>
            <a:endParaRPr lang="en-US" sz="1400" dirty="0"/>
          </a:p>
        </p:txBody>
      </p:sp>
      <p:sp>
        <p:nvSpPr>
          <p:cNvPr id="42" name="Rectangle 41"/>
          <p:cNvSpPr/>
          <p:nvPr/>
        </p:nvSpPr>
        <p:spPr>
          <a:xfrm>
            <a:off x="6300216" y="3276600"/>
            <a:ext cx="475488" cy="228600"/>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a:off x="6278880" y="3429000"/>
            <a:ext cx="512064" cy="762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8" grpId="0">
        <p:bldAsOne/>
      </p:bldGraphic>
      <p:bldGraphic spid="29" grpId="0">
        <p:bldAsOne/>
      </p:bldGraphic>
      <p:bldP spid="30" grpId="0"/>
      <p:bldP spid="31" grpId="0"/>
      <p:bldP spid="32" grpId="0"/>
      <p:bldP spid="33" grpId="0" animBg="1"/>
      <p:bldGraphic spid="35" grpId="0">
        <p:bldAsOne/>
      </p:bldGraphic>
      <p:bldP spid="36" grpId="0"/>
      <p:bldP spid="38" grpId="0"/>
      <p:bldGraphic spid="39" grpId="0">
        <p:bldAsOne/>
      </p:bldGraphic>
      <p:bldP spid="40" grpId="0"/>
      <p:bldP spid="41" grpId="0"/>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scale to complex analyses?</a:t>
            </a:r>
            <a:endParaRPr lang="en-US" dirty="0"/>
          </a:p>
        </p:txBody>
      </p:sp>
      <p:sp>
        <p:nvSpPr>
          <p:cNvPr id="3" name="Content Placeholder 2"/>
          <p:cNvSpPr>
            <a:spLocks noGrp="1"/>
          </p:cNvSpPr>
          <p:nvPr>
            <p:ph idx="1"/>
          </p:nvPr>
        </p:nvSpPr>
        <p:spPr>
          <a:xfrm>
            <a:off x="457200" y="1066801"/>
            <a:ext cx="8229600" cy="990600"/>
          </a:xfrm>
        </p:spPr>
        <p:txBody>
          <a:bodyPr/>
          <a:lstStyle/>
          <a:p>
            <a:pPr>
              <a:buNone/>
            </a:pPr>
            <a:r>
              <a:rPr lang="en-US" sz="2800" dirty="0" smtClean="0"/>
              <a:t>If each shadow operation uses 1000 instructions: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18</a:t>
            </a:fld>
            <a:endParaRPr lang="en-US" altLang="en-US" dirty="0"/>
          </a:p>
        </p:txBody>
      </p:sp>
      <p:graphicFrame>
        <p:nvGraphicFramePr>
          <p:cNvPr id="22" name="Chart 21"/>
          <p:cNvGraphicFramePr/>
          <p:nvPr>
            <p:extLst>
              <p:ext uri="{D42A27DB-BD31-4B8C-83A1-F6EECF244321}">
                <p14:modId xmlns:p14="http://schemas.microsoft.com/office/powerpoint/2010/main" val="1301816977"/>
              </p:ext>
            </p:extLst>
          </p:nvPr>
        </p:nvGraphicFramePr>
        <p:xfrm>
          <a:off x="609600" y="2819400"/>
          <a:ext cx="3657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rot="16200000">
            <a:off x="-707023" y="3907421"/>
            <a:ext cx="2362201" cy="338554"/>
          </a:xfrm>
          <a:prstGeom prst="rect">
            <a:avLst/>
          </a:prstGeom>
          <a:noFill/>
        </p:spPr>
        <p:txBody>
          <a:bodyPr wrap="square" rtlCol="0">
            <a:spAutoFit/>
          </a:bodyPr>
          <a:lstStyle/>
          <a:p>
            <a:pPr algn="ctr"/>
            <a:r>
              <a:rPr lang="en-US" sz="1600" b="1" dirty="0" smtClean="0"/>
              <a:t>Average % Overhead</a:t>
            </a:r>
            <a:endParaRPr lang="en-US" sz="1600" b="1" dirty="0"/>
          </a:p>
        </p:txBody>
      </p:sp>
      <p:sp>
        <p:nvSpPr>
          <p:cNvPr id="24" name="TextBox 23"/>
          <p:cNvSpPr txBox="1"/>
          <p:nvPr/>
        </p:nvSpPr>
        <p:spPr>
          <a:xfrm>
            <a:off x="1219200" y="5638800"/>
            <a:ext cx="3124200" cy="338554"/>
          </a:xfrm>
          <a:prstGeom prst="rect">
            <a:avLst/>
          </a:prstGeom>
          <a:noFill/>
        </p:spPr>
        <p:txBody>
          <a:bodyPr wrap="square" rtlCol="0">
            <a:spAutoFit/>
          </a:bodyPr>
          <a:lstStyle/>
          <a:p>
            <a:pPr algn="ctr"/>
            <a:r>
              <a:rPr lang="en-US" sz="1600" dirty="0" smtClean="0">
                <a:solidFill>
                  <a:srgbClr val="FF0000"/>
                </a:solidFill>
              </a:rPr>
              <a:t>1024-entry Sample Cache</a:t>
            </a:r>
            <a:endParaRPr lang="en-US" sz="1600" dirty="0">
              <a:solidFill>
                <a:srgbClr val="FF0000"/>
              </a:solidFill>
            </a:endParaRPr>
          </a:p>
        </p:txBody>
      </p:sp>
      <p:sp>
        <p:nvSpPr>
          <p:cNvPr id="25" name="TextBox 24"/>
          <p:cNvSpPr txBox="1"/>
          <p:nvPr/>
        </p:nvSpPr>
        <p:spPr>
          <a:xfrm>
            <a:off x="381000" y="2084457"/>
            <a:ext cx="41148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700" dirty="0" smtClean="0"/>
              <a:t>Each execution sees few shadow values</a:t>
            </a:r>
            <a:endParaRPr lang="en-US" sz="1700" dirty="0"/>
          </a:p>
        </p:txBody>
      </p:sp>
      <p:graphicFrame>
        <p:nvGraphicFramePr>
          <p:cNvPr id="27" name="Chart 26"/>
          <p:cNvGraphicFramePr/>
          <p:nvPr>
            <p:extLst>
              <p:ext uri="{D42A27DB-BD31-4B8C-83A1-F6EECF244321}">
                <p14:modId xmlns:p14="http://schemas.microsoft.com/office/powerpoint/2010/main" val="3652397756"/>
              </p:ext>
            </p:extLst>
          </p:nvPr>
        </p:nvGraphicFramePr>
        <p:xfrm>
          <a:off x="4876800" y="2819400"/>
          <a:ext cx="36576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rot="16200000">
            <a:off x="3636377" y="3907424"/>
            <a:ext cx="2362201" cy="338554"/>
          </a:xfrm>
          <a:prstGeom prst="rect">
            <a:avLst/>
          </a:prstGeom>
          <a:noFill/>
        </p:spPr>
        <p:txBody>
          <a:bodyPr wrap="square" rtlCol="0">
            <a:spAutoFit/>
          </a:bodyPr>
          <a:lstStyle/>
          <a:p>
            <a:pPr algn="ctr"/>
            <a:r>
              <a:rPr lang="en-US" sz="1600" b="1" dirty="0" smtClean="0"/>
              <a:t>Average % Overhead</a:t>
            </a:r>
            <a:endParaRPr lang="en-US" sz="1600" b="1" dirty="0"/>
          </a:p>
        </p:txBody>
      </p:sp>
      <p:sp>
        <p:nvSpPr>
          <p:cNvPr id="29" name="TextBox 28"/>
          <p:cNvSpPr txBox="1"/>
          <p:nvPr/>
        </p:nvSpPr>
        <p:spPr>
          <a:xfrm>
            <a:off x="5334000" y="5638800"/>
            <a:ext cx="3124200" cy="338554"/>
          </a:xfrm>
          <a:prstGeom prst="rect">
            <a:avLst/>
          </a:prstGeom>
          <a:noFill/>
        </p:spPr>
        <p:txBody>
          <a:bodyPr wrap="square" rtlCol="0">
            <a:spAutoFit/>
          </a:bodyPr>
          <a:lstStyle/>
          <a:p>
            <a:pPr algn="ctr"/>
            <a:r>
              <a:rPr lang="en-US" sz="1600" dirty="0" smtClean="0">
                <a:solidFill>
                  <a:srgbClr val="FF0000"/>
                </a:solidFill>
              </a:rPr>
              <a:t>telnet server benchmark</a:t>
            </a:r>
            <a:endParaRPr lang="en-US" sz="1600" dirty="0">
              <a:solidFill>
                <a:srgbClr val="FF0000"/>
              </a:solidFill>
            </a:endParaRPr>
          </a:p>
        </p:txBody>
      </p:sp>
      <p:sp>
        <p:nvSpPr>
          <p:cNvPr id="30" name="TextBox 29"/>
          <p:cNvSpPr txBox="1"/>
          <p:nvPr/>
        </p:nvSpPr>
        <p:spPr>
          <a:xfrm>
            <a:off x="4724400" y="2084457"/>
            <a:ext cx="41148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700" dirty="0" smtClean="0"/>
              <a:t>Fewer shadow values reduce overhead</a:t>
            </a:r>
            <a:endParaRPr lang="en-US" sz="1700" dirty="0"/>
          </a:p>
        </p:txBody>
      </p:sp>
      <p:sp>
        <p:nvSpPr>
          <p:cNvPr id="31" name="TextBox 30"/>
          <p:cNvSpPr txBox="1"/>
          <p:nvPr/>
        </p:nvSpPr>
        <p:spPr>
          <a:xfrm>
            <a:off x="990600" y="2819400"/>
            <a:ext cx="457200" cy="338554"/>
          </a:xfrm>
          <a:prstGeom prst="rect">
            <a:avLst/>
          </a:prstGeom>
          <a:noFill/>
        </p:spPr>
        <p:txBody>
          <a:bodyPr wrap="square" rtlCol="0">
            <a:spAutoFit/>
          </a:bodyPr>
          <a:lstStyle/>
          <a:p>
            <a:pPr algn="ctr"/>
            <a:r>
              <a:rPr lang="en-US" sz="1600" dirty="0" smtClean="0"/>
              <a:t>%</a:t>
            </a:r>
          </a:p>
        </p:txBody>
      </p:sp>
      <p:sp>
        <p:nvSpPr>
          <p:cNvPr id="32" name="TextBox 31"/>
          <p:cNvSpPr txBox="1"/>
          <p:nvPr/>
        </p:nvSpPr>
        <p:spPr>
          <a:xfrm>
            <a:off x="5105400" y="2819400"/>
            <a:ext cx="457200" cy="338554"/>
          </a:xfrm>
          <a:prstGeom prst="rect">
            <a:avLst/>
          </a:prstGeom>
          <a:noFill/>
        </p:spPr>
        <p:txBody>
          <a:bodyPr wrap="square" rtlCol="0">
            <a:spAutoFit/>
          </a:bodyPr>
          <a:lstStyle/>
          <a:p>
            <a:pPr algn="ctr"/>
            <a:r>
              <a:rPr lang="en-US" sz="1600" dirty="0" smtClean="0"/>
              <a:t>%</a:t>
            </a:r>
          </a:p>
        </p:txBody>
      </p:sp>
      <p:sp>
        <p:nvSpPr>
          <p:cNvPr id="15" name="TextBox 14"/>
          <p:cNvSpPr txBox="1"/>
          <p:nvPr/>
        </p:nvSpPr>
        <p:spPr>
          <a:xfrm rot="20400000">
            <a:off x="5370149" y="3530095"/>
            <a:ext cx="1568722" cy="70788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000" b="1" dirty="0" smtClean="0"/>
              <a:t>3500</a:t>
            </a:r>
            <a:br>
              <a:rPr lang="en-US" sz="2000" b="1" dirty="0" smtClean="0"/>
            </a:br>
            <a:r>
              <a:rPr lang="en-US" sz="2000" b="1" dirty="0" smtClean="0"/>
              <a:t>executions</a:t>
            </a:r>
          </a:p>
        </p:txBody>
      </p:sp>
      <p:sp>
        <p:nvSpPr>
          <p:cNvPr id="19" name="TextBox 18"/>
          <p:cNvSpPr txBox="1"/>
          <p:nvPr/>
        </p:nvSpPr>
        <p:spPr>
          <a:xfrm>
            <a:off x="5715000" y="2983468"/>
            <a:ext cx="990600" cy="338554"/>
          </a:xfrm>
          <a:prstGeom prst="rect">
            <a:avLst/>
          </a:prstGeom>
          <a:noFill/>
        </p:spPr>
        <p:txBody>
          <a:bodyPr wrap="square" rtlCol="0">
            <a:spAutoFit/>
          </a:bodyPr>
          <a:lstStyle/>
          <a:p>
            <a:pPr algn="ctr"/>
            <a:r>
              <a:rPr lang="en-US" sz="1600" b="1" dirty="0" smtClean="0"/>
              <a:t>17.3%</a:t>
            </a:r>
          </a:p>
        </p:txBody>
      </p:sp>
      <p:sp>
        <p:nvSpPr>
          <p:cNvPr id="21" name="TextBox 20"/>
          <p:cNvSpPr txBox="1"/>
          <p:nvPr/>
        </p:nvSpPr>
        <p:spPr>
          <a:xfrm>
            <a:off x="7239000" y="4888468"/>
            <a:ext cx="990600" cy="338554"/>
          </a:xfrm>
          <a:prstGeom prst="rect">
            <a:avLst/>
          </a:prstGeom>
          <a:noFill/>
        </p:spPr>
        <p:txBody>
          <a:bodyPr wrap="square" rtlCol="0">
            <a:spAutoFit/>
          </a:bodyPr>
          <a:lstStyle/>
          <a:p>
            <a:pPr algn="ctr"/>
            <a:r>
              <a:rPr lang="en-US" sz="1600" b="1" dirty="0" smtClean="0"/>
              <a:t>0.3%</a:t>
            </a:r>
          </a:p>
        </p:txBody>
      </p:sp>
      <p:sp>
        <p:nvSpPr>
          <p:cNvPr id="16" name="TextBox 15"/>
          <p:cNvSpPr txBox="1"/>
          <p:nvPr/>
        </p:nvSpPr>
        <p:spPr>
          <a:xfrm rot="20400000">
            <a:off x="6779994" y="4150592"/>
            <a:ext cx="1568722" cy="70788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000" b="1" dirty="0" smtClean="0"/>
              <a:t>169,000</a:t>
            </a:r>
            <a:br>
              <a:rPr lang="en-US" sz="2000" b="1" dirty="0" smtClean="0"/>
            </a:br>
            <a:r>
              <a:rPr lang="en-US" sz="2000" b="1" dirty="0" smtClean="0"/>
              <a:t>executions</a:t>
            </a:r>
          </a:p>
        </p:txBody>
      </p:sp>
      <p:sp>
        <p:nvSpPr>
          <p:cNvPr id="18" name="TextBox 17"/>
          <p:cNvSpPr txBox="1"/>
          <p:nvPr/>
        </p:nvSpPr>
        <p:spPr>
          <a:xfrm>
            <a:off x="4800600" y="2450068"/>
            <a:ext cx="3886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Tradeoff: need more executions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animBg="1"/>
      <p:bldGraphic spid="27" grpId="0">
        <p:bldAsOne/>
      </p:bldGraphic>
      <p:bldP spid="28" grpId="0"/>
      <p:bldP spid="29" grpId="0"/>
      <p:bldP spid="30" grpId="0" animBg="1"/>
      <p:bldP spid="31" grpId="0"/>
      <p:bldP spid="32" grpId="0"/>
      <p:bldP spid="15" grpId="0" animBg="1"/>
      <p:bldP spid="19" grpId="0"/>
      <p:bldP spid="21" grpId="0"/>
      <p:bldP spid="16" grpId="0"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will it cost?</a:t>
            </a:r>
            <a:endParaRPr lang="en-US" dirty="0"/>
          </a:p>
        </p:txBody>
      </p:sp>
      <p:sp>
        <p:nvSpPr>
          <p:cNvPr id="3" name="Content Placeholder 2"/>
          <p:cNvSpPr>
            <a:spLocks noGrp="1"/>
          </p:cNvSpPr>
          <p:nvPr>
            <p:ph idx="1"/>
          </p:nvPr>
        </p:nvSpPr>
        <p:spPr>
          <a:xfrm>
            <a:off x="457200" y="914400"/>
            <a:ext cx="8077200" cy="914399"/>
          </a:xfrm>
        </p:spPr>
        <p:txBody>
          <a:bodyPr/>
          <a:lstStyle/>
          <a:p>
            <a:r>
              <a:rPr lang="en-US" sz="2400" dirty="0" smtClean="0"/>
              <a:t>~0 change in clock period of modern CPU</a:t>
            </a:r>
          </a:p>
          <a:p>
            <a:r>
              <a:rPr lang="en-US" sz="2400" dirty="0" smtClean="0"/>
              <a:t>No overhead outside of the CPU core</a:t>
            </a:r>
          </a:p>
          <a:p>
            <a:r>
              <a:rPr lang="en-US" sz="2400" dirty="0" smtClean="0"/>
              <a:t>Very low hardware overhead in CPU core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19</a:t>
            </a:fld>
            <a:endParaRPr lang="en-US" altLang="en-US" dirty="0"/>
          </a:p>
        </p:txBody>
      </p:sp>
      <p:sp>
        <p:nvSpPr>
          <p:cNvPr id="13" name="TextBox 12"/>
          <p:cNvSpPr txBox="1"/>
          <p:nvPr/>
        </p:nvSpPr>
        <p:spPr>
          <a:xfrm>
            <a:off x="838200" y="2377440"/>
            <a:ext cx="3505200" cy="369332"/>
          </a:xfrm>
          <a:prstGeom prst="rect">
            <a:avLst/>
          </a:prstGeom>
          <a:noFill/>
        </p:spPr>
        <p:txBody>
          <a:bodyPr wrap="square" rtlCol="0">
            <a:spAutoFit/>
          </a:bodyPr>
          <a:lstStyle/>
          <a:p>
            <a:pPr algn="ctr"/>
            <a:r>
              <a:rPr lang="en-US" u="sng" dirty="0" smtClean="0"/>
              <a:t>Sample Cache Access Time</a:t>
            </a:r>
            <a:endParaRPr lang="en-US" u="sng" dirty="0"/>
          </a:p>
        </p:txBody>
      </p:sp>
      <p:sp>
        <p:nvSpPr>
          <p:cNvPr id="14" name="TextBox 13"/>
          <p:cNvSpPr txBox="1"/>
          <p:nvPr/>
        </p:nvSpPr>
        <p:spPr>
          <a:xfrm rot="16200000">
            <a:off x="3598277" y="3869323"/>
            <a:ext cx="2286000" cy="338554"/>
          </a:xfrm>
          <a:prstGeom prst="rect">
            <a:avLst/>
          </a:prstGeom>
          <a:noFill/>
        </p:spPr>
        <p:txBody>
          <a:bodyPr wrap="square" rtlCol="0">
            <a:spAutoFit/>
          </a:bodyPr>
          <a:lstStyle/>
          <a:p>
            <a:pPr algn="ctr"/>
            <a:r>
              <a:rPr lang="en-US" sz="1600" dirty="0" smtClean="0"/>
              <a:t>% Increase of Core+L1</a:t>
            </a:r>
            <a:endParaRPr lang="en-US" sz="1600" dirty="0"/>
          </a:p>
        </p:txBody>
      </p:sp>
      <p:graphicFrame>
        <p:nvGraphicFramePr>
          <p:cNvPr id="12" name="Chart 11"/>
          <p:cNvGraphicFramePr/>
          <p:nvPr>
            <p:extLst>
              <p:ext uri="{D42A27DB-BD31-4B8C-83A1-F6EECF244321}">
                <p14:modId xmlns:p14="http://schemas.microsoft.com/office/powerpoint/2010/main" val="1462586725"/>
              </p:ext>
            </p:extLst>
          </p:nvPr>
        </p:nvGraphicFramePr>
        <p:xfrm>
          <a:off x="457200" y="2667000"/>
          <a:ext cx="3962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rot="16200000">
            <a:off x="-364123" y="3564523"/>
            <a:ext cx="1828800" cy="338554"/>
          </a:xfrm>
          <a:prstGeom prst="rect">
            <a:avLst/>
          </a:prstGeom>
          <a:noFill/>
        </p:spPr>
        <p:txBody>
          <a:bodyPr wrap="square" rtlCol="0">
            <a:spAutoFit/>
          </a:bodyPr>
          <a:lstStyle/>
          <a:p>
            <a:r>
              <a:rPr lang="en-US" sz="1600" dirty="0" smtClean="0"/>
              <a:t>% of CPU Cycle</a:t>
            </a:r>
            <a:endParaRPr lang="en-US" sz="1600" dirty="0"/>
          </a:p>
        </p:txBody>
      </p:sp>
      <p:sp>
        <p:nvSpPr>
          <p:cNvPr id="17" name="TextBox 16"/>
          <p:cNvSpPr txBox="1"/>
          <p:nvPr/>
        </p:nvSpPr>
        <p:spPr>
          <a:xfrm>
            <a:off x="1295400" y="5791200"/>
            <a:ext cx="2057400" cy="307777"/>
          </a:xfrm>
          <a:prstGeom prst="rect">
            <a:avLst/>
          </a:prstGeom>
          <a:noFill/>
        </p:spPr>
        <p:txBody>
          <a:bodyPr wrap="square" rtlCol="0">
            <a:spAutoFit/>
          </a:bodyPr>
          <a:lstStyle/>
          <a:p>
            <a:r>
              <a:rPr lang="en-US" sz="1400" dirty="0" smtClean="0"/>
              <a:t>2.5GHz AMD </a:t>
            </a:r>
            <a:r>
              <a:rPr lang="en-US" sz="1400" dirty="0" err="1" smtClean="0"/>
              <a:t>Phenom</a:t>
            </a:r>
            <a:endParaRPr lang="en-US" sz="1400" dirty="0"/>
          </a:p>
        </p:txBody>
      </p:sp>
      <p:sp>
        <p:nvSpPr>
          <p:cNvPr id="18" name="TextBox 17"/>
          <p:cNvSpPr txBox="1"/>
          <p:nvPr/>
        </p:nvSpPr>
        <p:spPr>
          <a:xfrm>
            <a:off x="3154680" y="5725180"/>
            <a:ext cx="1447800" cy="523220"/>
          </a:xfrm>
          <a:prstGeom prst="rect">
            <a:avLst/>
          </a:prstGeom>
          <a:noFill/>
        </p:spPr>
        <p:txBody>
          <a:bodyPr wrap="square" rtlCol="0">
            <a:spAutoFit/>
          </a:bodyPr>
          <a:lstStyle/>
          <a:p>
            <a:pPr algn="ctr"/>
            <a:r>
              <a:rPr lang="en-US" sz="1400" dirty="0" smtClean="0"/>
              <a:t>1.4GHz </a:t>
            </a:r>
            <a:r>
              <a:rPr lang="en-US" sz="1400" dirty="0" err="1" smtClean="0"/>
              <a:t>UltraSPARC</a:t>
            </a:r>
            <a:r>
              <a:rPr lang="en-US" sz="1400" dirty="0" smtClean="0"/>
              <a:t> T2</a:t>
            </a:r>
            <a:endParaRPr lang="en-US" sz="1400" dirty="0"/>
          </a:p>
        </p:txBody>
      </p:sp>
      <p:graphicFrame>
        <p:nvGraphicFramePr>
          <p:cNvPr id="39" name="Chart 38"/>
          <p:cNvGraphicFramePr/>
          <p:nvPr>
            <p:extLst>
              <p:ext uri="{D42A27DB-BD31-4B8C-83A1-F6EECF244321}">
                <p14:modId xmlns:p14="http://schemas.microsoft.com/office/powerpoint/2010/main" val="619349939"/>
              </p:ext>
            </p:extLst>
          </p:nvPr>
        </p:nvGraphicFramePr>
        <p:xfrm>
          <a:off x="4724400" y="2667000"/>
          <a:ext cx="3959352" cy="3127248"/>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5608320" y="5781020"/>
            <a:ext cx="2057400" cy="307777"/>
          </a:xfrm>
          <a:prstGeom prst="rect">
            <a:avLst/>
          </a:prstGeom>
          <a:noFill/>
        </p:spPr>
        <p:txBody>
          <a:bodyPr wrap="square" rtlCol="0">
            <a:spAutoFit/>
          </a:bodyPr>
          <a:lstStyle/>
          <a:p>
            <a:pPr algn="ctr"/>
            <a:r>
              <a:rPr lang="en-US" sz="1400" dirty="0" smtClean="0"/>
              <a:t>AMD </a:t>
            </a:r>
            <a:r>
              <a:rPr lang="en-US" sz="1400" dirty="0" err="1" smtClean="0"/>
              <a:t>Phenom</a:t>
            </a:r>
            <a:endParaRPr lang="en-US" sz="1400" dirty="0"/>
          </a:p>
        </p:txBody>
      </p:sp>
      <p:sp>
        <p:nvSpPr>
          <p:cNvPr id="41" name="TextBox 40"/>
          <p:cNvSpPr txBox="1"/>
          <p:nvPr/>
        </p:nvSpPr>
        <p:spPr>
          <a:xfrm>
            <a:off x="7467600" y="5788223"/>
            <a:ext cx="1447800" cy="307777"/>
          </a:xfrm>
          <a:prstGeom prst="rect">
            <a:avLst/>
          </a:prstGeom>
          <a:noFill/>
        </p:spPr>
        <p:txBody>
          <a:bodyPr wrap="square" rtlCol="0">
            <a:spAutoFit/>
          </a:bodyPr>
          <a:lstStyle/>
          <a:p>
            <a:pPr algn="ctr"/>
            <a:r>
              <a:rPr lang="en-US" sz="1400" dirty="0" err="1" smtClean="0"/>
              <a:t>UltraSPARC</a:t>
            </a:r>
            <a:r>
              <a:rPr lang="en-US" sz="1400" dirty="0" smtClean="0"/>
              <a:t> T2</a:t>
            </a:r>
            <a:endParaRPr lang="en-US" sz="1400" dirty="0"/>
          </a:p>
        </p:txBody>
      </p:sp>
      <p:sp>
        <p:nvSpPr>
          <p:cNvPr id="53" name="TextBox 52"/>
          <p:cNvSpPr txBox="1"/>
          <p:nvPr/>
        </p:nvSpPr>
        <p:spPr>
          <a:xfrm>
            <a:off x="5105400" y="2377440"/>
            <a:ext cx="3505200" cy="369332"/>
          </a:xfrm>
          <a:prstGeom prst="rect">
            <a:avLst/>
          </a:prstGeom>
          <a:noFill/>
        </p:spPr>
        <p:txBody>
          <a:bodyPr wrap="square" rtlCol="0">
            <a:spAutoFit/>
          </a:bodyPr>
          <a:lstStyle/>
          <a:p>
            <a:pPr algn="ctr"/>
            <a:r>
              <a:rPr lang="en-US" u="sng" dirty="0" smtClean="0"/>
              <a:t>Sample Cache Area Overhead</a:t>
            </a:r>
            <a:endParaRPr lang="en-US" u="sng" dirty="0"/>
          </a:p>
        </p:txBody>
      </p:sp>
      <p:sp>
        <p:nvSpPr>
          <p:cNvPr id="57" name="Left Brace 56"/>
          <p:cNvSpPr/>
          <p:nvPr/>
        </p:nvSpPr>
        <p:spPr>
          <a:xfrm rot="16200000">
            <a:off x="2171700" y="4533900"/>
            <a:ext cx="228600" cy="22860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rot="16200000">
            <a:off x="3810000" y="5367528"/>
            <a:ext cx="152400" cy="6096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eft Brace 58"/>
          <p:cNvSpPr/>
          <p:nvPr/>
        </p:nvSpPr>
        <p:spPr>
          <a:xfrm rot="16200000">
            <a:off x="6477000" y="4572000"/>
            <a:ext cx="228600" cy="22098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e 59"/>
          <p:cNvSpPr/>
          <p:nvPr/>
        </p:nvSpPr>
        <p:spPr>
          <a:xfrm rot="16200000">
            <a:off x="8039100" y="5372100"/>
            <a:ext cx="228599" cy="6096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12" grpId="0">
        <p:bldAsOne/>
      </p:bldGraphic>
      <p:bldP spid="15" grpId="0"/>
      <p:bldP spid="17" grpId="0"/>
      <p:bldP spid="18" grpId="0"/>
      <p:bldGraphic spid="39" grpId="0">
        <p:bldAsOne/>
      </p:bldGraphic>
      <p:bldP spid="40" grpId="0"/>
      <p:bldP spid="41" grpId="0"/>
      <p:bldP spid="53"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Software is Everywhere</a:t>
            </a:r>
            <a:endParaRPr lang="en-US" dirty="0"/>
          </a:p>
        </p:txBody>
      </p:sp>
      <p:sp>
        <p:nvSpPr>
          <p:cNvPr id="3" name="Content Placeholder 2"/>
          <p:cNvSpPr>
            <a:spLocks noGrp="1"/>
          </p:cNvSpPr>
          <p:nvPr>
            <p:ph idx="1"/>
          </p:nvPr>
        </p:nvSpPr>
        <p:spPr>
          <a:xfrm>
            <a:off x="457200" y="1066799"/>
            <a:ext cx="8305800" cy="1371601"/>
          </a:xfrm>
        </p:spPr>
        <p:txBody>
          <a:bodyPr/>
          <a:lstStyle/>
          <a:p>
            <a:pPr>
              <a:lnSpc>
                <a:spcPct val="150000"/>
              </a:lnSpc>
              <a:spcBef>
                <a:spcPts val="0"/>
              </a:spcBef>
            </a:pPr>
            <a:r>
              <a:rPr lang="en-US" sz="2500" dirty="0" smtClean="0"/>
              <a:t>NIST: SW errors cost U.S. $60 billion/year as of 2002</a:t>
            </a:r>
          </a:p>
          <a:p>
            <a:pPr>
              <a:lnSpc>
                <a:spcPct val="150000"/>
              </a:lnSpc>
              <a:spcBef>
                <a:spcPts val="0"/>
              </a:spcBef>
            </a:pPr>
            <a:r>
              <a:rPr lang="en-US" sz="2500" dirty="0" smtClean="0"/>
              <a:t>These errors include security vulnera</a:t>
            </a:r>
            <a:r>
              <a:rPr lang="en-US" sz="2600" dirty="0" smtClean="0"/>
              <a:t>bilities.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a:t>
            </a:fld>
            <a:endParaRPr lang="en-US" altLang="en-US" dirty="0"/>
          </a:p>
        </p:txBody>
      </p:sp>
      <p:sp>
        <p:nvSpPr>
          <p:cNvPr id="5" name="TextBox 4"/>
          <p:cNvSpPr txBox="1"/>
          <p:nvPr/>
        </p:nvSpPr>
        <p:spPr>
          <a:xfrm>
            <a:off x="685800" y="2438400"/>
            <a:ext cx="7772400" cy="707886"/>
          </a:xfrm>
          <a:prstGeom prst="rect">
            <a:avLst/>
          </a:prstGeom>
          <a:solidFill>
            <a:schemeClr val="bg1"/>
          </a:solidFill>
          <a:ln w="6350">
            <a:solidFill>
              <a:schemeClr val="tx1"/>
            </a:solidFill>
          </a:ln>
          <a:effectLst>
            <a:outerShdw blurRad="88900" dist="38100" dir="2700000" algn="tl" rotWithShape="0">
              <a:prstClr val="black">
                <a:alpha val="65000"/>
              </a:prstClr>
            </a:outerShdw>
          </a:effectLst>
        </p:spPr>
        <p:txBody>
          <a:bodyPr wrap="square" rtlCol="0">
            <a:spAutoFit/>
          </a:bodyPr>
          <a:lstStyle/>
          <a:p>
            <a:r>
              <a:rPr lang="en-US" sz="2000" dirty="0" smtClean="0"/>
              <a:t>"Security bugs are out there, in fact in web apps they're pretty much a plague.” - </a:t>
            </a:r>
            <a:r>
              <a:rPr lang="en-US" sz="2000" dirty="0" err="1" smtClean="0"/>
              <a:t>Zeev</a:t>
            </a:r>
            <a:r>
              <a:rPr lang="en-US" sz="2000" dirty="0" smtClean="0"/>
              <a:t> </a:t>
            </a:r>
            <a:r>
              <a:rPr lang="en-US" sz="2000" dirty="0" err="1" smtClean="0"/>
              <a:t>Suraski</a:t>
            </a:r>
            <a:r>
              <a:rPr lang="en-US" sz="2000" dirty="0" smtClean="0"/>
              <a:t>, co-creator of PHP</a:t>
            </a:r>
          </a:p>
        </p:txBody>
      </p:sp>
      <p:grpSp>
        <p:nvGrpSpPr>
          <p:cNvPr id="9" name="Group 8"/>
          <p:cNvGrpSpPr/>
          <p:nvPr/>
        </p:nvGrpSpPr>
        <p:grpSpPr>
          <a:xfrm>
            <a:off x="914400" y="3200398"/>
            <a:ext cx="7315200" cy="2971803"/>
            <a:chOff x="5232925" y="2590799"/>
            <a:chExt cx="4748981" cy="2362202"/>
          </a:xfrm>
        </p:grpSpPr>
        <p:sp>
          <p:nvSpPr>
            <p:cNvPr id="7" name="Rounded Rectangle 6"/>
            <p:cNvSpPr/>
            <p:nvPr/>
          </p:nvSpPr>
          <p:spPr>
            <a:xfrm>
              <a:off x="5232925" y="2590799"/>
              <a:ext cx="4748981" cy="22859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1003430529"/>
                </p:ext>
              </p:extLst>
            </p:nvPr>
          </p:nvGraphicFramePr>
          <p:xfrm>
            <a:off x="5257801" y="2895600"/>
            <a:ext cx="4681138" cy="2057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34000" y="2667000"/>
              <a:ext cx="4503175" cy="318036"/>
            </a:xfrm>
            <a:prstGeom prst="rect">
              <a:avLst/>
            </a:prstGeom>
            <a:noFill/>
          </p:spPr>
          <p:txBody>
            <a:bodyPr wrap="square" rtlCol="0">
              <a:spAutoFit/>
            </a:bodyPr>
            <a:lstStyle/>
            <a:p>
              <a:pPr algn="ctr"/>
              <a:r>
                <a:rPr lang="en-US" sz="2000" dirty="0" smtClean="0"/>
                <a:t>CERT-Cataloged Vulnerabilities</a:t>
              </a:r>
              <a:endParaRPr lang="en-US" sz="2000" dirty="0"/>
            </a:p>
          </p:txBody>
        </p:sp>
      </p:grpSp>
      <p:pic>
        <p:nvPicPr>
          <p:cNvPr id="14" name="Picture 13" descr="OOVuln.png"/>
          <p:cNvPicPr>
            <a:picLocks noChangeAspect="1"/>
          </p:cNvPicPr>
          <p:nvPr/>
        </p:nvPicPr>
        <p:blipFill>
          <a:blip r:embed="rId4"/>
          <a:stretch>
            <a:fillRect/>
          </a:stretch>
        </p:blipFill>
        <p:spPr>
          <a:xfrm>
            <a:off x="2404872" y="3657600"/>
            <a:ext cx="4343400" cy="1114677"/>
          </a:xfrm>
          <a:prstGeom prst="rect">
            <a:avLst/>
          </a:prstGeom>
          <a:ln>
            <a:solidFill>
              <a:schemeClr val="tx1"/>
            </a:solidFill>
          </a:ln>
        </p:spPr>
      </p:pic>
      <p:pic>
        <p:nvPicPr>
          <p:cNvPr id="16" name="Picture 15" descr="MSVuln.png"/>
          <p:cNvPicPr>
            <a:picLocks noChangeAspect="1"/>
          </p:cNvPicPr>
          <p:nvPr/>
        </p:nvPicPr>
        <p:blipFill>
          <a:blip r:embed="rId5"/>
          <a:stretch>
            <a:fillRect/>
          </a:stretch>
        </p:blipFill>
        <p:spPr>
          <a:xfrm>
            <a:off x="2176272" y="4572000"/>
            <a:ext cx="4800600" cy="677457"/>
          </a:xfrm>
          <a:prstGeom prst="rect">
            <a:avLst/>
          </a:prstGeom>
          <a:ln>
            <a:solidFill>
              <a:schemeClr val="tx1"/>
            </a:solidFill>
          </a:ln>
        </p:spPr>
      </p:pic>
      <p:pic>
        <p:nvPicPr>
          <p:cNvPr id="10" name="Picture 9" descr="rfid.png"/>
          <p:cNvPicPr>
            <a:picLocks noChangeAspect="1"/>
          </p:cNvPicPr>
          <p:nvPr/>
        </p:nvPicPr>
        <p:blipFill>
          <a:blip r:embed="rId6"/>
          <a:stretch>
            <a:fillRect/>
          </a:stretch>
        </p:blipFill>
        <p:spPr>
          <a:xfrm>
            <a:off x="2286000" y="4953000"/>
            <a:ext cx="4572000" cy="104470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9"/>
                                        </p:tgtEl>
                                        <p:attrNameLst>
                                          <p:attrName>style.opacity</p:attrName>
                                        </p:attrNameLst>
                                      </p:cBhvr>
                                      <p:to>
                                        <p:strVal val="0.65"/>
                                      </p:to>
                                    </p:set>
                                    <p:animEffect filter="image" prLst="opacity: 0.65">
                                      <p:cBhvr rctx="IE">
                                        <p:cTn id="15" dur="indefinite"/>
                                        <p:tgtEl>
                                          <p:spTgt spid="9"/>
                                        </p:tgtEl>
                                      </p:cBhvr>
                                    </p:animEffec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a:t>
            </a:r>
            <a:r>
              <a:rPr lang="en-US" dirty="0" err="1" smtClean="0"/>
              <a:t>Testudo</a:t>
            </a:r>
            <a:endParaRPr lang="en-US" dirty="0"/>
          </a:p>
        </p:txBody>
      </p:sp>
      <p:sp>
        <p:nvSpPr>
          <p:cNvPr id="3" name="Content Placeholder 2"/>
          <p:cNvSpPr>
            <a:spLocks noGrp="1"/>
          </p:cNvSpPr>
          <p:nvPr>
            <p:ph idx="1"/>
          </p:nvPr>
        </p:nvSpPr>
        <p:spPr>
          <a:xfrm>
            <a:off x="457200" y="1066801"/>
            <a:ext cx="8458200" cy="2057400"/>
          </a:xfrm>
        </p:spPr>
        <p:txBody>
          <a:bodyPr/>
          <a:lstStyle/>
          <a:p>
            <a:r>
              <a:rPr lang="en-US" sz="2900" dirty="0" smtClean="0"/>
              <a:t>Simplified hardware design for dynamic analysis</a:t>
            </a:r>
          </a:p>
          <a:p>
            <a:r>
              <a:rPr lang="en-US" sz="2900" dirty="0" smtClean="0"/>
              <a:t>Reduced runtime overhead for heavyweight security analysis</a:t>
            </a:r>
          </a:p>
          <a:p>
            <a:r>
              <a:rPr lang="en-US" sz="2900" dirty="0" smtClean="0"/>
              <a:t>Increased heavyweight dynamic analysis quality</a:t>
            </a:r>
            <a:endParaRPr lang="en-US" sz="29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20</a:t>
            </a:fld>
            <a:endParaRPr lang="en-US" altLang="en-US" dirty="0"/>
          </a:p>
        </p:txBody>
      </p:sp>
      <p:sp>
        <p:nvSpPr>
          <p:cNvPr id="5" name="TextBox 4"/>
          <p:cNvSpPr txBox="1"/>
          <p:nvPr/>
        </p:nvSpPr>
        <p:spPr>
          <a:xfrm>
            <a:off x="457200" y="3178314"/>
            <a:ext cx="8229600" cy="707886"/>
          </a:xfrm>
          <a:prstGeom prst="rect">
            <a:avLst/>
          </a:prstGeom>
          <a:noFill/>
        </p:spPr>
        <p:txBody>
          <a:bodyPr wrap="square" rtlCol="0">
            <a:spAutoFit/>
          </a:bodyPr>
          <a:lstStyle/>
          <a:p>
            <a:r>
              <a:rPr lang="en-US" sz="4000" dirty="0" smtClean="0">
                <a:solidFill>
                  <a:schemeClr val="tx2"/>
                </a:solidFill>
                <a:latin typeface="+mj-lt"/>
                <a:ea typeface="+mj-ea"/>
                <a:cs typeface="+mj-cs"/>
              </a:rPr>
              <a:t>Future Directions</a:t>
            </a:r>
          </a:p>
        </p:txBody>
      </p:sp>
      <p:sp>
        <p:nvSpPr>
          <p:cNvPr id="6" name="Content Placeholder 2"/>
          <p:cNvSpPr txBox="1">
            <a:spLocks/>
          </p:cNvSpPr>
          <p:nvPr/>
        </p:nvSpPr>
        <p:spPr bwMode="auto">
          <a:xfrm>
            <a:off x="533400" y="3886200"/>
            <a:ext cx="8305800" cy="205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2900" b="0" i="0" u="none" strike="noStrike" kern="0" cap="none" spc="0" normalizeH="0" baseline="0" noProof="0" dirty="0" smtClean="0">
                <a:ln>
                  <a:noFill/>
                </a:ln>
                <a:solidFill>
                  <a:schemeClr val="tx1"/>
                </a:solidFill>
                <a:effectLst/>
                <a:uLnTx/>
                <a:uFillTx/>
                <a:latin typeface="+mn-lt"/>
                <a:ea typeface="+mn-ea"/>
                <a:cs typeface="+mn-cs"/>
              </a:rPr>
              <a:t>Adapting </a:t>
            </a:r>
            <a:r>
              <a:rPr lang="en-US" sz="2900" kern="0" dirty="0" err="1" smtClean="0">
                <a:latin typeface="+mn-lt"/>
              </a:rPr>
              <a:t>Testudo</a:t>
            </a:r>
            <a:r>
              <a:rPr lang="en-US" sz="2900" kern="0" dirty="0" smtClean="0">
                <a:latin typeface="+mn-lt"/>
              </a:rPr>
              <a:t> hardware</a:t>
            </a:r>
            <a:r>
              <a:rPr kumimoji="0" lang="en-US" sz="2900" b="0" i="0" u="none" strike="noStrike" kern="0" cap="none" spc="0" normalizeH="0" baseline="0" noProof="0" dirty="0" smtClean="0">
                <a:ln>
                  <a:noFill/>
                </a:ln>
                <a:solidFill>
                  <a:schemeClr val="tx1"/>
                </a:solidFill>
                <a:effectLst/>
                <a:uLnTx/>
                <a:uFillTx/>
                <a:latin typeface="+mn-lt"/>
                <a:ea typeface="+mn-ea"/>
                <a:cs typeface="+mn-cs"/>
              </a:rPr>
              <a:t> for </a:t>
            </a:r>
            <a:r>
              <a:rPr kumimoji="0" lang="en-US" sz="2900" b="0" i="0" u="none" strike="noStrike" kern="0" cap="none" spc="0" normalizeH="0" baseline="0" noProof="0" dirty="0" err="1" smtClean="0">
                <a:ln>
                  <a:noFill/>
                </a:ln>
                <a:solidFill>
                  <a:schemeClr val="tx1"/>
                </a:solidFill>
                <a:effectLst/>
                <a:uLnTx/>
                <a:uFillTx/>
                <a:latin typeface="+mn-lt"/>
                <a:ea typeface="+mn-ea"/>
                <a:cs typeface="+mn-cs"/>
              </a:rPr>
              <a:t>multicore</a:t>
            </a:r>
            <a:endParaRPr kumimoji="0" lang="en-US" sz="29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2900" kern="0" dirty="0" smtClean="0">
                <a:latin typeface="+mn-lt"/>
              </a:rPr>
              <a:t>What is the best cache replacement method?</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2900" kern="0" dirty="0" smtClean="0">
                <a:latin typeface="+mn-lt"/>
              </a:rPr>
              <a:t>Can we skip the hardware additions?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657599"/>
          </a:xfrm>
        </p:spPr>
        <p:txBody>
          <a:bodyPr anchor="ctr"/>
          <a:lstStyle/>
          <a:p>
            <a:pPr algn="ctr">
              <a:buNone/>
            </a:pPr>
            <a:r>
              <a:rPr lang="en-US" sz="4000" dirty="0" smtClean="0"/>
              <a:t>Thank you</a:t>
            </a:r>
            <a:endParaRPr lang="en-US" sz="40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21</a:t>
            </a:fld>
            <a:endParaRPr lang="en-US" altLang="en-US" dirty="0"/>
          </a:p>
        </p:txBody>
      </p:sp>
      <p:pic>
        <p:nvPicPr>
          <p:cNvPr id="6" name="Picture 5" descr="testudo_front.jpg"/>
          <p:cNvPicPr>
            <a:picLocks noChangeAspect="1"/>
          </p:cNvPicPr>
          <p:nvPr/>
        </p:nvPicPr>
        <p:blipFill>
          <a:blip r:embed="rId2" cstate="print"/>
          <a:stretch>
            <a:fillRect/>
          </a:stretch>
        </p:blipFill>
        <p:spPr>
          <a:xfrm>
            <a:off x="2590800" y="2819400"/>
            <a:ext cx="4086808" cy="2743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22</a:t>
            </a:fld>
            <a:endParaRPr lang="en-US" altLang="en-US" dirty="0"/>
          </a:p>
        </p:txBody>
      </p:sp>
      <p:sp>
        <p:nvSpPr>
          <p:cNvPr id="5" name="Content Placeholder 4"/>
          <p:cNvSpPr txBox="1">
            <a:spLocks noGrp="1"/>
          </p:cNvSpPr>
          <p:nvPr>
            <p:ph idx="1"/>
          </p:nvPr>
        </p:nvSpPr>
        <p:spPr>
          <a:xfrm>
            <a:off x="457200" y="1066800"/>
            <a:ext cx="8229600" cy="2936188"/>
          </a:xfrm>
          <a:prstGeom prst="rect">
            <a:avLst/>
          </a:prstGeom>
          <a:noFill/>
        </p:spPr>
        <p:txBody>
          <a:bodyPr wrap="square" rtlCol="0">
            <a:spAutoFit/>
          </a:bodyPr>
          <a:lstStyle/>
          <a:p>
            <a:r>
              <a:rPr lang="en-US" sz="1400" dirty="0" smtClean="0"/>
              <a:t>Picture rights:</a:t>
            </a:r>
          </a:p>
          <a:p>
            <a:pPr lvl="1"/>
            <a:r>
              <a:rPr lang="en-US" sz="1000" dirty="0" smtClean="0"/>
              <a:t>One of the following </a:t>
            </a:r>
            <a:r>
              <a:rPr lang="en-US" sz="1000" dirty="0" err="1" smtClean="0"/>
              <a:t>Testudo</a:t>
            </a:r>
            <a:r>
              <a:rPr lang="en-US" sz="1000" dirty="0" smtClean="0"/>
              <a:t> pictures has been removed, but I don’t remember which one.</a:t>
            </a:r>
          </a:p>
          <a:p>
            <a:r>
              <a:rPr lang="en-US" sz="1400" dirty="0" err="1" smtClean="0"/>
              <a:t>Testudo</a:t>
            </a:r>
            <a:r>
              <a:rPr lang="en-US" sz="1400" dirty="0" smtClean="0"/>
              <a:t> picture 1</a:t>
            </a:r>
            <a:br>
              <a:rPr lang="en-US" sz="1400" dirty="0" smtClean="0"/>
            </a:br>
            <a:r>
              <a:rPr lang="en-US" sz="1400" dirty="0" smtClean="0">
                <a:hlinkClick r:id="rId2"/>
              </a:rPr>
              <a:t>http://www.flickr.com/photos/frield/1254958611/</a:t>
            </a:r>
            <a:endParaRPr lang="en-US" sz="1400" dirty="0" smtClean="0"/>
          </a:p>
          <a:p>
            <a:r>
              <a:rPr lang="en-US" sz="1400" dirty="0" err="1" smtClean="0"/>
              <a:t>Testudo</a:t>
            </a:r>
            <a:r>
              <a:rPr lang="en-US" sz="1400" dirty="0" smtClean="0"/>
              <a:t> picture 2</a:t>
            </a:r>
            <a:br>
              <a:rPr lang="en-US" sz="1400" dirty="0" smtClean="0"/>
            </a:br>
            <a:r>
              <a:rPr lang="en-US" sz="1400" dirty="0" smtClean="0">
                <a:hlinkClick r:id="rId3"/>
              </a:rPr>
              <a:t>http://www.flickr.com/photos/manel/154985772/</a:t>
            </a:r>
            <a:endParaRPr lang="en-US" sz="1400" dirty="0" smtClean="0"/>
          </a:p>
          <a:p>
            <a:r>
              <a:rPr lang="en-US" sz="1400" dirty="0" smtClean="0"/>
              <a:t>'The Art of Debugging ...' and 'The IDA Pro Book':</a:t>
            </a:r>
            <a:br>
              <a:rPr lang="en-US" sz="1400" dirty="0" smtClean="0"/>
            </a:br>
            <a:r>
              <a:rPr lang="en-US" sz="1400" dirty="0" smtClean="0"/>
              <a:t>http://nostarch.com/</a:t>
            </a:r>
          </a:p>
          <a:p>
            <a:r>
              <a:rPr lang="en-US" sz="1400" dirty="0" err="1" smtClean="0"/>
              <a:t>Fuzzing</a:t>
            </a:r>
            <a:r>
              <a:rPr lang="en-US" sz="1400" dirty="0" smtClean="0"/>
              <a:t> for Software Security Testing and Quality Assurance</a:t>
            </a:r>
            <a:br>
              <a:rPr lang="en-US" sz="1400" dirty="0" smtClean="0"/>
            </a:br>
            <a:r>
              <a:rPr lang="en-US" sz="1400" dirty="0" smtClean="0"/>
              <a:t>http://www.artechhouse.com/Detail.aspx?strIsbn=978-1-59693-214-2</a:t>
            </a:r>
          </a:p>
          <a:p>
            <a:r>
              <a:rPr lang="en-US" sz="1400" dirty="0" smtClean="0"/>
              <a:t>Secure Programming with Static Analysis</a:t>
            </a:r>
            <a:br>
              <a:rPr lang="en-US" sz="1400" dirty="0" smtClean="0"/>
            </a:br>
            <a:r>
              <a:rPr lang="en-US" sz="1400" dirty="0" smtClean="0"/>
              <a:t>copyright Addison-Wesley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GDB.jpg"/>
          <p:cNvPicPr>
            <a:picLocks noChangeAspect="1"/>
          </p:cNvPicPr>
          <p:nvPr/>
        </p:nvPicPr>
        <p:blipFill>
          <a:blip r:embed="rId2" cstate="print"/>
          <a:stretch>
            <a:fillRect/>
          </a:stretch>
        </p:blipFill>
        <p:spPr>
          <a:xfrm rot="19574816">
            <a:off x="6155865" y="1182735"/>
            <a:ext cx="1153956" cy="1524000"/>
          </a:xfrm>
          <a:prstGeom prst="rect">
            <a:avLst/>
          </a:prstGeom>
        </p:spPr>
      </p:pic>
      <p:sp>
        <p:nvSpPr>
          <p:cNvPr id="2" name="Title 1"/>
          <p:cNvSpPr>
            <a:spLocks noGrp="1"/>
          </p:cNvSpPr>
          <p:nvPr>
            <p:ph type="title"/>
          </p:nvPr>
        </p:nvSpPr>
        <p:spPr/>
        <p:txBody>
          <a:bodyPr/>
          <a:lstStyle/>
          <a:p>
            <a:r>
              <a:rPr lang="en-US" dirty="0" smtClean="0"/>
              <a:t>Systems for Detecting Security Errors</a:t>
            </a:r>
            <a:endParaRPr lang="en-US" dirty="0"/>
          </a:p>
        </p:txBody>
      </p:sp>
      <p:sp>
        <p:nvSpPr>
          <p:cNvPr id="3" name="Content Placeholder 2"/>
          <p:cNvSpPr>
            <a:spLocks noGrp="1"/>
          </p:cNvSpPr>
          <p:nvPr>
            <p:ph idx="1"/>
          </p:nvPr>
        </p:nvSpPr>
        <p:spPr/>
        <p:txBody>
          <a:bodyPr/>
          <a:lstStyle/>
          <a:p>
            <a:r>
              <a:rPr lang="en-US" dirty="0" smtClean="0"/>
              <a:t>Eyeballs</a:t>
            </a:r>
          </a:p>
          <a:p>
            <a:pPr lvl="1"/>
            <a:r>
              <a:rPr lang="en-US" dirty="0" smtClean="0"/>
              <a:t>Disassembly, debugging, fuzz</a:t>
            </a:r>
            <a:br>
              <a:rPr lang="en-US" dirty="0" smtClean="0"/>
            </a:br>
            <a:r>
              <a:rPr lang="en-US" dirty="0" smtClean="0"/>
              <a:t>testing, </a:t>
            </a:r>
            <a:r>
              <a:rPr lang="en-US" dirty="0" err="1" smtClean="0"/>
              <a:t>whitehat</a:t>
            </a:r>
            <a:r>
              <a:rPr lang="en-US" dirty="0" smtClean="0"/>
              <a:t>/</a:t>
            </a:r>
            <a:r>
              <a:rPr lang="en-US" dirty="0" err="1" smtClean="0"/>
              <a:t>grayhat</a:t>
            </a:r>
            <a:r>
              <a:rPr lang="en-US" dirty="0" smtClean="0"/>
              <a:t> hackers</a:t>
            </a:r>
          </a:p>
          <a:p>
            <a:pPr lvl="1">
              <a:buClr>
                <a:srgbClr val="FF0000"/>
              </a:buClr>
              <a:buSzPct val="80000"/>
              <a:buFont typeface="Arial" pitchFamily="34" charset="0"/>
              <a:buChar char="–"/>
            </a:pPr>
            <a:r>
              <a:rPr lang="en-US" dirty="0" smtClean="0"/>
              <a:t>Time-consuming, difficult</a:t>
            </a:r>
            <a:br>
              <a:rPr lang="en-US" dirty="0" smtClean="0"/>
            </a:br>
            <a:endParaRPr lang="en-US" dirty="0" smtClean="0"/>
          </a:p>
          <a:p>
            <a:r>
              <a:rPr lang="en-US" dirty="0" smtClean="0"/>
              <a:t>Static Analysis</a:t>
            </a:r>
          </a:p>
          <a:p>
            <a:pPr lvl="1"/>
            <a:r>
              <a:rPr lang="en-US" dirty="0" smtClean="0"/>
              <a:t>Analyze source, formal reasoning</a:t>
            </a:r>
            <a:br>
              <a:rPr lang="en-US" dirty="0" smtClean="0"/>
            </a:br>
            <a:r>
              <a:rPr lang="en-US" dirty="0" smtClean="0"/>
              <a:t>methods, compile-time checks</a:t>
            </a:r>
          </a:p>
          <a:p>
            <a:pPr lvl="1">
              <a:buClr>
                <a:srgbClr val="FF0000"/>
              </a:buClr>
              <a:buSzPct val="80000"/>
              <a:buFont typeface="Arial" pitchFamily="34" charset="0"/>
              <a:buChar char="–"/>
            </a:pPr>
            <a:r>
              <a:rPr lang="en-US" dirty="0" smtClean="0"/>
              <a:t>Intractable, requires expert input,</a:t>
            </a:r>
            <a:br>
              <a:rPr lang="en-US" dirty="0" smtClean="0"/>
            </a:br>
            <a:r>
              <a:rPr lang="en-US" dirty="0" smtClean="0"/>
              <a:t>no system state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23</a:t>
            </a:fld>
            <a:endParaRPr lang="en-US" altLang="en-US" dirty="0"/>
          </a:p>
        </p:txBody>
      </p:sp>
      <p:pic>
        <p:nvPicPr>
          <p:cNvPr id="7" name="Picture 6" descr="CoverIDA.jpg"/>
          <p:cNvPicPr>
            <a:picLocks noChangeAspect="1"/>
          </p:cNvPicPr>
          <p:nvPr/>
        </p:nvPicPr>
        <p:blipFill>
          <a:blip r:embed="rId3" cstate="print"/>
          <a:stretch>
            <a:fillRect/>
          </a:stretch>
        </p:blipFill>
        <p:spPr>
          <a:xfrm>
            <a:off x="6820342" y="990601"/>
            <a:ext cx="1219199" cy="1610165"/>
          </a:xfrm>
          <a:prstGeom prst="rect">
            <a:avLst/>
          </a:prstGeom>
        </p:spPr>
      </p:pic>
      <p:pic>
        <p:nvPicPr>
          <p:cNvPr id="5" name="Picture 4" descr="CoverFuzz.jpg"/>
          <p:cNvPicPr>
            <a:picLocks noChangeAspect="1"/>
          </p:cNvPicPr>
          <p:nvPr/>
        </p:nvPicPr>
        <p:blipFill>
          <a:blip r:embed="rId4" cstate="print"/>
          <a:stretch>
            <a:fillRect/>
          </a:stretch>
        </p:blipFill>
        <p:spPr>
          <a:xfrm rot="1916555">
            <a:off x="7231204" y="1471856"/>
            <a:ext cx="1120933" cy="1585912"/>
          </a:xfrm>
          <a:prstGeom prst="rect">
            <a:avLst/>
          </a:prstGeom>
        </p:spPr>
      </p:pic>
      <p:pic>
        <p:nvPicPr>
          <p:cNvPr id="8" name="Picture 7" descr="CoverStatic.jpg"/>
          <p:cNvPicPr>
            <a:picLocks noChangeAspect="1"/>
          </p:cNvPicPr>
          <p:nvPr/>
        </p:nvPicPr>
        <p:blipFill>
          <a:blip r:embed="rId5"/>
          <a:stretch>
            <a:fillRect/>
          </a:stretch>
        </p:blipFill>
        <p:spPr>
          <a:xfrm>
            <a:off x="6553200" y="4419600"/>
            <a:ext cx="1676400" cy="1676400"/>
          </a:xfrm>
          <a:prstGeom prst="rect">
            <a:avLst/>
          </a:prstGeom>
          <a:ln>
            <a:solidFill>
              <a:schemeClr val="tx1"/>
            </a:solidFill>
          </a:ln>
        </p:spPr>
      </p:pic>
      <p:pic>
        <p:nvPicPr>
          <p:cNvPr id="10" name="Picture 9" descr="fortify_logo.png"/>
          <p:cNvPicPr>
            <a:picLocks noChangeAspect="1"/>
          </p:cNvPicPr>
          <p:nvPr/>
        </p:nvPicPr>
        <p:blipFill>
          <a:blip r:embed="rId6"/>
          <a:stretch>
            <a:fillRect/>
          </a:stretch>
        </p:blipFill>
        <p:spPr>
          <a:xfrm>
            <a:off x="6400800" y="3695544"/>
            <a:ext cx="1978808" cy="571656"/>
          </a:xfrm>
          <a:prstGeom prst="rect">
            <a:avLst/>
          </a:prstGeom>
        </p:spPr>
      </p:pic>
      <p:pic>
        <p:nvPicPr>
          <p:cNvPr id="11" name="Picture 10" descr="Klocwork.gif"/>
          <p:cNvPicPr>
            <a:picLocks noChangeAspect="1"/>
          </p:cNvPicPr>
          <p:nvPr/>
        </p:nvPicPr>
        <p:blipFill>
          <a:blip r:embed="rId7"/>
          <a:stretch>
            <a:fillRect/>
          </a:stretch>
        </p:blipFill>
        <p:spPr>
          <a:xfrm>
            <a:off x="6324600" y="3352800"/>
            <a:ext cx="2190750" cy="25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4114800" y="50292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Security Vulnerability Example</a:t>
            </a:r>
            <a:endParaRPr lang="en-US" dirty="0"/>
          </a:p>
        </p:txBody>
      </p:sp>
      <p:sp>
        <p:nvSpPr>
          <p:cNvPr id="3" name="Content Placeholder 2"/>
          <p:cNvSpPr>
            <a:spLocks noGrp="1"/>
          </p:cNvSpPr>
          <p:nvPr>
            <p:ph idx="1"/>
          </p:nvPr>
        </p:nvSpPr>
        <p:spPr>
          <a:xfrm>
            <a:off x="457200" y="1066801"/>
            <a:ext cx="8229600" cy="1066800"/>
          </a:xfrm>
        </p:spPr>
        <p:txBody>
          <a:bodyPr/>
          <a:lstStyle/>
          <a:p>
            <a:r>
              <a:rPr lang="en-US" dirty="0" smtClean="0"/>
              <a:t>Buffer overflows a large class of security vulnerabilities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24</a:t>
            </a:fld>
            <a:endParaRPr lang="en-US" altLang="en-US" dirty="0"/>
          </a:p>
        </p:txBody>
      </p:sp>
      <p:sp>
        <p:nvSpPr>
          <p:cNvPr id="5" name="TextBox 4"/>
          <p:cNvSpPr txBox="1"/>
          <p:nvPr/>
        </p:nvSpPr>
        <p:spPr>
          <a:xfrm>
            <a:off x="457200" y="2215277"/>
            <a:ext cx="3962400" cy="2585323"/>
          </a:xfrm>
          <a:prstGeom prst="rect">
            <a:avLst/>
          </a:prstGeom>
          <a:noFill/>
        </p:spPr>
        <p:txBody>
          <a:bodyPr wrap="square" rtlCol="0">
            <a:spAutoFit/>
          </a:bodyPr>
          <a:lstStyle/>
          <a:p>
            <a:r>
              <a:rPr lang="en-US" dirty="0" smtClean="0"/>
              <a:t>void </a:t>
            </a:r>
            <a:r>
              <a:rPr lang="en-US" dirty="0" err="1" smtClean="0"/>
              <a:t>foo</a:t>
            </a:r>
            <a:r>
              <a:rPr lang="en-US" dirty="0" smtClean="0"/>
              <a:t>()</a:t>
            </a:r>
          </a:p>
          <a:p>
            <a:r>
              <a:rPr lang="en-US" dirty="0" smtClean="0"/>
              <a:t>{</a:t>
            </a:r>
          </a:p>
          <a:p>
            <a:r>
              <a:rPr lang="en-US" dirty="0" smtClean="0"/>
              <a:t>   </a:t>
            </a:r>
            <a:r>
              <a:rPr lang="en-US" dirty="0" err="1" smtClean="0"/>
              <a:t>int</a:t>
            </a:r>
            <a:r>
              <a:rPr lang="en-US" dirty="0" smtClean="0"/>
              <a:t> </a:t>
            </a:r>
            <a:r>
              <a:rPr lang="en-US" dirty="0" err="1" smtClean="0"/>
              <a:t>local_variables</a:t>
            </a:r>
            <a:r>
              <a:rPr lang="en-US" dirty="0" smtClean="0"/>
              <a:t>;</a:t>
            </a:r>
          </a:p>
          <a:p>
            <a:r>
              <a:rPr lang="en-US" dirty="0" smtClean="0"/>
              <a:t>   </a:t>
            </a:r>
            <a:r>
              <a:rPr lang="en-US" dirty="0" err="1" smtClean="0"/>
              <a:t>int</a:t>
            </a:r>
            <a:r>
              <a:rPr lang="en-US" dirty="0" smtClean="0"/>
              <a:t> buffer[256];</a:t>
            </a:r>
          </a:p>
          <a:p>
            <a:r>
              <a:rPr lang="en-US" dirty="0" smtClean="0"/>
              <a:t>   …</a:t>
            </a:r>
          </a:p>
          <a:p>
            <a:r>
              <a:rPr lang="en-US" dirty="0" smtClean="0"/>
              <a:t>   buffer = </a:t>
            </a:r>
            <a:r>
              <a:rPr lang="en-US" dirty="0" err="1" smtClean="0"/>
              <a:t>read_input</a:t>
            </a:r>
            <a:r>
              <a:rPr lang="en-US" dirty="0" smtClean="0"/>
              <a:t>();</a:t>
            </a:r>
          </a:p>
          <a:p>
            <a:r>
              <a:rPr lang="en-US" dirty="0" smtClean="0"/>
              <a:t>   …</a:t>
            </a:r>
          </a:p>
          <a:p>
            <a:r>
              <a:rPr lang="en-US" dirty="0" smtClean="0"/>
              <a:t>   return;</a:t>
            </a:r>
          </a:p>
          <a:p>
            <a:r>
              <a:rPr lang="en-US" dirty="0" smtClean="0"/>
              <a:t>}</a:t>
            </a:r>
            <a:endParaRPr lang="en-US" dirty="0"/>
          </a:p>
        </p:txBody>
      </p:sp>
      <p:sp>
        <p:nvSpPr>
          <p:cNvPr id="6" name="Rounded Rectangle 5"/>
          <p:cNvSpPr/>
          <p:nvPr/>
        </p:nvSpPr>
        <p:spPr>
          <a:xfrm>
            <a:off x="4724400" y="2133600"/>
            <a:ext cx="3352800" cy="609600"/>
          </a:xfrm>
          <a:prstGeom prst="round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 address</a:t>
            </a:r>
            <a:endParaRPr lang="en-US" dirty="0"/>
          </a:p>
        </p:txBody>
      </p:sp>
      <p:sp>
        <p:nvSpPr>
          <p:cNvPr id="7" name="Rounded Rectangle 6"/>
          <p:cNvSpPr/>
          <p:nvPr/>
        </p:nvSpPr>
        <p:spPr>
          <a:xfrm>
            <a:off x="4724400" y="2743200"/>
            <a:ext cx="3352800" cy="914400"/>
          </a:xfrm>
          <a:prstGeom prst="round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variables</a:t>
            </a:r>
            <a:endParaRPr lang="en-US" dirty="0"/>
          </a:p>
        </p:txBody>
      </p:sp>
      <p:sp>
        <p:nvSpPr>
          <p:cNvPr id="8" name="Freeform 7"/>
          <p:cNvSpPr/>
          <p:nvPr/>
        </p:nvSpPr>
        <p:spPr>
          <a:xfrm>
            <a:off x="4724400" y="3657600"/>
            <a:ext cx="3352800" cy="2362200"/>
          </a:xfrm>
          <a:custGeom>
            <a:avLst/>
            <a:gdLst>
              <a:gd name="connsiteX0" fmla="*/ 0 w 3352800"/>
              <a:gd name="connsiteY0" fmla="*/ 393708 h 2362200"/>
              <a:gd name="connsiteX1" fmla="*/ 115315 w 3352800"/>
              <a:gd name="connsiteY1" fmla="*/ 115314 h 2362200"/>
              <a:gd name="connsiteX2" fmla="*/ 393709 w 3352800"/>
              <a:gd name="connsiteY2" fmla="*/ 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2362200">
                <a:moveTo>
                  <a:pt x="0" y="393708"/>
                </a:moveTo>
                <a:cubicBezTo>
                  <a:pt x="0" y="289290"/>
                  <a:pt x="41480" y="189149"/>
                  <a:pt x="115315" y="115314"/>
                </a:cubicBezTo>
                <a:cubicBezTo>
                  <a:pt x="189150" y="41480"/>
                  <a:pt x="289291" y="0"/>
                  <a:pt x="393709" y="0"/>
                </a:cubicBezTo>
                <a:lnTo>
                  <a:pt x="2959092" y="0"/>
                </a:lnTo>
                <a:cubicBezTo>
                  <a:pt x="3063510" y="0"/>
                  <a:pt x="3163651" y="41480"/>
                  <a:pt x="3237486" y="115315"/>
                </a:cubicBezTo>
                <a:cubicBezTo>
                  <a:pt x="3311320" y="189150"/>
                  <a:pt x="3352800" y="289291"/>
                  <a:pt x="3352800" y="393709"/>
                </a:cubicBezTo>
                <a:lnTo>
                  <a:pt x="3352800" y="1968492"/>
                </a:lnTo>
                <a:cubicBezTo>
                  <a:pt x="3352800" y="2072910"/>
                  <a:pt x="3311320" y="2173051"/>
                  <a:pt x="3237486" y="2246886"/>
                </a:cubicBezTo>
                <a:cubicBezTo>
                  <a:pt x="3163651" y="2320721"/>
                  <a:pt x="3063510" y="2362200"/>
                  <a:pt x="2959092" y="2362200"/>
                </a:cubicBezTo>
                <a:lnTo>
                  <a:pt x="393708" y="2362200"/>
                </a:lnTo>
                <a:cubicBezTo>
                  <a:pt x="289290" y="2362200"/>
                  <a:pt x="189149" y="2320720"/>
                  <a:pt x="115314" y="2246885"/>
                </a:cubicBezTo>
                <a:cubicBezTo>
                  <a:pt x="41479" y="2173050"/>
                  <a:pt x="0" y="2072909"/>
                  <a:pt x="0" y="1968491"/>
                </a:cubicBezTo>
                <a:lnTo>
                  <a:pt x="0" y="393708"/>
                </a:ln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4724400" y="3657600"/>
            <a:ext cx="3352800" cy="2362200"/>
            <a:chOff x="4724400" y="3657600"/>
            <a:chExt cx="3352800" cy="2362200"/>
          </a:xfrm>
        </p:grpSpPr>
        <p:sp>
          <p:nvSpPr>
            <p:cNvPr id="10" name="Freeform 9"/>
            <p:cNvSpPr/>
            <p:nvPr/>
          </p:nvSpPr>
          <p:spPr>
            <a:xfrm>
              <a:off x="4724400" y="3657600"/>
              <a:ext cx="3352800" cy="2362200"/>
            </a:xfrm>
            <a:custGeom>
              <a:avLst/>
              <a:gdLst>
                <a:gd name="connsiteX0" fmla="*/ 0 w 3352800"/>
                <a:gd name="connsiteY0" fmla="*/ 393708 h 2362200"/>
                <a:gd name="connsiteX1" fmla="*/ 115315 w 3352800"/>
                <a:gd name="connsiteY1" fmla="*/ 115314 h 2362200"/>
                <a:gd name="connsiteX2" fmla="*/ 393709 w 3352800"/>
                <a:gd name="connsiteY2" fmla="*/ 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2362200">
                  <a:moveTo>
                    <a:pt x="0" y="393708"/>
                  </a:moveTo>
                  <a:cubicBezTo>
                    <a:pt x="0" y="289290"/>
                    <a:pt x="41480" y="189149"/>
                    <a:pt x="115315" y="115314"/>
                  </a:cubicBezTo>
                  <a:cubicBezTo>
                    <a:pt x="189150" y="41480"/>
                    <a:pt x="289291" y="0"/>
                    <a:pt x="393709" y="0"/>
                  </a:cubicBezTo>
                  <a:lnTo>
                    <a:pt x="2959092" y="0"/>
                  </a:lnTo>
                  <a:cubicBezTo>
                    <a:pt x="3063510" y="0"/>
                    <a:pt x="3163651" y="41480"/>
                    <a:pt x="3237486" y="115315"/>
                  </a:cubicBezTo>
                  <a:cubicBezTo>
                    <a:pt x="3311320" y="189150"/>
                    <a:pt x="3352800" y="289291"/>
                    <a:pt x="3352800" y="393709"/>
                  </a:cubicBezTo>
                  <a:lnTo>
                    <a:pt x="3352800" y="1968492"/>
                  </a:lnTo>
                  <a:cubicBezTo>
                    <a:pt x="3352800" y="2072910"/>
                    <a:pt x="3311320" y="2173051"/>
                    <a:pt x="3237486" y="2246886"/>
                  </a:cubicBezTo>
                  <a:cubicBezTo>
                    <a:pt x="3163651" y="2320721"/>
                    <a:pt x="3063510" y="2362200"/>
                    <a:pt x="2959092" y="2362200"/>
                  </a:cubicBezTo>
                  <a:lnTo>
                    <a:pt x="393708" y="2362200"/>
                  </a:lnTo>
                  <a:cubicBezTo>
                    <a:pt x="289290" y="2362200"/>
                    <a:pt x="189149" y="2320720"/>
                    <a:pt x="115314" y="2246885"/>
                  </a:cubicBezTo>
                  <a:cubicBezTo>
                    <a:pt x="41479" y="2173050"/>
                    <a:pt x="0" y="2072909"/>
                    <a:pt x="0" y="1968491"/>
                  </a:cubicBezTo>
                  <a:lnTo>
                    <a:pt x="0" y="393708"/>
                  </a:ln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buffer</a:t>
              </a:r>
              <a:endParaRPr lang="en-US" dirty="0"/>
            </a:p>
          </p:txBody>
        </p:sp>
        <p:sp>
          <p:nvSpPr>
            <p:cNvPr id="9" name="Freeform 8"/>
            <p:cNvSpPr/>
            <p:nvPr/>
          </p:nvSpPr>
          <p:spPr>
            <a:xfrm>
              <a:off x="4724400" y="4267200"/>
              <a:ext cx="3352800" cy="1752600"/>
            </a:xfrm>
            <a:custGeom>
              <a:avLst/>
              <a:gdLst>
                <a:gd name="connsiteX0" fmla="*/ 0 w 3352800"/>
                <a:gd name="connsiteY0" fmla="*/ 393708 h 2362200"/>
                <a:gd name="connsiteX1" fmla="*/ 115315 w 3352800"/>
                <a:gd name="connsiteY1" fmla="*/ 115314 h 2362200"/>
                <a:gd name="connsiteX2" fmla="*/ 393709 w 3352800"/>
                <a:gd name="connsiteY2" fmla="*/ 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 name="connsiteX0" fmla="*/ 0 w 3352800"/>
                <a:gd name="connsiteY0" fmla="*/ 393708 h 2362200"/>
                <a:gd name="connsiteX1" fmla="*/ 115315 w 3352800"/>
                <a:gd name="connsiteY1" fmla="*/ 115314 h 2362200"/>
                <a:gd name="connsiteX2" fmla="*/ 393709 w 3352800"/>
                <a:gd name="connsiteY2" fmla="*/ 45720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 name="connsiteX0" fmla="*/ 0 w 3352800"/>
                <a:gd name="connsiteY0" fmla="*/ 393708 h 2362200"/>
                <a:gd name="connsiteX1" fmla="*/ 115315 w 3352800"/>
                <a:gd name="connsiteY1" fmla="*/ 420114 h 2362200"/>
                <a:gd name="connsiteX2" fmla="*/ 393709 w 3352800"/>
                <a:gd name="connsiteY2" fmla="*/ 45720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 name="connsiteX0" fmla="*/ 0 w 3352800"/>
                <a:gd name="connsiteY0" fmla="*/ 393708 h 2362200"/>
                <a:gd name="connsiteX1" fmla="*/ 115315 w 3352800"/>
                <a:gd name="connsiteY1" fmla="*/ 420114 h 2362200"/>
                <a:gd name="connsiteX2" fmla="*/ 393709 w 3352800"/>
                <a:gd name="connsiteY2" fmla="*/ 457200 h 2362200"/>
                <a:gd name="connsiteX3" fmla="*/ 401392 w 3352800"/>
                <a:gd name="connsiteY3" fmla="*/ 425003 h 2362200"/>
                <a:gd name="connsiteX4" fmla="*/ 2959092 w 3352800"/>
                <a:gd name="connsiteY4" fmla="*/ 0 h 2362200"/>
                <a:gd name="connsiteX5" fmla="*/ 3237486 w 3352800"/>
                <a:gd name="connsiteY5" fmla="*/ 115315 h 2362200"/>
                <a:gd name="connsiteX6" fmla="*/ 3352800 w 3352800"/>
                <a:gd name="connsiteY6" fmla="*/ 393709 h 2362200"/>
                <a:gd name="connsiteX7" fmla="*/ 3352800 w 3352800"/>
                <a:gd name="connsiteY7" fmla="*/ 1968492 h 2362200"/>
                <a:gd name="connsiteX8" fmla="*/ 3237486 w 3352800"/>
                <a:gd name="connsiteY8" fmla="*/ 2246886 h 2362200"/>
                <a:gd name="connsiteX9" fmla="*/ 2959092 w 3352800"/>
                <a:gd name="connsiteY9" fmla="*/ 2362200 h 2362200"/>
                <a:gd name="connsiteX10" fmla="*/ 393708 w 3352800"/>
                <a:gd name="connsiteY10" fmla="*/ 2362200 h 2362200"/>
                <a:gd name="connsiteX11" fmla="*/ 115314 w 3352800"/>
                <a:gd name="connsiteY11" fmla="*/ 2246885 h 2362200"/>
                <a:gd name="connsiteX12" fmla="*/ 0 w 3352800"/>
                <a:gd name="connsiteY12" fmla="*/ 1968491 h 2362200"/>
                <a:gd name="connsiteX13" fmla="*/ 0 w 3352800"/>
                <a:gd name="connsiteY13" fmla="*/ 393708 h 2362200"/>
                <a:gd name="connsiteX0" fmla="*/ 0 w 3352800"/>
                <a:gd name="connsiteY0" fmla="*/ 393708 h 2362200"/>
                <a:gd name="connsiteX1" fmla="*/ 115315 w 3352800"/>
                <a:gd name="connsiteY1" fmla="*/ 420114 h 2362200"/>
                <a:gd name="connsiteX2" fmla="*/ 393709 w 3352800"/>
                <a:gd name="connsiteY2" fmla="*/ 457200 h 2362200"/>
                <a:gd name="connsiteX3" fmla="*/ 401392 w 3352800"/>
                <a:gd name="connsiteY3" fmla="*/ 425003 h 2362200"/>
                <a:gd name="connsiteX4" fmla="*/ 2959092 w 3352800"/>
                <a:gd name="connsiteY4" fmla="*/ 0 h 2362200"/>
                <a:gd name="connsiteX5" fmla="*/ 3237486 w 3352800"/>
                <a:gd name="connsiteY5" fmla="*/ 343915 h 2362200"/>
                <a:gd name="connsiteX6" fmla="*/ 3352800 w 3352800"/>
                <a:gd name="connsiteY6" fmla="*/ 393709 h 2362200"/>
                <a:gd name="connsiteX7" fmla="*/ 3352800 w 3352800"/>
                <a:gd name="connsiteY7" fmla="*/ 1968492 h 2362200"/>
                <a:gd name="connsiteX8" fmla="*/ 3237486 w 3352800"/>
                <a:gd name="connsiteY8" fmla="*/ 2246886 h 2362200"/>
                <a:gd name="connsiteX9" fmla="*/ 2959092 w 3352800"/>
                <a:gd name="connsiteY9" fmla="*/ 2362200 h 2362200"/>
                <a:gd name="connsiteX10" fmla="*/ 393708 w 3352800"/>
                <a:gd name="connsiteY10" fmla="*/ 2362200 h 2362200"/>
                <a:gd name="connsiteX11" fmla="*/ 115314 w 3352800"/>
                <a:gd name="connsiteY11" fmla="*/ 2246885 h 2362200"/>
                <a:gd name="connsiteX12" fmla="*/ 0 w 3352800"/>
                <a:gd name="connsiteY12" fmla="*/ 1968491 h 2362200"/>
                <a:gd name="connsiteX13" fmla="*/ 0 w 3352800"/>
                <a:gd name="connsiteY13" fmla="*/ 393708 h 2362200"/>
                <a:gd name="connsiteX0" fmla="*/ 0 w 3352800"/>
                <a:gd name="connsiteY0" fmla="*/ 393708 h 2362200"/>
                <a:gd name="connsiteX1" fmla="*/ 343915 w 3352800"/>
                <a:gd name="connsiteY1" fmla="*/ 343914 h 2362200"/>
                <a:gd name="connsiteX2" fmla="*/ 393709 w 3352800"/>
                <a:gd name="connsiteY2" fmla="*/ 457200 h 2362200"/>
                <a:gd name="connsiteX3" fmla="*/ 401392 w 3352800"/>
                <a:gd name="connsiteY3" fmla="*/ 425003 h 2362200"/>
                <a:gd name="connsiteX4" fmla="*/ 2959092 w 3352800"/>
                <a:gd name="connsiteY4" fmla="*/ 0 h 2362200"/>
                <a:gd name="connsiteX5" fmla="*/ 3237486 w 3352800"/>
                <a:gd name="connsiteY5" fmla="*/ 343915 h 2362200"/>
                <a:gd name="connsiteX6" fmla="*/ 3352800 w 3352800"/>
                <a:gd name="connsiteY6" fmla="*/ 393709 h 2362200"/>
                <a:gd name="connsiteX7" fmla="*/ 3352800 w 3352800"/>
                <a:gd name="connsiteY7" fmla="*/ 1968492 h 2362200"/>
                <a:gd name="connsiteX8" fmla="*/ 3237486 w 3352800"/>
                <a:gd name="connsiteY8" fmla="*/ 2246886 h 2362200"/>
                <a:gd name="connsiteX9" fmla="*/ 2959092 w 3352800"/>
                <a:gd name="connsiteY9" fmla="*/ 2362200 h 2362200"/>
                <a:gd name="connsiteX10" fmla="*/ 393708 w 3352800"/>
                <a:gd name="connsiteY10" fmla="*/ 2362200 h 2362200"/>
                <a:gd name="connsiteX11" fmla="*/ 115314 w 3352800"/>
                <a:gd name="connsiteY11" fmla="*/ 2246885 h 2362200"/>
                <a:gd name="connsiteX12" fmla="*/ 0 w 3352800"/>
                <a:gd name="connsiteY12" fmla="*/ 1968491 h 2362200"/>
                <a:gd name="connsiteX13" fmla="*/ 0 w 3352800"/>
                <a:gd name="connsiteY13" fmla="*/ 393708 h 2362200"/>
                <a:gd name="connsiteX0" fmla="*/ 0 w 3352800"/>
                <a:gd name="connsiteY0" fmla="*/ 393708 h 2362200"/>
                <a:gd name="connsiteX1" fmla="*/ 393709 w 3352800"/>
                <a:gd name="connsiteY1" fmla="*/ 457200 h 2362200"/>
                <a:gd name="connsiteX2" fmla="*/ 401392 w 3352800"/>
                <a:gd name="connsiteY2" fmla="*/ 425003 h 2362200"/>
                <a:gd name="connsiteX3" fmla="*/ 2959092 w 3352800"/>
                <a:gd name="connsiteY3" fmla="*/ 0 h 2362200"/>
                <a:gd name="connsiteX4" fmla="*/ 3237486 w 3352800"/>
                <a:gd name="connsiteY4" fmla="*/ 3439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 name="connsiteX0" fmla="*/ 0 w 3352800"/>
                <a:gd name="connsiteY0" fmla="*/ 393708 h 2362200"/>
                <a:gd name="connsiteX1" fmla="*/ 393709 w 3352800"/>
                <a:gd name="connsiteY1" fmla="*/ 457200 h 2362200"/>
                <a:gd name="connsiteX2" fmla="*/ 2959092 w 3352800"/>
                <a:gd name="connsiteY2" fmla="*/ 0 h 2362200"/>
                <a:gd name="connsiteX3" fmla="*/ 3237486 w 3352800"/>
                <a:gd name="connsiteY3" fmla="*/ 343915 h 2362200"/>
                <a:gd name="connsiteX4" fmla="*/ 3352800 w 3352800"/>
                <a:gd name="connsiteY4" fmla="*/ 393709 h 2362200"/>
                <a:gd name="connsiteX5" fmla="*/ 3352800 w 3352800"/>
                <a:gd name="connsiteY5" fmla="*/ 1968492 h 2362200"/>
                <a:gd name="connsiteX6" fmla="*/ 3237486 w 3352800"/>
                <a:gd name="connsiteY6" fmla="*/ 2246886 h 2362200"/>
                <a:gd name="connsiteX7" fmla="*/ 2959092 w 3352800"/>
                <a:gd name="connsiteY7" fmla="*/ 2362200 h 2362200"/>
                <a:gd name="connsiteX8" fmla="*/ 393708 w 3352800"/>
                <a:gd name="connsiteY8" fmla="*/ 2362200 h 2362200"/>
                <a:gd name="connsiteX9" fmla="*/ 115314 w 3352800"/>
                <a:gd name="connsiteY9" fmla="*/ 2246885 h 2362200"/>
                <a:gd name="connsiteX10" fmla="*/ 0 w 3352800"/>
                <a:gd name="connsiteY10" fmla="*/ 1968491 h 2362200"/>
                <a:gd name="connsiteX11" fmla="*/ 0 w 3352800"/>
                <a:gd name="connsiteY11" fmla="*/ 393708 h 2362200"/>
                <a:gd name="connsiteX0" fmla="*/ 0 w 3498673"/>
                <a:gd name="connsiteY0" fmla="*/ 402007 h 2370499"/>
                <a:gd name="connsiteX1" fmla="*/ 2959092 w 3498673"/>
                <a:gd name="connsiteY1" fmla="*/ 8299 h 2370499"/>
                <a:gd name="connsiteX2" fmla="*/ 3237486 w 3498673"/>
                <a:gd name="connsiteY2" fmla="*/ 352214 h 2370499"/>
                <a:gd name="connsiteX3" fmla="*/ 3352800 w 3498673"/>
                <a:gd name="connsiteY3" fmla="*/ 402008 h 2370499"/>
                <a:gd name="connsiteX4" fmla="*/ 3352800 w 3498673"/>
                <a:gd name="connsiteY4" fmla="*/ 1976791 h 2370499"/>
                <a:gd name="connsiteX5" fmla="*/ 3237486 w 3498673"/>
                <a:gd name="connsiteY5" fmla="*/ 2255185 h 2370499"/>
                <a:gd name="connsiteX6" fmla="*/ 2959092 w 3498673"/>
                <a:gd name="connsiteY6" fmla="*/ 2370499 h 2370499"/>
                <a:gd name="connsiteX7" fmla="*/ 393708 w 3498673"/>
                <a:gd name="connsiteY7" fmla="*/ 2370499 h 2370499"/>
                <a:gd name="connsiteX8" fmla="*/ 115314 w 3498673"/>
                <a:gd name="connsiteY8" fmla="*/ 2255184 h 2370499"/>
                <a:gd name="connsiteX9" fmla="*/ 0 w 3498673"/>
                <a:gd name="connsiteY9" fmla="*/ 1976790 h 2370499"/>
                <a:gd name="connsiteX10" fmla="*/ 0 w 3498673"/>
                <a:gd name="connsiteY10" fmla="*/ 402007 h 2370499"/>
                <a:gd name="connsiteX0" fmla="*/ 0 w 3352800"/>
                <a:gd name="connsiteY0" fmla="*/ 270763 h 2239255"/>
                <a:gd name="connsiteX1" fmla="*/ 3237486 w 3352800"/>
                <a:gd name="connsiteY1" fmla="*/ 220970 h 2239255"/>
                <a:gd name="connsiteX2" fmla="*/ 3352800 w 3352800"/>
                <a:gd name="connsiteY2" fmla="*/ 270764 h 2239255"/>
                <a:gd name="connsiteX3" fmla="*/ 3352800 w 3352800"/>
                <a:gd name="connsiteY3" fmla="*/ 1845547 h 2239255"/>
                <a:gd name="connsiteX4" fmla="*/ 3237486 w 3352800"/>
                <a:gd name="connsiteY4" fmla="*/ 2123941 h 2239255"/>
                <a:gd name="connsiteX5" fmla="*/ 2959092 w 3352800"/>
                <a:gd name="connsiteY5" fmla="*/ 2239255 h 2239255"/>
                <a:gd name="connsiteX6" fmla="*/ 393708 w 3352800"/>
                <a:gd name="connsiteY6" fmla="*/ 2239255 h 2239255"/>
                <a:gd name="connsiteX7" fmla="*/ 115314 w 3352800"/>
                <a:gd name="connsiteY7" fmla="*/ 2123940 h 2239255"/>
                <a:gd name="connsiteX8" fmla="*/ 0 w 3352800"/>
                <a:gd name="connsiteY8" fmla="*/ 1845546 h 2239255"/>
                <a:gd name="connsiteX9" fmla="*/ 0 w 3352800"/>
                <a:gd name="connsiteY9" fmla="*/ 270763 h 2239255"/>
                <a:gd name="connsiteX0" fmla="*/ 0 w 3352800"/>
                <a:gd name="connsiteY0" fmla="*/ 262464 h 2230956"/>
                <a:gd name="connsiteX1" fmla="*/ 3352800 w 3352800"/>
                <a:gd name="connsiteY1" fmla="*/ 262465 h 2230956"/>
                <a:gd name="connsiteX2" fmla="*/ 3352800 w 3352800"/>
                <a:gd name="connsiteY2" fmla="*/ 1837248 h 2230956"/>
                <a:gd name="connsiteX3" fmla="*/ 3237486 w 3352800"/>
                <a:gd name="connsiteY3" fmla="*/ 2115642 h 2230956"/>
                <a:gd name="connsiteX4" fmla="*/ 2959092 w 3352800"/>
                <a:gd name="connsiteY4" fmla="*/ 2230956 h 2230956"/>
                <a:gd name="connsiteX5" fmla="*/ 393708 w 3352800"/>
                <a:gd name="connsiteY5" fmla="*/ 2230956 h 2230956"/>
                <a:gd name="connsiteX6" fmla="*/ 115314 w 3352800"/>
                <a:gd name="connsiteY6" fmla="*/ 2115641 h 2230956"/>
                <a:gd name="connsiteX7" fmla="*/ 0 w 3352800"/>
                <a:gd name="connsiteY7" fmla="*/ 1837247 h 2230956"/>
                <a:gd name="connsiteX8" fmla="*/ 0 w 3352800"/>
                <a:gd name="connsiteY8" fmla="*/ 262464 h 2230956"/>
                <a:gd name="connsiteX0" fmla="*/ 0 w 3352800"/>
                <a:gd name="connsiteY0" fmla="*/ 0 h 1968492"/>
                <a:gd name="connsiteX1" fmla="*/ 3352800 w 3352800"/>
                <a:gd name="connsiteY1" fmla="*/ 1 h 1968492"/>
                <a:gd name="connsiteX2" fmla="*/ 3352800 w 3352800"/>
                <a:gd name="connsiteY2" fmla="*/ 1574784 h 1968492"/>
                <a:gd name="connsiteX3" fmla="*/ 3237486 w 3352800"/>
                <a:gd name="connsiteY3" fmla="*/ 1853178 h 1968492"/>
                <a:gd name="connsiteX4" fmla="*/ 2959092 w 3352800"/>
                <a:gd name="connsiteY4" fmla="*/ 1968492 h 1968492"/>
                <a:gd name="connsiteX5" fmla="*/ 393708 w 3352800"/>
                <a:gd name="connsiteY5" fmla="*/ 1968492 h 1968492"/>
                <a:gd name="connsiteX6" fmla="*/ 115314 w 3352800"/>
                <a:gd name="connsiteY6" fmla="*/ 1853177 h 1968492"/>
                <a:gd name="connsiteX7" fmla="*/ 0 w 3352800"/>
                <a:gd name="connsiteY7" fmla="*/ 1574783 h 1968492"/>
                <a:gd name="connsiteX8" fmla="*/ 0 w 3352800"/>
                <a:gd name="connsiteY8" fmla="*/ 0 h 19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1968492">
                  <a:moveTo>
                    <a:pt x="0" y="0"/>
                  </a:moveTo>
                  <a:lnTo>
                    <a:pt x="3352800" y="1"/>
                  </a:lnTo>
                  <a:lnTo>
                    <a:pt x="3352800" y="1574784"/>
                  </a:lnTo>
                  <a:cubicBezTo>
                    <a:pt x="3352800" y="1679202"/>
                    <a:pt x="3311320" y="1779343"/>
                    <a:pt x="3237486" y="1853178"/>
                  </a:cubicBezTo>
                  <a:cubicBezTo>
                    <a:pt x="3163651" y="1927013"/>
                    <a:pt x="3063510" y="1968492"/>
                    <a:pt x="2959092" y="1968492"/>
                  </a:cubicBezTo>
                  <a:lnTo>
                    <a:pt x="393708" y="1968492"/>
                  </a:lnTo>
                  <a:cubicBezTo>
                    <a:pt x="289290" y="1968492"/>
                    <a:pt x="189149" y="1927012"/>
                    <a:pt x="115314" y="1853177"/>
                  </a:cubicBezTo>
                  <a:cubicBezTo>
                    <a:pt x="41479" y="1779342"/>
                    <a:pt x="0" y="1679201"/>
                    <a:pt x="0" y="1574783"/>
                  </a:cubicBezTo>
                  <a:lnTo>
                    <a:pt x="0" y="0"/>
                  </a:lnTo>
                  <a:close/>
                </a:path>
              </a:pathLst>
            </a:cu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Up Arrow 11"/>
          <p:cNvSpPr/>
          <p:nvPr/>
        </p:nvSpPr>
        <p:spPr>
          <a:xfrm>
            <a:off x="8077200" y="3733800"/>
            <a:ext cx="228600" cy="2209800"/>
          </a:xfrm>
          <a:prstGeom prst="up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122646" y="3886200"/>
            <a:ext cx="492443" cy="2057400"/>
          </a:xfrm>
          <a:prstGeom prst="rect">
            <a:avLst/>
          </a:prstGeom>
          <a:noFill/>
        </p:spPr>
        <p:txBody>
          <a:bodyPr vert="vert" wrap="square" rtlCol="0">
            <a:spAutoFit/>
          </a:bodyPr>
          <a:lstStyle/>
          <a:p>
            <a:pPr algn="ctr"/>
            <a:r>
              <a:rPr lang="en-US" sz="2000" dirty="0" smtClean="0"/>
              <a:t>Buffer Fill</a:t>
            </a:r>
            <a:endParaRPr lang="en-US" sz="2000" dirty="0"/>
          </a:p>
        </p:txBody>
      </p:sp>
      <p:sp>
        <p:nvSpPr>
          <p:cNvPr id="14" name="Rounded Rectangle 13"/>
          <p:cNvSpPr/>
          <p:nvPr/>
        </p:nvSpPr>
        <p:spPr>
          <a:xfrm>
            <a:off x="4724400" y="2133600"/>
            <a:ext cx="3352800" cy="609600"/>
          </a:xfrm>
          <a:prstGeom prst="roundRect">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Return address</a:t>
            </a:r>
            <a:endParaRPr lang="en-US" dirty="0"/>
          </a:p>
        </p:txBody>
      </p:sp>
      <p:sp>
        <p:nvSpPr>
          <p:cNvPr id="15" name="Rounded Rectangle 14"/>
          <p:cNvSpPr/>
          <p:nvPr/>
        </p:nvSpPr>
        <p:spPr>
          <a:xfrm>
            <a:off x="4724400" y="2743200"/>
            <a:ext cx="3352800" cy="914400"/>
          </a:xfrm>
          <a:prstGeom prst="roundRect">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Bad Local variables</a:t>
            </a:r>
            <a:endParaRPr lang="en-US" dirty="0"/>
          </a:p>
        </p:txBody>
      </p:sp>
      <p:sp>
        <p:nvSpPr>
          <p:cNvPr id="16" name="Freeform 15"/>
          <p:cNvSpPr/>
          <p:nvPr/>
        </p:nvSpPr>
        <p:spPr>
          <a:xfrm>
            <a:off x="4724400" y="3657600"/>
            <a:ext cx="3352800" cy="2362200"/>
          </a:xfrm>
          <a:custGeom>
            <a:avLst/>
            <a:gdLst>
              <a:gd name="connsiteX0" fmla="*/ 0 w 3352800"/>
              <a:gd name="connsiteY0" fmla="*/ 393708 h 2362200"/>
              <a:gd name="connsiteX1" fmla="*/ 115315 w 3352800"/>
              <a:gd name="connsiteY1" fmla="*/ 115314 h 2362200"/>
              <a:gd name="connsiteX2" fmla="*/ 393709 w 3352800"/>
              <a:gd name="connsiteY2" fmla="*/ 0 h 2362200"/>
              <a:gd name="connsiteX3" fmla="*/ 2959092 w 3352800"/>
              <a:gd name="connsiteY3" fmla="*/ 0 h 2362200"/>
              <a:gd name="connsiteX4" fmla="*/ 3237486 w 3352800"/>
              <a:gd name="connsiteY4" fmla="*/ 115315 h 2362200"/>
              <a:gd name="connsiteX5" fmla="*/ 3352800 w 3352800"/>
              <a:gd name="connsiteY5" fmla="*/ 393709 h 2362200"/>
              <a:gd name="connsiteX6" fmla="*/ 3352800 w 3352800"/>
              <a:gd name="connsiteY6" fmla="*/ 1968492 h 2362200"/>
              <a:gd name="connsiteX7" fmla="*/ 3237486 w 3352800"/>
              <a:gd name="connsiteY7" fmla="*/ 2246886 h 2362200"/>
              <a:gd name="connsiteX8" fmla="*/ 2959092 w 3352800"/>
              <a:gd name="connsiteY8" fmla="*/ 2362200 h 2362200"/>
              <a:gd name="connsiteX9" fmla="*/ 393708 w 3352800"/>
              <a:gd name="connsiteY9" fmla="*/ 2362200 h 2362200"/>
              <a:gd name="connsiteX10" fmla="*/ 115314 w 3352800"/>
              <a:gd name="connsiteY10" fmla="*/ 2246885 h 2362200"/>
              <a:gd name="connsiteX11" fmla="*/ 0 w 3352800"/>
              <a:gd name="connsiteY11" fmla="*/ 1968491 h 2362200"/>
              <a:gd name="connsiteX12" fmla="*/ 0 w 3352800"/>
              <a:gd name="connsiteY12"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2362200">
                <a:moveTo>
                  <a:pt x="0" y="393708"/>
                </a:moveTo>
                <a:cubicBezTo>
                  <a:pt x="0" y="289290"/>
                  <a:pt x="41480" y="189149"/>
                  <a:pt x="115315" y="115314"/>
                </a:cubicBezTo>
                <a:cubicBezTo>
                  <a:pt x="189150" y="41480"/>
                  <a:pt x="289291" y="0"/>
                  <a:pt x="393709" y="0"/>
                </a:cubicBezTo>
                <a:lnTo>
                  <a:pt x="2959092" y="0"/>
                </a:lnTo>
                <a:cubicBezTo>
                  <a:pt x="3063510" y="0"/>
                  <a:pt x="3163651" y="41480"/>
                  <a:pt x="3237486" y="115315"/>
                </a:cubicBezTo>
                <a:cubicBezTo>
                  <a:pt x="3311320" y="189150"/>
                  <a:pt x="3352800" y="289291"/>
                  <a:pt x="3352800" y="393709"/>
                </a:cubicBezTo>
                <a:lnTo>
                  <a:pt x="3352800" y="1968492"/>
                </a:lnTo>
                <a:cubicBezTo>
                  <a:pt x="3352800" y="2072910"/>
                  <a:pt x="3311320" y="2173051"/>
                  <a:pt x="3237486" y="2246886"/>
                </a:cubicBezTo>
                <a:cubicBezTo>
                  <a:pt x="3163651" y="2320721"/>
                  <a:pt x="3063510" y="2362200"/>
                  <a:pt x="2959092" y="2362200"/>
                </a:cubicBezTo>
                <a:lnTo>
                  <a:pt x="393708" y="2362200"/>
                </a:lnTo>
                <a:cubicBezTo>
                  <a:pt x="289290" y="2362200"/>
                  <a:pt x="189149" y="2320720"/>
                  <a:pt x="115314" y="2246885"/>
                </a:cubicBezTo>
                <a:cubicBezTo>
                  <a:pt x="41479" y="2173050"/>
                  <a:pt x="0" y="2072909"/>
                  <a:pt x="0" y="1968491"/>
                </a:cubicBezTo>
                <a:lnTo>
                  <a:pt x="0" y="393708"/>
                </a:lnTo>
                <a:close/>
              </a:path>
            </a:pathLst>
          </a:cu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9600" y="5040868"/>
            <a:ext cx="3505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If </a:t>
            </a:r>
            <a:r>
              <a:rPr lang="en-US" dirty="0" err="1" smtClean="0"/>
              <a:t>read_input</a:t>
            </a:r>
            <a:r>
              <a:rPr lang="en-US" dirty="0" smtClean="0"/>
              <a:t>() reads 200 </a:t>
            </a:r>
            <a:r>
              <a:rPr lang="en-US" dirty="0" err="1" smtClean="0"/>
              <a:t>ints</a:t>
            </a:r>
            <a:r>
              <a:rPr lang="en-US" dirty="0" smtClean="0"/>
              <a:t> </a:t>
            </a:r>
            <a:endParaRPr lang="en-US" dirty="0"/>
          </a:p>
        </p:txBody>
      </p:sp>
      <p:sp>
        <p:nvSpPr>
          <p:cNvPr id="18" name="TextBox 17"/>
          <p:cNvSpPr txBox="1"/>
          <p:nvPr/>
        </p:nvSpPr>
        <p:spPr>
          <a:xfrm>
            <a:off x="609600" y="5040868"/>
            <a:ext cx="3505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If </a:t>
            </a:r>
            <a:r>
              <a:rPr lang="en-US" dirty="0" err="1" smtClean="0"/>
              <a:t>read_input</a:t>
            </a:r>
            <a:r>
              <a:rPr lang="en-US" dirty="0" smtClean="0"/>
              <a:t>() reads &gt;256 </a:t>
            </a:r>
            <a:r>
              <a:rPr lang="en-US" dirty="0" err="1" smtClean="0"/>
              <a:t>ints</a:t>
            </a:r>
            <a:r>
              <a:rPr lang="en-US" dirty="0" smtClean="0"/>
              <a:t> </a:t>
            </a:r>
            <a:endParaRPr lang="en-US" dirty="0"/>
          </a:p>
        </p:txBody>
      </p:sp>
      <p:sp>
        <p:nvSpPr>
          <p:cNvPr id="19" name="TextBox 18"/>
          <p:cNvSpPr txBox="1"/>
          <p:nvPr/>
        </p:nvSpPr>
        <p:spPr>
          <a:xfrm>
            <a:off x="4724400" y="4648200"/>
            <a:ext cx="3352800" cy="369332"/>
          </a:xfrm>
          <a:prstGeom prst="rect">
            <a:avLst/>
          </a:prstGeom>
          <a:noFill/>
        </p:spPr>
        <p:txBody>
          <a:bodyPr wrap="square" rtlCol="0">
            <a:spAutoFit/>
          </a:bodyPr>
          <a:lstStyle/>
          <a:p>
            <a:pPr algn="ctr"/>
            <a:r>
              <a:rPr lang="en-US" dirty="0" smtClean="0">
                <a:solidFill>
                  <a:schemeClr val="bg1"/>
                </a:solidFill>
              </a:rPr>
              <a:t>buffer</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7" grpId="0" animBg="1"/>
      <p:bldP spid="8" grpId="0" animBg="1"/>
      <p:bldP spid="14" grpId="0" animBg="1"/>
      <p:bldP spid="15" grpId="0" animBg="1"/>
      <p:bldP spid="16" grpId="0" animBg="1"/>
      <p:bldP spid="17" grpId="0" animBg="1"/>
      <p:bldP spid="17" grpId="1"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smtClean="0"/>
              <a:t>Testudo</a:t>
            </a:r>
            <a:r>
              <a:rPr lang="en-US" sz="3800" dirty="0" smtClean="0"/>
              <a:t>–Distributed Dynamic Debugging</a:t>
            </a:r>
            <a:endParaRPr lang="en-US" sz="38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25</a:t>
            </a:fld>
            <a:endParaRPr lang="en-US" altLang="en-US" dirty="0"/>
          </a:p>
        </p:txBody>
      </p:sp>
      <p:grpSp>
        <p:nvGrpSpPr>
          <p:cNvPr id="171" name="Group 170"/>
          <p:cNvGrpSpPr/>
          <p:nvPr/>
        </p:nvGrpSpPr>
        <p:grpSpPr>
          <a:xfrm>
            <a:off x="-533400" y="3733800"/>
            <a:ext cx="6400800" cy="2121337"/>
            <a:chOff x="-228600" y="3657600"/>
            <a:chExt cx="6400800" cy="2121337"/>
          </a:xfrm>
        </p:grpSpPr>
        <p:grpSp>
          <p:nvGrpSpPr>
            <p:cNvPr id="111" name="Group 4"/>
            <p:cNvGrpSpPr/>
            <p:nvPr/>
          </p:nvGrpSpPr>
          <p:grpSpPr>
            <a:xfrm>
              <a:off x="464820" y="3921564"/>
              <a:ext cx="4710782" cy="1857373"/>
              <a:chOff x="990600" y="2286000"/>
              <a:chExt cx="6729689" cy="2653388"/>
            </a:xfrm>
          </p:grpSpPr>
          <p:cxnSp>
            <p:nvCxnSpPr>
              <p:cNvPr id="113" name="Shape 128"/>
              <p:cNvCxnSpPr>
                <a:stCxn id="114" idx="0"/>
                <a:endCxn id="163" idx="1"/>
              </p:cNvCxnSpPr>
              <p:nvPr/>
            </p:nvCxnSpPr>
            <p:spPr>
              <a:xfrm rot="5400000" flipH="1" flipV="1">
                <a:off x="5314090" y="1776750"/>
                <a:ext cx="635006" cy="2300413"/>
              </a:xfrm>
              <a:prstGeom prst="curvedConnector2">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114" name="Picture 31" descr="C:\Users\Joe\AppData\Local\Microsoft\Windows\Temporary Internet Files\Content.IE5\L7A2IK3N\MPj03961210000[1].jpg"/>
              <p:cNvPicPr>
                <a:picLocks noChangeAspect="1" noChangeArrowheads="1"/>
              </p:cNvPicPr>
              <p:nvPr/>
            </p:nvPicPr>
            <p:blipFill>
              <a:blip r:embed="rId2" cstate="print"/>
              <a:srcRect/>
              <a:stretch>
                <a:fillRect/>
              </a:stretch>
            </p:blipFill>
            <p:spPr bwMode="auto">
              <a:xfrm>
                <a:off x="4261247" y="3244459"/>
                <a:ext cx="440279" cy="664289"/>
              </a:xfrm>
              <a:prstGeom prst="rect">
                <a:avLst/>
              </a:prstGeom>
              <a:noFill/>
            </p:spPr>
          </p:pic>
          <p:cxnSp>
            <p:nvCxnSpPr>
              <p:cNvPr id="115" name="Curved Connector 114"/>
              <p:cNvCxnSpPr>
                <a:endCxn id="127" idx="1"/>
              </p:cNvCxnSpPr>
              <p:nvPr/>
            </p:nvCxnSpPr>
            <p:spPr>
              <a:xfrm>
                <a:off x="4764424" y="3685588"/>
                <a:ext cx="2201397" cy="386471"/>
              </a:xfrm>
              <a:prstGeom prst="curvedConnector3">
                <a:avLst>
                  <a:gd name="adj1" fmla="val 50000"/>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116" name="Picture 20" descr="C:\Users\Joe\AppData\Local\Microsoft\Windows\Temporary Internet Files\Content.IE5\0XJQFR4A\MCj01298860000[1].wmf"/>
              <p:cNvPicPr>
                <a:picLocks noChangeAspect="1" noChangeArrowheads="1"/>
              </p:cNvPicPr>
              <p:nvPr/>
            </p:nvPicPr>
            <p:blipFill>
              <a:blip r:embed="rId3"/>
              <a:srcRect/>
              <a:stretch>
                <a:fillRect/>
              </a:stretch>
            </p:blipFill>
            <p:spPr bwMode="auto">
              <a:xfrm>
                <a:off x="990600" y="2551255"/>
                <a:ext cx="1990910" cy="2145057"/>
              </a:xfrm>
              <a:prstGeom prst="rect">
                <a:avLst/>
              </a:prstGeom>
              <a:noFill/>
            </p:spPr>
          </p:pic>
          <p:sp>
            <p:nvSpPr>
              <p:cNvPr id="117" name="TextBox 116"/>
              <p:cNvSpPr txBox="1"/>
              <p:nvPr/>
            </p:nvSpPr>
            <p:spPr>
              <a:xfrm>
                <a:off x="1305086" y="4331164"/>
                <a:ext cx="1383736" cy="316570"/>
              </a:xfrm>
              <a:prstGeom prst="rect">
                <a:avLst/>
              </a:prstGeom>
              <a:noFill/>
            </p:spPr>
            <p:txBody>
              <a:bodyPr wrap="square" rtlCol="0">
                <a:spAutoFit/>
              </a:bodyPr>
              <a:lstStyle/>
              <a:p>
                <a:pPr algn="ctr"/>
                <a:r>
                  <a:rPr lang="en-US" sz="840" dirty="0" smtClean="0">
                    <a:latin typeface="Arial Black" pitchFamily="34" charset="0"/>
                  </a:rPr>
                  <a:t>Developer</a:t>
                </a:r>
                <a:endParaRPr lang="en-US" sz="840" dirty="0">
                  <a:latin typeface="Arial Black" pitchFamily="34" charset="0"/>
                </a:endParaRPr>
              </a:p>
            </p:txBody>
          </p:sp>
          <p:sp>
            <p:nvSpPr>
              <p:cNvPr id="118" name="TextBox 117"/>
              <p:cNvSpPr txBox="1"/>
              <p:nvPr/>
            </p:nvSpPr>
            <p:spPr>
              <a:xfrm>
                <a:off x="3048000" y="3811625"/>
                <a:ext cx="1066800" cy="316570"/>
              </a:xfrm>
              <a:prstGeom prst="rect">
                <a:avLst/>
              </a:prstGeom>
              <a:noFill/>
            </p:spPr>
            <p:txBody>
              <a:bodyPr wrap="square" rtlCol="0">
                <a:spAutoFit/>
              </a:bodyPr>
              <a:lstStyle/>
              <a:p>
                <a:pPr algn="ctr"/>
                <a:r>
                  <a:rPr lang="en-US" sz="840" dirty="0" smtClean="0">
                    <a:latin typeface="Arial Black" pitchFamily="34" charset="0"/>
                  </a:rPr>
                  <a:t>Analyses</a:t>
                </a:r>
                <a:endParaRPr lang="en-US" sz="840" dirty="0">
                  <a:latin typeface="Arial Black" pitchFamily="34" charset="0"/>
                </a:endParaRPr>
              </a:p>
            </p:txBody>
          </p:sp>
          <p:sp>
            <p:nvSpPr>
              <p:cNvPr id="119" name="TextBox 118"/>
              <p:cNvSpPr txBox="1"/>
              <p:nvPr/>
            </p:nvSpPr>
            <p:spPr>
              <a:xfrm>
                <a:off x="4038600" y="3937660"/>
                <a:ext cx="990600" cy="316570"/>
              </a:xfrm>
              <a:prstGeom prst="rect">
                <a:avLst/>
              </a:prstGeom>
              <a:noFill/>
            </p:spPr>
            <p:txBody>
              <a:bodyPr wrap="square" rtlCol="0">
                <a:spAutoFit/>
              </a:bodyPr>
              <a:lstStyle/>
              <a:p>
                <a:pPr algn="ctr"/>
                <a:r>
                  <a:rPr lang="en-US" sz="840" dirty="0" smtClean="0">
                    <a:latin typeface="Arial Black" pitchFamily="34" charset="0"/>
                  </a:rPr>
                  <a:t>Program</a:t>
                </a:r>
                <a:endParaRPr lang="en-US" sz="840" dirty="0">
                  <a:latin typeface="Arial Black" pitchFamily="34" charset="0"/>
                </a:endParaRPr>
              </a:p>
            </p:txBody>
          </p:sp>
          <p:cxnSp>
            <p:nvCxnSpPr>
              <p:cNvPr id="120" name="Curved Connector 25"/>
              <p:cNvCxnSpPr>
                <a:stCxn id="116" idx="3"/>
                <a:endCxn id="123" idx="1"/>
              </p:cNvCxnSpPr>
              <p:nvPr/>
            </p:nvCxnSpPr>
            <p:spPr>
              <a:xfrm flipV="1">
                <a:off x="2981510" y="3620000"/>
                <a:ext cx="336281" cy="3784"/>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Curved Connector 27"/>
              <p:cNvCxnSpPr>
                <a:stCxn id="123" idx="3"/>
                <a:endCxn id="114" idx="1"/>
              </p:cNvCxnSpPr>
              <p:nvPr/>
            </p:nvCxnSpPr>
            <p:spPr>
              <a:xfrm flipV="1">
                <a:off x="3883865" y="3576604"/>
                <a:ext cx="377382" cy="43396"/>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769429" y="3448907"/>
                <a:ext cx="1677469" cy="501236"/>
              </a:xfrm>
              <a:prstGeom prst="rect">
                <a:avLst/>
              </a:prstGeom>
              <a:noFill/>
            </p:spPr>
            <p:txBody>
              <a:bodyPr wrap="square" rtlCol="0">
                <a:spAutoFit/>
              </a:bodyPr>
              <a:lstStyle/>
              <a:p>
                <a:pPr algn="ctr"/>
                <a:r>
                  <a:rPr lang="en-US" sz="840" dirty="0" smtClean="0">
                    <a:latin typeface="Arial Black" pitchFamily="34" charset="0"/>
                  </a:rPr>
                  <a:t>Users running at full speed</a:t>
                </a:r>
                <a:endParaRPr lang="en-US" sz="840" dirty="0">
                  <a:latin typeface="Arial Black" pitchFamily="34" charset="0"/>
                </a:endParaRPr>
              </a:p>
            </p:txBody>
          </p:sp>
          <p:pic>
            <p:nvPicPr>
              <p:cNvPr id="123" name="Picture 122" descr="terminal.png"/>
              <p:cNvPicPr>
                <a:picLocks noChangeAspect="1"/>
              </p:cNvPicPr>
              <p:nvPr/>
            </p:nvPicPr>
            <p:blipFill>
              <a:blip r:embed="rId4" cstate="print"/>
              <a:stretch>
                <a:fillRect/>
              </a:stretch>
            </p:blipFill>
            <p:spPr>
              <a:xfrm>
                <a:off x="3317791" y="3370496"/>
                <a:ext cx="566074" cy="499006"/>
              </a:xfrm>
              <a:prstGeom prst="rect">
                <a:avLst/>
              </a:prstGeom>
            </p:spPr>
          </p:pic>
          <p:pic>
            <p:nvPicPr>
              <p:cNvPr id="124" name="Picture 123" descr="House.png"/>
              <p:cNvPicPr>
                <a:picLocks noChangeAspect="1"/>
              </p:cNvPicPr>
              <p:nvPr/>
            </p:nvPicPr>
            <p:blipFill>
              <a:blip r:embed="rId5" cstate="print"/>
              <a:stretch>
                <a:fillRect/>
              </a:stretch>
            </p:blipFill>
            <p:spPr>
              <a:xfrm>
                <a:off x="5582382" y="3685588"/>
                <a:ext cx="754172" cy="646905"/>
              </a:xfrm>
              <a:prstGeom prst="rect">
                <a:avLst/>
              </a:prstGeom>
            </p:spPr>
          </p:pic>
          <p:pic>
            <p:nvPicPr>
              <p:cNvPr id="125" name="Picture 124" descr="House.png"/>
              <p:cNvPicPr>
                <a:picLocks noChangeAspect="1"/>
              </p:cNvPicPr>
              <p:nvPr/>
            </p:nvPicPr>
            <p:blipFill>
              <a:blip r:embed="rId5" cstate="print"/>
              <a:stretch>
                <a:fillRect/>
              </a:stretch>
            </p:blipFill>
            <p:spPr>
              <a:xfrm>
                <a:off x="6148455" y="2803329"/>
                <a:ext cx="754172" cy="646905"/>
              </a:xfrm>
              <a:prstGeom prst="rect">
                <a:avLst/>
              </a:prstGeom>
            </p:spPr>
          </p:pic>
          <p:pic>
            <p:nvPicPr>
              <p:cNvPr id="126" name="Picture 125" descr="House.png"/>
              <p:cNvPicPr>
                <a:picLocks noChangeAspect="1"/>
              </p:cNvPicPr>
              <p:nvPr/>
            </p:nvPicPr>
            <p:blipFill>
              <a:blip r:embed="rId5" cstate="print"/>
              <a:stretch>
                <a:fillRect/>
              </a:stretch>
            </p:blipFill>
            <p:spPr>
              <a:xfrm>
                <a:off x="6148455" y="4252755"/>
                <a:ext cx="754172" cy="646905"/>
              </a:xfrm>
              <a:prstGeom prst="rect">
                <a:avLst/>
              </a:prstGeom>
            </p:spPr>
          </p:pic>
          <p:pic>
            <p:nvPicPr>
              <p:cNvPr id="127" name="Picture 126" descr="House.png"/>
              <p:cNvPicPr>
                <a:picLocks noChangeAspect="1"/>
              </p:cNvPicPr>
              <p:nvPr/>
            </p:nvPicPr>
            <p:blipFill>
              <a:blip r:embed="rId5" cstate="print"/>
              <a:stretch>
                <a:fillRect/>
              </a:stretch>
            </p:blipFill>
            <p:spPr>
              <a:xfrm>
                <a:off x="6966117" y="3748607"/>
                <a:ext cx="754172" cy="646905"/>
              </a:xfrm>
              <a:prstGeom prst="rect">
                <a:avLst/>
              </a:prstGeom>
            </p:spPr>
          </p:pic>
          <p:pic>
            <p:nvPicPr>
              <p:cNvPr id="128" name="Picture 127" descr="House.png"/>
              <p:cNvPicPr>
                <a:picLocks noChangeAspect="1"/>
              </p:cNvPicPr>
              <p:nvPr/>
            </p:nvPicPr>
            <p:blipFill>
              <a:blip r:embed="rId5" cstate="print"/>
              <a:stretch>
                <a:fillRect/>
              </a:stretch>
            </p:blipFill>
            <p:spPr>
              <a:xfrm>
                <a:off x="5330794" y="2362200"/>
                <a:ext cx="754172" cy="646905"/>
              </a:xfrm>
              <a:prstGeom prst="rect">
                <a:avLst/>
              </a:prstGeom>
            </p:spPr>
          </p:pic>
          <p:cxnSp>
            <p:nvCxnSpPr>
              <p:cNvPr id="129" name="Curved Connector 128"/>
              <p:cNvCxnSpPr/>
              <p:nvPr/>
            </p:nvCxnSpPr>
            <p:spPr>
              <a:xfrm flipV="1">
                <a:off x="4764424" y="2895600"/>
                <a:ext cx="645776" cy="411880"/>
              </a:xfrm>
              <a:prstGeom prst="curvedConnector3">
                <a:avLst>
                  <a:gd name="adj1" fmla="val 43660"/>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14" idx="3"/>
                <a:endCxn id="124" idx="1"/>
              </p:cNvCxnSpPr>
              <p:nvPr/>
            </p:nvCxnSpPr>
            <p:spPr>
              <a:xfrm>
                <a:off x="4701527" y="3576604"/>
                <a:ext cx="880559" cy="432438"/>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Curved Connector 159"/>
              <p:cNvCxnSpPr>
                <a:stCxn id="114" idx="3"/>
                <a:endCxn id="125" idx="1"/>
              </p:cNvCxnSpPr>
              <p:nvPr/>
            </p:nvCxnSpPr>
            <p:spPr>
              <a:xfrm flipV="1">
                <a:off x="4701527" y="3126782"/>
                <a:ext cx="1446633" cy="449821"/>
              </a:xfrm>
              <a:prstGeom prst="curvedConnector3">
                <a:avLst>
                  <a:gd name="adj1" fmla="val 50000"/>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Curved Connector 160"/>
              <p:cNvCxnSpPr>
                <a:endCxn id="126" idx="1"/>
              </p:cNvCxnSpPr>
              <p:nvPr/>
            </p:nvCxnSpPr>
            <p:spPr>
              <a:xfrm>
                <a:off x="4764424" y="3874644"/>
                <a:ext cx="1383735" cy="701564"/>
              </a:xfrm>
              <a:prstGeom prst="curvedConnector3">
                <a:avLst>
                  <a:gd name="adj1" fmla="val 61570"/>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162" name="Picture 33" descr="C:\Users\Joe\AppData\Local\Microsoft\Windows\Temporary Internet Files\Content.IE5\76OEA6WG\MCj04347500000[1].png"/>
              <p:cNvPicPr>
                <a:picLocks noChangeAspect="1" noChangeArrowheads="1"/>
              </p:cNvPicPr>
              <p:nvPr/>
            </p:nvPicPr>
            <p:blipFill>
              <a:blip r:embed="rId6" cstate="print"/>
              <a:srcRect/>
              <a:stretch>
                <a:fillRect/>
              </a:stretch>
            </p:blipFill>
            <p:spPr bwMode="auto">
              <a:xfrm>
                <a:off x="4978073" y="4312116"/>
                <a:ext cx="440161" cy="441011"/>
              </a:xfrm>
              <a:prstGeom prst="rect">
                <a:avLst/>
              </a:prstGeom>
              <a:noFill/>
            </p:spPr>
          </p:pic>
          <p:pic>
            <p:nvPicPr>
              <p:cNvPr id="163" name="Picture 162" descr="House.png"/>
              <p:cNvPicPr>
                <a:picLocks noChangeAspect="1"/>
              </p:cNvPicPr>
              <p:nvPr/>
            </p:nvPicPr>
            <p:blipFill>
              <a:blip r:embed="rId5" cstate="print"/>
              <a:stretch>
                <a:fillRect/>
              </a:stretch>
            </p:blipFill>
            <p:spPr>
              <a:xfrm>
                <a:off x="6781800" y="2286000"/>
                <a:ext cx="754172" cy="646905"/>
              </a:xfrm>
              <a:prstGeom prst="rect">
                <a:avLst/>
              </a:prstGeom>
            </p:spPr>
          </p:pic>
          <p:grpSp>
            <p:nvGrpSpPr>
              <p:cNvPr id="164" name="Group 162"/>
              <p:cNvGrpSpPr/>
              <p:nvPr/>
            </p:nvGrpSpPr>
            <p:grpSpPr>
              <a:xfrm rot="18738866">
                <a:off x="2456603" y="3805279"/>
                <a:ext cx="524014" cy="455009"/>
                <a:chOff x="3200400" y="990600"/>
                <a:chExt cx="1752600" cy="1482250"/>
              </a:xfrm>
            </p:grpSpPr>
            <p:pic>
              <p:nvPicPr>
                <p:cNvPr id="169" name="Picture 28" descr="C:\Users\Joe\AppData\Local\Microsoft\Windows\Temporary Internet Files\Content.IE5\76OEA6WG\MCj04248080000[1].wmf"/>
                <p:cNvPicPr>
                  <a:picLocks noChangeAspect="1" noChangeArrowheads="1"/>
                </p:cNvPicPr>
                <p:nvPr/>
              </p:nvPicPr>
              <p:blipFill>
                <a:blip r:embed="rId7"/>
                <a:srcRect/>
                <a:stretch>
                  <a:fillRect/>
                </a:stretch>
              </p:blipFill>
              <p:spPr bwMode="auto">
                <a:xfrm>
                  <a:off x="3200400" y="990600"/>
                  <a:ext cx="1752600" cy="1482250"/>
                </a:xfrm>
                <a:prstGeom prst="rect">
                  <a:avLst/>
                </a:prstGeom>
                <a:noFill/>
              </p:spPr>
            </p:pic>
            <p:pic>
              <p:nvPicPr>
                <p:cNvPr id="170" name="Picture 34" descr="C:\Users\Joe\AppData\Local\Microsoft\Windows\Temporary Internet Files\Content.IE5\URLUNLMX\MCj04325370000[1].png"/>
                <p:cNvPicPr>
                  <a:picLocks noChangeAspect="1" noChangeArrowheads="1"/>
                </p:cNvPicPr>
                <p:nvPr/>
              </p:nvPicPr>
              <p:blipFill>
                <a:blip r:embed="rId8" cstate="print"/>
                <a:srcRect/>
                <a:stretch>
                  <a:fillRect/>
                </a:stretch>
              </p:blipFill>
              <p:spPr bwMode="auto">
                <a:xfrm rot="715449">
                  <a:off x="3729461" y="1367261"/>
                  <a:ext cx="713963" cy="713963"/>
                </a:xfrm>
                <a:prstGeom prst="rect">
                  <a:avLst/>
                </a:prstGeom>
                <a:noFill/>
              </p:spPr>
            </p:pic>
          </p:grpSp>
          <p:cxnSp>
            <p:nvCxnSpPr>
              <p:cNvPr id="165" name="Straight Arrow Connector 164"/>
              <p:cNvCxnSpPr>
                <a:cxnSpLocks noChangeAspect="1"/>
                <a:stCxn id="162" idx="1"/>
                <a:endCxn id="169" idx="2"/>
              </p:cNvCxnSpPr>
              <p:nvPr/>
            </p:nvCxnSpPr>
            <p:spPr>
              <a:xfrm rot="10800000">
                <a:off x="2886842" y="4185939"/>
                <a:ext cx="2091232" cy="346683"/>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563026" y="4438153"/>
                <a:ext cx="2704574" cy="501235"/>
              </a:xfrm>
              <a:prstGeom prst="rect">
                <a:avLst/>
              </a:prstGeom>
              <a:noFill/>
            </p:spPr>
            <p:txBody>
              <a:bodyPr wrap="square" rtlCol="0">
                <a:spAutoFit/>
              </a:bodyPr>
              <a:lstStyle/>
              <a:p>
                <a:pPr algn="ctr"/>
                <a:r>
                  <a:rPr lang="en-US" sz="840" dirty="0" smtClean="0">
                    <a:latin typeface="Arial Black" pitchFamily="34" charset="0"/>
                    <a:cs typeface="Arial" pitchFamily="34" charset="0"/>
                  </a:rPr>
                  <a:t>Problems reported</a:t>
                </a:r>
              </a:p>
              <a:p>
                <a:pPr algn="ctr"/>
                <a:r>
                  <a:rPr lang="en-US" sz="840" dirty="0" smtClean="0">
                    <a:latin typeface="Arial Black" pitchFamily="34" charset="0"/>
                    <a:cs typeface="Arial" pitchFamily="34" charset="0"/>
                  </a:rPr>
                  <a:t>before they’re exploited</a:t>
                </a:r>
                <a:endParaRPr lang="en-US" sz="840" dirty="0">
                  <a:latin typeface="Arial Black" pitchFamily="34" charset="0"/>
                  <a:cs typeface="Arial" pitchFamily="34" charset="0"/>
                </a:endParaRPr>
              </a:p>
            </p:txBody>
          </p:sp>
          <p:cxnSp>
            <p:nvCxnSpPr>
              <p:cNvPr id="167" name="Curved Connector 166"/>
              <p:cNvCxnSpPr>
                <a:cxnSpLocks noChangeAspect="1"/>
                <a:endCxn id="162" idx="3"/>
              </p:cNvCxnSpPr>
              <p:nvPr/>
            </p:nvCxnSpPr>
            <p:spPr bwMode="auto">
              <a:xfrm rot="10800000">
                <a:off x="5418233" y="4532625"/>
                <a:ext cx="801591" cy="258453"/>
              </a:xfrm>
              <a:prstGeom prst="curvedConnector3">
                <a:avLst>
                  <a:gd name="adj1" fmla="val 50000"/>
                </a:avLst>
              </a:prstGeom>
              <a:solidFill>
                <a:schemeClr val="accent1"/>
              </a:solidFill>
              <a:ln w="38100" cap="flat" cmpd="sng" algn="ctr">
                <a:solidFill>
                  <a:srgbClr val="FF6600"/>
                </a:solidFill>
                <a:prstDash val="solid"/>
                <a:round/>
                <a:headEnd type="none" w="med" len="med"/>
                <a:tailEnd type="arrow"/>
              </a:ln>
              <a:effectLst/>
            </p:spPr>
          </p:cxnSp>
          <p:cxnSp>
            <p:nvCxnSpPr>
              <p:cNvPr id="168" name="Curved Connector 167"/>
              <p:cNvCxnSpPr>
                <a:cxnSpLocks noChangeAspect="1"/>
                <a:endCxn id="162" idx="0"/>
              </p:cNvCxnSpPr>
              <p:nvPr/>
            </p:nvCxnSpPr>
            <p:spPr bwMode="auto">
              <a:xfrm rot="5400000">
                <a:off x="4700693" y="3469261"/>
                <a:ext cx="1340315" cy="345399"/>
              </a:xfrm>
              <a:prstGeom prst="curvedConnector3">
                <a:avLst>
                  <a:gd name="adj1" fmla="val 50000"/>
                </a:avLst>
              </a:prstGeom>
              <a:solidFill>
                <a:schemeClr val="accent1"/>
              </a:solidFill>
              <a:ln w="38100" cap="flat" cmpd="sng" algn="ctr">
                <a:solidFill>
                  <a:srgbClr val="FF6600"/>
                </a:solidFill>
                <a:prstDash val="solid"/>
                <a:round/>
                <a:headEnd type="none" w="med" len="med"/>
                <a:tailEnd type="arrow"/>
              </a:ln>
              <a:effectLst/>
            </p:spPr>
          </p:cxnSp>
        </p:grpSp>
        <p:sp>
          <p:nvSpPr>
            <p:cNvPr id="112" name="TextBox 111"/>
            <p:cNvSpPr txBox="1"/>
            <p:nvPr/>
          </p:nvSpPr>
          <p:spPr>
            <a:xfrm>
              <a:off x="-228600" y="3657600"/>
              <a:ext cx="6400800" cy="307777"/>
            </a:xfrm>
            <a:prstGeom prst="rect">
              <a:avLst/>
            </a:prstGeom>
            <a:noFill/>
          </p:spPr>
          <p:txBody>
            <a:bodyPr wrap="square" rtlCol="0">
              <a:spAutoFit/>
            </a:bodyPr>
            <a:lstStyle/>
            <a:p>
              <a:pPr algn="ctr"/>
              <a:r>
                <a:rPr lang="en-US" sz="1400" dirty="0" err="1" smtClean="0"/>
                <a:t>Testudo</a:t>
              </a:r>
              <a:r>
                <a:rPr lang="en-US" sz="1400" dirty="0" smtClean="0"/>
                <a:t>: Heavyweight Sampling Analysis</a:t>
              </a:r>
              <a:endParaRPr lang="en-US" sz="1400" dirty="0"/>
            </a:p>
          </p:txBody>
        </p:sp>
      </p:grpSp>
      <p:grpSp>
        <p:nvGrpSpPr>
          <p:cNvPr id="172" name="Group 47"/>
          <p:cNvGrpSpPr>
            <a:grpSpLocks noChangeAspect="1"/>
          </p:cNvGrpSpPr>
          <p:nvPr/>
        </p:nvGrpSpPr>
        <p:grpSpPr>
          <a:xfrm>
            <a:off x="-685800" y="1165241"/>
            <a:ext cx="6400800" cy="2035159"/>
            <a:chOff x="0" y="1524000"/>
            <a:chExt cx="9144000" cy="2907370"/>
          </a:xfrm>
        </p:grpSpPr>
        <p:grpSp>
          <p:nvGrpSpPr>
            <p:cNvPr id="173" name="Group 25"/>
            <p:cNvGrpSpPr/>
            <p:nvPr/>
          </p:nvGrpSpPr>
          <p:grpSpPr>
            <a:xfrm>
              <a:off x="1729607" y="2112784"/>
              <a:ext cx="5999380" cy="2318586"/>
              <a:chOff x="1729607" y="2112784"/>
              <a:chExt cx="5999380" cy="2318586"/>
            </a:xfrm>
          </p:grpSpPr>
          <p:pic>
            <p:nvPicPr>
              <p:cNvPr id="175" name="Picture 20" descr="C:\Users\Joe\AppData\Local\Microsoft\Windows\Temporary Internet Files\Content.IE5\0XJQFR4A\MCj01298860000[1].wmf"/>
              <p:cNvPicPr>
                <a:picLocks noChangeAspect="1" noChangeArrowheads="1"/>
              </p:cNvPicPr>
              <p:nvPr/>
            </p:nvPicPr>
            <p:blipFill>
              <a:blip r:embed="rId3"/>
              <a:srcRect/>
              <a:stretch>
                <a:fillRect/>
              </a:stretch>
            </p:blipFill>
            <p:spPr bwMode="auto">
              <a:xfrm>
                <a:off x="1729607" y="2275882"/>
                <a:ext cx="1791929" cy="1879764"/>
              </a:xfrm>
              <a:prstGeom prst="rect">
                <a:avLst/>
              </a:prstGeom>
              <a:noFill/>
            </p:spPr>
          </p:pic>
          <p:pic>
            <p:nvPicPr>
              <p:cNvPr id="176" name="Picture 19" descr="C:\Users\Joe\AppData\Local\Microsoft\Windows\Temporary Internet Files\Content.IE5\0XJQFR4A\MCj04348450000[1].png"/>
              <p:cNvPicPr>
                <a:picLocks noChangeAspect="1" noChangeArrowheads="1"/>
              </p:cNvPicPr>
              <p:nvPr/>
            </p:nvPicPr>
            <p:blipFill>
              <a:blip r:embed="rId9"/>
              <a:srcRect/>
              <a:stretch>
                <a:fillRect/>
              </a:stretch>
            </p:blipFill>
            <p:spPr bwMode="auto">
              <a:xfrm>
                <a:off x="6258474" y="2454039"/>
                <a:ext cx="1273744" cy="1336178"/>
              </a:xfrm>
              <a:prstGeom prst="rect">
                <a:avLst/>
              </a:prstGeom>
              <a:noFill/>
            </p:spPr>
          </p:pic>
          <p:sp>
            <p:nvSpPr>
              <p:cNvPr id="177" name="TextBox 176"/>
              <p:cNvSpPr txBox="1"/>
              <p:nvPr/>
            </p:nvSpPr>
            <p:spPr>
              <a:xfrm>
                <a:off x="2069273" y="3840715"/>
                <a:ext cx="1188828" cy="221599"/>
              </a:xfrm>
              <a:prstGeom prst="rect">
                <a:avLst/>
              </a:prstGeom>
              <a:noFill/>
            </p:spPr>
            <p:txBody>
              <a:bodyPr wrap="square" rtlCol="0">
                <a:spAutoFit/>
              </a:bodyPr>
              <a:lstStyle/>
              <a:p>
                <a:pPr algn="ctr"/>
                <a:r>
                  <a:rPr lang="en-US" sz="840" dirty="0" smtClean="0">
                    <a:latin typeface="Arial Black" pitchFamily="34" charset="0"/>
                  </a:rPr>
                  <a:t>Developer</a:t>
                </a:r>
                <a:endParaRPr lang="en-US" sz="840" dirty="0">
                  <a:latin typeface="Arial Black" pitchFamily="34" charset="0"/>
                </a:endParaRPr>
              </a:p>
            </p:txBody>
          </p:sp>
          <p:sp>
            <p:nvSpPr>
              <p:cNvPr id="178" name="TextBox 177"/>
              <p:cNvSpPr txBox="1"/>
              <p:nvPr/>
            </p:nvSpPr>
            <p:spPr>
              <a:xfrm>
                <a:off x="4463144" y="2495423"/>
                <a:ext cx="1197427" cy="316570"/>
              </a:xfrm>
              <a:prstGeom prst="rect">
                <a:avLst/>
              </a:prstGeom>
              <a:noFill/>
            </p:spPr>
            <p:txBody>
              <a:bodyPr wrap="square" rtlCol="0">
                <a:spAutoFit/>
              </a:bodyPr>
              <a:lstStyle/>
              <a:p>
                <a:r>
                  <a:rPr lang="en-US" sz="840" dirty="0" smtClean="0">
                    <a:latin typeface="Arial Black" pitchFamily="34" charset="0"/>
                  </a:rPr>
                  <a:t>Analyses</a:t>
                </a:r>
                <a:endParaRPr lang="en-US" sz="840" dirty="0">
                  <a:latin typeface="Arial Black" pitchFamily="34" charset="0"/>
                </a:endParaRPr>
              </a:p>
            </p:txBody>
          </p:sp>
          <p:sp>
            <p:nvSpPr>
              <p:cNvPr id="179" name="TextBox 178"/>
              <p:cNvSpPr txBox="1"/>
              <p:nvPr/>
            </p:nvSpPr>
            <p:spPr>
              <a:xfrm>
                <a:off x="4503537" y="3285439"/>
                <a:ext cx="1048176" cy="316570"/>
              </a:xfrm>
              <a:prstGeom prst="rect">
                <a:avLst/>
              </a:prstGeom>
              <a:noFill/>
            </p:spPr>
            <p:txBody>
              <a:bodyPr wrap="square" rtlCol="0">
                <a:spAutoFit/>
              </a:bodyPr>
              <a:lstStyle/>
              <a:p>
                <a:r>
                  <a:rPr lang="en-US" sz="840" dirty="0" smtClean="0">
                    <a:latin typeface="Arial Black" pitchFamily="34" charset="0"/>
                  </a:rPr>
                  <a:t>Program</a:t>
                </a:r>
                <a:endParaRPr lang="en-US" sz="840" dirty="0">
                  <a:latin typeface="Arial Black" pitchFamily="34" charset="0"/>
                </a:endParaRPr>
              </a:p>
            </p:txBody>
          </p:sp>
          <p:cxnSp>
            <p:nvCxnSpPr>
              <p:cNvPr id="180" name="Curved Connector 25"/>
              <p:cNvCxnSpPr>
                <a:endCxn id="190" idx="1"/>
              </p:cNvCxnSpPr>
              <p:nvPr/>
            </p:nvCxnSpPr>
            <p:spPr>
              <a:xfrm flipV="1">
                <a:off x="3144879" y="2331430"/>
                <a:ext cx="1528493" cy="581835"/>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Curved Connector 27"/>
              <p:cNvCxnSpPr>
                <a:endCxn id="191" idx="1"/>
              </p:cNvCxnSpPr>
              <p:nvPr/>
            </p:nvCxnSpPr>
            <p:spPr>
              <a:xfrm flipV="1">
                <a:off x="3314711" y="3039003"/>
                <a:ext cx="1415271" cy="95506"/>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Curved Connector 32"/>
              <p:cNvCxnSpPr>
                <a:stCxn id="190" idx="3"/>
              </p:cNvCxnSpPr>
              <p:nvPr/>
            </p:nvCxnSpPr>
            <p:spPr>
              <a:xfrm>
                <a:off x="5182869" y="2331430"/>
                <a:ext cx="1245439" cy="388825"/>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91" idx="3"/>
                <a:endCxn id="176" idx="1"/>
              </p:cNvCxnSpPr>
              <p:nvPr/>
            </p:nvCxnSpPr>
            <p:spPr>
              <a:xfrm>
                <a:off x="5126258" y="3039003"/>
                <a:ext cx="1132217" cy="83125"/>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096000" y="3701143"/>
                <a:ext cx="1632987" cy="501236"/>
              </a:xfrm>
              <a:prstGeom prst="rect">
                <a:avLst/>
              </a:prstGeom>
              <a:noFill/>
            </p:spPr>
            <p:txBody>
              <a:bodyPr wrap="square" rtlCol="0">
                <a:spAutoFit/>
              </a:bodyPr>
              <a:lstStyle/>
              <a:p>
                <a:pPr algn="ctr"/>
                <a:r>
                  <a:rPr lang="en-US" sz="840" dirty="0" smtClean="0">
                    <a:latin typeface="Arial Black" pitchFamily="34" charset="0"/>
                  </a:rPr>
                  <a:t>In-House</a:t>
                </a:r>
              </a:p>
              <a:p>
                <a:pPr algn="ctr"/>
                <a:r>
                  <a:rPr lang="en-US" sz="840" dirty="0" smtClean="0">
                    <a:latin typeface="Arial Black" pitchFamily="34" charset="0"/>
                  </a:rPr>
                  <a:t>Test Server(s)</a:t>
                </a:r>
                <a:endParaRPr lang="en-US" sz="840" dirty="0">
                  <a:latin typeface="Arial Black" pitchFamily="34" charset="0"/>
                </a:endParaRPr>
              </a:p>
            </p:txBody>
          </p:sp>
          <p:pic>
            <p:nvPicPr>
              <p:cNvPr id="185" name="Picture 22" descr="C:\Users\Joe\AppData\Local\Microsoft\Windows\Temporary Internet Files\Content.IE5\L7A2IK3N\MCj04338580000[1].png"/>
              <p:cNvPicPr>
                <a:picLocks noChangeAspect="1" noChangeArrowheads="1"/>
              </p:cNvPicPr>
              <p:nvPr/>
            </p:nvPicPr>
            <p:blipFill>
              <a:blip r:embed="rId10" cstate="print"/>
              <a:srcRect/>
              <a:stretch>
                <a:fillRect/>
              </a:stretch>
            </p:blipFill>
            <p:spPr bwMode="auto">
              <a:xfrm>
                <a:off x="4683316" y="3581400"/>
                <a:ext cx="566108" cy="593857"/>
              </a:xfrm>
              <a:prstGeom prst="rect">
                <a:avLst/>
              </a:prstGeom>
              <a:noFill/>
            </p:spPr>
          </p:pic>
          <p:cxnSp>
            <p:nvCxnSpPr>
              <p:cNvPr id="186" name="Curved Connector 42"/>
              <p:cNvCxnSpPr>
                <a:endCxn id="185" idx="3"/>
              </p:cNvCxnSpPr>
              <p:nvPr/>
            </p:nvCxnSpPr>
            <p:spPr>
              <a:xfrm rot="10800000" flipV="1">
                <a:off x="5249425" y="3700260"/>
                <a:ext cx="1302049" cy="17806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4136571" y="4114800"/>
                <a:ext cx="1741714" cy="316570"/>
              </a:xfrm>
              <a:prstGeom prst="rect">
                <a:avLst/>
              </a:prstGeom>
              <a:noFill/>
            </p:spPr>
            <p:txBody>
              <a:bodyPr wrap="square" rtlCol="0">
                <a:spAutoFit/>
              </a:bodyPr>
              <a:lstStyle/>
              <a:p>
                <a:pPr algn="ctr"/>
                <a:r>
                  <a:rPr lang="en-US" sz="840" dirty="0" smtClean="0">
                    <a:latin typeface="Arial Black" pitchFamily="34" charset="0"/>
                  </a:rPr>
                  <a:t>LONG runtimes</a:t>
                </a:r>
                <a:endParaRPr lang="en-US" sz="840" dirty="0">
                  <a:latin typeface="Arial Black" pitchFamily="34" charset="0"/>
                </a:endParaRPr>
              </a:p>
            </p:txBody>
          </p:sp>
          <p:cxnSp>
            <p:nvCxnSpPr>
              <p:cNvPr id="188" name="Straight Arrow Connector 187"/>
              <p:cNvCxnSpPr>
                <a:stCxn id="185" idx="1"/>
              </p:cNvCxnSpPr>
              <p:nvPr/>
            </p:nvCxnSpPr>
            <p:spPr>
              <a:xfrm rot="10800000">
                <a:off x="3312293" y="3664170"/>
                <a:ext cx="1371023" cy="21415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nvGrpSpPr>
              <p:cNvPr id="189" name="Group 61"/>
              <p:cNvGrpSpPr/>
              <p:nvPr/>
            </p:nvGrpSpPr>
            <p:grpSpPr>
              <a:xfrm>
                <a:off x="2861825" y="3463596"/>
                <a:ext cx="396276" cy="356315"/>
                <a:chOff x="6400800" y="2133600"/>
                <a:chExt cx="1733550" cy="1828800"/>
              </a:xfrm>
            </p:grpSpPr>
            <p:pic>
              <p:nvPicPr>
                <p:cNvPr id="192" name="Picture 28" descr="C:\Users\Joe\AppData\Local\Microsoft\Windows\Temporary Internet Files\Content.IE5\76OEA6WG\MCj04248080000[1].wmf"/>
                <p:cNvPicPr>
                  <a:picLocks noChangeAspect="1" noChangeArrowheads="1"/>
                </p:cNvPicPr>
                <p:nvPr/>
              </p:nvPicPr>
              <p:blipFill>
                <a:blip r:embed="rId7"/>
                <a:srcRect/>
                <a:stretch>
                  <a:fillRect/>
                </a:stretch>
              </p:blipFill>
              <p:spPr bwMode="auto">
                <a:xfrm>
                  <a:off x="6400800" y="2133600"/>
                  <a:ext cx="1733550" cy="1828800"/>
                </a:xfrm>
                <a:prstGeom prst="rect">
                  <a:avLst/>
                </a:prstGeom>
                <a:noFill/>
              </p:spPr>
            </p:pic>
            <p:pic>
              <p:nvPicPr>
                <p:cNvPr id="193" name="Picture 192" descr="C:\Users\Joe\AppData\Local\Microsoft\Windows\Temporary Internet Files\Content.IE5\0XJQFR4A\MCj04039650000[1].wmf"/>
                <p:cNvPicPr>
                  <a:picLocks noChangeAspect="1" noChangeArrowheads="1"/>
                </p:cNvPicPr>
                <p:nvPr/>
              </p:nvPicPr>
              <p:blipFill>
                <a:blip r:embed="rId11"/>
                <a:srcRect/>
                <a:stretch>
                  <a:fillRect/>
                </a:stretch>
              </p:blipFill>
              <p:spPr bwMode="auto">
                <a:xfrm>
                  <a:off x="6705600" y="2514600"/>
                  <a:ext cx="685800" cy="543516"/>
                </a:xfrm>
                <a:prstGeom prst="rect">
                  <a:avLst/>
                </a:prstGeom>
                <a:noFill/>
              </p:spPr>
            </p:pic>
            <p:pic>
              <p:nvPicPr>
                <p:cNvPr id="194" name="Picture 26" descr="C:\Users\Joe\AppData\Local\Microsoft\Windows\Temporary Internet Files\Content.IE5\URLUNLMX\MCj04325370000[1].png"/>
                <p:cNvPicPr>
                  <a:picLocks noChangeAspect="1" noChangeArrowheads="1"/>
                </p:cNvPicPr>
                <p:nvPr/>
              </p:nvPicPr>
              <p:blipFill>
                <a:blip r:embed="rId12" cstate="print"/>
                <a:srcRect/>
                <a:stretch>
                  <a:fillRect/>
                </a:stretch>
              </p:blipFill>
              <p:spPr bwMode="auto">
                <a:xfrm flipH="1">
                  <a:off x="7162800" y="3079976"/>
                  <a:ext cx="620704" cy="490470"/>
                </a:xfrm>
                <a:prstGeom prst="rect">
                  <a:avLst/>
                </a:prstGeom>
                <a:noFill/>
              </p:spPr>
            </p:pic>
          </p:grpSp>
          <p:pic>
            <p:nvPicPr>
              <p:cNvPr id="190" name="Picture 189" descr="terminal.png"/>
              <p:cNvPicPr>
                <a:picLocks noChangeAspect="1"/>
              </p:cNvPicPr>
              <p:nvPr/>
            </p:nvPicPr>
            <p:blipFill>
              <a:blip r:embed="rId13" cstate="print"/>
              <a:stretch>
                <a:fillRect/>
              </a:stretch>
            </p:blipFill>
            <p:spPr>
              <a:xfrm>
                <a:off x="4673371" y="2112784"/>
                <a:ext cx="509497" cy="437291"/>
              </a:xfrm>
              <a:prstGeom prst="rect">
                <a:avLst/>
              </a:prstGeom>
            </p:spPr>
          </p:pic>
          <p:pic>
            <p:nvPicPr>
              <p:cNvPr id="191" name="Picture 31" descr="C:\Users\Joe\AppData\Local\Microsoft\Windows\Temporary Internet Files\Content.IE5\L7A2IK3N\MPj03961210000[1].jpg"/>
              <p:cNvPicPr>
                <a:picLocks noChangeAspect="1" noChangeArrowheads="1"/>
              </p:cNvPicPr>
              <p:nvPr/>
            </p:nvPicPr>
            <p:blipFill>
              <a:blip r:embed="rId14" cstate="print"/>
              <a:srcRect/>
              <a:stretch>
                <a:fillRect/>
              </a:stretch>
            </p:blipFill>
            <p:spPr bwMode="auto">
              <a:xfrm>
                <a:off x="4729980" y="2747936"/>
                <a:ext cx="396276" cy="582132"/>
              </a:xfrm>
              <a:prstGeom prst="rect">
                <a:avLst/>
              </a:prstGeom>
              <a:noFill/>
            </p:spPr>
          </p:pic>
        </p:grpSp>
        <p:sp>
          <p:nvSpPr>
            <p:cNvPr id="174" name="TextBox 173"/>
            <p:cNvSpPr txBox="1"/>
            <p:nvPr/>
          </p:nvSpPr>
          <p:spPr>
            <a:xfrm>
              <a:off x="0" y="1524000"/>
              <a:ext cx="9144000" cy="307777"/>
            </a:xfrm>
            <a:prstGeom prst="rect">
              <a:avLst/>
            </a:prstGeom>
            <a:noFill/>
          </p:spPr>
          <p:txBody>
            <a:bodyPr wrap="square" rtlCol="0">
              <a:spAutoFit/>
            </a:bodyPr>
            <a:lstStyle/>
            <a:p>
              <a:pPr algn="ctr"/>
              <a:r>
                <a:rPr lang="en-US" sz="1400" dirty="0" smtClean="0"/>
                <a:t>Current Heavyweight Analysis Systems</a:t>
              </a:r>
              <a:endParaRPr lang="en-US" sz="1400" dirty="0"/>
            </a:p>
          </p:txBody>
        </p:sp>
      </p:grpSp>
      <p:pic>
        <p:nvPicPr>
          <p:cNvPr id="195" name="Picture 194" descr="roman_war_musculus.jpg"/>
          <p:cNvPicPr>
            <a:picLocks noChangeAspect="1"/>
          </p:cNvPicPr>
          <p:nvPr/>
        </p:nvPicPr>
        <p:blipFill>
          <a:blip r:embed="rId15"/>
          <a:stretch>
            <a:fillRect/>
          </a:stretch>
        </p:blipFill>
        <p:spPr>
          <a:xfrm>
            <a:off x="5105400" y="1219200"/>
            <a:ext cx="3566160" cy="2020536"/>
          </a:xfrm>
          <a:prstGeom prst="rect">
            <a:avLst/>
          </a:prstGeom>
        </p:spPr>
      </p:pic>
      <p:pic>
        <p:nvPicPr>
          <p:cNvPr id="196" name="Picture 195" descr="testudo_front.jpg"/>
          <p:cNvPicPr>
            <a:picLocks noChangeAspect="1"/>
          </p:cNvPicPr>
          <p:nvPr/>
        </p:nvPicPr>
        <p:blipFill>
          <a:blip r:embed="rId16" cstate="print"/>
          <a:stretch>
            <a:fillRect/>
          </a:stretch>
        </p:blipFill>
        <p:spPr>
          <a:xfrm>
            <a:off x="5105400" y="3589750"/>
            <a:ext cx="3566160" cy="23937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7200" y="3032760"/>
            <a:ext cx="685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 y="3337560"/>
            <a:ext cx="1447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7200" y="2499360"/>
            <a:ext cx="16002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7200" y="2270760"/>
            <a:ext cx="1066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7200" y="1965960"/>
            <a:ext cx="16764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 y="1661160"/>
            <a:ext cx="2971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Dataflow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26</a:t>
            </a:fld>
            <a:endParaRPr lang="en-US" altLang="en-US" dirty="0"/>
          </a:p>
        </p:txBody>
      </p:sp>
      <p:sp>
        <p:nvSpPr>
          <p:cNvPr id="7" name="Right Arrow 6"/>
          <p:cNvSpPr/>
          <p:nvPr/>
        </p:nvSpPr>
        <p:spPr>
          <a:xfrm rot="7682756">
            <a:off x="4271168" y="5025367"/>
            <a:ext cx="685940" cy="23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794349">
            <a:off x="6251689" y="4974759"/>
            <a:ext cx="99769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562600" y="4800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794349">
            <a:off x="6920443" y="3922913"/>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682756">
            <a:off x="5991021" y="3933752"/>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056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400800" y="2057400"/>
            <a:ext cx="838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I/O</a:t>
            </a:r>
            <a:endParaRPr lang="en-US" sz="2400" dirty="0"/>
          </a:p>
        </p:txBody>
      </p:sp>
      <p:sp>
        <p:nvSpPr>
          <p:cNvPr id="18" name="Rounded Rectangle 17"/>
          <p:cNvSpPr/>
          <p:nvPr/>
        </p:nvSpPr>
        <p:spPr>
          <a:xfrm>
            <a:off x="5638800" y="3200400"/>
            <a:ext cx="23622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19" name="Rounded Rectangle 18"/>
          <p:cNvSpPr/>
          <p:nvPr/>
        </p:nvSpPr>
        <p:spPr>
          <a:xfrm>
            <a:off x="4724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20" name="Rounded Rectangle 19"/>
          <p:cNvSpPr/>
          <p:nvPr/>
        </p:nvSpPr>
        <p:spPr>
          <a:xfrm>
            <a:off x="7010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21" name="Rounded Rectangle 20"/>
          <p:cNvSpPr/>
          <p:nvPr/>
        </p:nvSpPr>
        <p:spPr>
          <a:xfrm>
            <a:off x="28956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22" name="Rounded Rectangle 21"/>
          <p:cNvSpPr/>
          <p:nvPr/>
        </p:nvSpPr>
        <p:spPr>
          <a:xfrm>
            <a:off x="48768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23" name="Rounded Rectangle 22"/>
          <p:cNvSpPr/>
          <p:nvPr/>
        </p:nvSpPr>
        <p:spPr>
          <a:xfrm>
            <a:off x="68580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sp>
        <p:nvSpPr>
          <p:cNvPr id="24" name="TextBox 23"/>
          <p:cNvSpPr txBox="1"/>
          <p:nvPr/>
        </p:nvSpPr>
        <p:spPr>
          <a:xfrm>
            <a:off x="228600" y="1127879"/>
            <a:ext cx="5257800" cy="3139321"/>
          </a:xfrm>
          <a:prstGeom prst="rect">
            <a:avLst/>
          </a:prstGeom>
          <a:noFill/>
          <a:ln>
            <a:solidFill>
              <a:schemeClr val="accent2">
                <a:shade val="95000"/>
                <a:satMod val="105000"/>
              </a:schemeClr>
            </a:solidFill>
          </a:ln>
        </p:spPr>
        <p:txBody>
          <a:bodyPr wrap="square" rtlCol="0">
            <a:spAutoFit/>
          </a:bodyPr>
          <a:lstStyle/>
          <a:p>
            <a:r>
              <a:rPr lang="en-US" b="1" dirty="0" smtClean="0">
                <a:latin typeface="Courier New" pitchFamily="49" charset="0"/>
                <a:cs typeface="Courier New" pitchFamily="49" charset="0"/>
              </a:rPr>
              <a:t>void function(</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&amp;y,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&amp;z,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&amp;a)</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a:t>
            </a:r>
            <a:r>
              <a:rPr lang="en-US" b="1" dirty="0" err="1" smtClean="0">
                <a:latin typeface="Courier New" pitchFamily="49" charset="0"/>
                <a:cs typeface="Courier New" pitchFamily="49" charset="0"/>
              </a:rPr>
              <a:t>read_input</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y = x*1024;</a:t>
            </a:r>
          </a:p>
          <a:p>
            <a:r>
              <a:rPr lang="en-US" b="1" dirty="0" smtClean="0">
                <a:latin typeface="Courier New" pitchFamily="49" charset="0"/>
                <a:cs typeface="Courier New" pitchFamily="49" charset="0"/>
              </a:rPr>
              <a:t>  a += y;</a:t>
            </a:r>
          </a:p>
          <a:p>
            <a:r>
              <a:rPr lang="en-US" b="1" dirty="0" smtClean="0">
                <a:latin typeface="Courier New" pitchFamily="49" charset="0"/>
                <a:cs typeface="Courier New" pitchFamily="49" charset="0"/>
              </a:rPr>
              <a:t>  z = y * 75;</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y++;</a:t>
            </a:r>
          </a:p>
          <a:p>
            <a:r>
              <a:rPr lang="en-US" b="1" dirty="0" smtClean="0">
                <a:latin typeface="Courier New" pitchFamily="49" charset="0"/>
                <a:cs typeface="Courier New" pitchFamily="49" charset="0"/>
              </a:rPr>
              <a:t>  z = x+42; </a:t>
            </a:r>
          </a:p>
          <a:p>
            <a:r>
              <a:rPr lang="en-US" b="1" dirty="0" smtClean="0">
                <a:latin typeface="Courier New" pitchFamily="49" charset="0"/>
                <a:cs typeface="Courier New" pitchFamily="49" charset="0"/>
              </a:rPr>
              <a:t>  return;</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pSp>
        <p:nvGrpSpPr>
          <p:cNvPr id="3" name="Group 31"/>
          <p:cNvGrpSpPr/>
          <p:nvPr/>
        </p:nvGrpSpPr>
        <p:grpSpPr>
          <a:xfrm>
            <a:off x="381000" y="5334000"/>
            <a:ext cx="2286000" cy="762000"/>
            <a:chOff x="533400" y="5257800"/>
            <a:chExt cx="2286000" cy="838200"/>
          </a:xfrm>
        </p:grpSpPr>
        <p:sp>
          <p:nvSpPr>
            <p:cNvPr id="33" name="Rectangle 32"/>
            <p:cNvSpPr/>
            <p:nvPr/>
          </p:nvSpPr>
          <p:spPr>
            <a:xfrm>
              <a:off x="533400" y="5257800"/>
              <a:ext cx="22860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r"/>
              <a:r>
                <a:rPr lang="en-US" sz="1600" dirty="0" smtClean="0"/>
                <a:t>= has shadow value</a:t>
              </a:r>
            </a:p>
          </p:txBody>
        </p:sp>
        <p:sp>
          <p:nvSpPr>
            <p:cNvPr id="35" name="Rounded Rectangle 34"/>
            <p:cNvSpPr/>
            <p:nvPr/>
          </p:nvSpPr>
          <p:spPr>
            <a:xfrm>
              <a:off x="609600" y="5638800"/>
              <a:ext cx="228600" cy="3048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28" grpId="0" animBg="1"/>
      <p:bldP spid="28" grpId="1" animBg="1"/>
      <p:bldP spid="27" grpId="0" animBg="1"/>
      <p:bldP spid="27" grpId="1" animBg="1"/>
      <p:bldP spid="26" grpId="0" animBg="1"/>
      <p:bldP spid="26" grpId="1" animBg="1"/>
      <p:bldP spid="25" grpId="0" animBg="1"/>
      <p:bldP spid="25" grpId="1" animBg="1"/>
      <p:bldP spid="7" grpId="0" animBg="1"/>
      <p:bldP spid="8" grpId="0" animBg="1"/>
      <p:bldP spid="10" grpId="0" animBg="1"/>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Arrow 50"/>
          <p:cNvSpPr/>
          <p:nvPr/>
        </p:nvSpPr>
        <p:spPr>
          <a:xfrm rot="7682756">
            <a:off x="4271168" y="5025366"/>
            <a:ext cx="685940" cy="23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2794349">
            <a:off x="6251689" y="4974758"/>
            <a:ext cx="99769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5562600" y="4800599"/>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2794349">
            <a:off x="6920443" y="3922912"/>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7682756">
            <a:off x="5991021" y="3933751"/>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5800" y="3733800"/>
            <a:ext cx="685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5800" y="4038600"/>
            <a:ext cx="1447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3200400"/>
            <a:ext cx="16002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 y="2971800"/>
            <a:ext cx="1066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667000"/>
            <a:ext cx="1676400" cy="32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2362200"/>
            <a:ext cx="2971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Sampling of a Dataflow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27</a:t>
            </a:fld>
            <a:endParaRPr lang="en-US" altLang="en-US" dirty="0"/>
          </a:p>
        </p:txBody>
      </p:sp>
      <p:sp>
        <p:nvSpPr>
          <p:cNvPr id="18" name="Right Arrow 17"/>
          <p:cNvSpPr/>
          <p:nvPr/>
        </p:nvSpPr>
        <p:spPr>
          <a:xfrm rot="7682756">
            <a:off x="4271168" y="5025367"/>
            <a:ext cx="685940" cy="236267"/>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794349">
            <a:off x="6251689" y="4974759"/>
            <a:ext cx="997692"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562600" y="4800600"/>
            <a:ext cx="228600" cy="6858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794349">
            <a:off x="6920443" y="3922913"/>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7682756">
            <a:off x="5991021" y="3933752"/>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7056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00800" y="2057400"/>
            <a:ext cx="838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I/O</a:t>
            </a:r>
            <a:endParaRPr lang="en-US" sz="2400" dirty="0"/>
          </a:p>
        </p:txBody>
      </p:sp>
      <p:sp>
        <p:nvSpPr>
          <p:cNvPr id="25" name="Rounded Rectangle 24"/>
          <p:cNvSpPr/>
          <p:nvPr/>
        </p:nvSpPr>
        <p:spPr>
          <a:xfrm>
            <a:off x="5638800" y="3200400"/>
            <a:ext cx="2362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26" name="Rounded Rectangle 25"/>
          <p:cNvSpPr/>
          <p:nvPr/>
        </p:nvSpPr>
        <p:spPr>
          <a:xfrm>
            <a:off x="4724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27" name="Rounded Rectangle 26"/>
          <p:cNvSpPr/>
          <p:nvPr/>
        </p:nvSpPr>
        <p:spPr>
          <a:xfrm>
            <a:off x="7010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28" name="Rounded Rectangle 27"/>
          <p:cNvSpPr/>
          <p:nvPr/>
        </p:nvSpPr>
        <p:spPr>
          <a:xfrm>
            <a:off x="28956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29" name="Rounded Rectangle 28"/>
          <p:cNvSpPr/>
          <p:nvPr/>
        </p:nvSpPr>
        <p:spPr>
          <a:xfrm>
            <a:off x="48768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30" name="Rounded Rectangle 29"/>
          <p:cNvSpPr/>
          <p:nvPr/>
        </p:nvSpPr>
        <p:spPr>
          <a:xfrm>
            <a:off x="68580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sp>
        <p:nvSpPr>
          <p:cNvPr id="32" name="TextBox 31"/>
          <p:cNvSpPr txBox="1"/>
          <p:nvPr/>
        </p:nvSpPr>
        <p:spPr>
          <a:xfrm>
            <a:off x="381000" y="986135"/>
            <a:ext cx="8763000" cy="461665"/>
          </a:xfrm>
          <a:prstGeom prst="rect">
            <a:avLst/>
          </a:prstGeom>
          <a:noFill/>
        </p:spPr>
        <p:txBody>
          <a:bodyPr wrap="square" rtlCol="0">
            <a:spAutoFit/>
          </a:bodyPr>
          <a:lstStyle/>
          <a:p>
            <a:r>
              <a:rPr lang="en-US" sz="2400" dirty="0" smtClean="0"/>
              <a:t>HW limitations force us to ignore some shadow value stores</a:t>
            </a:r>
          </a:p>
        </p:txBody>
      </p:sp>
      <p:sp>
        <p:nvSpPr>
          <p:cNvPr id="33" name="TextBox 32"/>
          <p:cNvSpPr txBox="1"/>
          <p:nvPr/>
        </p:nvSpPr>
        <p:spPr>
          <a:xfrm>
            <a:off x="381000" y="1828800"/>
            <a:ext cx="5257800" cy="3139321"/>
          </a:xfrm>
          <a:prstGeom prst="rect">
            <a:avLst/>
          </a:prstGeom>
          <a:noFill/>
          <a:ln>
            <a:noFill/>
          </a:ln>
        </p:spPr>
        <p:txBody>
          <a:bodyPr wrap="square" rtlCol="0">
            <a:spAutoFit/>
          </a:bodyPr>
          <a:lstStyle/>
          <a:p>
            <a:r>
              <a:rPr lang="en-US" b="1" dirty="0" smtClean="0">
                <a:latin typeface="Courier New" pitchFamily="49" charset="0"/>
                <a:cs typeface="Courier New" pitchFamily="49" charset="0"/>
              </a:rPr>
              <a:t>void function(</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&amp;y,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&amp;z,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&amp;a)</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a:t>
            </a:r>
            <a:r>
              <a:rPr lang="en-US" b="1" dirty="0" err="1" smtClean="0">
                <a:latin typeface="Courier New" pitchFamily="49" charset="0"/>
                <a:cs typeface="Courier New" pitchFamily="49" charset="0"/>
              </a:rPr>
              <a:t>read_input</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y = x*1024;</a:t>
            </a:r>
          </a:p>
          <a:p>
            <a:r>
              <a:rPr lang="en-US" b="1" dirty="0" smtClean="0">
                <a:latin typeface="Courier New" pitchFamily="49" charset="0"/>
                <a:cs typeface="Courier New" pitchFamily="49" charset="0"/>
              </a:rPr>
              <a:t>  a += y;</a:t>
            </a:r>
          </a:p>
          <a:p>
            <a:r>
              <a:rPr lang="en-US" b="1" dirty="0" smtClean="0">
                <a:latin typeface="Courier New" pitchFamily="49" charset="0"/>
                <a:cs typeface="Courier New" pitchFamily="49" charset="0"/>
              </a:rPr>
              <a:t>  z = y * 75;</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y++;</a:t>
            </a:r>
          </a:p>
          <a:p>
            <a:r>
              <a:rPr lang="en-US" b="1" dirty="0" smtClean="0">
                <a:latin typeface="Courier New" pitchFamily="49" charset="0"/>
                <a:cs typeface="Courier New" pitchFamily="49" charset="0"/>
              </a:rPr>
              <a:t>  z = x+42; </a:t>
            </a:r>
          </a:p>
          <a:p>
            <a:r>
              <a:rPr lang="en-US" b="1" dirty="0" smtClean="0">
                <a:latin typeface="Courier New" pitchFamily="49" charset="0"/>
                <a:cs typeface="Courier New" pitchFamily="49" charset="0"/>
              </a:rPr>
              <a:t>  return;</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0" name="Rounded Rectangle 39"/>
          <p:cNvSpPr/>
          <p:nvPr/>
        </p:nvSpPr>
        <p:spPr>
          <a:xfrm>
            <a:off x="5638800" y="3200400"/>
            <a:ext cx="23622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41" name="Rounded Rectangle 40"/>
          <p:cNvSpPr/>
          <p:nvPr/>
        </p:nvSpPr>
        <p:spPr>
          <a:xfrm>
            <a:off x="7010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48" name="TextBox 47"/>
          <p:cNvSpPr txBox="1"/>
          <p:nvPr/>
        </p:nvSpPr>
        <p:spPr>
          <a:xfrm>
            <a:off x="381000" y="1443335"/>
            <a:ext cx="5029200" cy="461665"/>
          </a:xfrm>
          <a:prstGeom prst="rect">
            <a:avLst/>
          </a:prstGeom>
          <a:noFill/>
        </p:spPr>
        <p:txBody>
          <a:bodyPr wrap="square" rtlCol="0">
            <a:spAutoFit/>
          </a:bodyPr>
          <a:lstStyle/>
          <a:p>
            <a:r>
              <a:rPr lang="en-US" sz="2400" u="sng" dirty="0" smtClean="0"/>
              <a:t>1</a:t>
            </a:r>
            <a:r>
              <a:rPr lang="en-US" sz="2400" u="sng" baseline="30000" dirty="0" smtClean="0"/>
              <a:t>st</a:t>
            </a:r>
            <a:r>
              <a:rPr lang="en-US" sz="2400" u="sng" dirty="0" smtClean="0"/>
              <a:t> execution:</a:t>
            </a:r>
            <a:endParaRPr lang="en-US" sz="2400" u="sng" dirty="0"/>
          </a:p>
        </p:txBody>
      </p:sp>
      <p:sp>
        <p:nvSpPr>
          <p:cNvPr id="49" name="TextBox 48"/>
          <p:cNvSpPr txBox="1"/>
          <p:nvPr/>
        </p:nvSpPr>
        <p:spPr>
          <a:xfrm>
            <a:off x="7620000" y="2819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0" name="TextBox 49"/>
          <p:cNvSpPr txBox="1"/>
          <p:nvPr/>
        </p:nvSpPr>
        <p:spPr>
          <a:xfrm>
            <a:off x="85344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nvGrpSpPr>
          <p:cNvPr id="3" name="Group 55"/>
          <p:cNvGrpSpPr/>
          <p:nvPr/>
        </p:nvGrpSpPr>
        <p:grpSpPr>
          <a:xfrm>
            <a:off x="457200" y="4876800"/>
            <a:ext cx="2362200" cy="1516797"/>
            <a:chOff x="457200" y="4876800"/>
            <a:chExt cx="2362200" cy="1516797"/>
          </a:xfrm>
        </p:grpSpPr>
        <p:sp>
          <p:nvSpPr>
            <p:cNvPr id="57" name="Rectangle 56"/>
            <p:cNvSpPr/>
            <p:nvPr/>
          </p:nvSpPr>
          <p:spPr>
            <a:xfrm>
              <a:off x="457200" y="4876800"/>
              <a:ext cx="23622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ctr"/>
              <a:r>
                <a:rPr lang="en-US" sz="1600" dirty="0" smtClean="0"/>
                <a:t>      = has shadow value</a:t>
              </a:r>
            </a:p>
            <a:p>
              <a:pPr algn="ctr"/>
              <a:r>
                <a:rPr lang="en-US" sz="1600" dirty="0" smtClean="0"/>
                <a:t>     = no shadow value</a:t>
              </a:r>
            </a:p>
            <a:p>
              <a:pPr algn="ctr"/>
              <a:r>
                <a:rPr lang="en-US" sz="1600" dirty="0" smtClean="0"/>
                <a:t>     = globally observed</a:t>
              </a:r>
              <a:br>
                <a:rPr lang="en-US" sz="1600" dirty="0" smtClean="0"/>
              </a:br>
              <a:r>
                <a:rPr lang="en-US" sz="1600" dirty="0" smtClean="0"/>
                <a:t>  shadow value</a:t>
              </a:r>
              <a:endParaRPr lang="en-US" sz="1600" dirty="0"/>
            </a:p>
          </p:txBody>
        </p:sp>
        <p:sp>
          <p:nvSpPr>
            <p:cNvPr id="58" name="Rounded Rectangle 57"/>
            <p:cNvSpPr/>
            <p:nvPr/>
          </p:nvSpPr>
          <p:spPr>
            <a:xfrm>
              <a:off x="533400" y="5334000"/>
              <a:ext cx="228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Rounded Rectangle 58"/>
            <p:cNvSpPr/>
            <p:nvPr/>
          </p:nvSpPr>
          <p:spPr>
            <a:xfrm>
              <a:off x="533400" y="5029200"/>
              <a:ext cx="228600" cy="3048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TextBox 59"/>
            <p:cNvSpPr txBox="1"/>
            <p:nvPr/>
          </p:nvSpPr>
          <p:spPr>
            <a:xfrm>
              <a:off x="457200" y="55626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6" grpId="0" animBg="1"/>
      <p:bldP spid="36" grpId="1" animBg="1"/>
      <p:bldP spid="37" grpId="0" animBg="1"/>
      <p:bldP spid="37" grpId="1" animBg="1"/>
      <p:bldP spid="38" grpId="0" animBg="1"/>
      <p:bldP spid="38" grpId="1" animBg="1"/>
      <p:bldP spid="39" grpId="0" animBg="1"/>
      <p:bldP spid="39" grpId="1" animBg="1"/>
      <p:bldP spid="21" grpId="0" animBg="1"/>
      <p:bldP spid="40" grpId="0" animBg="1"/>
      <p:bldP spid="41" grpId="0" animBg="1"/>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Arrow 60"/>
          <p:cNvSpPr/>
          <p:nvPr/>
        </p:nvSpPr>
        <p:spPr>
          <a:xfrm rot="7682756">
            <a:off x="4271168" y="5025366"/>
            <a:ext cx="685940" cy="23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2794349">
            <a:off x="6251689" y="4974758"/>
            <a:ext cx="99769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5562600" y="4800599"/>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2794349">
            <a:off x="6920443" y="3922912"/>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7682756">
            <a:off x="5991021" y="3933751"/>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5800" y="3733800"/>
            <a:ext cx="685800" cy="32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5800" y="4038600"/>
            <a:ext cx="1447800" cy="32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3200400"/>
            <a:ext cx="16002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 y="2971800"/>
            <a:ext cx="1066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667000"/>
            <a:ext cx="16764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2362200"/>
            <a:ext cx="2971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Sampling of a Dataflow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28</a:t>
            </a:fld>
            <a:endParaRPr lang="en-US" altLang="en-US" dirty="0"/>
          </a:p>
        </p:txBody>
      </p:sp>
      <p:sp>
        <p:nvSpPr>
          <p:cNvPr id="18" name="Right Arrow 17"/>
          <p:cNvSpPr/>
          <p:nvPr/>
        </p:nvSpPr>
        <p:spPr>
          <a:xfrm rot="7682756">
            <a:off x="4271168" y="5025367"/>
            <a:ext cx="685940" cy="236267"/>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794349">
            <a:off x="6251689" y="4974759"/>
            <a:ext cx="997692"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562600" y="4800600"/>
            <a:ext cx="228600" cy="6858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794349">
            <a:off x="6920443" y="3922913"/>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7682756">
            <a:off x="5991021" y="3933752"/>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7056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00800" y="2057400"/>
            <a:ext cx="838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I/O</a:t>
            </a:r>
            <a:endParaRPr lang="en-US" sz="2400" dirty="0"/>
          </a:p>
        </p:txBody>
      </p:sp>
      <p:sp>
        <p:nvSpPr>
          <p:cNvPr id="25" name="Rounded Rectangle 24"/>
          <p:cNvSpPr/>
          <p:nvPr/>
        </p:nvSpPr>
        <p:spPr>
          <a:xfrm>
            <a:off x="5638800" y="3200400"/>
            <a:ext cx="2362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26" name="Rounded Rectangle 25"/>
          <p:cNvSpPr/>
          <p:nvPr/>
        </p:nvSpPr>
        <p:spPr>
          <a:xfrm>
            <a:off x="4724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27" name="Rounded Rectangle 26"/>
          <p:cNvSpPr/>
          <p:nvPr/>
        </p:nvSpPr>
        <p:spPr>
          <a:xfrm>
            <a:off x="7010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28" name="Rounded Rectangle 27"/>
          <p:cNvSpPr/>
          <p:nvPr/>
        </p:nvSpPr>
        <p:spPr>
          <a:xfrm>
            <a:off x="28956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29" name="Rounded Rectangle 28"/>
          <p:cNvSpPr/>
          <p:nvPr/>
        </p:nvSpPr>
        <p:spPr>
          <a:xfrm>
            <a:off x="48768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30" name="Rounded Rectangle 29"/>
          <p:cNvSpPr/>
          <p:nvPr/>
        </p:nvSpPr>
        <p:spPr>
          <a:xfrm>
            <a:off x="68580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sp>
        <p:nvSpPr>
          <p:cNvPr id="33" name="TextBox 32"/>
          <p:cNvSpPr txBox="1"/>
          <p:nvPr/>
        </p:nvSpPr>
        <p:spPr>
          <a:xfrm>
            <a:off x="381000" y="1828800"/>
            <a:ext cx="5257800" cy="3139321"/>
          </a:xfrm>
          <a:prstGeom prst="rect">
            <a:avLst/>
          </a:prstGeom>
          <a:noFill/>
          <a:ln>
            <a:noFill/>
          </a:ln>
        </p:spPr>
        <p:txBody>
          <a:bodyPr wrap="square" rtlCol="0">
            <a:spAutoFit/>
          </a:bodyPr>
          <a:lstStyle/>
          <a:p>
            <a:r>
              <a:rPr lang="en-US" b="1" dirty="0" smtClean="0">
                <a:latin typeface="Courier New" pitchFamily="49" charset="0"/>
                <a:cs typeface="Courier New" pitchFamily="49" charset="0"/>
              </a:rPr>
              <a:t>void function(</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&amp;y,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&amp;z,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&amp;a)</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a:t>
            </a:r>
            <a:r>
              <a:rPr lang="en-US" b="1" dirty="0" err="1" smtClean="0">
                <a:latin typeface="Courier New" pitchFamily="49" charset="0"/>
                <a:cs typeface="Courier New" pitchFamily="49" charset="0"/>
              </a:rPr>
              <a:t>read_input</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y = x*1024;</a:t>
            </a:r>
          </a:p>
          <a:p>
            <a:r>
              <a:rPr lang="en-US" b="1" dirty="0" smtClean="0">
                <a:latin typeface="Courier New" pitchFamily="49" charset="0"/>
                <a:cs typeface="Courier New" pitchFamily="49" charset="0"/>
              </a:rPr>
              <a:t>  a += y;</a:t>
            </a:r>
          </a:p>
          <a:p>
            <a:r>
              <a:rPr lang="en-US" b="1" dirty="0" smtClean="0">
                <a:latin typeface="Courier New" pitchFamily="49" charset="0"/>
                <a:cs typeface="Courier New" pitchFamily="49" charset="0"/>
              </a:rPr>
              <a:t>  z = y * 75;</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y++;</a:t>
            </a:r>
          </a:p>
          <a:p>
            <a:r>
              <a:rPr lang="en-US" b="1" dirty="0" smtClean="0">
                <a:latin typeface="Courier New" pitchFamily="49" charset="0"/>
                <a:cs typeface="Courier New" pitchFamily="49" charset="0"/>
              </a:rPr>
              <a:t>  z = x+42; </a:t>
            </a:r>
          </a:p>
          <a:p>
            <a:r>
              <a:rPr lang="en-US" b="1" dirty="0" smtClean="0">
                <a:latin typeface="Courier New" pitchFamily="49" charset="0"/>
                <a:cs typeface="Courier New" pitchFamily="49" charset="0"/>
              </a:rPr>
              <a:t>  return;</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4" name="TextBox 43"/>
          <p:cNvSpPr txBox="1"/>
          <p:nvPr/>
        </p:nvSpPr>
        <p:spPr>
          <a:xfrm>
            <a:off x="381000" y="1447800"/>
            <a:ext cx="5029200" cy="461665"/>
          </a:xfrm>
          <a:prstGeom prst="rect">
            <a:avLst/>
          </a:prstGeom>
          <a:noFill/>
        </p:spPr>
        <p:txBody>
          <a:bodyPr wrap="square" rtlCol="0">
            <a:spAutoFit/>
          </a:bodyPr>
          <a:lstStyle/>
          <a:p>
            <a:r>
              <a:rPr lang="en-US" sz="2400" u="sng" dirty="0" smtClean="0"/>
              <a:t>2</a:t>
            </a:r>
            <a:r>
              <a:rPr lang="en-US" sz="2400" u="sng" baseline="30000" dirty="0" smtClean="0"/>
              <a:t>nd</a:t>
            </a:r>
            <a:r>
              <a:rPr lang="en-US" sz="2400" u="sng" dirty="0" smtClean="0"/>
              <a:t> execution:</a:t>
            </a:r>
            <a:endParaRPr lang="en-US" sz="2400" u="sng" dirty="0"/>
          </a:p>
        </p:txBody>
      </p:sp>
      <p:sp>
        <p:nvSpPr>
          <p:cNvPr id="45" name="Rounded Rectangle 44"/>
          <p:cNvSpPr/>
          <p:nvPr/>
        </p:nvSpPr>
        <p:spPr>
          <a:xfrm>
            <a:off x="5638800" y="3200400"/>
            <a:ext cx="23622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47" name="TextBox 46"/>
          <p:cNvSpPr txBox="1"/>
          <p:nvPr/>
        </p:nvSpPr>
        <p:spPr>
          <a:xfrm>
            <a:off x="7620000" y="2819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8" name="TextBox 47"/>
          <p:cNvSpPr txBox="1"/>
          <p:nvPr/>
        </p:nvSpPr>
        <p:spPr>
          <a:xfrm>
            <a:off x="85344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9" name="Rounded Rectangle 48"/>
          <p:cNvSpPr/>
          <p:nvPr/>
        </p:nvSpPr>
        <p:spPr>
          <a:xfrm>
            <a:off x="4724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50" name="Rounded Rectangle 49"/>
          <p:cNvSpPr/>
          <p:nvPr/>
        </p:nvSpPr>
        <p:spPr>
          <a:xfrm>
            <a:off x="28956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51" name="Rounded Rectangle 50"/>
          <p:cNvSpPr/>
          <p:nvPr/>
        </p:nvSpPr>
        <p:spPr>
          <a:xfrm>
            <a:off x="48768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58" name="TextBox 57"/>
          <p:cNvSpPr txBox="1"/>
          <p:nvPr/>
        </p:nvSpPr>
        <p:spPr>
          <a:xfrm>
            <a:off x="63246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9" name="TextBox 58"/>
          <p:cNvSpPr txBox="1"/>
          <p:nvPr/>
        </p:nvSpPr>
        <p:spPr>
          <a:xfrm>
            <a:off x="4495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60" name="TextBox 59"/>
          <p:cNvSpPr txBox="1"/>
          <p:nvPr/>
        </p:nvSpPr>
        <p:spPr>
          <a:xfrm>
            <a:off x="6400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nvGrpSpPr>
          <p:cNvPr id="3" name="Group 70"/>
          <p:cNvGrpSpPr/>
          <p:nvPr/>
        </p:nvGrpSpPr>
        <p:grpSpPr>
          <a:xfrm>
            <a:off x="457200" y="4876800"/>
            <a:ext cx="2362200" cy="1516797"/>
            <a:chOff x="457200" y="4876800"/>
            <a:chExt cx="2362200" cy="1516797"/>
          </a:xfrm>
        </p:grpSpPr>
        <p:sp>
          <p:nvSpPr>
            <p:cNvPr id="72" name="Rectangle 71"/>
            <p:cNvSpPr/>
            <p:nvPr/>
          </p:nvSpPr>
          <p:spPr>
            <a:xfrm>
              <a:off x="457200" y="4876800"/>
              <a:ext cx="23622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ctr"/>
              <a:r>
                <a:rPr lang="en-US" sz="1600" dirty="0" smtClean="0"/>
                <a:t>      = has shadow value</a:t>
              </a:r>
            </a:p>
            <a:p>
              <a:pPr algn="ctr"/>
              <a:r>
                <a:rPr lang="en-US" sz="1600" dirty="0" smtClean="0"/>
                <a:t>     = no shadow value</a:t>
              </a:r>
            </a:p>
            <a:p>
              <a:pPr algn="ctr"/>
              <a:r>
                <a:rPr lang="en-US" sz="1600" dirty="0" smtClean="0"/>
                <a:t>     = globally observed</a:t>
              </a:r>
              <a:br>
                <a:rPr lang="en-US" sz="1600" dirty="0" smtClean="0"/>
              </a:br>
              <a:r>
                <a:rPr lang="en-US" sz="1600" dirty="0" smtClean="0"/>
                <a:t>  shadow value</a:t>
              </a:r>
              <a:endParaRPr lang="en-US" sz="1600" dirty="0"/>
            </a:p>
          </p:txBody>
        </p:sp>
        <p:sp>
          <p:nvSpPr>
            <p:cNvPr id="73" name="Rounded Rectangle 72"/>
            <p:cNvSpPr/>
            <p:nvPr/>
          </p:nvSpPr>
          <p:spPr>
            <a:xfrm>
              <a:off x="533400" y="5334000"/>
              <a:ext cx="228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4" name="Rounded Rectangle 73"/>
            <p:cNvSpPr/>
            <p:nvPr/>
          </p:nvSpPr>
          <p:spPr>
            <a:xfrm>
              <a:off x="533400" y="5029200"/>
              <a:ext cx="228600" cy="3048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5" name="TextBox 74"/>
            <p:cNvSpPr txBox="1"/>
            <p:nvPr/>
          </p:nvSpPr>
          <p:spPr>
            <a:xfrm>
              <a:off x="457200" y="55626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6" grpId="0" animBg="1"/>
      <p:bldP spid="36" grpId="1" animBg="1"/>
      <p:bldP spid="37" grpId="0" animBg="1"/>
      <p:bldP spid="37" grpId="1" animBg="1"/>
      <p:bldP spid="38" grpId="0" animBg="1"/>
      <p:bldP spid="38" grpId="1" animBg="1"/>
      <p:bldP spid="39" grpId="0" animBg="1"/>
      <p:bldP spid="39" grpId="1" animBg="1"/>
      <p:bldP spid="18" grpId="0" animBg="1"/>
      <p:bldP spid="20" grpId="0" animBg="1"/>
      <p:bldP spid="22" grpId="0" animBg="1"/>
      <p:bldP spid="45" grpId="0" animBg="1"/>
      <p:bldP spid="49" grpId="0" animBg="1"/>
      <p:bldP spid="50" grpId="0" animBg="1"/>
      <p:bldP spid="51" grpId="0" animBg="1"/>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81000" y="1828800"/>
            <a:ext cx="5257800" cy="3139321"/>
          </a:xfrm>
          <a:prstGeom prst="rect">
            <a:avLst/>
          </a:prstGeom>
          <a:noFill/>
          <a:ln>
            <a:noFill/>
          </a:ln>
        </p:spPr>
        <p:txBody>
          <a:bodyPr wrap="square" rtlCol="0">
            <a:spAutoFit/>
          </a:bodyPr>
          <a:lstStyle/>
          <a:p>
            <a:r>
              <a:rPr lang="en-US" b="1" dirty="0" smtClean="0">
                <a:latin typeface="Courier New" pitchFamily="49" charset="0"/>
                <a:cs typeface="Courier New" pitchFamily="49" charset="0"/>
              </a:rPr>
              <a:t>void function(</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&amp;y,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&amp;z,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&amp;a)</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a:t>
            </a:r>
            <a:r>
              <a:rPr lang="en-US" b="1" dirty="0" err="1" smtClean="0">
                <a:latin typeface="Courier New" pitchFamily="49" charset="0"/>
                <a:cs typeface="Courier New" pitchFamily="49" charset="0"/>
              </a:rPr>
              <a:t>read_input</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y = x*1024;</a:t>
            </a:r>
          </a:p>
          <a:p>
            <a:r>
              <a:rPr lang="en-US" b="1" dirty="0" smtClean="0">
                <a:latin typeface="Courier New" pitchFamily="49" charset="0"/>
                <a:cs typeface="Courier New" pitchFamily="49" charset="0"/>
              </a:rPr>
              <a:t>  a += y;</a:t>
            </a:r>
          </a:p>
          <a:p>
            <a:r>
              <a:rPr lang="en-US" b="1" dirty="0" smtClean="0">
                <a:latin typeface="Courier New" pitchFamily="49" charset="0"/>
                <a:cs typeface="Courier New" pitchFamily="49" charset="0"/>
              </a:rPr>
              <a:t>  z = y * 75;</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y++;</a:t>
            </a:r>
          </a:p>
          <a:p>
            <a:r>
              <a:rPr lang="en-US" b="1" dirty="0" smtClean="0">
                <a:latin typeface="Courier New" pitchFamily="49" charset="0"/>
                <a:cs typeface="Courier New" pitchFamily="49" charset="0"/>
              </a:rPr>
              <a:t>  z = x+42; </a:t>
            </a:r>
          </a:p>
          <a:p>
            <a:r>
              <a:rPr lang="en-US" b="1" dirty="0" smtClean="0">
                <a:latin typeface="Courier New" pitchFamily="49" charset="0"/>
                <a:cs typeface="Courier New" pitchFamily="49" charset="0"/>
              </a:rPr>
              <a:t>  return;</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1" name="Right Arrow 60"/>
          <p:cNvSpPr/>
          <p:nvPr/>
        </p:nvSpPr>
        <p:spPr>
          <a:xfrm rot="7682756">
            <a:off x="4271167" y="5025366"/>
            <a:ext cx="685940" cy="23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2794349">
            <a:off x="6251688" y="4974758"/>
            <a:ext cx="99769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5562599" y="4800599"/>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2794349">
            <a:off x="6920442" y="3922912"/>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7682756">
            <a:off x="5991020" y="3933751"/>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Sampling of a Dataflow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29</a:t>
            </a:fld>
            <a:endParaRPr lang="en-US" altLang="en-US" dirty="0"/>
          </a:p>
        </p:txBody>
      </p:sp>
      <p:sp>
        <p:nvSpPr>
          <p:cNvPr id="18" name="Right Arrow 17"/>
          <p:cNvSpPr/>
          <p:nvPr/>
        </p:nvSpPr>
        <p:spPr>
          <a:xfrm rot="7682756">
            <a:off x="4271168" y="5025367"/>
            <a:ext cx="685940" cy="236267"/>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794349">
            <a:off x="6251689" y="4974759"/>
            <a:ext cx="997692"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562600" y="4800600"/>
            <a:ext cx="228600" cy="6858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794349">
            <a:off x="6920443" y="3922913"/>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7682756">
            <a:off x="5991021" y="3933752"/>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7056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00800" y="2057400"/>
            <a:ext cx="838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I/O</a:t>
            </a:r>
            <a:endParaRPr lang="en-US" sz="2400" dirty="0"/>
          </a:p>
        </p:txBody>
      </p:sp>
      <p:sp>
        <p:nvSpPr>
          <p:cNvPr id="25" name="Rounded Rectangle 24"/>
          <p:cNvSpPr/>
          <p:nvPr/>
        </p:nvSpPr>
        <p:spPr>
          <a:xfrm>
            <a:off x="5638800" y="3200400"/>
            <a:ext cx="2362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26" name="Rounded Rectangle 25"/>
          <p:cNvSpPr/>
          <p:nvPr/>
        </p:nvSpPr>
        <p:spPr>
          <a:xfrm>
            <a:off x="4724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27" name="Rounded Rectangle 26"/>
          <p:cNvSpPr/>
          <p:nvPr/>
        </p:nvSpPr>
        <p:spPr>
          <a:xfrm>
            <a:off x="7010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28" name="Rounded Rectangle 27"/>
          <p:cNvSpPr/>
          <p:nvPr/>
        </p:nvSpPr>
        <p:spPr>
          <a:xfrm>
            <a:off x="28956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29" name="Rounded Rectangle 28"/>
          <p:cNvSpPr/>
          <p:nvPr/>
        </p:nvSpPr>
        <p:spPr>
          <a:xfrm>
            <a:off x="48768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30" name="Rounded Rectangle 29"/>
          <p:cNvSpPr/>
          <p:nvPr/>
        </p:nvSpPr>
        <p:spPr>
          <a:xfrm>
            <a:off x="68580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sp>
        <p:nvSpPr>
          <p:cNvPr id="44" name="TextBox 43"/>
          <p:cNvSpPr txBox="1"/>
          <p:nvPr/>
        </p:nvSpPr>
        <p:spPr>
          <a:xfrm>
            <a:off x="381000" y="1447800"/>
            <a:ext cx="5029200" cy="461665"/>
          </a:xfrm>
          <a:prstGeom prst="rect">
            <a:avLst/>
          </a:prstGeom>
          <a:noFill/>
        </p:spPr>
        <p:txBody>
          <a:bodyPr wrap="square" rtlCol="0">
            <a:spAutoFit/>
          </a:bodyPr>
          <a:lstStyle/>
          <a:p>
            <a:r>
              <a:rPr lang="en-US" sz="2400" u="sng" dirty="0" smtClean="0"/>
              <a:t>3</a:t>
            </a:r>
            <a:r>
              <a:rPr lang="en-US" sz="2400" u="sng" baseline="30000" dirty="0" smtClean="0"/>
              <a:t>rd</a:t>
            </a:r>
            <a:r>
              <a:rPr lang="en-US" sz="2400" u="sng" dirty="0" smtClean="0"/>
              <a:t> execution:</a:t>
            </a:r>
            <a:endParaRPr lang="en-US" sz="2400" u="sng" dirty="0"/>
          </a:p>
        </p:txBody>
      </p:sp>
      <p:sp>
        <p:nvSpPr>
          <p:cNvPr id="45" name="Rounded Rectangle 44"/>
          <p:cNvSpPr/>
          <p:nvPr/>
        </p:nvSpPr>
        <p:spPr>
          <a:xfrm>
            <a:off x="5638800" y="3200400"/>
            <a:ext cx="23622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47" name="TextBox 46"/>
          <p:cNvSpPr txBox="1"/>
          <p:nvPr/>
        </p:nvSpPr>
        <p:spPr>
          <a:xfrm>
            <a:off x="7620000" y="2819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8" name="TextBox 47"/>
          <p:cNvSpPr txBox="1"/>
          <p:nvPr/>
        </p:nvSpPr>
        <p:spPr>
          <a:xfrm>
            <a:off x="85344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9" name="Rounded Rectangle 48"/>
          <p:cNvSpPr/>
          <p:nvPr/>
        </p:nvSpPr>
        <p:spPr>
          <a:xfrm>
            <a:off x="4724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43" name="Rounded Rectangle 42"/>
          <p:cNvSpPr/>
          <p:nvPr/>
        </p:nvSpPr>
        <p:spPr>
          <a:xfrm>
            <a:off x="7010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46" name="TextBox 45"/>
          <p:cNvSpPr txBox="1"/>
          <p:nvPr/>
        </p:nvSpPr>
        <p:spPr>
          <a:xfrm>
            <a:off x="63246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2" name="TextBox 51"/>
          <p:cNvSpPr txBox="1"/>
          <p:nvPr/>
        </p:nvSpPr>
        <p:spPr>
          <a:xfrm>
            <a:off x="4495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3" name="TextBox 52"/>
          <p:cNvSpPr txBox="1"/>
          <p:nvPr/>
        </p:nvSpPr>
        <p:spPr>
          <a:xfrm>
            <a:off x="6400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4" name="Rounded Rectangle 53"/>
          <p:cNvSpPr/>
          <p:nvPr/>
        </p:nvSpPr>
        <p:spPr>
          <a:xfrm>
            <a:off x="68580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grpSp>
        <p:nvGrpSpPr>
          <p:cNvPr id="3" name="Group 54"/>
          <p:cNvGrpSpPr/>
          <p:nvPr/>
        </p:nvGrpSpPr>
        <p:grpSpPr>
          <a:xfrm>
            <a:off x="457200" y="4876800"/>
            <a:ext cx="2362200" cy="1516797"/>
            <a:chOff x="457200" y="4876800"/>
            <a:chExt cx="2362200" cy="1516797"/>
          </a:xfrm>
        </p:grpSpPr>
        <p:sp>
          <p:nvSpPr>
            <p:cNvPr id="56" name="Rectangle 55"/>
            <p:cNvSpPr/>
            <p:nvPr/>
          </p:nvSpPr>
          <p:spPr>
            <a:xfrm>
              <a:off x="457200" y="4876800"/>
              <a:ext cx="23622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ctr"/>
              <a:r>
                <a:rPr lang="en-US" sz="1600" dirty="0" smtClean="0"/>
                <a:t>      = has shadow value</a:t>
              </a:r>
            </a:p>
            <a:p>
              <a:pPr algn="ctr"/>
              <a:r>
                <a:rPr lang="en-US" sz="1600" dirty="0" smtClean="0"/>
                <a:t>     = no shadow value</a:t>
              </a:r>
            </a:p>
            <a:p>
              <a:pPr algn="ctr"/>
              <a:r>
                <a:rPr lang="en-US" sz="1600" dirty="0" smtClean="0"/>
                <a:t>     = globally observed</a:t>
              </a:r>
              <a:br>
                <a:rPr lang="en-US" sz="1600" dirty="0" smtClean="0"/>
              </a:br>
              <a:r>
                <a:rPr lang="en-US" sz="1600" dirty="0" smtClean="0"/>
                <a:t>  shadow value</a:t>
              </a:r>
              <a:endParaRPr lang="en-US" sz="1600" dirty="0"/>
            </a:p>
          </p:txBody>
        </p:sp>
        <p:sp>
          <p:nvSpPr>
            <p:cNvPr id="57" name="Rounded Rectangle 56"/>
            <p:cNvSpPr/>
            <p:nvPr/>
          </p:nvSpPr>
          <p:spPr>
            <a:xfrm>
              <a:off x="533400" y="5334000"/>
              <a:ext cx="228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8" name="Rounded Rectangle 57"/>
            <p:cNvSpPr/>
            <p:nvPr/>
          </p:nvSpPr>
          <p:spPr>
            <a:xfrm>
              <a:off x="533400" y="5029200"/>
              <a:ext cx="228600" cy="3048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TextBox 58"/>
            <p:cNvSpPr txBox="1"/>
            <p:nvPr/>
          </p:nvSpPr>
          <p:spPr>
            <a:xfrm>
              <a:off x="457200" y="55626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
        <p:nvSpPr>
          <p:cNvPr id="60" name="TextBox 59"/>
          <p:cNvSpPr txBox="1"/>
          <p:nvPr/>
        </p:nvSpPr>
        <p:spPr>
          <a:xfrm>
            <a:off x="83820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45" grpId="0" animBg="1"/>
      <p:bldP spid="49" grpId="0" animBg="1"/>
      <p:bldP spid="43" grpId="0" animBg="1"/>
      <p:bldP spid="54"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Dynamic Analysis for Security</a:t>
            </a:r>
            <a:endParaRPr lang="en-US" dirty="0"/>
          </a:p>
        </p:txBody>
      </p:sp>
      <p:sp>
        <p:nvSpPr>
          <p:cNvPr id="3" name="Content Placeholder 2"/>
          <p:cNvSpPr>
            <a:spLocks noGrp="1"/>
          </p:cNvSpPr>
          <p:nvPr>
            <p:ph idx="1"/>
          </p:nvPr>
        </p:nvSpPr>
        <p:spPr>
          <a:xfrm>
            <a:off x="457200" y="1066801"/>
            <a:ext cx="8229600" cy="1600200"/>
          </a:xfrm>
        </p:spPr>
        <p:txBody>
          <a:bodyPr/>
          <a:lstStyle/>
          <a:p>
            <a:r>
              <a:rPr lang="en-US" dirty="0" err="1" smtClean="0"/>
              <a:t>Valgrind</a:t>
            </a:r>
            <a:r>
              <a:rPr lang="en-US" dirty="0" smtClean="0"/>
              <a:t>, Rational Purify, </a:t>
            </a:r>
            <a:r>
              <a:rPr lang="en-US" dirty="0" err="1" smtClean="0"/>
              <a:t>DynInst</a:t>
            </a:r>
            <a:endParaRPr lang="en-US" dirty="0" smtClean="0"/>
          </a:p>
          <a:p>
            <a:pPr lvl="1">
              <a:buClr>
                <a:srgbClr val="00B050"/>
              </a:buClr>
              <a:buSzPct val="80000"/>
              <a:buFont typeface="Arial" pitchFamily="34" charset="0"/>
              <a:buChar char="+"/>
            </a:pPr>
            <a:r>
              <a:rPr lang="en-US" dirty="0" smtClean="0"/>
              <a:t>Multiple types of tests, runtime protection</a:t>
            </a:r>
          </a:p>
          <a:p>
            <a:pPr lvl="1">
              <a:buClr>
                <a:srgbClr val="FF0000"/>
              </a:buClr>
              <a:buSzPct val="80000"/>
              <a:buFont typeface="Arial" pitchFamily="34" charset="0"/>
              <a:buChar char="–"/>
            </a:pPr>
            <a:r>
              <a:rPr lang="en-US" dirty="0" smtClean="0"/>
              <a:t>Extremely high runtime overheads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a:t>
            </a:fld>
            <a:endParaRPr lang="en-US" altLang="en-US" dirty="0"/>
          </a:p>
        </p:txBody>
      </p:sp>
      <p:grpSp>
        <p:nvGrpSpPr>
          <p:cNvPr id="44" name="Group 43"/>
          <p:cNvGrpSpPr/>
          <p:nvPr/>
        </p:nvGrpSpPr>
        <p:grpSpPr>
          <a:xfrm>
            <a:off x="381000" y="2971800"/>
            <a:ext cx="2155126" cy="2319754"/>
            <a:chOff x="381000" y="2971800"/>
            <a:chExt cx="2155126" cy="2319754"/>
          </a:xfrm>
        </p:grpSpPr>
        <p:pic>
          <p:nvPicPr>
            <p:cNvPr id="10" name="Picture 20" descr="C:\Users\Joe\AppData\Local\Microsoft\Windows\Temporary Internet Files\Content.IE5\0XJQFR4A\MCj01298860000[1].wmf"/>
            <p:cNvPicPr>
              <a:picLocks noChangeAspect="1" noChangeArrowheads="1"/>
            </p:cNvPicPr>
            <p:nvPr/>
          </p:nvPicPr>
          <p:blipFill>
            <a:blip r:embed="rId3"/>
            <a:srcRect/>
            <a:stretch>
              <a:fillRect/>
            </a:stretch>
          </p:blipFill>
          <p:spPr bwMode="auto">
            <a:xfrm>
              <a:off x="381000" y="2971800"/>
              <a:ext cx="2155126" cy="2260764"/>
            </a:xfrm>
            <a:prstGeom prst="rect">
              <a:avLst/>
            </a:prstGeom>
            <a:noFill/>
          </p:spPr>
        </p:pic>
        <p:sp>
          <p:nvSpPr>
            <p:cNvPr id="12" name="TextBox 11"/>
            <p:cNvSpPr txBox="1"/>
            <p:nvPr/>
          </p:nvSpPr>
          <p:spPr>
            <a:xfrm>
              <a:off x="685800" y="4953000"/>
              <a:ext cx="1524000" cy="338554"/>
            </a:xfrm>
            <a:prstGeom prst="rect">
              <a:avLst/>
            </a:prstGeom>
            <a:noFill/>
          </p:spPr>
          <p:txBody>
            <a:bodyPr wrap="square" rtlCol="0">
              <a:spAutoFit/>
            </a:bodyPr>
            <a:lstStyle/>
            <a:p>
              <a:pPr algn="ctr"/>
              <a:r>
                <a:rPr lang="en-US" sz="1600" dirty="0" smtClean="0">
                  <a:latin typeface="Arial Black" pitchFamily="34" charset="0"/>
                </a:rPr>
                <a:t>Developer</a:t>
              </a:r>
              <a:endParaRPr lang="en-US" dirty="0">
                <a:latin typeface="Arial Black" pitchFamily="34" charset="0"/>
              </a:endParaRPr>
            </a:p>
          </p:txBody>
        </p:sp>
      </p:grpSp>
      <p:pic>
        <p:nvPicPr>
          <p:cNvPr id="20" name="Picture 22" descr="C:\Users\Joe\AppData\Local\Microsoft\Windows\Temporary Internet Files\Content.IE5\L7A2IK3N\MCj04338580000[1].png"/>
          <p:cNvPicPr>
            <a:picLocks noChangeAspect="1" noChangeArrowheads="1"/>
          </p:cNvPicPr>
          <p:nvPr/>
        </p:nvPicPr>
        <p:blipFill>
          <a:blip r:embed="rId4"/>
          <a:srcRect/>
          <a:stretch>
            <a:fillRect/>
          </a:stretch>
        </p:blipFill>
        <p:spPr bwMode="auto">
          <a:xfrm>
            <a:off x="4462327" y="4876800"/>
            <a:ext cx="871673" cy="914400"/>
          </a:xfrm>
          <a:prstGeom prst="rect">
            <a:avLst/>
          </a:prstGeom>
          <a:noFill/>
        </p:spPr>
      </p:pic>
      <p:grpSp>
        <p:nvGrpSpPr>
          <p:cNvPr id="33" name="Group 32"/>
          <p:cNvGrpSpPr/>
          <p:nvPr/>
        </p:nvGrpSpPr>
        <p:grpSpPr>
          <a:xfrm>
            <a:off x="2286000" y="3505200"/>
            <a:ext cx="1219200" cy="1122277"/>
            <a:chOff x="4503539" y="4119536"/>
            <a:chExt cx="941777" cy="1122277"/>
          </a:xfrm>
        </p:grpSpPr>
        <p:sp>
          <p:nvSpPr>
            <p:cNvPr id="14" name="TextBox 13"/>
            <p:cNvSpPr txBox="1"/>
            <p:nvPr/>
          </p:nvSpPr>
          <p:spPr>
            <a:xfrm>
              <a:off x="4503539" y="4657038"/>
              <a:ext cx="941777" cy="584775"/>
            </a:xfrm>
            <a:prstGeom prst="rect">
              <a:avLst/>
            </a:prstGeom>
            <a:noFill/>
          </p:spPr>
          <p:txBody>
            <a:bodyPr wrap="square" rtlCol="0">
              <a:spAutoFit/>
            </a:bodyPr>
            <a:lstStyle/>
            <a:p>
              <a:r>
                <a:rPr lang="en-US" sz="1600" dirty="0" smtClean="0">
                  <a:latin typeface="Arial Black" pitchFamily="34" charset="0"/>
                </a:rPr>
                <a:t>Program</a:t>
              </a:r>
              <a:endParaRPr lang="en-US" sz="1600" dirty="0">
                <a:latin typeface="Arial Black" pitchFamily="34" charset="0"/>
              </a:endParaRPr>
            </a:p>
          </p:txBody>
        </p:sp>
        <p:pic>
          <p:nvPicPr>
            <p:cNvPr id="28"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4729980" y="4119536"/>
              <a:ext cx="396276" cy="582132"/>
            </a:xfrm>
            <a:prstGeom prst="rect">
              <a:avLst/>
            </a:prstGeom>
            <a:noFill/>
          </p:spPr>
        </p:pic>
      </p:grpSp>
      <p:grpSp>
        <p:nvGrpSpPr>
          <p:cNvPr id="38" name="Group 37"/>
          <p:cNvGrpSpPr/>
          <p:nvPr/>
        </p:nvGrpSpPr>
        <p:grpSpPr>
          <a:xfrm>
            <a:off x="5181600" y="3606225"/>
            <a:ext cx="1752600" cy="1499175"/>
            <a:chOff x="4268094" y="3738536"/>
            <a:chExt cx="1353804" cy="1499175"/>
          </a:xfrm>
        </p:grpSpPr>
        <p:sp>
          <p:nvSpPr>
            <p:cNvPr id="39" name="TextBox 38"/>
            <p:cNvSpPr txBox="1"/>
            <p:nvPr/>
          </p:nvSpPr>
          <p:spPr>
            <a:xfrm>
              <a:off x="4268094" y="4652936"/>
              <a:ext cx="1353804" cy="584775"/>
            </a:xfrm>
            <a:prstGeom prst="rect">
              <a:avLst/>
            </a:prstGeom>
            <a:noFill/>
          </p:spPr>
          <p:txBody>
            <a:bodyPr wrap="square" rtlCol="0">
              <a:spAutoFit/>
            </a:bodyPr>
            <a:lstStyle/>
            <a:p>
              <a:pPr algn="ctr"/>
              <a:r>
                <a:rPr lang="en-US" sz="1600" dirty="0" smtClean="0">
                  <a:latin typeface="Arial Black" pitchFamily="34" charset="0"/>
                </a:rPr>
                <a:t>Instrumented Program</a:t>
              </a:r>
              <a:endParaRPr lang="en-US" sz="1600" dirty="0">
                <a:latin typeface="Arial Black" pitchFamily="34" charset="0"/>
              </a:endParaRPr>
            </a:p>
          </p:txBody>
        </p:sp>
        <p:pic>
          <p:nvPicPr>
            <p:cNvPr id="40"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4621260" y="3738536"/>
              <a:ext cx="647471" cy="951139"/>
            </a:xfrm>
            <a:prstGeom prst="rect">
              <a:avLst/>
            </a:prstGeom>
            <a:noFill/>
          </p:spPr>
        </p:pic>
      </p:grpSp>
      <p:grpSp>
        <p:nvGrpSpPr>
          <p:cNvPr id="37" name="Group 36"/>
          <p:cNvGrpSpPr/>
          <p:nvPr/>
        </p:nvGrpSpPr>
        <p:grpSpPr>
          <a:xfrm>
            <a:off x="7010400" y="3352800"/>
            <a:ext cx="1828800" cy="1880175"/>
            <a:chOff x="6553200" y="3352800"/>
            <a:chExt cx="1828800" cy="1880175"/>
          </a:xfrm>
        </p:grpSpPr>
        <p:pic>
          <p:nvPicPr>
            <p:cNvPr id="11" name="Picture 19" descr="C:\Users\Joe\AppData\Local\Microsoft\Windows\Temporary Internet Files\Content.IE5\0XJQFR4A\MCj04348450000[1].png"/>
            <p:cNvPicPr>
              <a:picLocks noChangeAspect="1" noChangeArrowheads="1"/>
            </p:cNvPicPr>
            <p:nvPr/>
          </p:nvPicPr>
          <p:blipFill>
            <a:blip r:embed="rId6"/>
            <a:srcRect/>
            <a:stretch>
              <a:fillRect/>
            </a:stretch>
          </p:blipFill>
          <p:spPr bwMode="auto">
            <a:xfrm>
              <a:off x="6934200" y="3352800"/>
              <a:ext cx="1273744" cy="1336178"/>
            </a:xfrm>
            <a:prstGeom prst="rect">
              <a:avLst/>
            </a:prstGeom>
            <a:noFill/>
          </p:spPr>
        </p:pic>
        <p:sp>
          <p:nvSpPr>
            <p:cNvPr id="19" name="TextBox 18"/>
            <p:cNvSpPr txBox="1"/>
            <p:nvPr/>
          </p:nvSpPr>
          <p:spPr>
            <a:xfrm>
              <a:off x="6553200" y="4648200"/>
              <a:ext cx="1828800" cy="584775"/>
            </a:xfrm>
            <a:prstGeom prst="rect">
              <a:avLst/>
            </a:prstGeom>
            <a:noFill/>
          </p:spPr>
          <p:txBody>
            <a:bodyPr wrap="square" rtlCol="0">
              <a:spAutoFit/>
            </a:bodyPr>
            <a:lstStyle/>
            <a:p>
              <a:pPr algn="ctr"/>
              <a:r>
                <a:rPr lang="en-US" sz="1600" dirty="0" smtClean="0">
                  <a:latin typeface="Arial Black" pitchFamily="34" charset="0"/>
                </a:rPr>
                <a:t>In-House</a:t>
              </a:r>
            </a:p>
            <a:p>
              <a:pPr algn="ctr"/>
              <a:r>
                <a:rPr lang="en-US" sz="1600" dirty="0" smtClean="0">
                  <a:latin typeface="Arial Black" pitchFamily="34" charset="0"/>
                </a:rPr>
                <a:t>Test Server(s)</a:t>
              </a:r>
              <a:endParaRPr lang="en-US" sz="1600" dirty="0">
                <a:latin typeface="Arial Black" pitchFamily="34" charset="0"/>
              </a:endParaRPr>
            </a:p>
          </p:txBody>
        </p:sp>
      </p:grpSp>
      <p:sp>
        <p:nvSpPr>
          <p:cNvPr id="41" name="TextBox 40"/>
          <p:cNvSpPr txBox="1"/>
          <p:nvPr/>
        </p:nvSpPr>
        <p:spPr>
          <a:xfrm>
            <a:off x="3962400" y="5791200"/>
            <a:ext cx="1905000" cy="338554"/>
          </a:xfrm>
          <a:prstGeom prst="rect">
            <a:avLst/>
          </a:prstGeom>
          <a:noFill/>
        </p:spPr>
        <p:txBody>
          <a:bodyPr wrap="square" rtlCol="0">
            <a:spAutoFit/>
          </a:bodyPr>
          <a:lstStyle/>
          <a:p>
            <a:pPr algn="ctr"/>
            <a:r>
              <a:rPr lang="en-US" sz="1600" dirty="0" smtClean="0">
                <a:latin typeface="Arial Black" pitchFamily="34" charset="0"/>
              </a:rPr>
              <a:t>LONG run time</a:t>
            </a:r>
            <a:endParaRPr lang="en-US" dirty="0">
              <a:latin typeface="Arial Black" pitchFamily="34" charset="0"/>
            </a:endParaRPr>
          </a:p>
        </p:txBody>
      </p:sp>
      <p:grpSp>
        <p:nvGrpSpPr>
          <p:cNvPr id="47" name="Group 46"/>
          <p:cNvGrpSpPr/>
          <p:nvPr/>
        </p:nvGrpSpPr>
        <p:grpSpPr>
          <a:xfrm>
            <a:off x="5867400" y="4495800"/>
            <a:ext cx="1298448" cy="1499616"/>
            <a:chOff x="5486400" y="2514600"/>
            <a:chExt cx="1828800" cy="2108775"/>
          </a:xfrm>
        </p:grpSpPr>
        <p:sp>
          <p:nvSpPr>
            <p:cNvPr id="48" name="TextBox 47"/>
            <p:cNvSpPr txBox="1"/>
            <p:nvPr/>
          </p:nvSpPr>
          <p:spPr>
            <a:xfrm>
              <a:off x="5486400" y="4038600"/>
              <a:ext cx="1828800" cy="584775"/>
            </a:xfrm>
            <a:prstGeom prst="rect">
              <a:avLst/>
            </a:prstGeom>
            <a:noFill/>
          </p:spPr>
          <p:txBody>
            <a:bodyPr wrap="square" rtlCol="0">
              <a:spAutoFit/>
            </a:bodyPr>
            <a:lstStyle/>
            <a:p>
              <a:pPr algn="ctr"/>
              <a:r>
                <a:rPr lang="en-US" sz="1600" dirty="0" smtClean="0">
                  <a:latin typeface="Arial Black" pitchFamily="34" charset="0"/>
                </a:rPr>
                <a:t>Analysis Results</a:t>
              </a:r>
              <a:endParaRPr lang="en-US" dirty="0">
                <a:latin typeface="Arial Black" pitchFamily="34" charset="0"/>
              </a:endParaRPr>
            </a:p>
          </p:txBody>
        </p:sp>
        <p:grpSp>
          <p:nvGrpSpPr>
            <p:cNvPr id="49" name="Group 13"/>
            <p:cNvGrpSpPr/>
            <p:nvPr/>
          </p:nvGrpSpPr>
          <p:grpSpPr>
            <a:xfrm>
              <a:off x="5486400" y="2514600"/>
              <a:ext cx="1828800" cy="1635125"/>
              <a:chOff x="3651250" y="2611437"/>
              <a:chExt cx="1841500" cy="1635125"/>
            </a:xfrm>
          </p:grpSpPr>
          <p:pic>
            <p:nvPicPr>
              <p:cNvPr id="50" name="Picture 4" descr="C:\Users\Joe\AppData\Local\Microsoft\Windows\Temporary Internet Files\Content.IE5\76OEA6WG\MCj04247980000[1].wmf"/>
              <p:cNvPicPr>
                <a:picLocks noChangeAspect="1" noChangeArrowheads="1"/>
              </p:cNvPicPr>
              <p:nvPr/>
            </p:nvPicPr>
            <p:blipFill>
              <a:blip r:embed="rId7"/>
              <a:srcRect/>
              <a:stretch>
                <a:fillRect/>
              </a:stretch>
            </p:blipFill>
            <p:spPr bwMode="auto">
              <a:xfrm>
                <a:off x="3651250" y="2611437"/>
                <a:ext cx="1841500" cy="1635125"/>
              </a:xfrm>
              <a:prstGeom prst="rect">
                <a:avLst/>
              </a:prstGeom>
              <a:noFill/>
            </p:spPr>
          </p:pic>
          <p:pic>
            <p:nvPicPr>
              <p:cNvPr id="51" name="Picture 26" descr="C:\Users\Joe\AppData\Local\Microsoft\Windows\Temporary Internet Files\Content.IE5\URLUNLMX\MCj04325370000[1].png"/>
              <p:cNvPicPr>
                <a:picLocks noChangeAspect="1" noChangeArrowheads="1"/>
              </p:cNvPicPr>
              <p:nvPr/>
            </p:nvPicPr>
            <p:blipFill>
              <a:blip r:embed="rId8" cstate="print"/>
              <a:srcRect/>
              <a:stretch>
                <a:fillRect/>
              </a:stretch>
            </p:blipFill>
            <p:spPr bwMode="auto">
              <a:xfrm rot="20715430" flipH="1">
                <a:off x="4552168" y="3456518"/>
                <a:ext cx="725184" cy="482021"/>
              </a:xfrm>
              <a:prstGeom prst="rect">
                <a:avLst/>
              </a:prstGeom>
              <a:noFill/>
            </p:spPr>
          </p:pic>
          <p:pic>
            <p:nvPicPr>
              <p:cNvPr id="52" name="Picture 51" descr="C:\Users\Joe\AppData\Local\Microsoft\Windows\Temporary Internet Files\Content.IE5\0XJQFR4A\MCj04039650000[1].wmf"/>
              <p:cNvPicPr>
                <a:picLocks noChangeAspect="1" noChangeArrowheads="1"/>
              </p:cNvPicPr>
              <p:nvPr/>
            </p:nvPicPr>
            <p:blipFill>
              <a:blip r:embed="rId9"/>
              <a:srcRect/>
              <a:stretch>
                <a:fillRect/>
              </a:stretch>
            </p:blipFill>
            <p:spPr bwMode="auto">
              <a:xfrm rot="20930708">
                <a:off x="3850333" y="3114267"/>
                <a:ext cx="732769" cy="488509"/>
              </a:xfrm>
              <a:prstGeom prst="rect">
                <a:avLst/>
              </a:prstGeom>
              <a:noFill/>
            </p:spPr>
          </p:pic>
        </p:grpSp>
      </p:grpSp>
      <p:grpSp>
        <p:nvGrpSpPr>
          <p:cNvPr id="46" name="Group 45"/>
          <p:cNvGrpSpPr/>
          <p:nvPr/>
        </p:nvGrpSpPr>
        <p:grpSpPr>
          <a:xfrm>
            <a:off x="3810000" y="2667000"/>
            <a:ext cx="2057400" cy="1905000"/>
            <a:chOff x="3886200" y="2667000"/>
            <a:chExt cx="2057400" cy="1905000"/>
          </a:xfrm>
        </p:grpSpPr>
        <p:sp>
          <p:nvSpPr>
            <p:cNvPr id="13" name="TextBox 12"/>
            <p:cNvSpPr txBox="1"/>
            <p:nvPr/>
          </p:nvSpPr>
          <p:spPr>
            <a:xfrm>
              <a:off x="3886200" y="2667000"/>
              <a:ext cx="2057400" cy="584775"/>
            </a:xfrm>
            <a:prstGeom prst="rect">
              <a:avLst/>
            </a:prstGeom>
            <a:noFill/>
          </p:spPr>
          <p:txBody>
            <a:bodyPr wrap="square" rtlCol="0">
              <a:spAutoFit/>
            </a:bodyPr>
            <a:lstStyle/>
            <a:p>
              <a:pPr algn="ctr"/>
              <a:r>
                <a:rPr lang="en-US" sz="1600" dirty="0" smtClean="0">
                  <a:latin typeface="Arial Black" pitchFamily="34" charset="0"/>
                </a:rPr>
                <a:t>Analysis Instrumentation</a:t>
              </a:r>
              <a:endParaRPr lang="en-US" sz="1600" dirty="0">
                <a:latin typeface="Arial Black" pitchFamily="34" charset="0"/>
              </a:endParaRPr>
            </a:p>
          </p:txBody>
        </p:sp>
        <p:sp>
          <p:nvSpPr>
            <p:cNvPr id="45" name="Rounded Rectangle 44"/>
            <p:cNvSpPr/>
            <p:nvPr/>
          </p:nvSpPr>
          <p:spPr>
            <a:xfrm>
              <a:off x="4267200" y="3200400"/>
              <a:ext cx="13716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4" name="Picture 33" descr="grinder.png"/>
            <p:cNvPicPr>
              <a:picLocks noChangeAspect="1"/>
            </p:cNvPicPr>
            <p:nvPr/>
          </p:nvPicPr>
          <p:blipFill>
            <a:blip r:embed="rId10" cstate="print"/>
            <a:stretch>
              <a:fillRect/>
            </a:stretch>
          </p:blipFill>
          <p:spPr>
            <a:xfrm>
              <a:off x="4343400" y="3200400"/>
              <a:ext cx="1165861" cy="13716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4.07407E-6 C 0.01458 0.01482 0.02934 0.02963 0.05156 0.04352 C 0.07378 0.05741 0.1033 0.07037 0.13333 0.08334 " pathEditMode="relative" rAng="0" ptsTypes="aaA">
                                      <p:cBhvr>
                                        <p:cTn id="10" dur="1000" fill="hold"/>
                                        <p:tgtEl>
                                          <p:spTgt spid="33"/>
                                        </p:tgtEl>
                                        <p:attrNameLst>
                                          <p:attrName>ppt_x</p:attrName>
                                          <p:attrName>ppt_y</p:attrName>
                                        </p:attrNameLst>
                                      </p:cBhvr>
                                      <p:rCtr x="6700" y="420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111E-6 -9.25926E-6 C 0.03889 -0.01204 0.07796 -0.02408 0.10973 -0.02871 C 0.1415 -0.03334 0.16615 -0.03056 0.19098 -0.02778 " pathEditMode="relative" ptsTypes="aaA">
                                      <p:cBhvr>
                                        <p:cTn id="17" dur="1000" fill="hold"/>
                                        <p:tgtEl>
                                          <p:spTgt spid="38"/>
                                        </p:tgtEl>
                                        <p:attrNameLst>
                                          <p:attrName>ppt_x</p:attrName>
                                          <p:attrName>ppt_y</p:attrName>
                                        </p:attrNameLst>
                                      </p:cBhvr>
                                    </p:animMotion>
                                  </p:childTnLst>
                                </p:cTn>
                              </p:par>
                              <p:par>
                                <p:cTn id="18" presetID="1" presetClass="exit" presetSubtype="0" fill="hold" nodeType="withEffect">
                                  <p:stCondLst>
                                    <p:cond delay="0"/>
                                  </p:stCondLst>
                                  <p:childTnLst>
                                    <p:set>
                                      <p:cBhvr>
                                        <p:cTn id="19" dur="1" fill="hold">
                                          <p:stCondLst>
                                            <p:cond delay="0"/>
                                          </p:stCondLst>
                                        </p:cTn>
                                        <p:tgtEl>
                                          <p:spTgt spid="33"/>
                                        </p:tgtEl>
                                        <p:attrNameLst>
                                          <p:attrName>style.visibility</p:attrName>
                                        </p:attrNameLst>
                                      </p:cBhvr>
                                      <p:to>
                                        <p:strVal val="hidden"/>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par>
                          <p:cTn id="29" fill="hold">
                            <p:stCondLst>
                              <p:cond delay="1500"/>
                            </p:stCondLst>
                            <p:childTnLst>
                              <p:par>
                                <p:cTn id="30" presetID="8" presetClass="emph" presetSubtype="0" fill="hold" nodeType="afterEffect">
                                  <p:stCondLst>
                                    <p:cond delay="1000"/>
                                  </p:stCondLst>
                                  <p:childTnLst>
                                    <p:animRot by="10800000">
                                      <p:cBhvr>
                                        <p:cTn id="31" dur="1000" fill="hold"/>
                                        <p:tgtEl>
                                          <p:spTgt spid="20"/>
                                        </p:tgtEl>
                                        <p:attrNameLst>
                                          <p:attrName>r</p:attrName>
                                        </p:attrNameLst>
                                      </p:cBhvr>
                                    </p:animRot>
                                  </p:childTnLst>
                                </p:cTn>
                              </p:par>
                            </p:childTnLst>
                          </p:cTn>
                        </p:par>
                        <p:par>
                          <p:cTn id="32" fill="hold">
                            <p:stCondLst>
                              <p:cond delay="3500"/>
                            </p:stCondLst>
                            <p:childTnLst>
                              <p:par>
                                <p:cTn id="33" presetID="8" presetClass="emph" presetSubtype="0" fill="hold" nodeType="afterEffect">
                                  <p:stCondLst>
                                    <p:cond delay="1000"/>
                                  </p:stCondLst>
                                  <p:childTnLst>
                                    <p:animRot by="10800000">
                                      <p:cBhvr>
                                        <p:cTn id="34" dur="1000" fill="hold"/>
                                        <p:tgtEl>
                                          <p:spTgt spid="20"/>
                                        </p:tgtEl>
                                        <p:attrNameLst>
                                          <p:attrName>r</p:attrName>
                                        </p:attrNameLst>
                                      </p:cBhvr>
                                    </p:animRot>
                                  </p:childTnLst>
                                </p:cTn>
                              </p:par>
                            </p:childTnLst>
                          </p:cTn>
                        </p:par>
                        <p:par>
                          <p:cTn id="35" fill="hold">
                            <p:stCondLst>
                              <p:cond delay="5500"/>
                            </p:stCondLst>
                            <p:childTnLst>
                              <p:par>
                                <p:cTn id="36" presetID="8" presetClass="emph" presetSubtype="0" fill="hold" nodeType="afterEffect">
                                  <p:stCondLst>
                                    <p:cond delay="1000"/>
                                  </p:stCondLst>
                                  <p:childTnLst>
                                    <p:animRot by="10800000">
                                      <p:cBhvr>
                                        <p:cTn id="37" dur="1000" fill="hold"/>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par>
                          <p:cTn id="46" fill="hold">
                            <p:stCondLst>
                              <p:cond delay="0"/>
                            </p:stCondLst>
                            <p:childTnLst>
                              <p:par>
                                <p:cTn id="47" presetID="0" presetClass="path" presetSubtype="0" accel="50000" decel="50000" fill="hold" nodeType="afterEffect">
                                  <p:stCondLst>
                                    <p:cond delay="500"/>
                                  </p:stCondLst>
                                  <p:childTnLst>
                                    <p:animMotion origin="layout" path="M -3.61111E-6 -4.06199E-6 C -0.05 0.03216 -0.09982 0.06454 -0.16875 0.06362 C -0.2375 0.06269 -0.32517 0.02823 -0.41267 -0.00601 " pathEditMode="relative" rAng="0" ptsTypes="aaA">
                                      <p:cBhvr>
                                        <p:cTn id="48" dur="1000" fill="hold"/>
                                        <p:tgtEl>
                                          <p:spTgt spid="47"/>
                                        </p:tgtEl>
                                        <p:attrNameLst>
                                          <p:attrName>ppt_x</p:attrName>
                                          <p:attrName>ppt_y</p:attrName>
                                        </p:attrNameLst>
                                      </p:cBhvr>
                                      <p:rCtr x="-20600" y="2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Arrow 60"/>
          <p:cNvSpPr/>
          <p:nvPr/>
        </p:nvSpPr>
        <p:spPr>
          <a:xfrm rot="7682756">
            <a:off x="4271167" y="5025366"/>
            <a:ext cx="685940" cy="23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2794349">
            <a:off x="6251688" y="4974758"/>
            <a:ext cx="99769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5562599" y="4800599"/>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2794349">
            <a:off x="6920442" y="3922912"/>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7682756">
            <a:off x="5991020" y="3933751"/>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5800" y="3733800"/>
            <a:ext cx="685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5800" y="4038600"/>
            <a:ext cx="1447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3200400"/>
            <a:ext cx="1600200" cy="32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 y="2971800"/>
            <a:ext cx="1066800" cy="32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667000"/>
            <a:ext cx="16764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2362200"/>
            <a:ext cx="2971800" cy="32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Sampling of a Dataflow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30</a:t>
            </a:fld>
            <a:endParaRPr lang="en-US" altLang="en-US" dirty="0"/>
          </a:p>
        </p:txBody>
      </p:sp>
      <p:sp>
        <p:nvSpPr>
          <p:cNvPr id="18" name="Right Arrow 17"/>
          <p:cNvSpPr/>
          <p:nvPr/>
        </p:nvSpPr>
        <p:spPr>
          <a:xfrm rot="7682756">
            <a:off x="4271168" y="5025367"/>
            <a:ext cx="685940" cy="236267"/>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794349">
            <a:off x="6251689" y="4974759"/>
            <a:ext cx="997692"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562600" y="4800600"/>
            <a:ext cx="228600" cy="6858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794349">
            <a:off x="6920443" y="3922913"/>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7682756">
            <a:off x="5991021" y="3933752"/>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7056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00800" y="2057400"/>
            <a:ext cx="838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I/O</a:t>
            </a:r>
            <a:endParaRPr lang="en-US" sz="2400" dirty="0"/>
          </a:p>
        </p:txBody>
      </p:sp>
      <p:sp>
        <p:nvSpPr>
          <p:cNvPr id="25" name="Rounded Rectangle 24"/>
          <p:cNvSpPr/>
          <p:nvPr/>
        </p:nvSpPr>
        <p:spPr>
          <a:xfrm>
            <a:off x="5638800" y="3200400"/>
            <a:ext cx="2362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26" name="Rounded Rectangle 25"/>
          <p:cNvSpPr/>
          <p:nvPr/>
        </p:nvSpPr>
        <p:spPr>
          <a:xfrm>
            <a:off x="4724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27" name="Rounded Rectangle 26"/>
          <p:cNvSpPr/>
          <p:nvPr/>
        </p:nvSpPr>
        <p:spPr>
          <a:xfrm>
            <a:off x="7010400" y="4343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28" name="Rounded Rectangle 27"/>
          <p:cNvSpPr/>
          <p:nvPr/>
        </p:nvSpPr>
        <p:spPr>
          <a:xfrm>
            <a:off x="28956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 y</a:t>
            </a:r>
            <a:endParaRPr lang="en-US" sz="2400" dirty="0"/>
          </a:p>
        </p:txBody>
      </p:sp>
      <p:sp>
        <p:nvSpPr>
          <p:cNvPr id="29" name="Rounded Rectangle 28"/>
          <p:cNvSpPr/>
          <p:nvPr/>
        </p:nvSpPr>
        <p:spPr>
          <a:xfrm>
            <a:off x="48768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y * 75</a:t>
            </a:r>
            <a:endParaRPr lang="en-US" sz="2400" dirty="0"/>
          </a:p>
        </p:txBody>
      </p:sp>
      <p:sp>
        <p:nvSpPr>
          <p:cNvPr id="30" name="Rounded Rectangle 29"/>
          <p:cNvSpPr/>
          <p:nvPr/>
        </p:nvSpPr>
        <p:spPr>
          <a:xfrm>
            <a:off x="6858000" y="5486400"/>
            <a:ext cx="1905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sp>
        <p:nvSpPr>
          <p:cNvPr id="33" name="TextBox 32"/>
          <p:cNvSpPr txBox="1"/>
          <p:nvPr/>
        </p:nvSpPr>
        <p:spPr>
          <a:xfrm>
            <a:off x="381000" y="1828800"/>
            <a:ext cx="5257800" cy="3139321"/>
          </a:xfrm>
          <a:prstGeom prst="rect">
            <a:avLst/>
          </a:prstGeom>
          <a:noFill/>
          <a:ln>
            <a:noFill/>
          </a:ln>
        </p:spPr>
        <p:txBody>
          <a:bodyPr wrap="square" rtlCol="0">
            <a:spAutoFit/>
          </a:bodyPr>
          <a:lstStyle/>
          <a:p>
            <a:r>
              <a:rPr lang="en-US" b="1" dirty="0" smtClean="0">
                <a:latin typeface="Courier New" pitchFamily="49" charset="0"/>
                <a:cs typeface="Courier New" pitchFamily="49" charset="0"/>
              </a:rPr>
              <a:t>void function(</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&amp;y,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&amp;z,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&amp;a)</a:t>
            </a: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a:t>
            </a:r>
            <a:r>
              <a:rPr lang="en-US" b="1" dirty="0" err="1" smtClean="0">
                <a:latin typeface="Courier New" pitchFamily="49" charset="0"/>
                <a:cs typeface="Courier New" pitchFamily="49" charset="0"/>
              </a:rPr>
              <a:t>read_input</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y = x*1024;</a:t>
            </a:r>
          </a:p>
          <a:p>
            <a:r>
              <a:rPr lang="en-US" b="1" dirty="0" smtClean="0">
                <a:latin typeface="Courier New" pitchFamily="49" charset="0"/>
                <a:cs typeface="Courier New" pitchFamily="49" charset="0"/>
              </a:rPr>
              <a:t>  a += y;</a:t>
            </a:r>
          </a:p>
          <a:p>
            <a:r>
              <a:rPr lang="en-US" b="1" dirty="0" smtClean="0">
                <a:latin typeface="Courier New" pitchFamily="49" charset="0"/>
                <a:cs typeface="Courier New" pitchFamily="49" charset="0"/>
              </a:rPr>
              <a:t>  z = y * 75;</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y++;</a:t>
            </a:r>
          </a:p>
          <a:p>
            <a:r>
              <a:rPr lang="en-US" b="1" dirty="0" smtClean="0">
                <a:latin typeface="Courier New" pitchFamily="49" charset="0"/>
                <a:cs typeface="Courier New" pitchFamily="49" charset="0"/>
              </a:rPr>
              <a:t>  z = x+42; </a:t>
            </a:r>
          </a:p>
          <a:p>
            <a:r>
              <a:rPr lang="en-US" b="1" dirty="0" smtClean="0">
                <a:latin typeface="Courier New" pitchFamily="49" charset="0"/>
                <a:cs typeface="Courier New" pitchFamily="49" charset="0"/>
              </a:rPr>
              <a:t>  return;</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4" name="TextBox 43"/>
          <p:cNvSpPr txBox="1"/>
          <p:nvPr/>
        </p:nvSpPr>
        <p:spPr>
          <a:xfrm>
            <a:off x="381000" y="1447800"/>
            <a:ext cx="5029200" cy="461665"/>
          </a:xfrm>
          <a:prstGeom prst="rect">
            <a:avLst/>
          </a:prstGeom>
          <a:noFill/>
        </p:spPr>
        <p:txBody>
          <a:bodyPr wrap="square" rtlCol="0">
            <a:spAutoFit/>
          </a:bodyPr>
          <a:lstStyle/>
          <a:p>
            <a:r>
              <a:rPr lang="en-US" sz="2400" u="sng" dirty="0" smtClean="0"/>
              <a:t>3</a:t>
            </a:r>
            <a:r>
              <a:rPr lang="en-US" sz="2400" u="sng" baseline="30000" dirty="0" smtClean="0"/>
              <a:t>rd</a:t>
            </a:r>
            <a:r>
              <a:rPr lang="en-US" sz="2400" u="sng" dirty="0" smtClean="0"/>
              <a:t> execution:</a:t>
            </a:r>
            <a:endParaRPr lang="en-US" sz="2400" u="sng" dirty="0"/>
          </a:p>
        </p:txBody>
      </p:sp>
      <p:sp>
        <p:nvSpPr>
          <p:cNvPr id="45" name="Rounded Rectangle 44"/>
          <p:cNvSpPr/>
          <p:nvPr/>
        </p:nvSpPr>
        <p:spPr>
          <a:xfrm>
            <a:off x="5638800" y="3200400"/>
            <a:ext cx="23622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x=</a:t>
            </a:r>
            <a:r>
              <a:rPr lang="en-US" sz="2400" dirty="0" err="1" smtClean="0"/>
              <a:t>read_input</a:t>
            </a:r>
            <a:r>
              <a:rPr lang="en-US" sz="2400" dirty="0" smtClean="0"/>
              <a:t>()</a:t>
            </a:r>
            <a:endParaRPr lang="en-US" sz="2400" dirty="0"/>
          </a:p>
        </p:txBody>
      </p:sp>
      <p:sp>
        <p:nvSpPr>
          <p:cNvPr id="47" name="TextBox 46"/>
          <p:cNvSpPr txBox="1"/>
          <p:nvPr/>
        </p:nvSpPr>
        <p:spPr>
          <a:xfrm>
            <a:off x="7620000" y="2819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8" name="TextBox 47"/>
          <p:cNvSpPr txBox="1"/>
          <p:nvPr/>
        </p:nvSpPr>
        <p:spPr>
          <a:xfrm>
            <a:off x="85344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49" name="Rounded Rectangle 48"/>
          <p:cNvSpPr/>
          <p:nvPr/>
        </p:nvSpPr>
        <p:spPr>
          <a:xfrm>
            <a:off x="4724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 = x * 1024</a:t>
            </a:r>
            <a:endParaRPr lang="en-US" sz="2400" dirty="0"/>
          </a:p>
        </p:txBody>
      </p:sp>
      <p:sp>
        <p:nvSpPr>
          <p:cNvPr id="43" name="Rounded Rectangle 42"/>
          <p:cNvSpPr/>
          <p:nvPr/>
        </p:nvSpPr>
        <p:spPr>
          <a:xfrm>
            <a:off x="7010400" y="4343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z = x + 42</a:t>
            </a:r>
            <a:endParaRPr lang="en-US" sz="2400" dirty="0"/>
          </a:p>
        </p:txBody>
      </p:sp>
      <p:sp>
        <p:nvSpPr>
          <p:cNvPr id="46" name="TextBox 45"/>
          <p:cNvSpPr txBox="1"/>
          <p:nvPr/>
        </p:nvSpPr>
        <p:spPr>
          <a:xfrm>
            <a:off x="6324600" y="3962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2" name="TextBox 51"/>
          <p:cNvSpPr txBox="1"/>
          <p:nvPr/>
        </p:nvSpPr>
        <p:spPr>
          <a:xfrm>
            <a:off x="4495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3" name="TextBox 52"/>
          <p:cNvSpPr txBox="1"/>
          <p:nvPr/>
        </p:nvSpPr>
        <p:spPr>
          <a:xfrm>
            <a:off x="64008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54" name="Rounded Rectangle 53"/>
          <p:cNvSpPr/>
          <p:nvPr/>
        </p:nvSpPr>
        <p:spPr>
          <a:xfrm>
            <a:off x="6858000" y="5486400"/>
            <a:ext cx="1905000" cy="6096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y++</a:t>
            </a:r>
            <a:endParaRPr lang="en-US" sz="2400" dirty="0"/>
          </a:p>
        </p:txBody>
      </p:sp>
      <p:grpSp>
        <p:nvGrpSpPr>
          <p:cNvPr id="3" name="Group 54"/>
          <p:cNvGrpSpPr/>
          <p:nvPr/>
        </p:nvGrpSpPr>
        <p:grpSpPr>
          <a:xfrm>
            <a:off x="457200" y="4876800"/>
            <a:ext cx="2362200" cy="1516797"/>
            <a:chOff x="457200" y="4876800"/>
            <a:chExt cx="2362200" cy="1516797"/>
          </a:xfrm>
        </p:grpSpPr>
        <p:sp>
          <p:nvSpPr>
            <p:cNvPr id="56" name="Rectangle 55"/>
            <p:cNvSpPr/>
            <p:nvPr/>
          </p:nvSpPr>
          <p:spPr>
            <a:xfrm>
              <a:off x="457200" y="4876800"/>
              <a:ext cx="23622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ctr"/>
              <a:r>
                <a:rPr lang="en-US" sz="1600" dirty="0" smtClean="0"/>
                <a:t>= shadow value</a:t>
              </a:r>
            </a:p>
            <a:p>
              <a:pPr algn="ctr"/>
              <a:r>
                <a:rPr lang="en-US" sz="1600" dirty="0" smtClean="0"/>
                <a:t>     = no shadow value</a:t>
              </a:r>
            </a:p>
            <a:p>
              <a:pPr algn="ctr"/>
              <a:r>
                <a:rPr lang="en-US" sz="1600" dirty="0" smtClean="0"/>
                <a:t>     = globally observed</a:t>
              </a:r>
              <a:br>
                <a:rPr lang="en-US" sz="1600" dirty="0" smtClean="0"/>
              </a:br>
              <a:r>
                <a:rPr lang="en-US" sz="1600" dirty="0" smtClean="0"/>
                <a:t>  shadow value</a:t>
              </a:r>
              <a:endParaRPr lang="en-US" sz="1600" dirty="0"/>
            </a:p>
          </p:txBody>
        </p:sp>
        <p:sp>
          <p:nvSpPr>
            <p:cNvPr id="57" name="Rounded Rectangle 56"/>
            <p:cNvSpPr/>
            <p:nvPr/>
          </p:nvSpPr>
          <p:spPr>
            <a:xfrm>
              <a:off x="533400" y="5334000"/>
              <a:ext cx="228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8" name="Rounded Rectangle 57"/>
            <p:cNvSpPr/>
            <p:nvPr/>
          </p:nvSpPr>
          <p:spPr>
            <a:xfrm>
              <a:off x="533400" y="5029200"/>
              <a:ext cx="228600" cy="3048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TextBox 58"/>
            <p:cNvSpPr txBox="1"/>
            <p:nvPr/>
          </p:nvSpPr>
          <p:spPr>
            <a:xfrm>
              <a:off x="457200" y="55626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
        <p:nvSpPr>
          <p:cNvPr id="60" name="TextBox 59"/>
          <p:cNvSpPr txBox="1"/>
          <p:nvPr/>
        </p:nvSpPr>
        <p:spPr>
          <a:xfrm>
            <a:off x="8382000" y="5105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6" grpId="0" animBg="1"/>
      <p:bldP spid="36" grpId="1" animBg="1"/>
      <p:bldP spid="37" grpId="0" animBg="1"/>
      <p:bldP spid="37" grpId="1" animBg="1"/>
      <p:bldP spid="38" grpId="0" animBg="1"/>
      <p:bldP spid="38" grpId="1" animBg="1"/>
      <p:bldP spid="39" grpId="0" animBg="1"/>
      <p:bldP spid="39" grpId="1" animBg="1"/>
      <p:bldP spid="19" grpId="0" animBg="1"/>
      <p:bldP spid="21" grpId="0" animBg="1"/>
      <p:bldP spid="22" grpId="0" animBg="1"/>
      <p:bldP spid="45" grpId="0" animBg="1"/>
      <p:bldP spid="49" grpId="0" animBg="1"/>
      <p:bldP spid="43" grpId="0" animBg="1"/>
      <p:bldP spid="54"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Dynamic Analysis for Security</a:t>
            </a:r>
            <a:endParaRPr lang="en-US" dirty="0"/>
          </a:p>
        </p:txBody>
      </p:sp>
      <p:sp>
        <p:nvSpPr>
          <p:cNvPr id="3" name="Content Placeholder 2"/>
          <p:cNvSpPr>
            <a:spLocks noGrp="1"/>
          </p:cNvSpPr>
          <p:nvPr>
            <p:ph idx="1"/>
          </p:nvPr>
        </p:nvSpPr>
        <p:spPr>
          <a:xfrm>
            <a:off x="457200" y="1066801"/>
            <a:ext cx="8229600" cy="1676400"/>
          </a:xfrm>
        </p:spPr>
        <p:txBody>
          <a:bodyPr/>
          <a:lstStyle/>
          <a:p>
            <a:r>
              <a:rPr lang="en-US" dirty="0" smtClean="0"/>
              <a:t>DIFT, </a:t>
            </a:r>
            <a:r>
              <a:rPr lang="en-US" dirty="0" err="1" smtClean="0"/>
              <a:t>Raksha</a:t>
            </a:r>
            <a:r>
              <a:rPr lang="en-US" dirty="0" smtClean="0"/>
              <a:t>, </a:t>
            </a:r>
            <a:r>
              <a:rPr lang="en-US" dirty="0" err="1" smtClean="0"/>
              <a:t>FlexiTaint</a:t>
            </a:r>
            <a:r>
              <a:rPr lang="en-US" dirty="0" smtClean="0"/>
              <a:t>, et al.</a:t>
            </a:r>
          </a:p>
          <a:p>
            <a:pPr lvl="1">
              <a:buClr>
                <a:srgbClr val="00B050"/>
              </a:buClr>
              <a:buSzPct val="80000"/>
              <a:buFont typeface="Arial" pitchFamily="34" charset="0"/>
              <a:buChar char="+"/>
            </a:pPr>
            <a:r>
              <a:rPr lang="en-US" dirty="0" smtClean="0"/>
              <a:t>Low/no runtime overhead, runtime protection</a:t>
            </a:r>
          </a:p>
          <a:p>
            <a:pPr lvl="1">
              <a:buClr>
                <a:srgbClr val="FF0000"/>
              </a:buClr>
              <a:buSzPct val="80000"/>
              <a:buFont typeface="Arial" pitchFamily="34" charset="0"/>
              <a:buChar char="–"/>
            </a:pPr>
            <a:r>
              <a:rPr lang="en-US" dirty="0" smtClean="0"/>
              <a:t>Limited analysis types, complex HW overhead</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a:t>
            </a:fld>
            <a:endParaRPr lang="en-US" altLang="en-US" dirty="0"/>
          </a:p>
        </p:txBody>
      </p:sp>
      <p:grpSp>
        <p:nvGrpSpPr>
          <p:cNvPr id="34" name="Group 33"/>
          <p:cNvGrpSpPr/>
          <p:nvPr/>
        </p:nvGrpSpPr>
        <p:grpSpPr>
          <a:xfrm>
            <a:off x="7010400" y="3352800"/>
            <a:ext cx="1828800" cy="1880175"/>
            <a:chOff x="6553200" y="3352800"/>
            <a:chExt cx="1828800" cy="1880175"/>
          </a:xfrm>
        </p:grpSpPr>
        <p:pic>
          <p:nvPicPr>
            <p:cNvPr id="35" name="Picture 19" descr="C:\Users\Joe\AppData\Local\Microsoft\Windows\Temporary Internet Files\Content.IE5\0XJQFR4A\MCj04348450000[1].png"/>
            <p:cNvPicPr>
              <a:picLocks noChangeAspect="1" noChangeArrowheads="1"/>
            </p:cNvPicPr>
            <p:nvPr/>
          </p:nvPicPr>
          <p:blipFill>
            <a:blip r:embed="rId3"/>
            <a:srcRect/>
            <a:stretch>
              <a:fillRect/>
            </a:stretch>
          </p:blipFill>
          <p:spPr bwMode="auto">
            <a:xfrm>
              <a:off x="6934200" y="3352800"/>
              <a:ext cx="1273744" cy="1336178"/>
            </a:xfrm>
            <a:prstGeom prst="rect">
              <a:avLst/>
            </a:prstGeom>
            <a:noFill/>
          </p:spPr>
        </p:pic>
        <p:sp>
          <p:nvSpPr>
            <p:cNvPr id="36" name="TextBox 35"/>
            <p:cNvSpPr txBox="1"/>
            <p:nvPr/>
          </p:nvSpPr>
          <p:spPr>
            <a:xfrm>
              <a:off x="6553200" y="4648200"/>
              <a:ext cx="1828800" cy="584775"/>
            </a:xfrm>
            <a:prstGeom prst="rect">
              <a:avLst/>
            </a:prstGeom>
            <a:noFill/>
          </p:spPr>
          <p:txBody>
            <a:bodyPr wrap="square" rtlCol="0">
              <a:spAutoFit/>
            </a:bodyPr>
            <a:lstStyle/>
            <a:p>
              <a:pPr algn="ctr"/>
              <a:r>
                <a:rPr lang="en-US" sz="1600" dirty="0" smtClean="0">
                  <a:latin typeface="Arial Black" pitchFamily="34" charset="0"/>
                </a:rPr>
                <a:t>In-House</a:t>
              </a:r>
            </a:p>
            <a:p>
              <a:pPr algn="ctr"/>
              <a:r>
                <a:rPr lang="en-US" sz="1600" dirty="0" smtClean="0">
                  <a:latin typeface="Arial Black" pitchFamily="34" charset="0"/>
                </a:rPr>
                <a:t>Test Server(s)</a:t>
              </a:r>
              <a:endParaRPr lang="en-US" sz="1600" dirty="0">
                <a:latin typeface="Arial Black" pitchFamily="34" charset="0"/>
              </a:endParaRPr>
            </a:p>
          </p:txBody>
        </p:sp>
      </p:grpSp>
      <p:grpSp>
        <p:nvGrpSpPr>
          <p:cNvPr id="48" name="Group 47"/>
          <p:cNvGrpSpPr/>
          <p:nvPr/>
        </p:nvGrpSpPr>
        <p:grpSpPr>
          <a:xfrm>
            <a:off x="381000" y="2971800"/>
            <a:ext cx="2155126" cy="2319754"/>
            <a:chOff x="381000" y="2971800"/>
            <a:chExt cx="2155126" cy="2319754"/>
          </a:xfrm>
        </p:grpSpPr>
        <p:pic>
          <p:nvPicPr>
            <p:cNvPr id="30" name="Picture 20" descr="C:\Users\Joe\AppData\Local\Microsoft\Windows\Temporary Internet Files\Content.IE5\0XJQFR4A\MCj01298860000[1].wmf"/>
            <p:cNvPicPr>
              <a:picLocks noChangeAspect="1" noChangeArrowheads="1"/>
            </p:cNvPicPr>
            <p:nvPr/>
          </p:nvPicPr>
          <p:blipFill>
            <a:blip r:embed="rId4"/>
            <a:srcRect/>
            <a:stretch>
              <a:fillRect/>
            </a:stretch>
          </p:blipFill>
          <p:spPr bwMode="auto">
            <a:xfrm>
              <a:off x="381000" y="2971800"/>
              <a:ext cx="2155126" cy="2260764"/>
            </a:xfrm>
            <a:prstGeom prst="rect">
              <a:avLst/>
            </a:prstGeom>
            <a:noFill/>
          </p:spPr>
        </p:pic>
        <p:sp>
          <p:nvSpPr>
            <p:cNvPr id="37" name="TextBox 36"/>
            <p:cNvSpPr txBox="1"/>
            <p:nvPr/>
          </p:nvSpPr>
          <p:spPr>
            <a:xfrm>
              <a:off x="685800" y="4953000"/>
              <a:ext cx="1524000" cy="338554"/>
            </a:xfrm>
            <a:prstGeom prst="rect">
              <a:avLst/>
            </a:prstGeom>
            <a:noFill/>
          </p:spPr>
          <p:txBody>
            <a:bodyPr wrap="square" rtlCol="0">
              <a:spAutoFit/>
            </a:bodyPr>
            <a:lstStyle/>
            <a:p>
              <a:pPr algn="ctr"/>
              <a:r>
                <a:rPr lang="en-US" sz="1600" dirty="0" smtClean="0">
                  <a:latin typeface="Arial Black" pitchFamily="34" charset="0"/>
                </a:rPr>
                <a:t>Developer</a:t>
              </a:r>
              <a:endParaRPr lang="en-US" dirty="0">
                <a:latin typeface="Arial Black" pitchFamily="34" charset="0"/>
              </a:endParaRPr>
            </a:p>
          </p:txBody>
        </p:sp>
      </p:grpSp>
      <p:grpSp>
        <p:nvGrpSpPr>
          <p:cNvPr id="41" name="Group 40"/>
          <p:cNvGrpSpPr/>
          <p:nvPr/>
        </p:nvGrpSpPr>
        <p:grpSpPr>
          <a:xfrm>
            <a:off x="5943600" y="2514600"/>
            <a:ext cx="2871216" cy="3679084"/>
            <a:chOff x="6553200" y="3048000"/>
            <a:chExt cx="2074110" cy="2657695"/>
          </a:xfrm>
        </p:grpSpPr>
        <p:pic>
          <p:nvPicPr>
            <p:cNvPr id="39" name="Picture 38" descr="cray1.png"/>
            <p:cNvPicPr>
              <a:picLocks noChangeAspect="1"/>
            </p:cNvPicPr>
            <p:nvPr/>
          </p:nvPicPr>
          <p:blipFill>
            <a:blip r:embed="rId5" cstate="print"/>
            <a:stretch>
              <a:fillRect/>
            </a:stretch>
          </p:blipFill>
          <p:spPr>
            <a:xfrm>
              <a:off x="6553200" y="3048000"/>
              <a:ext cx="2074110" cy="2209800"/>
            </a:xfrm>
            <a:prstGeom prst="rect">
              <a:avLst/>
            </a:prstGeom>
          </p:spPr>
        </p:pic>
        <p:sp>
          <p:nvSpPr>
            <p:cNvPr id="40" name="TextBox 39"/>
            <p:cNvSpPr txBox="1"/>
            <p:nvPr/>
          </p:nvSpPr>
          <p:spPr>
            <a:xfrm>
              <a:off x="6705600" y="5105400"/>
              <a:ext cx="1828800" cy="600295"/>
            </a:xfrm>
            <a:prstGeom prst="rect">
              <a:avLst/>
            </a:prstGeom>
            <a:noFill/>
          </p:spPr>
          <p:txBody>
            <a:bodyPr wrap="square" rtlCol="0">
              <a:spAutoFit/>
            </a:bodyPr>
            <a:lstStyle/>
            <a:p>
              <a:pPr algn="ctr"/>
              <a:r>
                <a:rPr lang="en-US" sz="1600" dirty="0" smtClean="0">
                  <a:latin typeface="Arial Black" pitchFamily="34" charset="0"/>
                </a:rPr>
                <a:t>Hardware-Instrumented</a:t>
              </a:r>
            </a:p>
            <a:p>
              <a:pPr algn="ctr"/>
              <a:r>
                <a:rPr lang="en-US" sz="1600" dirty="0" smtClean="0">
                  <a:latin typeface="Arial Black" pitchFamily="34" charset="0"/>
                </a:rPr>
                <a:t>Test Server(s)</a:t>
              </a:r>
              <a:endParaRPr lang="en-US" sz="1600" dirty="0">
                <a:latin typeface="Arial Black" pitchFamily="34" charset="0"/>
              </a:endParaRPr>
            </a:p>
          </p:txBody>
        </p:sp>
      </p:grpSp>
      <p:grpSp>
        <p:nvGrpSpPr>
          <p:cNvPr id="31" name="Group 30"/>
          <p:cNvGrpSpPr/>
          <p:nvPr/>
        </p:nvGrpSpPr>
        <p:grpSpPr>
          <a:xfrm>
            <a:off x="2286000" y="3429000"/>
            <a:ext cx="1219200" cy="1122277"/>
            <a:chOff x="4503539" y="4119536"/>
            <a:chExt cx="941777" cy="1122277"/>
          </a:xfrm>
        </p:grpSpPr>
        <p:sp>
          <p:nvSpPr>
            <p:cNvPr id="32" name="TextBox 31"/>
            <p:cNvSpPr txBox="1"/>
            <p:nvPr/>
          </p:nvSpPr>
          <p:spPr>
            <a:xfrm>
              <a:off x="4503539" y="4657038"/>
              <a:ext cx="941777" cy="584775"/>
            </a:xfrm>
            <a:prstGeom prst="rect">
              <a:avLst/>
            </a:prstGeom>
            <a:noFill/>
          </p:spPr>
          <p:txBody>
            <a:bodyPr wrap="square" rtlCol="0">
              <a:spAutoFit/>
            </a:bodyPr>
            <a:lstStyle/>
            <a:p>
              <a:r>
                <a:rPr lang="en-US" sz="1600" dirty="0" smtClean="0">
                  <a:latin typeface="Arial Black" pitchFamily="34" charset="0"/>
                </a:rPr>
                <a:t>Program</a:t>
              </a:r>
              <a:endParaRPr lang="en-US" sz="1600" dirty="0">
                <a:latin typeface="Arial Black" pitchFamily="34" charset="0"/>
              </a:endParaRPr>
            </a:p>
          </p:txBody>
        </p:sp>
        <p:pic>
          <p:nvPicPr>
            <p:cNvPr id="33"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4729980" y="4119536"/>
              <a:ext cx="396276" cy="582132"/>
            </a:xfrm>
            <a:prstGeom prst="rect">
              <a:avLst/>
            </a:prstGeom>
            <a:noFill/>
          </p:spPr>
        </p:pic>
      </p:grpSp>
      <p:grpSp>
        <p:nvGrpSpPr>
          <p:cNvPr id="49" name="Group 48"/>
          <p:cNvGrpSpPr/>
          <p:nvPr/>
        </p:nvGrpSpPr>
        <p:grpSpPr>
          <a:xfrm>
            <a:off x="5410200" y="4215384"/>
            <a:ext cx="1298448" cy="1499616"/>
            <a:chOff x="5486400" y="2514600"/>
            <a:chExt cx="1828800" cy="2108775"/>
          </a:xfrm>
        </p:grpSpPr>
        <p:sp>
          <p:nvSpPr>
            <p:cNvPr id="50" name="TextBox 49"/>
            <p:cNvSpPr txBox="1"/>
            <p:nvPr/>
          </p:nvSpPr>
          <p:spPr>
            <a:xfrm>
              <a:off x="5486400" y="4038600"/>
              <a:ext cx="1828800" cy="584775"/>
            </a:xfrm>
            <a:prstGeom prst="rect">
              <a:avLst/>
            </a:prstGeom>
            <a:noFill/>
          </p:spPr>
          <p:txBody>
            <a:bodyPr wrap="square" rtlCol="0">
              <a:spAutoFit/>
            </a:bodyPr>
            <a:lstStyle/>
            <a:p>
              <a:pPr algn="ctr"/>
              <a:r>
                <a:rPr lang="en-US" sz="1600" dirty="0" smtClean="0">
                  <a:latin typeface="Arial Black" pitchFamily="34" charset="0"/>
                </a:rPr>
                <a:t>Analysis Results</a:t>
              </a:r>
              <a:endParaRPr lang="en-US" dirty="0">
                <a:latin typeface="Arial Black" pitchFamily="34" charset="0"/>
              </a:endParaRPr>
            </a:p>
          </p:txBody>
        </p:sp>
        <p:grpSp>
          <p:nvGrpSpPr>
            <p:cNvPr id="51" name="Group 13"/>
            <p:cNvGrpSpPr/>
            <p:nvPr/>
          </p:nvGrpSpPr>
          <p:grpSpPr>
            <a:xfrm>
              <a:off x="5486400" y="2514600"/>
              <a:ext cx="1828800" cy="1635125"/>
              <a:chOff x="3651250" y="2611437"/>
              <a:chExt cx="1841500" cy="1635125"/>
            </a:xfrm>
          </p:grpSpPr>
          <p:pic>
            <p:nvPicPr>
              <p:cNvPr id="52" name="Picture 4" descr="C:\Users\Joe\AppData\Local\Microsoft\Windows\Temporary Internet Files\Content.IE5\76OEA6WG\MCj04247980000[1].wmf"/>
              <p:cNvPicPr>
                <a:picLocks noChangeAspect="1" noChangeArrowheads="1"/>
              </p:cNvPicPr>
              <p:nvPr/>
            </p:nvPicPr>
            <p:blipFill>
              <a:blip r:embed="rId7"/>
              <a:srcRect/>
              <a:stretch>
                <a:fillRect/>
              </a:stretch>
            </p:blipFill>
            <p:spPr bwMode="auto">
              <a:xfrm>
                <a:off x="3651250" y="2611437"/>
                <a:ext cx="1841500" cy="1635125"/>
              </a:xfrm>
              <a:prstGeom prst="rect">
                <a:avLst/>
              </a:prstGeom>
              <a:noFill/>
            </p:spPr>
          </p:pic>
          <p:pic>
            <p:nvPicPr>
              <p:cNvPr id="53" name="Picture 26" descr="C:\Users\Joe\AppData\Local\Microsoft\Windows\Temporary Internet Files\Content.IE5\URLUNLMX\MCj04325370000[1].png"/>
              <p:cNvPicPr>
                <a:picLocks noChangeAspect="1" noChangeArrowheads="1"/>
              </p:cNvPicPr>
              <p:nvPr/>
            </p:nvPicPr>
            <p:blipFill>
              <a:blip r:embed="rId8" cstate="print"/>
              <a:srcRect/>
              <a:stretch>
                <a:fillRect/>
              </a:stretch>
            </p:blipFill>
            <p:spPr bwMode="auto">
              <a:xfrm rot="20715430" flipH="1">
                <a:off x="4552168" y="3456518"/>
                <a:ext cx="725184" cy="482021"/>
              </a:xfrm>
              <a:prstGeom prst="rect">
                <a:avLst/>
              </a:prstGeom>
              <a:noFill/>
            </p:spPr>
          </p:pic>
          <p:pic>
            <p:nvPicPr>
              <p:cNvPr id="54" name="Picture 53" descr="C:\Users\Joe\AppData\Local\Microsoft\Windows\Temporary Internet Files\Content.IE5\0XJQFR4A\MCj04039650000[1].wmf"/>
              <p:cNvPicPr>
                <a:picLocks noChangeAspect="1" noChangeArrowheads="1"/>
              </p:cNvPicPr>
              <p:nvPr/>
            </p:nvPicPr>
            <p:blipFill>
              <a:blip r:embed="rId9"/>
              <a:srcRect/>
              <a:stretch>
                <a:fillRect/>
              </a:stretch>
            </p:blipFill>
            <p:spPr bwMode="auto">
              <a:xfrm rot="20930708">
                <a:off x="3850333" y="3114267"/>
                <a:ext cx="732769" cy="488509"/>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66667E-6 2.63645E-6 C 0.07586 -0.01017 0.15173 -0.02035 0.22829 -0.02058 C 0.30486 -0.02081 0.38194 -0.01133 0.4592 -0.00185 " pathEditMode="relative" ptsTypes="aaA">
                                      <p:cBhvr>
                                        <p:cTn id="16" dur="1000" fill="hold"/>
                                        <p:tgtEl>
                                          <p:spTgt spid="31"/>
                                        </p:tgtEl>
                                        <p:attrNameLst>
                                          <p:attrName>ppt_x</p:attrName>
                                          <p:attrName>ppt_y</p:attrName>
                                        </p:attrNameLst>
                                      </p:cBhvr>
                                    </p:animMotion>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par>
                          <p:cTn id="22" fill="hold">
                            <p:stCondLst>
                              <p:cond delay="1000"/>
                            </p:stCondLst>
                            <p:childTnLst>
                              <p:par>
                                <p:cTn id="23" presetID="0" presetClass="path" presetSubtype="0" accel="50000" decel="50000" fill="hold" nodeType="afterEffect">
                                  <p:stCondLst>
                                    <p:cond delay="500"/>
                                  </p:stCondLst>
                                  <p:childTnLst>
                                    <p:animMotion origin="layout" path="M 3.05556E-6 -4.60328E-7 C -0.0441 0.03215 -0.08785 0.06454 -0.14844 0.06361 C -0.20886 0.06269 -0.28594 0.02822 -0.36268 -0.00601 " pathEditMode="relative" rAng="0" ptsTypes="aaA">
                                      <p:cBhvr>
                                        <p:cTn id="24" dur="1000" fill="hold"/>
                                        <p:tgtEl>
                                          <p:spTgt spid="49"/>
                                        </p:tgtEl>
                                        <p:attrNameLst>
                                          <p:attrName>ppt_x</p:attrName>
                                          <p:attrName>ppt_y</p:attrName>
                                        </p:attrNameLst>
                                      </p:cBhvr>
                                      <p:rCtr x="-18100" y="2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descr="background.jpg"/>
          <p:cNvPicPr>
            <a:picLocks noChangeAspect="1"/>
          </p:cNvPicPr>
          <p:nvPr/>
        </p:nvPicPr>
        <p:blipFill>
          <a:blip r:embed="rId2" cstate="print"/>
          <a:stretch>
            <a:fillRect/>
          </a:stretch>
        </p:blipFill>
        <p:spPr>
          <a:xfrm>
            <a:off x="6781800" y="4343400"/>
            <a:ext cx="906236" cy="762000"/>
          </a:xfrm>
          <a:prstGeom prst="rect">
            <a:avLst/>
          </a:prstGeom>
        </p:spPr>
      </p:pic>
      <p:pic>
        <p:nvPicPr>
          <p:cNvPr id="164" name="Picture 163" descr="background.jpg"/>
          <p:cNvPicPr>
            <a:picLocks noChangeAspect="1"/>
          </p:cNvPicPr>
          <p:nvPr/>
        </p:nvPicPr>
        <p:blipFill>
          <a:blip r:embed="rId2" cstate="print"/>
          <a:stretch>
            <a:fillRect/>
          </a:stretch>
        </p:blipFill>
        <p:spPr>
          <a:xfrm>
            <a:off x="6789964" y="5410200"/>
            <a:ext cx="906236" cy="762000"/>
          </a:xfrm>
          <a:prstGeom prst="rect">
            <a:avLst/>
          </a:prstGeom>
        </p:spPr>
      </p:pic>
      <p:grpSp>
        <p:nvGrpSpPr>
          <p:cNvPr id="171" name="Group 170"/>
          <p:cNvGrpSpPr/>
          <p:nvPr/>
        </p:nvGrpSpPr>
        <p:grpSpPr>
          <a:xfrm>
            <a:off x="5791200" y="3733800"/>
            <a:ext cx="906236" cy="762000"/>
            <a:chOff x="6104164" y="3733800"/>
            <a:chExt cx="906236" cy="762000"/>
          </a:xfrm>
        </p:grpSpPr>
        <p:pic>
          <p:nvPicPr>
            <p:cNvPr id="167" name="Picture 166" descr="background.jpg"/>
            <p:cNvPicPr>
              <a:picLocks noChangeAspect="1"/>
            </p:cNvPicPr>
            <p:nvPr/>
          </p:nvPicPr>
          <p:blipFill>
            <a:blip r:embed="rId2" cstate="print"/>
            <a:stretch>
              <a:fillRect/>
            </a:stretch>
          </p:blipFill>
          <p:spPr>
            <a:xfrm>
              <a:off x="6104164" y="3733800"/>
              <a:ext cx="906236" cy="762000"/>
            </a:xfrm>
            <a:prstGeom prst="rect">
              <a:avLst/>
            </a:prstGeom>
          </p:spPr>
        </p:pic>
        <p:pic>
          <p:nvPicPr>
            <p:cNvPr id="112" name="Picture 111" descr="House.png"/>
            <p:cNvPicPr>
              <a:picLocks noChangeAspect="1"/>
            </p:cNvPicPr>
            <p:nvPr/>
          </p:nvPicPr>
          <p:blipFill>
            <a:blip r:embed="rId3" cstate="print"/>
            <a:stretch>
              <a:fillRect/>
            </a:stretch>
          </p:blipFill>
          <p:spPr>
            <a:xfrm>
              <a:off x="6172515" y="3777823"/>
              <a:ext cx="754172" cy="646905"/>
            </a:xfrm>
            <a:prstGeom prst="rect">
              <a:avLst/>
            </a:prstGeom>
          </p:spPr>
        </p:pic>
      </p:grpSp>
      <p:grpSp>
        <p:nvGrpSpPr>
          <p:cNvPr id="168" name="Group 167"/>
          <p:cNvGrpSpPr/>
          <p:nvPr/>
        </p:nvGrpSpPr>
        <p:grpSpPr>
          <a:xfrm>
            <a:off x="7856764" y="3657600"/>
            <a:ext cx="906236" cy="762000"/>
            <a:chOff x="7543800" y="3657600"/>
            <a:chExt cx="906236" cy="762000"/>
          </a:xfrm>
        </p:grpSpPr>
        <p:pic>
          <p:nvPicPr>
            <p:cNvPr id="163" name="Picture 162" descr="background.jpg"/>
            <p:cNvPicPr>
              <a:picLocks noChangeAspect="1"/>
            </p:cNvPicPr>
            <p:nvPr/>
          </p:nvPicPr>
          <p:blipFill>
            <a:blip r:embed="rId2" cstate="print"/>
            <a:stretch>
              <a:fillRect/>
            </a:stretch>
          </p:blipFill>
          <p:spPr>
            <a:xfrm>
              <a:off x="7543800" y="3657600"/>
              <a:ext cx="906236" cy="762000"/>
            </a:xfrm>
            <a:prstGeom prst="rect">
              <a:avLst/>
            </a:prstGeom>
          </p:spPr>
        </p:pic>
        <p:pic>
          <p:nvPicPr>
            <p:cNvPr id="113" name="Picture 112" descr="House.png"/>
            <p:cNvPicPr>
              <a:picLocks noChangeAspect="1"/>
            </p:cNvPicPr>
            <p:nvPr/>
          </p:nvPicPr>
          <p:blipFill>
            <a:blip r:embed="rId3" cstate="print"/>
            <a:stretch>
              <a:fillRect/>
            </a:stretch>
          </p:blipFill>
          <p:spPr>
            <a:xfrm>
              <a:off x="7623521" y="3701623"/>
              <a:ext cx="754172" cy="646905"/>
            </a:xfrm>
            <a:prstGeom prst="rect">
              <a:avLst/>
            </a:prstGeom>
          </p:spPr>
        </p:pic>
      </p:grpSp>
      <p:sp>
        <p:nvSpPr>
          <p:cNvPr id="2" name="Title 1"/>
          <p:cNvSpPr>
            <a:spLocks noGrp="1"/>
          </p:cNvSpPr>
          <p:nvPr>
            <p:ph type="title"/>
          </p:nvPr>
        </p:nvSpPr>
        <p:spPr/>
        <p:txBody>
          <a:bodyPr/>
          <a:lstStyle/>
          <a:p>
            <a:r>
              <a:rPr lang="en-US" sz="3800" dirty="0" err="1" smtClean="0"/>
              <a:t>Testudo</a:t>
            </a:r>
            <a:r>
              <a:rPr lang="en-US" sz="3800" dirty="0" smtClean="0"/>
              <a:t>: Distributed Dynamic Analysis</a:t>
            </a:r>
            <a:endParaRPr lang="en-US" sz="38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a:t>
            </a:fld>
            <a:endParaRPr lang="en-US" altLang="en-US" dirty="0"/>
          </a:p>
        </p:txBody>
      </p:sp>
      <p:sp>
        <p:nvSpPr>
          <p:cNvPr id="139" name="TextBox 138"/>
          <p:cNvSpPr txBox="1"/>
          <p:nvPr/>
        </p:nvSpPr>
        <p:spPr>
          <a:xfrm>
            <a:off x="6172200" y="3048000"/>
            <a:ext cx="2057400" cy="584775"/>
          </a:xfrm>
          <a:prstGeom prst="rect">
            <a:avLst/>
          </a:prstGeom>
          <a:noFill/>
        </p:spPr>
        <p:txBody>
          <a:bodyPr wrap="square" rtlCol="0">
            <a:spAutoFit/>
          </a:bodyPr>
          <a:lstStyle/>
          <a:p>
            <a:pPr algn="ctr"/>
            <a:r>
              <a:rPr lang="en-US" sz="1600" dirty="0" smtClean="0">
                <a:latin typeface="Arial Black" pitchFamily="34" charset="0"/>
              </a:rPr>
              <a:t>Users running at full speed</a:t>
            </a:r>
            <a:endParaRPr lang="en-US" sz="1600" dirty="0">
              <a:latin typeface="Arial Black" pitchFamily="34" charset="0"/>
            </a:endParaRPr>
          </a:p>
        </p:txBody>
      </p:sp>
      <p:grpSp>
        <p:nvGrpSpPr>
          <p:cNvPr id="170" name="Group 169"/>
          <p:cNvGrpSpPr/>
          <p:nvPr/>
        </p:nvGrpSpPr>
        <p:grpSpPr>
          <a:xfrm>
            <a:off x="5715000" y="4876800"/>
            <a:ext cx="906236" cy="762000"/>
            <a:chOff x="5943600" y="4876800"/>
            <a:chExt cx="906236" cy="762000"/>
          </a:xfrm>
        </p:grpSpPr>
        <p:pic>
          <p:nvPicPr>
            <p:cNvPr id="166" name="Picture 165" descr="background.jpg"/>
            <p:cNvPicPr>
              <a:picLocks noChangeAspect="1"/>
            </p:cNvPicPr>
            <p:nvPr/>
          </p:nvPicPr>
          <p:blipFill>
            <a:blip r:embed="rId2" cstate="print"/>
            <a:stretch>
              <a:fillRect/>
            </a:stretch>
          </p:blipFill>
          <p:spPr>
            <a:xfrm>
              <a:off x="5943600" y="4876800"/>
              <a:ext cx="906236" cy="762000"/>
            </a:xfrm>
            <a:prstGeom prst="rect">
              <a:avLst/>
            </a:prstGeom>
          </p:spPr>
        </p:pic>
        <p:pic>
          <p:nvPicPr>
            <p:cNvPr id="141" name="Picture 140" descr="House.png"/>
            <p:cNvPicPr>
              <a:picLocks noChangeAspect="1"/>
            </p:cNvPicPr>
            <p:nvPr/>
          </p:nvPicPr>
          <p:blipFill>
            <a:blip r:embed="rId3" cstate="print"/>
            <a:stretch>
              <a:fillRect/>
            </a:stretch>
          </p:blipFill>
          <p:spPr>
            <a:xfrm>
              <a:off x="6019800" y="4953000"/>
              <a:ext cx="754172" cy="646905"/>
            </a:xfrm>
            <a:prstGeom prst="rect">
              <a:avLst/>
            </a:prstGeom>
          </p:spPr>
        </p:pic>
      </p:grpSp>
      <p:pic>
        <p:nvPicPr>
          <p:cNvPr id="142" name="Picture 141" descr="House.png"/>
          <p:cNvPicPr>
            <a:picLocks noChangeAspect="1"/>
          </p:cNvPicPr>
          <p:nvPr/>
        </p:nvPicPr>
        <p:blipFill>
          <a:blip r:embed="rId3" cstate="print"/>
          <a:stretch>
            <a:fillRect/>
          </a:stretch>
        </p:blipFill>
        <p:spPr>
          <a:xfrm>
            <a:off x="6858000" y="4382295"/>
            <a:ext cx="754172" cy="646905"/>
          </a:xfrm>
          <a:prstGeom prst="rect">
            <a:avLst/>
          </a:prstGeom>
        </p:spPr>
      </p:pic>
      <p:pic>
        <p:nvPicPr>
          <p:cNvPr id="143" name="Picture 142" descr="House.png"/>
          <p:cNvPicPr>
            <a:picLocks noChangeAspect="1"/>
          </p:cNvPicPr>
          <p:nvPr/>
        </p:nvPicPr>
        <p:blipFill>
          <a:blip r:embed="rId3" cstate="print"/>
          <a:stretch>
            <a:fillRect/>
          </a:stretch>
        </p:blipFill>
        <p:spPr>
          <a:xfrm>
            <a:off x="6886366" y="5449095"/>
            <a:ext cx="754172" cy="646905"/>
          </a:xfrm>
          <a:prstGeom prst="rect">
            <a:avLst/>
          </a:prstGeom>
        </p:spPr>
      </p:pic>
      <p:grpSp>
        <p:nvGrpSpPr>
          <p:cNvPr id="169" name="Group 168"/>
          <p:cNvGrpSpPr/>
          <p:nvPr/>
        </p:nvGrpSpPr>
        <p:grpSpPr>
          <a:xfrm>
            <a:off x="7932964" y="4876801"/>
            <a:ext cx="906236" cy="762000"/>
            <a:chOff x="7628164" y="4876801"/>
            <a:chExt cx="906236" cy="762000"/>
          </a:xfrm>
        </p:grpSpPr>
        <p:pic>
          <p:nvPicPr>
            <p:cNvPr id="162" name="Picture 161" descr="background.jpg"/>
            <p:cNvPicPr>
              <a:picLocks noChangeAspect="1"/>
            </p:cNvPicPr>
            <p:nvPr/>
          </p:nvPicPr>
          <p:blipFill>
            <a:blip r:embed="rId2" cstate="print"/>
            <a:stretch>
              <a:fillRect/>
            </a:stretch>
          </p:blipFill>
          <p:spPr>
            <a:xfrm>
              <a:off x="7628164" y="4876801"/>
              <a:ext cx="906236" cy="762000"/>
            </a:xfrm>
            <a:prstGeom prst="rect">
              <a:avLst/>
            </a:prstGeom>
          </p:spPr>
        </p:pic>
        <p:pic>
          <p:nvPicPr>
            <p:cNvPr id="144" name="Picture 143" descr="House.png"/>
            <p:cNvPicPr>
              <a:picLocks noChangeAspect="1"/>
            </p:cNvPicPr>
            <p:nvPr/>
          </p:nvPicPr>
          <p:blipFill>
            <a:blip r:embed="rId3" cstate="print"/>
            <a:stretch>
              <a:fillRect/>
            </a:stretch>
          </p:blipFill>
          <p:spPr>
            <a:xfrm>
              <a:off x="7696200" y="4944947"/>
              <a:ext cx="754172" cy="646905"/>
            </a:xfrm>
            <a:prstGeom prst="rect">
              <a:avLst/>
            </a:prstGeom>
          </p:spPr>
        </p:pic>
      </p:grpSp>
      <p:sp>
        <p:nvSpPr>
          <p:cNvPr id="156" name="TextBox 155"/>
          <p:cNvSpPr txBox="1"/>
          <p:nvPr/>
        </p:nvSpPr>
        <p:spPr>
          <a:xfrm>
            <a:off x="3124200" y="4953000"/>
            <a:ext cx="2590800" cy="584775"/>
          </a:xfrm>
          <a:prstGeom prst="rect">
            <a:avLst/>
          </a:prstGeom>
          <a:noFill/>
        </p:spPr>
        <p:txBody>
          <a:bodyPr wrap="square" rtlCol="0">
            <a:spAutoFit/>
          </a:bodyPr>
          <a:lstStyle/>
          <a:p>
            <a:pPr algn="ctr"/>
            <a:r>
              <a:rPr lang="en-US" sz="1600" dirty="0" smtClean="0">
                <a:latin typeface="Arial Black" pitchFamily="34" charset="0"/>
                <a:cs typeface="Arial" pitchFamily="34" charset="0"/>
              </a:rPr>
              <a:t>Reported before they are exploited</a:t>
            </a:r>
            <a:endParaRPr lang="en-US" sz="1600" dirty="0">
              <a:latin typeface="Arial Black" pitchFamily="34" charset="0"/>
              <a:cs typeface="Arial" pitchFamily="34" charset="0"/>
            </a:endParaRPr>
          </a:p>
        </p:txBody>
      </p:sp>
      <p:sp>
        <p:nvSpPr>
          <p:cNvPr id="111" name="Content Placeholder 2"/>
          <p:cNvSpPr>
            <a:spLocks noGrp="1"/>
          </p:cNvSpPr>
          <p:nvPr>
            <p:ph idx="1"/>
          </p:nvPr>
        </p:nvSpPr>
        <p:spPr>
          <a:xfrm>
            <a:off x="457200" y="1066800"/>
            <a:ext cx="8229600" cy="1828799"/>
          </a:xfrm>
        </p:spPr>
        <p:txBody>
          <a:bodyPr/>
          <a:lstStyle/>
          <a:p>
            <a:r>
              <a:rPr lang="en-US" dirty="0" smtClean="0"/>
              <a:t>Split analysis across population of users</a:t>
            </a:r>
          </a:p>
          <a:p>
            <a:pPr lvl="1">
              <a:buClr>
                <a:srgbClr val="00B050"/>
              </a:buClr>
              <a:buSzPct val="80000"/>
              <a:buFont typeface="Arial" pitchFamily="34" charset="0"/>
              <a:buChar char="+"/>
            </a:pPr>
            <a:r>
              <a:rPr lang="en-US" dirty="0" smtClean="0"/>
              <a:t>Low HW cost, low runtime overhead,</a:t>
            </a:r>
            <a:br>
              <a:rPr lang="en-US" dirty="0" smtClean="0"/>
            </a:br>
            <a:r>
              <a:rPr lang="en-US" dirty="0" smtClean="0"/>
              <a:t>runtime information from the field</a:t>
            </a:r>
          </a:p>
          <a:p>
            <a:pPr lvl="1">
              <a:buClr>
                <a:srgbClr val="FF0000"/>
              </a:buClr>
              <a:buSzPct val="80000"/>
              <a:buFont typeface="Arial" pitchFamily="34" charset="0"/>
              <a:buChar char="–"/>
            </a:pPr>
            <a:r>
              <a:rPr lang="en-US" dirty="0" smtClean="0"/>
              <a:t>Analysis only</a:t>
            </a:r>
          </a:p>
        </p:txBody>
      </p:sp>
      <p:grpSp>
        <p:nvGrpSpPr>
          <p:cNvPr id="116" name="Group 115"/>
          <p:cNvGrpSpPr/>
          <p:nvPr/>
        </p:nvGrpSpPr>
        <p:grpSpPr>
          <a:xfrm>
            <a:off x="381000" y="2971800"/>
            <a:ext cx="2155126" cy="2319754"/>
            <a:chOff x="381000" y="2971800"/>
            <a:chExt cx="2155126" cy="2319754"/>
          </a:xfrm>
        </p:grpSpPr>
        <p:pic>
          <p:nvPicPr>
            <p:cNvPr id="114" name="Picture 20" descr="C:\Users\Joe\AppData\Local\Microsoft\Windows\Temporary Internet Files\Content.IE5\0XJQFR4A\MCj01298860000[1].wmf"/>
            <p:cNvPicPr>
              <a:picLocks noChangeAspect="1" noChangeArrowheads="1"/>
            </p:cNvPicPr>
            <p:nvPr/>
          </p:nvPicPr>
          <p:blipFill>
            <a:blip r:embed="rId4"/>
            <a:srcRect/>
            <a:stretch>
              <a:fillRect/>
            </a:stretch>
          </p:blipFill>
          <p:spPr bwMode="auto">
            <a:xfrm>
              <a:off x="381000" y="2971800"/>
              <a:ext cx="2155126" cy="2260764"/>
            </a:xfrm>
            <a:prstGeom prst="rect">
              <a:avLst/>
            </a:prstGeom>
            <a:noFill/>
          </p:spPr>
        </p:pic>
        <p:sp>
          <p:nvSpPr>
            <p:cNvPr id="115" name="TextBox 114"/>
            <p:cNvSpPr txBox="1"/>
            <p:nvPr/>
          </p:nvSpPr>
          <p:spPr>
            <a:xfrm>
              <a:off x="685800" y="4953000"/>
              <a:ext cx="1524000" cy="338554"/>
            </a:xfrm>
            <a:prstGeom prst="rect">
              <a:avLst/>
            </a:prstGeom>
            <a:noFill/>
          </p:spPr>
          <p:txBody>
            <a:bodyPr wrap="square" rtlCol="0">
              <a:spAutoFit/>
            </a:bodyPr>
            <a:lstStyle/>
            <a:p>
              <a:pPr algn="ctr"/>
              <a:r>
                <a:rPr lang="en-US" sz="1600" dirty="0" smtClean="0">
                  <a:latin typeface="Arial Black" pitchFamily="34" charset="0"/>
                </a:rPr>
                <a:t>Developer</a:t>
              </a:r>
              <a:endParaRPr lang="en-US" dirty="0">
                <a:latin typeface="Arial Black" pitchFamily="34" charset="0"/>
              </a:endParaRPr>
            </a:p>
          </p:txBody>
        </p:sp>
      </p:grpSp>
      <p:grpSp>
        <p:nvGrpSpPr>
          <p:cNvPr id="117" name="Group 116"/>
          <p:cNvGrpSpPr/>
          <p:nvPr/>
        </p:nvGrpSpPr>
        <p:grpSpPr>
          <a:xfrm>
            <a:off x="2362200" y="3429000"/>
            <a:ext cx="1752600" cy="1122277"/>
            <a:chOff x="4268093" y="4119536"/>
            <a:chExt cx="1353804" cy="1122277"/>
          </a:xfrm>
        </p:grpSpPr>
        <p:sp>
          <p:nvSpPr>
            <p:cNvPr id="118" name="TextBox 117"/>
            <p:cNvSpPr txBox="1"/>
            <p:nvPr/>
          </p:nvSpPr>
          <p:spPr>
            <a:xfrm>
              <a:off x="4268093" y="4657038"/>
              <a:ext cx="1353804" cy="584775"/>
            </a:xfrm>
            <a:prstGeom prst="rect">
              <a:avLst/>
            </a:prstGeom>
            <a:noFill/>
          </p:spPr>
          <p:txBody>
            <a:bodyPr wrap="square" rtlCol="0">
              <a:spAutoFit/>
            </a:bodyPr>
            <a:lstStyle/>
            <a:p>
              <a:pPr algn="ctr"/>
              <a:r>
                <a:rPr lang="en-US" sz="1600" dirty="0" smtClean="0">
                  <a:latin typeface="Arial Black" pitchFamily="34" charset="0"/>
                </a:rPr>
                <a:t>Instrumented Program</a:t>
              </a:r>
              <a:endParaRPr lang="en-US" sz="1600" dirty="0">
                <a:latin typeface="Arial Black" pitchFamily="34" charset="0"/>
              </a:endParaRPr>
            </a:p>
          </p:txBody>
        </p:sp>
        <p:pic>
          <p:nvPicPr>
            <p:cNvPr id="119"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4729980" y="4119536"/>
              <a:ext cx="396276" cy="582132"/>
            </a:xfrm>
            <a:prstGeom prst="rect">
              <a:avLst/>
            </a:prstGeom>
            <a:noFill/>
          </p:spPr>
        </p:pic>
      </p:grpSp>
      <p:pic>
        <p:nvPicPr>
          <p:cNvPr id="120"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92191" y="3429000"/>
            <a:ext cx="513009" cy="582132"/>
          </a:xfrm>
          <a:prstGeom prst="rect">
            <a:avLst/>
          </a:prstGeom>
          <a:noFill/>
        </p:spPr>
      </p:pic>
      <p:pic>
        <p:nvPicPr>
          <p:cNvPr id="123"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71800" y="3429000"/>
            <a:ext cx="513009" cy="582132"/>
          </a:xfrm>
          <a:prstGeom prst="rect">
            <a:avLst/>
          </a:prstGeom>
          <a:noFill/>
        </p:spPr>
      </p:pic>
      <p:pic>
        <p:nvPicPr>
          <p:cNvPr id="124"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71800" y="3429000"/>
            <a:ext cx="513009" cy="582132"/>
          </a:xfrm>
          <a:prstGeom prst="rect">
            <a:avLst/>
          </a:prstGeom>
          <a:noFill/>
        </p:spPr>
      </p:pic>
      <p:pic>
        <p:nvPicPr>
          <p:cNvPr id="125"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71800" y="3429000"/>
            <a:ext cx="513009" cy="582132"/>
          </a:xfrm>
          <a:prstGeom prst="rect">
            <a:avLst/>
          </a:prstGeom>
          <a:noFill/>
        </p:spPr>
      </p:pic>
      <p:pic>
        <p:nvPicPr>
          <p:cNvPr id="126"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71800" y="3429000"/>
            <a:ext cx="513009" cy="582132"/>
          </a:xfrm>
          <a:prstGeom prst="rect">
            <a:avLst/>
          </a:prstGeom>
          <a:noFill/>
        </p:spPr>
      </p:pic>
      <p:pic>
        <p:nvPicPr>
          <p:cNvPr id="122" name="Picture 31" descr="C:\Users\Joe\AppData\Local\Microsoft\Windows\Temporary Internet Files\Content.IE5\L7A2IK3N\MPj03961210000[1].jpg"/>
          <p:cNvPicPr>
            <a:picLocks noChangeAspect="1" noChangeArrowheads="1"/>
          </p:cNvPicPr>
          <p:nvPr/>
        </p:nvPicPr>
        <p:blipFill>
          <a:blip r:embed="rId5" cstate="print"/>
          <a:srcRect/>
          <a:stretch>
            <a:fillRect/>
          </a:stretch>
        </p:blipFill>
        <p:spPr bwMode="auto">
          <a:xfrm>
            <a:off x="2971800" y="3456468"/>
            <a:ext cx="513009" cy="582132"/>
          </a:xfrm>
          <a:prstGeom prst="rect">
            <a:avLst/>
          </a:prstGeom>
          <a:noFill/>
        </p:spPr>
      </p:pic>
      <p:pic>
        <p:nvPicPr>
          <p:cNvPr id="127" name="Picture 33" descr="C:\Users\Joe\AppData\Local\Microsoft\Windows\Temporary Internet Files\Content.IE5\76OEA6WG\MCj04347500000[1].png"/>
          <p:cNvPicPr>
            <a:picLocks noChangeAspect="1" noChangeArrowheads="1"/>
          </p:cNvPicPr>
          <p:nvPr/>
        </p:nvPicPr>
        <p:blipFill>
          <a:blip r:embed="rId6" cstate="print"/>
          <a:srcRect/>
          <a:stretch>
            <a:fillRect/>
          </a:stretch>
        </p:blipFill>
        <p:spPr bwMode="auto">
          <a:xfrm>
            <a:off x="6705600" y="5715000"/>
            <a:ext cx="440161" cy="441011"/>
          </a:xfrm>
          <a:prstGeom prst="rect">
            <a:avLst/>
          </a:prstGeom>
          <a:noFill/>
        </p:spPr>
      </p:pic>
      <p:pic>
        <p:nvPicPr>
          <p:cNvPr id="150" name="Picture 33" descr="C:\Users\Joe\AppData\Local\Microsoft\Windows\Temporary Internet Files\Content.IE5\76OEA6WG\MCj04347500000[1].png"/>
          <p:cNvPicPr>
            <a:picLocks noChangeAspect="1" noChangeArrowheads="1"/>
          </p:cNvPicPr>
          <p:nvPr/>
        </p:nvPicPr>
        <p:blipFill>
          <a:blip r:embed="rId6" cstate="print"/>
          <a:srcRect/>
          <a:stretch>
            <a:fillRect/>
          </a:stretch>
        </p:blipFill>
        <p:spPr bwMode="auto">
          <a:xfrm>
            <a:off x="5638800" y="4054789"/>
            <a:ext cx="440161" cy="441011"/>
          </a:xfrm>
          <a:prstGeom prst="rect">
            <a:avLst/>
          </a:prstGeom>
          <a:noFill/>
        </p:spPr>
      </p:pic>
      <p:sp>
        <p:nvSpPr>
          <p:cNvPr id="128" name="TextBox 127"/>
          <p:cNvSpPr txBox="1"/>
          <p:nvPr/>
        </p:nvSpPr>
        <p:spPr>
          <a:xfrm>
            <a:off x="3581400" y="3886200"/>
            <a:ext cx="1828800" cy="830997"/>
          </a:xfrm>
          <a:prstGeom prst="rect">
            <a:avLst/>
          </a:prstGeom>
          <a:noFill/>
        </p:spPr>
        <p:txBody>
          <a:bodyPr wrap="square" rtlCol="0">
            <a:spAutoFit/>
          </a:bodyPr>
          <a:lstStyle/>
          <a:p>
            <a:pPr algn="ctr"/>
            <a:r>
              <a:rPr lang="en-US" sz="1600" dirty="0" smtClean="0">
                <a:latin typeface="Arial Black" pitchFamily="34" charset="0"/>
                <a:cs typeface="Arial" pitchFamily="34" charset="0"/>
              </a:rPr>
              <a:t>Potential problems encountered</a:t>
            </a:r>
            <a:endParaRPr lang="en-US" sz="1600" dirty="0">
              <a:latin typeface="Arial Black" pitchFamily="34" charset="0"/>
              <a:cs typeface="Arial" pitchFamily="34" charset="0"/>
            </a:endParaRPr>
          </a:p>
        </p:txBody>
      </p:sp>
      <p:pic>
        <p:nvPicPr>
          <p:cNvPr id="2050"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6420351" y="3733800"/>
            <a:ext cx="265698" cy="301537"/>
          </a:xfrm>
          <a:prstGeom prst="rect">
            <a:avLst/>
          </a:prstGeom>
          <a:noFill/>
        </p:spPr>
      </p:pic>
      <p:pic>
        <p:nvPicPr>
          <p:cNvPr id="172"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7410951" y="4346663"/>
            <a:ext cx="265698" cy="301537"/>
          </a:xfrm>
          <a:prstGeom prst="rect">
            <a:avLst/>
          </a:prstGeom>
          <a:noFill/>
        </p:spPr>
      </p:pic>
      <p:pic>
        <p:nvPicPr>
          <p:cNvPr id="173"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8553951" y="4876800"/>
            <a:ext cx="265698" cy="301537"/>
          </a:xfrm>
          <a:prstGeom prst="rect">
            <a:avLst/>
          </a:prstGeom>
          <a:noFill/>
        </p:spPr>
      </p:pic>
      <p:pic>
        <p:nvPicPr>
          <p:cNvPr id="174"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7410951" y="5413463"/>
            <a:ext cx="265698" cy="301537"/>
          </a:xfrm>
          <a:prstGeom prst="rect">
            <a:avLst/>
          </a:prstGeom>
          <a:noFill/>
        </p:spPr>
      </p:pic>
      <p:pic>
        <p:nvPicPr>
          <p:cNvPr id="175"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8477751" y="3657600"/>
            <a:ext cx="265698" cy="301537"/>
          </a:xfrm>
          <a:prstGeom prst="rect">
            <a:avLst/>
          </a:prstGeom>
          <a:noFill/>
        </p:spPr>
      </p:pic>
      <p:pic>
        <p:nvPicPr>
          <p:cNvPr id="176" name="Picture 2" descr="C:\Users\Joe\AppData\Local\Microsoft\Windows\Temporary Internet Files\Content.IE5\76OEA6WG\MCj04041150000[1].wmf"/>
          <p:cNvPicPr>
            <a:picLocks noChangeAspect="1" noChangeArrowheads="1"/>
          </p:cNvPicPr>
          <p:nvPr/>
        </p:nvPicPr>
        <p:blipFill>
          <a:blip r:embed="rId7" cstate="print"/>
          <a:stretch>
            <a:fillRect/>
          </a:stretch>
        </p:blipFill>
        <p:spPr bwMode="auto">
          <a:xfrm>
            <a:off x="6344151" y="4876800"/>
            <a:ext cx="265698" cy="301537"/>
          </a:xfrm>
          <a:prstGeom prst="rect">
            <a:avLst/>
          </a:prstGeom>
          <a:noFill/>
        </p:spPr>
      </p:pic>
      <p:grpSp>
        <p:nvGrpSpPr>
          <p:cNvPr id="177" name="Group 13"/>
          <p:cNvGrpSpPr/>
          <p:nvPr/>
        </p:nvGrpSpPr>
        <p:grpSpPr>
          <a:xfrm>
            <a:off x="6324600" y="5715000"/>
            <a:ext cx="457200" cy="457200"/>
            <a:chOff x="3651250" y="2611437"/>
            <a:chExt cx="1841500" cy="1635125"/>
          </a:xfrm>
        </p:grpSpPr>
        <p:pic>
          <p:nvPicPr>
            <p:cNvPr id="178" name="Picture 4" descr="C:\Users\Joe\AppData\Local\Microsoft\Windows\Temporary Internet Files\Content.IE5\76OEA6WG\MCj04247980000[1].wmf"/>
            <p:cNvPicPr>
              <a:picLocks noChangeAspect="1" noChangeArrowheads="1"/>
            </p:cNvPicPr>
            <p:nvPr/>
          </p:nvPicPr>
          <p:blipFill>
            <a:blip r:embed="rId8"/>
            <a:srcRect/>
            <a:stretch>
              <a:fillRect/>
            </a:stretch>
          </p:blipFill>
          <p:spPr bwMode="auto">
            <a:xfrm>
              <a:off x="3651250" y="2611437"/>
              <a:ext cx="1841500" cy="1635125"/>
            </a:xfrm>
            <a:prstGeom prst="rect">
              <a:avLst/>
            </a:prstGeom>
            <a:noFill/>
          </p:spPr>
        </p:pic>
        <p:pic>
          <p:nvPicPr>
            <p:cNvPr id="179" name="Picture 26" descr="C:\Users\Joe\AppData\Local\Microsoft\Windows\Temporary Internet Files\Content.IE5\URLUNLMX\MCj04325370000[1].png"/>
            <p:cNvPicPr>
              <a:picLocks noChangeAspect="1" noChangeArrowheads="1"/>
            </p:cNvPicPr>
            <p:nvPr/>
          </p:nvPicPr>
          <p:blipFill>
            <a:blip r:embed="rId9" cstate="print"/>
            <a:srcRect/>
            <a:stretch>
              <a:fillRect/>
            </a:stretch>
          </p:blipFill>
          <p:spPr bwMode="auto">
            <a:xfrm rot="20715430" flipH="1">
              <a:off x="3982739" y="3043548"/>
              <a:ext cx="1257939" cy="836135"/>
            </a:xfrm>
            <a:prstGeom prst="rect">
              <a:avLst/>
            </a:prstGeom>
            <a:noFill/>
          </p:spPr>
        </p:pic>
      </p:grpSp>
      <p:grpSp>
        <p:nvGrpSpPr>
          <p:cNvPr id="180" name="Group 13"/>
          <p:cNvGrpSpPr/>
          <p:nvPr/>
        </p:nvGrpSpPr>
        <p:grpSpPr>
          <a:xfrm>
            <a:off x="5334000" y="4191000"/>
            <a:ext cx="457200" cy="457200"/>
            <a:chOff x="3651250" y="2611437"/>
            <a:chExt cx="1841500" cy="1635125"/>
          </a:xfrm>
        </p:grpSpPr>
        <p:pic>
          <p:nvPicPr>
            <p:cNvPr id="181" name="Picture 4" descr="C:\Users\Joe\AppData\Local\Microsoft\Windows\Temporary Internet Files\Content.IE5\76OEA6WG\MCj04247980000[1].wmf"/>
            <p:cNvPicPr>
              <a:picLocks noChangeAspect="1" noChangeArrowheads="1"/>
            </p:cNvPicPr>
            <p:nvPr/>
          </p:nvPicPr>
          <p:blipFill>
            <a:blip r:embed="rId8"/>
            <a:srcRect/>
            <a:stretch>
              <a:fillRect/>
            </a:stretch>
          </p:blipFill>
          <p:spPr bwMode="auto">
            <a:xfrm>
              <a:off x="3651250" y="2611437"/>
              <a:ext cx="1841500" cy="1635125"/>
            </a:xfrm>
            <a:prstGeom prst="rect">
              <a:avLst/>
            </a:prstGeom>
            <a:noFill/>
          </p:spPr>
        </p:pic>
        <p:pic>
          <p:nvPicPr>
            <p:cNvPr id="182" name="Picture 26" descr="C:\Users\Joe\AppData\Local\Microsoft\Windows\Temporary Internet Files\Content.IE5\URLUNLMX\MCj04325370000[1].png"/>
            <p:cNvPicPr>
              <a:picLocks noChangeAspect="1" noChangeArrowheads="1"/>
            </p:cNvPicPr>
            <p:nvPr/>
          </p:nvPicPr>
          <p:blipFill>
            <a:blip r:embed="rId9" cstate="print"/>
            <a:srcRect/>
            <a:stretch>
              <a:fillRect/>
            </a:stretch>
          </p:blipFill>
          <p:spPr bwMode="auto">
            <a:xfrm rot="20715430" flipH="1">
              <a:off x="3982739" y="3043548"/>
              <a:ext cx="1257939" cy="836135"/>
            </a:xfrm>
            <a:prstGeom prst="rect">
              <a:avLst/>
            </a:prstGeom>
            <a:noFill/>
          </p:spPr>
        </p:pic>
      </p:grpSp>
      <p:sp>
        <p:nvSpPr>
          <p:cNvPr id="50" name="Right Arrow 49"/>
          <p:cNvSpPr/>
          <p:nvPr/>
        </p:nvSpPr>
        <p:spPr>
          <a:xfrm rot="2319024">
            <a:off x="5033990" y="5145215"/>
            <a:ext cx="1877336" cy="11911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5029200" y="4267200"/>
            <a:ext cx="609600" cy="1188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1846171">
            <a:off x="2512195" y="4777292"/>
            <a:ext cx="879867" cy="1188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1315669">
            <a:off x="2519600" y="5080195"/>
            <a:ext cx="691406" cy="1188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2.22222E-6 -9.89824E-7 C 0.08663 -0.01179 0.17326 -0.02359 0.24514 -9.89824E-7 C 0.31701 0.02359 0.37396 0.0821 0.4309 0.14084 " pathEditMode="relative" ptsTypes="aaA">
                                      <p:cBhvr>
                                        <p:cTn id="12" dur="1000" fill="hold"/>
                                        <p:tgtEl>
                                          <p:spTgt spid="120"/>
                                        </p:tgtEl>
                                        <p:attrNameLst>
                                          <p:attrName>ppt_x</p:attrName>
                                          <p:attrName>ppt_y</p:attrName>
                                        </p:attrNameLst>
                                      </p:cBhvr>
                                    </p:animMotion>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12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3.33333E-6 -4.07407E-6 C 0.10105 -0.00162 0.20243 -0.00324 0.25695 0.00371 C 0.31146 0.01065 0.31927 0.02593 0.32726 0.04121 " pathEditMode="relative" rAng="0" ptsTypes="aaA">
                                      <p:cBhvr>
                                        <p:cTn id="21" dur="1000" fill="hold"/>
                                        <p:tgtEl>
                                          <p:spTgt spid="122"/>
                                        </p:tgtEl>
                                        <p:attrNameLst>
                                          <p:attrName>ppt_x</p:attrName>
                                          <p:attrName>ppt_y</p:attrName>
                                        </p:attrNameLst>
                                      </p:cBhvr>
                                      <p:rCtr x="16400" y="1900"/>
                                    </p:animMotion>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2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1.38889E-6 6.10546E-7 C 0.10521 0.02058 0.21042 0.0414 0.30295 0.07863 C 0.39549 0.11586 0.47535 0.16952 0.55538 0.22317 " pathEditMode="relative" rAng="0" ptsTypes="aaA">
                                      <p:cBhvr>
                                        <p:cTn id="30" dur="1000" fill="hold"/>
                                        <p:tgtEl>
                                          <p:spTgt spid="123"/>
                                        </p:tgtEl>
                                        <p:attrNameLst>
                                          <p:attrName>ppt_x</p:attrName>
                                          <p:attrName>ppt_y</p:attrName>
                                        </p:attrNameLst>
                                      </p:cBhvr>
                                      <p:rCtr x="27800" y="11100"/>
                                    </p:animMotion>
                                  </p:childTnLst>
                                </p:cTn>
                              </p:par>
                            </p:childTnLst>
                          </p:cTn>
                        </p:par>
                        <p:par>
                          <p:cTn id="31" fill="hold">
                            <p:stCondLst>
                              <p:cond delay="3000"/>
                            </p:stCondLst>
                            <p:childTnLst>
                              <p:par>
                                <p:cTn id="32" presetID="1" presetClass="exit" presetSubtype="0" fill="hold" nodeType="afterEffect">
                                  <p:stCondLst>
                                    <p:cond delay="0"/>
                                  </p:stCondLst>
                                  <p:childTnLst>
                                    <p:set>
                                      <p:cBhvr>
                                        <p:cTn id="33" dur="1" fill="hold">
                                          <p:stCondLst>
                                            <p:cond delay="0"/>
                                          </p:stCondLst>
                                        </p:cTn>
                                        <p:tgtEl>
                                          <p:spTgt spid="12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7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3.05556E-6 -2.95097E-6 C 0.11997 0.03307 0.23994 0.06638 0.31407 0.11448 C 0.3882 0.16258 0.41667 0.22572 0.44514 0.28886 " pathEditMode="relative" ptsTypes="aaA">
                                      <p:cBhvr>
                                        <p:cTn id="39" dur="1000" fill="hold"/>
                                        <p:tgtEl>
                                          <p:spTgt spid="124"/>
                                        </p:tgtEl>
                                        <p:attrNameLst>
                                          <p:attrName>ppt_x</p:attrName>
                                          <p:attrName>ppt_y</p:attrName>
                                        </p:attrNameLst>
                                      </p:cBhvr>
                                    </p:animMotion>
                                  </p:childTnLst>
                                </p:cTn>
                              </p:par>
                            </p:childTnLst>
                          </p:cTn>
                        </p:par>
                        <p:par>
                          <p:cTn id="40" fill="hold">
                            <p:stCondLst>
                              <p:cond delay="4000"/>
                            </p:stCondLst>
                            <p:childTnLst>
                              <p:par>
                                <p:cTn id="41" presetID="1" presetClass="exit" presetSubtype="0" fill="hold" nodeType="afterEffect">
                                  <p:stCondLst>
                                    <p:cond delay="0"/>
                                  </p:stCondLst>
                                  <p:childTnLst>
                                    <p:set>
                                      <p:cBhvr>
                                        <p:cTn id="42" dur="1" fill="hold">
                                          <p:stCondLst>
                                            <p:cond delay="0"/>
                                          </p:stCondLst>
                                        </p:cTn>
                                        <p:tgtEl>
                                          <p:spTgt spid="12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1.38889E-6 6.10546E-7 C 0.1408 -0.00833 0.28195 -0.01642 0.37309 -0.00925 C 0.46424 -0.00208 0.50556 0.02058 0.54705 0.04325 " pathEditMode="relative" rAng="0" ptsTypes="aaA">
                                      <p:cBhvr>
                                        <p:cTn id="48" dur="1000" fill="hold"/>
                                        <p:tgtEl>
                                          <p:spTgt spid="125"/>
                                        </p:tgtEl>
                                        <p:attrNameLst>
                                          <p:attrName>ppt_x</p:attrName>
                                          <p:attrName>ppt_y</p:attrName>
                                        </p:attrNameLst>
                                      </p:cBhvr>
                                      <p:rCtr x="27300" y="1300"/>
                                    </p:animMotion>
                                  </p:childTnLst>
                                </p:cTn>
                              </p:par>
                            </p:childTnLst>
                          </p:cTn>
                        </p:par>
                        <p:par>
                          <p:cTn id="49" fill="hold">
                            <p:stCondLst>
                              <p:cond delay="5000"/>
                            </p:stCondLst>
                            <p:childTnLst>
                              <p:par>
                                <p:cTn id="50" presetID="1" presetClass="exit" presetSubtype="0" fill="hold" nodeType="afterEffect">
                                  <p:stCondLst>
                                    <p:cond delay="0"/>
                                  </p:stCondLst>
                                  <p:childTnLst>
                                    <p:set>
                                      <p:cBhvr>
                                        <p:cTn id="51" dur="1" fill="hold">
                                          <p:stCondLst>
                                            <p:cond delay="0"/>
                                          </p:stCondLst>
                                        </p:cTn>
                                        <p:tgtEl>
                                          <p:spTgt spid="1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7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1.38889E-6 6.10546E-7 C 0.10174 0.02151 0.20347 0.04325 0.25729 0.07886 C 0.31094 0.11448 0.31649 0.1642 0.32205 0.21392 " pathEditMode="relative" rAng="0" ptsTypes="aaA">
                                      <p:cBhvr>
                                        <p:cTn id="57" dur="1000" fill="hold"/>
                                        <p:tgtEl>
                                          <p:spTgt spid="126"/>
                                        </p:tgtEl>
                                        <p:attrNameLst>
                                          <p:attrName>ppt_x</p:attrName>
                                          <p:attrName>ppt_y</p:attrName>
                                        </p:attrNameLst>
                                      </p:cBhvr>
                                      <p:rCtr x="16100" y="10700"/>
                                    </p:animMotion>
                                  </p:childTnLst>
                                </p:cTn>
                              </p:par>
                            </p:childTnLst>
                          </p:cTn>
                        </p:par>
                        <p:par>
                          <p:cTn id="58" fill="hold">
                            <p:stCondLst>
                              <p:cond delay="6000"/>
                            </p:stCondLst>
                            <p:childTnLst>
                              <p:par>
                                <p:cTn id="59" presetID="1" presetClass="exit" presetSubtype="0" fill="hold" nodeType="afterEffect">
                                  <p:stCondLst>
                                    <p:cond delay="0"/>
                                  </p:stCondLst>
                                  <p:childTnLst>
                                    <p:set>
                                      <p:cBhvr>
                                        <p:cTn id="60" dur="1" fill="hold">
                                          <p:stCondLst>
                                            <p:cond delay="0"/>
                                          </p:stCondLst>
                                        </p:cTn>
                                        <p:tgtEl>
                                          <p:spTgt spid="12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1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17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050"/>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7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6"/>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5.55556E-7 -7.40741E-6 C -0.10417 0.00995 -0.20834 0.0199 -0.28681 -0.00487 C -0.36528 -0.02964 -0.41806 -0.08913 -0.47084 -0.14839 " pathEditMode="relative" ptsTypes="aaA">
                                      <p:cBhvr>
                                        <p:cTn id="92" dur="1000" fill="hold"/>
                                        <p:tgtEl>
                                          <p:spTgt spid="177"/>
                                        </p:tgtEl>
                                        <p:attrNameLst>
                                          <p:attrName>ppt_x</p:attrName>
                                          <p:attrName>ppt_y</p:attrName>
                                        </p:attrNameLst>
                                      </p:cBhvr>
                                    </p:animMotion>
                                  </p:childTnLst>
                                </p:cTn>
                              </p:par>
                              <p:par>
                                <p:cTn id="93" presetID="1" presetClass="exit" presetSubtype="0" fill="hold" grpId="1" nodeType="withEffect">
                                  <p:stCondLst>
                                    <p:cond delay="0"/>
                                  </p:stCondLst>
                                  <p:childTnLst>
                                    <p:set>
                                      <p:cBhvr>
                                        <p:cTn id="94" dur="1" fill="hold">
                                          <p:stCondLst>
                                            <p:cond delay="0"/>
                                          </p:stCondLst>
                                        </p:cTn>
                                        <p:tgtEl>
                                          <p:spTgt spid="5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0"/>
                                        </p:tgtEl>
                                        <p:attrNameLst>
                                          <p:attrName>style.visibility</p:attrName>
                                        </p:attrNameLst>
                                      </p:cBhvr>
                                      <p:to>
                                        <p:strVal val="hidden"/>
                                      </p:to>
                                    </p:set>
                                  </p:childTnLst>
                                </p:cTn>
                              </p:par>
                            </p:childTnLst>
                          </p:cTn>
                        </p:par>
                        <p:par>
                          <p:cTn id="97" fill="hold">
                            <p:stCondLst>
                              <p:cond delay="1000"/>
                            </p:stCondLst>
                            <p:childTnLst>
                              <p:par>
                                <p:cTn id="98" presetID="1" presetClass="entr" presetSubtype="0" fill="hold" nodeType="afterEffect">
                                  <p:stCondLst>
                                    <p:cond delay="0"/>
                                  </p:stCondLst>
                                  <p:childTnLst>
                                    <p:set>
                                      <p:cBhvr>
                                        <p:cTn id="99" dur="1" fill="hold">
                                          <p:stCondLst>
                                            <p:cond delay="0"/>
                                          </p:stCondLst>
                                        </p:cTn>
                                        <p:tgtEl>
                                          <p:spTgt spid="180"/>
                                        </p:tgtEl>
                                        <p:attrNameLst>
                                          <p:attrName>style.visibility</p:attrName>
                                        </p:attrNameLst>
                                      </p:cBhvr>
                                      <p:to>
                                        <p:strVal val="visible"/>
                                      </p:to>
                                    </p:set>
                                  </p:childTnLst>
                                </p:cTn>
                              </p:par>
                              <p:par>
                                <p:cTn id="100" presetID="0" presetClass="path" presetSubtype="0" accel="50000" decel="50000" fill="hold" nodeType="withEffect">
                                  <p:stCondLst>
                                    <p:cond delay="0"/>
                                  </p:stCondLst>
                                  <p:childTnLst>
                                    <p:animMotion origin="layout" path="M 8.05556E-6 9.25926E-6 C -0.06371 -0.00532 -0.12743 -0.01064 -0.18767 -0.0074 C -0.24791 -0.00416 -0.30468 0.00741 -0.36128 0.01899 " pathEditMode="relative" ptsTypes="aaA">
                                      <p:cBhvr>
                                        <p:cTn id="101" dur="1000" fill="hold"/>
                                        <p:tgtEl>
                                          <p:spTgt spid="180"/>
                                        </p:tgtEl>
                                        <p:attrNameLst>
                                          <p:attrName>ppt_x</p:attrName>
                                          <p:attrName>ppt_y</p:attrName>
                                        </p:attrNameLst>
                                      </p:cBhvr>
                                    </p:animMotion>
                                  </p:childTnLst>
                                </p:cTn>
                              </p:par>
                            </p:childTnLst>
                          </p:cTn>
                        </p:par>
                        <p:par>
                          <p:cTn id="102" fill="hold">
                            <p:stCondLst>
                              <p:cond delay="2000"/>
                            </p:stCondLst>
                            <p:childTnLst>
                              <p:par>
                                <p:cTn id="103" presetID="1"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56" grpId="0"/>
      <p:bldP spid="128" grpId="0"/>
      <p:bldP spid="50" grpId="0" animBg="1"/>
      <p:bldP spid="50" grpId="1" animBg="1"/>
      <p:bldP spid="51" grpId="0" animBg="1"/>
      <p:bldP spid="51" grpId="1"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Heavyweight Dynamic Analysis</a:t>
            </a:r>
            <a:endParaRPr lang="en-US" dirty="0"/>
          </a:p>
        </p:txBody>
      </p:sp>
      <p:sp>
        <p:nvSpPr>
          <p:cNvPr id="3" name="Content Placeholder 2"/>
          <p:cNvSpPr>
            <a:spLocks noGrp="1"/>
          </p:cNvSpPr>
          <p:nvPr>
            <p:ph idx="1"/>
          </p:nvPr>
        </p:nvSpPr>
        <p:spPr/>
        <p:txBody>
          <a:bodyPr/>
          <a:lstStyle/>
          <a:p>
            <a:r>
              <a:rPr lang="en-US" dirty="0" smtClean="0"/>
              <a:t>Heavyweight analyses use </a:t>
            </a:r>
            <a:r>
              <a:rPr lang="en-US" i="1" dirty="0" smtClean="0"/>
              <a:t>shadow values.</a:t>
            </a:r>
            <a:endParaRPr lang="en-US" dirty="0" smtClean="0"/>
          </a:p>
          <a:p>
            <a:r>
              <a:rPr lang="en-US" dirty="0" smtClean="0"/>
              <a:t>Shadow values hold meta-information about associated memory values</a:t>
            </a:r>
          </a:p>
          <a:p>
            <a:endParaRPr lang="en-US" i="1" dirty="0" smtClean="0"/>
          </a:p>
          <a:p>
            <a:endParaRPr lang="en-US" i="1" dirty="0" smtClean="0"/>
          </a:p>
          <a:p>
            <a:endParaRPr lang="en-US" i="1" dirty="0" smtClean="0"/>
          </a:p>
          <a:p>
            <a:endParaRPr lang="en-US" i="1" dirty="0" smtClean="0"/>
          </a:p>
          <a:p>
            <a:pPr lvl="3"/>
            <a:endParaRPr lang="en-US" dirty="0" smtClean="0"/>
          </a:p>
          <a:p>
            <a:r>
              <a:rPr lang="en-US" dirty="0" smtClean="0"/>
              <a:t>Can be used to detect potential errors </a:t>
            </a:r>
            <a:r>
              <a:rPr lang="en-US" i="1" dirty="0" smtClean="0"/>
              <a:t>without an active exploit</a:t>
            </a:r>
            <a:r>
              <a:rPr lang="en-US" dirty="0" smtClean="0"/>
              <a:t>.</a:t>
            </a:r>
            <a:endParaRPr lang="en-US" i="1" dirty="0" smtClean="0"/>
          </a:p>
        </p:txBody>
      </p:sp>
      <p:sp>
        <p:nvSpPr>
          <p:cNvPr id="32" name="Slide Number Placeholder 3"/>
          <p:cNvSpPr txBox="1">
            <a:spLocks/>
          </p:cNvSpPr>
          <p:nvPr/>
        </p:nvSpPr>
        <p:spPr>
          <a:xfrm>
            <a:off x="6553200" y="6319838"/>
            <a:ext cx="2133600" cy="46196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5898B9-ED2C-4925-9C9E-7644545534BD}" type="slidenum">
              <a:rPr kumimoji="0" lang="en-US" alt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4" name="TextBox 33"/>
          <p:cNvSpPr txBox="1"/>
          <p:nvPr/>
        </p:nvSpPr>
        <p:spPr>
          <a:xfrm>
            <a:off x="2286000" y="2667000"/>
            <a:ext cx="2286000" cy="369332"/>
          </a:xfrm>
          <a:prstGeom prst="rect">
            <a:avLst/>
          </a:prstGeom>
          <a:noFill/>
        </p:spPr>
        <p:txBody>
          <a:bodyPr wrap="square" rtlCol="0">
            <a:spAutoFit/>
          </a:bodyPr>
          <a:lstStyle/>
          <a:p>
            <a:pPr algn="ctr"/>
            <a:r>
              <a:rPr lang="en-US" dirty="0" smtClean="0"/>
              <a:t>Memory Location</a:t>
            </a:r>
            <a:endParaRPr lang="en-US" dirty="0"/>
          </a:p>
        </p:txBody>
      </p:sp>
      <p:sp>
        <p:nvSpPr>
          <p:cNvPr id="35" name="TextBox 34"/>
          <p:cNvSpPr txBox="1"/>
          <p:nvPr/>
        </p:nvSpPr>
        <p:spPr>
          <a:xfrm>
            <a:off x="5334000" y="2477869"/>
            <a:ext cx="1066800" cy="646331"/>
          </a:xfrm>
          <a:prstGeom prst="rect">
            <a:avLst/>
          </a:prstGeom>
          <a:noFill/>
        </p:spPr>
        <p:txBody>
          <a:bodyPr wrap="square" rtlCol="0">
            <a:spAutoFit/>
          </a:bodyPr>
          <a:lstStyle/>
          <a:p>
            <a:pPr algn="ctr"/>
            <a:r>
              <a:rPr lang="en-US" dirty="0" smtClean="0"/>
              <a:t>Shadow</a:t>
            </a:r>
            <a:br>
              <a:rPr lang="en-US" dirty="0" smtClean="0"/>
            </a:br>
            <a:r>
              <a:rPr lang="en-US" dirty="0" smtClean="0"/>
              <a:t>Value</a:t>
            </a:r>
            <a:endParaRPr lang="en-US" dirty="0"/>
          </a:p>
        </p:txBody>
      </p:sp>
      <p:sp>
        <p:nvSpPr>
          <p:cNvPr id="38" name="Right Brace 37"/>
          <p:cNvSpPr/>
          <p:nvPr/>
        </p:nvSpPr>
        <p:spPr>
          <a:xfrm>
            <a:off x="1905000" y="3657600"/>
            <a:ext cx="304800" cy="457200"/>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219200" y="3685032"/>
            <a:ext cx="838200" cy="411480"/>
          </a:xfrm>
          <a:prstGeom prst="rect">
            <a:avLst/>
          </a:prstGeom>
          <a:noFill/>
        </p:spPr>
        <p:txBody>
          <a:bodyPr wrap="square" rtlCol="0">
            <a:spAutoFit/>
          </a:bodyPr>
          <a:lstStyle/>
          <a:p>
            <a:pPr algn="r"/>
            <a:r>
              <a:rPr lang="en-US" sz="2000" dirty="0" smtClean="0"/>
              <a:t>Data</a:t>
            </a:r>
          </a:p>
        </p:txBody>
      </p:sp>
      <p:sp>
        <p:nvSpPr>
          <p:cNvPr id="40" name="Left Brace 39"/>
          <p:cNvSpPr/>
          <p:nvPr/>
        </p:nvSpPr>
        <p:spPr>
          <a:xfrm>
            <a:off x="6477000" y="3352800"/>
            <a:ext cx="301752" cy="1066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6629400" y="3276600"/>
            <a:ext cx="2209800" cy="1138773"/>
          </a:xfrm>
          <a:prstGeom prst="rect">
            <a:avLst/>
          </a:prstGeom>
          <a:noFill/>
        </p:spPr>
        <p:txBody>
          <a:bodyPr wrap="square" rtlCol="0">
            <a:spAutoFit/>
          </a:bodyPr>
          <a:lstStyle/>
          <a:p>
            <a:r>
              <a:rPr lang="en-US" sz="2000" u="sng" dirty="0" smtClean="0"/>
              <a:t>Meta-Data:</a:t>
            </a:r>
          </a:p>
          <a:p>
            <a:r>
              <a:rPr lang="en-US" sz="1600" dirty="0" smtClean="0"/>
              <a:t>Trusted/</a:t>
            </a:r>
            <a:r>
              <a:rPr lang="en-US" sz="1600" dirty="0" err="1" smtClean="0"/>
              <a:t>Untrusted</a:t>
            </a:r>
            <a:endParaRPr lang="en-US" sz="1600" dirty="0" smtClean="0"/>
          </a:p>
          <a:p>
            <a:r>
              <a:rPr lang="en-US" sz="1600" dirty="0" smtClean="0"/>
              <a:t>Maximum/Minimum</a:t>
            </a:r>
          </a:p>
          <a:p>
            <a:r>
              <a:rPr lang="en-US" sz="1600" dirty="0" smtClean="0"/>
              <a:t>Symbolic Information</a:t>
            </a:r>
          </a:p>
        </p:txBody>
      </p:sp>
      <p:sp>
        <p:nvSpPr>
          <p:cNvPr id="16" name="Rounded Rectangle 15"/>
          <p:cNvSpPr/>
          <p:nvPr/>
        </p:nvSpPr>
        <p:spPr>
          <a:xfrm>
            <a:off x="5334000" y="4648200"/>
            <a:ext cx="1143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Rounded Rectangle 13"/>
          <p:cNvSpPr/>
          <p:nvPr/>
        </p:nvSpPr>
        <p:spPr>
          <a:xfrm>
            <a:off x="5334000" y="4114800"/>
            <a:ext cx="1143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 name="Rounded Rectangle 11"/>
          <p:cNvSpPr/>
          <p:nvPr/>
        </p:nvSpPr>
        <p:spPr>
          <a:xfrm>
            <a:off x="5334000" y="3581400"/>
            <a:ext cx="1143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8" name="Rounded Rectangle 17"/>
          <p:cNvSpPr/>
          <p:nvPr/>
        </p:nvSpPr>
        <p:spPr>
          <a:xfrm>
            <a:off x="5334000" y="3048000"/>
            <a:ext cx="1143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ounded Rectangle 14"/>
          <p:cNvSpPr/>
          <p:nvPr/>
        </p:nvSpPr>
        <p:spPr>
          <a:xfrm>
            <a:off x="2209800" y="46482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 name="Rounded Rectangle 12"/>
          <p:cNvSpPr/>
          <p:nvPr/>
        </p:nvSpPr>
        <p:spPr>
          <a:xfrm>
            <a:off x="2209800" y="41148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Rounded Rectangle 10"/>
          <p:cNvSpPr/>
          <p:nvPr/>
        </p:nvSpPr>
        <p:spPr>
          <a:xfrm>
            <a:off x="2209800" y="35814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7" name="Rounded Rectangle 16"/>
          <p:cNvSpPr/>
          <p:nvPr/>
        </p:nvSpPr>
        <p:spPr>
          <a:xfrm>
            <a:off x="2209800" y="30480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1"/>
              </a:solidFill>
            </a:endParaRPr>
          </a:p>
        </p:txBody>
      </p:sp>
      <p:sp>
        <p:nvSpPr>
          <p:cNvPr id="57" name="Rounded Rectangle 56"/>
          <p:cNvSpPr/>
          <p:nvPr/>
        </p:nvSpPr>
        <p:spPr>
          <a:xfrm>
            <a:off x="8153400" y="38862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8" name="Rounded Rectangle 57"/>
          <p:cNvSpPr/>
          <p:nvPr/>
        </p:nvSpPr>
        <p:spPr>
          <a:xfrm>
            <a:off x="5943600" y="3352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9" name="Rounded Rectangle 58"/>
          <p:cNvSpPr/>
          <p:nvPr/>
        </p:nvSpPr>
        <p:spPr>
          <a:xfrm>
            <a:off x="8153400" y="33528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ectangle 49"/>
          <p:cNvSpPr/>
          <p:nvPr/>
        </p:nvSpPr>
        <p:spPr>
          <a:xfrm>
            <a:off x="2133600" y="2923032"/>
            <a:ext cx="1524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30552" y="2450592"/>
            <a:ext cx="1676400" cy="438912"/>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33600" y="2209800"/>
            <a:ext cx="13716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1965960"/>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09928"/>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33600" y="1462921"/>
            <a:ext cx="2286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of Heavyweight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a:t>
            </a:fld>
            <a:endParaRPr lang="en-US" altLang="en-US" dirty="0"/>
          </a:p>
        </p:txBody>
      </p:sp>
      <p:sp>
        <p:nvSpPr>
          <p:cNvPr id="12" name="Right Arrow 11"/>
          <p:cNvSpPr/>
          <p:nvPr/>
        </p:nvSpPr>
        <p:spPr>
          <a:xfrm rot="3120000">
            <a:off x="3661773" y="5273040"/>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682756">
            <a:off x="3143395" y="5273040"/>
            <a:ext cx="61918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81400" y="4114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52800" y="3810000"/>
            <a:ext cx="685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I/O</a:t>
            </a:r>
            <a:endParaRPr lang="en-US" sz="2000" dirty="0"/>
          </a:p>
        </p:txBody>
      </p:sp>
      <p:sp>
        <p:nvSpPr>
          <p:cNvPr id="18" name="Rounded Rectangle 17"/>
          <p:cNvSpPr/>
          <p:nvPr/>
        </p:nvSpPr>
        <p:spPr>
          <a:xfrm>
            <a:off x="2782824" y="4724400"/>
            <a:ext cx="1828800" cy="4572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bg1"/>
                </a:solidFill>
              </a:rPr>
              <a:t>x=</a:t>
            </a:r>
            <a:r>
              <a:rPr lang="en-US" sz="2000" dirty="0" err="1" smtClean="0">
                <a:solidFill>
                  <a:schemeClr val="bg1"/>
                </a:solidFill>
              </a:rPr>
              <a:t>read_in</a:t>
            </a:r>
            <a:r>
              <a:rPr lang="en-US" sz="2000" dirty="0" smtClean="0">
                <a:solidFill>
                  <a:schemeClr val="bg1"/>
                </a:solidFill>
              </a:rPr>
              <a:t>()</a:t>
            </a:r>
            <a:endParaRPr lang="en-US" sz="2000" dirty="0">
              <a:solidFill>
                <a:schemeClr val="bg1"/>
              </a:solidFill>
            </a:endParaRPr>
          </a:p>
        </p:txBody>
      </p:sp>
      <p:sp>
        <p:nvSpPr>
          <p:cNvPr id="19" name="Rounded Rectangle 18"/>
          <p:cNvSpPr/>
          <p:nvPr/>
        </p:nvSpPr>
        <p:spPr>
          <a:xfrm>
            <a:off x="2133600" y="5638800"/>
            <a:ext cx="1371600" cy="4572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bg1"/>
                </a:solidFill>
              </a:rPr>
              <a:t>y = x + 1</a:t>
            </a:r>
            <a:endParaRPr lang="en-US" sz="2000" dirty="0">
              <a:solidFill>
                <a:schemeClr val="bg1"/>
              </a:solidFill>
            </a:endParaRPr>
          </a:p>
        </p:txBody>
      </p:sp>
      <p:sp>
        <p:nvSpPr>
          <p:cNvPr id="20" name="Rounded Rectangle 19"/>
          <p:cNvSpPr/>
          <p:nvPr/>
        </p:nvSpPr>
        <p:spPr>
          <a:xfrm>
            <a:off x="3962400" y="5638800"/>
            <a:ext cx="1371600" cy="457200"/>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bg1"/>
                </a:solidFill>
              </a:rPr>
              <a:t>z = x * 2</a:t>
            </a:r>
            <a:endParaRPr lang="en-US" sz="2000" dirty="0">
              <a:solidFill>
                <a:schemeClr val="bg1"/>
              </a:solidFill>
            </a:endParaRPr>
          </a:p>
        </p:txBody>
      </p:sp>
      <p:sp>
        <p:nvSpPr>
          <p:cNvPr id="24" name="TextBox 23"/>
          <p:cNvSpPr txBox="1"/>
          <p:nvPr/>
        </p:nvSpPr>
        <p:spPr>
          <a:xfrm>
            <a:off x="1828800" y="1143000"/>
            <a:ext cx="3505200" cy="2308324"/>
          </a:xfrm>
          <a:prstGeom prst="rect">
            <a:avLst/>
          </a:prstGeom>
          <a:noFill/>
          <a:ln>
            <a:noFill/>
          </a:ln>
        </p:spPr>
        <p:txBody>
          <a:bodyPr wrap="square" rtlCol="0">
            <a:spAutoFit/>
          </a:bodyPr>
          <a:lstStyle/>
          <a:p>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sample(</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a[8]){</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a:t>
            </a:r>
            <a:r>
              <a:rPr lang="en-US" sz="1600" b="1" dirty="0" err="1" smtClean="0">
                <a:latin typeface="Courier New" pitchFamily="49" charset="0"/>
                <a:cs typeface="Courier New" pitchFamily="49" charset="0"/>
              </a:rPr>
              <a:t>read_in</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y = x + 1;</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z = x * 2;</a:t>
            </a:r>
          </a:p>
          <a:p>
            <a:r>
              <a:rPr lang="en-US" sz="1600" b="1" dirty="0" smtClean="0">
                <a:latin typeface="Courier New" pitchFamily="49" charset="0"/>
                <a:cs typeface="Courier New" pitchFamily="49" charset="0"/>
              </a:rPr>
              <a:t>  print a[x];</a:t>
            </a:r>
          </a:p>
          <a:p>
            <a:r>
              <a:rPr lang="en-US" sz="1600" b="1" dirty="0" smtClean="0">
                <a:latin typeface="Courier New" pitchFamily="49" charset="0"/>
                <a:cs typeface="Courier New" pitchFamily="49" charset="0"/>
              </a:rPr>
              <a:t>  if(y&gt;0&amp;&amp;y&lt;8)</a:t>
            </a:r>
          </a:p>
          <a:p>
            <a:r>
              <a:rPr lang="en-US" sz="1600" b="1" dirty="0" smtClean="0">
                <a:latin typeface="Courier New" pitchFamily="49" charset="0"/>
                <a:cs typeface="Courier New" pitchFamily="49" charset="0"/>
              </a:rPr>
              <a:t>    print a[y];</a:t>
            </a:r>
          </a:p>
          <a:p>
            <a:r>
              <a:rPr lang="en-US" sz="1600" b="1" dirty="0" smtClean="0">
                <a:latin typeface="Courier New" pitchFamily="49" charset="0"/>
                <a:cs typeface="Courier New" pitchFamily="49" charset="0"/>
              </a:rPr>
              <a:t>  return a[z];</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grpSp>
        <p:nvGrpSpPr>
          <p:cNvPr id="36" name="Group 55"/>
          <p:cNvGrpSpPr/>
          <p:nvPr/>
        </p:nvGrpSpPr>
        <p:grpSpPr>
          <a:xfrm>
            <a:off x="457200" y="4267202"/>
            <a:ext cx="2286000" cy="609598"/>
            <a:chOff x="541564" y="5335978"/>
            <a:chExt cx="2446565" cy="760020"/>
          </a:xfrm>
        </p:grpSpPr>
        <p:sp>
          <p:nvSpPr>
            <p:cNvPr id="37" name="Rectangle 36"/>
            <p:cNvSpPr/>
            <p:nvPr/>
          </p:nvSpPr>
          <p:spPr>
            <a:xfrm>
              <a:off x="541564" y="5335978"/>
              <a:ext cx="2446565" cy="760020"/>
            </a:xfrm>
            <a:prstGeom prst="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t>Key:</a:t>
              </a:r>
            </a:p>
            <a:p>
              <a:pPr algn="ctr"/>
              <a:r>
                <a:rPr lang="en-US" sz="1600" dirty="0" smtClean="0"/>
                <a:t>    = has shadow value</a:t>
              </a:r>
            </a:p>
          </p:txBody>
        </p:sp>
        <p:sp>
          <p:nvSpPr>
            <p:cNvPr id="39" name="Rounded Rectangle 38"/>
            <p:cNvSpPr/>
            <p:nvPr/>
          </p:nvSpPr>
          <p:spPr>
            <a:xfrm>
              <a:off x="594360" y="5746391"/>
              <a:ext cx="228600" cy="285008"/>
            </a:xfrm>
            <a:prstGeom prst="roundRect">
              <a:avLst/>
            </a:prstGeom>
            <a:solidFill>
              <a:srgbClr val="FF0000"/>
            </a:solidFill>
            <a:ln w="952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42" name="TextBox 41"/>
          <p:cNvSpPr txBox="1"/>
          <p:nvPr/>
        </p:nvSpPr>
        <p:spPr>
          <a:xfrm>
            <a:off x="457200" y="3810000"/>
            <a:ext cx="1524000" cy="461665"/>
          </a:xfrm>
          <a:prstGeom prst="rect">
            <a:avLst/>
          </a:prstGeom>
          <a:noFill/>
        </p:spPr>
        <p:txBody>
          <a:bodyPr wrap="square" rtlCol="0">
            <a:spAutoFit/>
          </a:bodyPr>
          <a:lstStyle/>
          <a:p>
            <a:pPr algn="ctr"/>
            <a:r>
              <a:rPr lang="en-US" sz="2400" u="sng" dirty="0" smtClean="0"/>
              <a:t>Dataflow:</a:t>
            </a:r>
          </a:p>
        </p:txBody>
      </p:sp>
      <p:sp>
        <p:nvSpPr>
          <p:cNvPr id="43" name="TextBox 42"/>
          <p:cNvSpPr txBox="1"/>
          <p:nvPr/>
        </p:nvSpPr>
        <p:spPr>
          <a:xfrm>
            <a:off x="457200" y="1143000"/>
            <a:ext cx="1524000" cy="461665"/>
          </a:xfrm>
          <a:prstGeom prst="rect">
            <a:avLst/>
          </a:prstGeom>
          <a:noFill/>
        </p:spPr>
        <p:txBody>
          <a:bodyPr wrap="square" rtlCol="0">
            <a:spAutoFit/>
          </a:bodyPr>
          <a:lstStyle/>
          <a:p>
            <a:pPr algn="ctr"/>
            <a:r>
              <a:rPr lang="en-US" sz="2400" u="sng" dirty="0" smtClean="0"/>
              <a:t>Code:</a:t>
            </a:r>
          </a:p>
        </p:txBody>
      </p:sp>
      <p:sp>
        <p:nvSpPr>
          <p:cNvPr id="44" name="Rounded Rectangle 43"/>
          <p:cNvSpPr/>
          <p:nvPr/>
        </p:nvSpPr>
        <p:spPr>
          <a:xfrm>
            <a:off x="5943600" y="2971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5" name="Rounded Rectangle 44"/>
          <p:cNvSpPr/>
          <p:nvPr/>
        </p:nvSpPr>
        <p:spPr>
          <a:xfrm>
            <a:off x="8153400" y="29718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Rounded Rectangle 45"/>
          <p:cNvSpPr/>
          <p:nvPr/>
        </p:nvSpPr>
        <p:spPr>
          <a:xfrm>
            <a:off x="5943600" y="24384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7" name="Rounded Rectangle 46"/>
          <p:cNvSpPr/>
          <p:nvPr/>
        </p:nvSpPr>
        <p:spPr>
          <a:xfrm>
            <a:off x="8153400" y="24384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1" name="TextBox 50"/>
          <p:cNvSpPr txBox="1"/>
          <p:nvPr/>
        </p:nvSpPr>
        <p:spPr>
          <a:xfrm>
            <a:off x="5715000" y="2096869"/>
            <a:ext cx="2286000" cy="369332"/>
          </a:xfrm>
          <a:prstGeom prst="rect">
            <a:avLst/>
          </a:prstGeom>
          <a:noFill/>
        </p:spPr>
        <p:txBody>
          <a:bodyPr wrap="square" rtlCol="0">
            <a:spAutoFit/>
          </a:bodyPr>
          <a:lstStyle/>
          <a:p>
            <a:pPr algn="ctr"/>
            <a:r>
              <a:rPr lang="en-US" dirty="0" smtClean="0"/>
              <a:t>Memory Location</a:t>
            </a:r>
            <a:endParaRPr lang="en-US" dirty="0"/>
          </a:p>
        </p:txBody>
      </p:sp>
      <p:sp>
        <p:nvSpPr>
          <p:cNvPr id="52" name="TextBox 51"/>
          <p:cNvSpPr txBox="1"/>
          <p:nvPr/>
        </p:nvSpPr>
        <p:spPr>
          <a:xfrm>
            <a:off x="7848600" y="1868269"/>
            <a:ext cx="1066800" cy="646331"/>
          </a:xfrm>
          <a:prstGeom prst="rect">
            <a:avLst/>
          </a:prstGeom>
          <a:noFill/>
        </p:spPr>
        <p:txBody>
          <a:bodyPr wrap="square" rtlCol="0">
            <a:spAutoFit/>
          </a:bodyPr>
          <a:lstStyle/>
          <a:p>
            <a:pPr algn="ctr"/>
            <a:r>
              <a:rPr lang="en-US" dirty="0" smtClean="0"/>
              <a:t>Shadow</a:t>
            </a:r>
            <a:br>
              <a:rPr lang="en-US" dirty="0" smtClean="0"/>
            </a:br>
            <a:r>
              <a:rPr lang="en-US" dirty="0" smtClean="0"/>
              <a:t>Value</a:t>
            </a:r>
            <a:endParaRPr lang="en-US" dirty="0"/>
          </a:p>
        </p:txBody>
      </p:sp>
      <p:sp>
        <p:nvSpPr>
          <p:cNvPr id="53" name="Double Wave 52"/>
          <p:cNvSpPr/>
          <p:nvPr/>
        </p:nvSpPr>
        <p:spPr>
          <a:xfrm>
            <a:off x="5867400" y="3200400"/>
            <a:ext cx="1981200" cy="457200"/>
          </a:xfrm>
          <a:prstGeom prst="doubleWave">
            <a:avLst>
              <a:gd name="adj1" fmla="val 625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uble Wave 54"/>
          <p:cNvSpPr/>
          <p:nvPr/>
        </p:nvSpPr>
        <p:spPr>
          <a:xfrm>
            <a:off x="8077200" y="3200400"/>
            <a:ext cx="685800" cy="457200"/>
          </a:xfrm>
          <a:prstGeom prst="doubleWave">
            <a:avLst>
              <a:gd name="adj1" fmla="val 625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44196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1" name="Rounded Rectangle 60"/>
          <p:cNvSpPr/>
          <p:nvPr/>
        </p:nvSpPr>
        <p:spPr>
          <a:xfrm>
            <a:off x="8153400" y="44196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2" name="Rounded Rectangle 61"/>
          <p:cNvSpPr/>
          <p:nvPr/>
        </p:nvSpPr>
        <p:spPr>
          <a:xfrm>
            <a:off x="5943600" y="49530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3" name="Rounded Rectangle 62"/>
          <p:cNvSpPr/>
          <p:nvPr/>
        </p:nvSpPr>
        <p:spPr>
          <a:xfrm>
            <a:off x="8153400" y="49530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6" name="TextBox 65"/>
          <p:cNvSpPr txBox="1"/>
          <p:nvPr/>
        </p:nvSpPr>
        <p:spPr>
          <a:xfrm>
            <a:off x="5715000" y="1219200"/>
            <a:ext cx="1524000" cy="461665"/>
          </a:xfrm>
          <a:prstGeom prst="rect">
            <a:avLst/>
          </a:prstGeom>
          <a:noFill/>
        </p:spPr>
        <p:txBody>
          <a:bodyPr wrap="square" rtlCol="0">
            <a:spAutoFit/>
          </a:bodyPr>
          <a:lstStyle/>
          <a:p>
            <a:pPr algn="ctr"/>
            <a:r>
              <a:rPr lang="en-US" sz="2400" u="sng" dirty="0" smtClean="0"/>
              <a:t>Memory:</a:t>
            </a:r>
          </a:p>
        </p:txBody>
      </p:sp>
      <p:sp>
        <p:nvSpPr>
          <p:cNvPr id="67" name="TextBox 66"/>
          <p:cNvSpPr txBox="1"/>
          <p:nvPr/>
        </p:nvSpPr>
        <p:spPr>
          <a:xfrm>
            <a:off x="5486400" y="2514600"/>
            <a:ext cx="533400" cy="338554"/>
          </a:xfrm>
          <a:prstGeom prst="rect">
            <a:avLst/>
          </a:prstGeom>
          <a:noFill/>
        </p:spPr>
        <p:txBody>
          <a:bodyPr wrap="square" rtlCol="0">
            <a:spAutoFit/>
          </a:bodyPr>
          <a:lstStyle/>
          <a:p>
            <a:pPr algn="ctr"/>
            <a:r>
              <a:rPr lang="en-US" sz="1600" dirty="0" smtClean="0"/>
              <a:t>a[0]</a:t>
            </a:r>
          </a:p>
        </p:txBody>
      </p:sp>
      <p:sp>
        <p:nvSpPr>
          <p:cNvPr id="68" name="TextBox 67"/>
          <p:cNvSpPr txBox="1"/>
          <p:nvPr/>
        </p:nvSpPr>
        <p:spPr>
          <a:xfrm>
            <a:off x="5669280" y="4004846"/>
            <a:ext cx="274320" cy="338554"/>
          </a:xfrm>
          <a:prstGeom prst="rect">
            <a:avLst/>
          </a:prstGeom>
          <a:noFill/>
        </p:spPr>
        <p:txBody>
          <a:bodyPr wrap="square" rtlCol="0">
            <a:spAutoFit/>
          </a:bodyPr>
          <a:lstStyle/>
          <a:p>
            <a:pPr algn="ctr"/>
            <a:r>
              <a:rPr lang="en-US" sz="1600" dirty="0" smtClean="0"/>
              <a:t>x</a:t>
            </a:r>
          </a:p>
        </p:txBody>
      </p:sp>
      <p:sp>
        <p:nvSpPr>
          <p:cNvPr id="69" name="TextBox 68"/>
          <p:cNvSpPr txBox="1"/>
          <p:nvPr/>
        </p:nvSpPr>
        <p:spPr>
          <a:xfrm>
            <a:off x="5669280" y="4538246"/>
            <a:ext cx="274320" cy="338554"/>
          </a:xfrm>
          <a:prstGeom prst="rect">
            <a:avLst/>
          </a:prstGeom>
          <a:noFill/>
        </p:spPr>
        <p:txBody>
          <a:bodyPr wrap="square" rtlCol="0">
            <a:spAutoFit/>
          </a:bodyPr>
          <a:lstStyle/>
          <a:p>
            <a:pPr algn="ctr"/>
            <a:r>
              <a:rPr lang="en-US" sz="1600" dirty="0" smtClean="0"/>
              <a:t>y</a:t>
            </a:r>
          </a:p>
        </p:txBody>
      </p:sp>
      <p:sp>
        <p:nvSpPr>
          <p:cNvPr id="70" name="TextBox 69"/>
          <p:cNvSpPr txBox="1"/>
          <p:nvPr/>
        </p:nvSpPr>
        <p:spPr>
          <a:xfrm>
            <a:off x="5669280" y="5071646"/>
            <a:ext cx="274320" cy="338554"/>
          </a:xfrm>
          <a:prstGeom prst="rect">
            <a:avLst/>
          </a:prstGeom>
          <a:noFill/>
        </p:spPr>
        <p:txBody>
          <a:bodyPr wrap="square" rtlCol="0">
            <a:spAutoFit/>
          </a:bodyPr>
          <a:lstStyle/>
          <a:p>
            <a:pPr algn="ctr"/>
            <a:r>
              <a:rPr lang="en-US" sz="1600" dirty="0" smtClean="0"/>
              <a:t>z</a:t>
            </a:r>
          </a:p>
        </p:txBody>
      </p:sp>
      <p:cxnSp>
        <p:nvCxnSpPr>
          <p:cNvPr id="72" name="Straight Connector 71"/>
          <p:cNvCxnSpPr/>
          <p:nvPr/>
        </p:nvCxnSpPr>
        <p:spPr>
          <a:xfrm>
            <a:off x="457200" y="3581400"/>
            <a:ext cx="4953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2781300" y="3543300"/>
            <a:ext cx="525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3962400"/>
            <a:ext cx="1828800" cy="400110"/>
          </a:xfrm>
          <a:prstGeom prst="rect">
            <a:avLst/>
          </a:prstGeom>
          <a:noFill/>
        </p:spPr>
        <p:txBody>
          <a:bodyPr wrap="square" rtlCol="0">
            <a:spAutoFit/>
          </a:bodyPr>
          <a:lstStyle/>
          <a:p>
            <a:pPr algn="ctr"/>
            <a:r>
              <a:rPr lang="en-US" sz="2000" dirty="0" smtClean="0">
                <a:solidFill>
                  <a:schemeClr val="bg1"/>
                </a:solidFill>
              </a:rPr>
              <a:t>6</a:t>
            </a:r>
            <a:endParaRPr lang="en-US" sz="1400" dirty="0" smtClean="0">
              <a:solidFill>
                <a:schemeClr val="bg1"/>
              </a:solidFill>
            </a:endParaRPr>
          </a:p>
        </p:txBody>
      </p:sp>
      <p:sp>
        <p:nvSpPr>
          <p:cNvPr id="85" name="TextBox 84"/>
          <p:cNvSpPr txBox="1"/>
          <p:nvPr/>
        </p:nvSpPr>
        <p:spPr>
          <a:xfrm>
            <a:off x="8153400" y="3962400"/>
            <a:ext cx="533400" cy="400110"/>
          </a:xfrm>
          <a:prstGeom prst="rect">
            <a:avLst/>
          </a:prstGeom>
          <a:noFill/>
        </p:spPr>
        <p:txBody>
          <a:bodyPr wrap="square" rtlCol="0">
            <a:spAutoFit/>
          </a:bodyPr>
          <a:lstStyle/>
          <a:p>
            <a:pPr algn="ctr"/>
            <a:r>
              <a:rPr lang="en-US" sz="2000" dirty="0" smtClean="0">
                <a:solidFill>
                  <a:schemeClr val="bg1"/>
                </a:solidFill>
              </a:rPr>
              <a:t>UT</a:t>
            </a:r>
            <a:endParaRPr lang="en-US" sz="1400" dirty="0" smtClean="0">
              <a:solidFill>
                <a:schemeClr val="bg1"/>
              </a:solidFill>
            </a:endParaRPr>
          </a:p>
        </p:txBody>
      </p:sp>
      <p:sp>
        <p:nvSpPr>
          <p:cNvPr id="90" name="TextBox 89"/>
          <p:cNvSpPr txBox="1"/>
          <p:nvPr/>
        </p:nvSpPr>
        <p:spPr>
          <a:xfrm>
            <a:off x="5943600" y="4476690"/>
            <a:ext cx="1828800" cy="400110"/>
          </a:xfrm>
          <a:prstGeom prst="rect">
            <a:avLst/>
          </a:prstGeom>
          <a:noFill/>
        </p:spPr>
        <p:txBody>
          <a:bodyPr wrap="square" rtlCol="0">
            <a:spAutoFit/>
          </a:bodyPr>
          <a:lstStyle/>
          <a:p>
            <a:pPr algn="ctr"/>
            <a:r>
              <a:rPr lang="en-US" sz="2000" dirty="0" smtClean="0">
                <a:solidFill>
                  <a:schemeClr val="bg1"/>
                </a:solidFill>
              </a:rPr>
              <a:t>7</a:t>
            </a:r>
            <a:endParaRPr lang="en-US" sz="1400" dirty="0" smtClean="0">
              <a:solidFill>
                <a:schemeClr val="bg1"/>
              </a:solidFill>
            </a:endParaRPr>
          </a:p>
        </p:txBody>
      </p:sp>
      <p:sp>
        <p:nvSpPr>
          <p:cNvPr id="91" name="TextBox 90"/>
          <p:cNvSpPr txBox="1"/>
          <p:nvPr/>
        </p:nvSpPr>
        <p:spPr>
          <a:xfrm>
            <a:off x="8153400" y="4495800"/>
            <a:ext cx="533400" cy="400110"/>
          </a:xfrm>
          <a:prstGeom prst="rect">
            <a:avLst/>
          </a:prstGeom>
          <a:noFill/>
        </p:spPr>
        <p:txBody>
          <a:bodyPr wrap="square" rtlCol="0">
            <a:spAutoFit/>
          </a:bodyPr>
          <a:lstStyle/>
          <a:p>
            <a:pPr algn="ctr"/>
            <a:r>
              <a:rPr lang="en-US" sz="2000" dirty="0" smtClean="0">
                <a:solidFill>
                  <a:schemeClr val="bg1"/>
                </a:solidFill>
              </a:rPr>
              <a:t>UT</a:t>
            </a:r>
            <a:endParaRPr lang="en-US" sz="1400" dirty="0" smtClean="0">
              <a:solidFill>
                <a:schemeClr val="bg1"/>
              </a:solidFill>
            </a:endParaRPr>
          </a:p>
        </p:txBody>
      </p:sp>
      <p:sp>
        <p:nvSpPr>
          <p:cNvPr id="92" name="TextBox 91"/>
          <p:cNvSpPr txBox="1"/>
          <p:nvPr/>
        </p:nvSpPr>
        <p:spPr>
          <a:xfrm>
            <a:off x="8153400" y="5029200"/>
            <a:ext cx="533400" cy="400110"/>
          </a:xfrm>
          <a:prstGeom prst="rect">
            <a:avLst/>
          </a:prstGeom>
          <a:noFill/>
        </p:spPr>
        <p:txBody>
          <a:bodyPr wrap="square" rtlCol="0">
            <a:spAutoFit/>
          </a:bodyPr>
          <a:lstStyle/>
          <a:p>
            <a:pPr algn="ctr"/>
            <a:r>
              <a:rPr lang="en-US" sz="2000" dirty="0" smtClean="0">
                <a:solidFill>
                  <a:schemeClr val="bg1"/>
                </a:solidFill>
              </a:rPr>
              <a:t>UT</a:t>
            </a:r>
            <a:endParaRPr lang="en-US" sz="1400" dirty="0" smtClean="0">
              <a:solidFill>
                <a:schemeClr val="bg1"/>
              </a:solidFill>
            </a:endParaRPr>
          </a:p>
        </p:txBody>
      </p:sp>
      <p:sp>
        <p:nvSpPr>
          <p:cNvPr id="94" name="TextBox 93"/>
          <p:cNvSpPr txBox="1"/>
          <p:nvPr/>
        </p:nvSpPr>
        <p:spPr>
          <a:xfrm>
            <a:off x="5943600" y="5029200"/>
            <a:ext cx="1828800" cy="400110"/>
          </a:xfrm>
          <a:prstGeom prst="rect">
            <a:avLst/>
          </a:prstGeom>
          <a:noFill/>
        </p:spPr>
        <p:txBody>
          <a:bodyPr wrap="square" rtlCol="0">
            <a:spAutoFit/>
          </a:bodyPr>
          <a:lstStyle/>
          <a:p>
            <a:pPr algn="ctr"/>
            <a:r>
              <a:rPr lang="en-US" sz="2000" dirty="0" smtClean="0">
                <a:solidFill>
                  <a:schemeClr val="bg1"/>
                </a:solidFill>
              </a:rPr>
              <a:t>12</a:t>
            </a:r>
            <a:endParaRPr lang="en-US" sz="1400" dirty="0" smtClean="0">
              <a:solidFill>
                <a:schemeClr val="bg1"/>
              </a:solidFill>
            </a:endParaRPr>
          </a:p>
        </p:txBody>
      </p:sp>
      <p:pic>
        <p:nvPicPr>
          <p:cNvPr id="95" name="Picture 33" descr="C:\Users\Joe\AppData\Local\Microsoft\Windows\Temporary Internet Files\Content.IE5\76OEA6WG\MCj04347500000[1].png"/>
          <p:cNvPicPr>
            <a:picLocks noChangeAspect="1" noChangeArrowheads="1"/>
          </p:cNvPicPr>
          <p:nvPr/>
        </p:nvPicPr>
        <p:blipFill>
          <a:blip r:embed="rId3" cstate="print"/>
          <a:srcRect/>
          <a:stretch>
            <a:fillRect/>
          </a:stretch>
        </p:blipFill>
        <p:spPr bwMode="auto">
          <a:xfrm>
            <a:off x="3489190" y="1887488"/>
            <a:ext cx="778010" cy="779512"/>
          </a:xfrm>
          <a:prstGeom prst="rect">
            <a:avLst/>
          </a:prstGeom>
          <a:noFill/>
        </p:spPr>
      </p:pic>
      <p:sp>
        <p:nvSpPr>
          <p:cNvPr id="99" name="Rounded Rectangle 98"/>
          <p:cNvSpPr/>
          <p:nvPr/>
        </p:nvSpPr>
        <p:spPr>
          <a:xfrm>
            <a:off x="8153400" y="4419600"/>
            <a:ext cx="533400" cy="533400"/>
          </a:xfrm>
          <a:prstGeom prst="roundRect">
            <a:avLst/>
          </a:prstGeom>
          <a:solidFill>
            <a:srgbClr val="2DFF8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7" name="TextBox 96"/>
          <p:cNvSpPr txBox="1"/>
          <p:nvPr/>
        </p:nvSpPr>
        <p:spPr>
          <a:xfrm>
            <a:off x="8153400" y="4495800"/>
            <a:ext cx="533400" cy="400110"/>
          </a:xfrm>
          <a:prstGeom prst="rect">
            <a:avLst/>
          </a:prstGeom>
          <a:noFill/>
        </p:spPr>
        <p:txBody>
          <a:bodyPr wrap="square" rtlCol="0">
            <a:spAutoFit/>
          </a:bodyPr>
          <a:lstStyle/>
          <a:p>
            <a:pPr algn="ctr"/>
            <a:r>
              <a:rPr lang="en-US" sz="2000" dirty="0" smtClean="0"/>
              <a:t>T</a:t>
            </a:r>
            <a:endParaRPr lang="en-US" sz="1400" dirty="0" smtClean="0"/>
          </a:p>
        </p:txBody>
      </p:sp>
      <p:pic>
        <p:nvPicPr>
          <p:cNvPr id="98" name="Picture 33" descr="C:\Users\Joe\AppData\Local\Microsoft\Windows\Temporary Internet Files\Content.IE5\76OEA6WG\MCj04347500000[1].png"/>
          <p:cNvPicPr>
            <a:picLocks noChangeAspect="1" noChangeArrowheads="1"/>
          </p:cNvPicPr>
          <p:nvPr/>
        </p:nvPicPr>
        <p:blipFill>
          <a:blip r:embed="rId3" cstate="print"/>
          <a:srcRect/>
          <a:stretch>
            <a:fillRect/>
          </a:stretch>
        </p:blipFill>
        <p:spPr bwMode="auto">
          <a:xfrm>
            <a:off x="3581400" y="2649488"/>
            <a:ext cx="778010" cy="779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mph" presetSubtype="1" nodeType="withEffect">
                                  <p:stCondLst>
                                    <p:cond delay="0"/>
                                  </p:stCondLst>
                                  <p:childTnLst>
                                    <p:set>
                                      <p:cBhvr>
                                        <p:cTn id="14" dur="indefinite"/>
                                        <p:tgtEl>
                                          <p:spTgt spid="56"/>
                                        </p:tgtEl>
                                        <p:attrNameLst>
                                          <p:attrName>fillcolor</p:attrName>
                                        </p:attrNameLst>
                                      </p:cBhvr>
                                      <p:to>
                                        <p:clrVal>
                                          <a:srgbClr val="FF0000"/>
                                        </p:clrVal>
                                      </p:to>
                                    </p:set>
                                    <p:set>
                                      <p:cBhvr>
                                        <p:cTn id="15" dur="indefinite"/>
                                        <p:tgtEl>
                                          <p:spTgt spid="56"/>
                                        </p:tgtEl>
                                        <p:attrNameLst>
                                          <p:attrName>fill.type</p:attrName>
                                        </p:attrNameLst>
                                      </p:cBhvr>
                                      <p:to>
                                        <p:strVal val="solid"/>
                                      </p:to>
                                    </p:set>
                                    <p:set>
                                      <p:cBhvr>
                                        <p:cTn id="16" dur="indefinite"/>
                                        <p:tgtEl>
                                          <p:spTgt spid="56"/>
                                        </p:tgtEl>
                                        <p:attrNameLst>
                                          <p:attrName>fill.on</p:attrName>
                                        </p:attrNameLst>
                                      </p:cBhvr>
                                      <p:to>
                                        <p:strVal val="true"/>
                                      </p:to>
                                    </p:set>
                                  </p:childTnLst>
                                </p:cTn>
                              </p:par>
                              <p:par>
                                <p:cTn id="17" presetID="1" presetClass="emph" presetSubtype="1" nodeType="withEffect">
                                  <p:stCondLst>
                                    <p:cond delay="0"/>
                                  </p:stCondLst>
                                  <p:childTnLst>
                                    <p:set>
                                      <p:cBhvr>
                                        <p:cTn id="18" dur="indefinite"/>
                                        <p:tgtEl>
                                          <p:spTgt spid="57"/>
                                        </p:tgtEl>
                                        <p:attrNameLst>
                                          <p:attrName>fillcolor</p:attrName>
                                        </p:attrNameLst>
                                      </p:cBhvr>
                                      <p:to>
                                        <p:clrVal>
                                          <a:srgbClr val="FF0000"/>
                                        </p:clrVal>
                                      </p:to>
                                    </p:set>
                                    <p:set>
                                      <p:cBhvr>
                                        <p:cTn id="19" dur="indefinite"/>
                                        <p:tgtEl>
                                          <p:spTgt spid="57"/>
                                        </p:tgtEl>
                                        <p:attrNameLst>
                                          <p:attrName>fill.type</p:attrName>
                                        </p:attrNameLst>
                                      </p:cBhvr>
                                      <p:to>
                                        <p:strVal val="solid"/>
                                      </p:to>
                                    </p:set>
                                    <p:set>
                                      <p:cBhvr>
                                        <p:cTn id="20" dur="indefinite"/>
                                        <p:tgtEl>
                                          <p:spTgt spid="57"/>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mph" presetSubtype="1" nodeType="withEffect">
                                  <p:stCondLst>
                                    <p:cond delay="0"/>
                                  </p:stCondLst>
                                  <p:childTnLst>
                                    <p:set>
                                      <p:cBhvr>
                                        <p:cTn id="38" dur="indefinite"/>
                                        <p:tgtEl>
                                          <p:spTgt spid="60"/>
                                        </p:tgtEl>
                                        <p:attrNameLst>
                                          <p:attrName>fillcolor</p:attrName>
                                        </p:attrNameLst>
                                      </p:cBhvr>
                                      <p:to>
                                        <p:clrVal>
                                          <a:srgbClr val="FF0000"/>
                                        </p:clrVal>
                                      </p:to>
                                    </p:set>
                                    <p:set>
                                      <p:cBhvr>
                                        <p:cTn id="39" dur="indefinite"/>
                                        <p:tgtEl>
                                          <p:spTgt spid="60"/>
                                        </p:tgtEl>
                                        <p:attrNameLst>
                                          <p:attrName>fill.type</p:attrName>
                                        </p:attrNameLst>
                                      </p:cBhvr>
                                      <p:to>
                                        <p:strVal val="solid"/>
                                      </p:to>
                                    </p:set>
                                    <p:set>
                                      <p:cBhvr>
                                        <p:cTn id="40" dur="indefinite"/>
                                        <p:tgtEl>
                                          <p:spTgt spid="60"/>
                                        </p:tgtEl>
                                        <p:attrNameLst>
                                          <p:attrName>fill.on</p:attrName>
                                        </p:attrNameLst>
                                      </p:cBhvr>
                                      <p:to>
                                        <p:strVal val="true"/>
                                      </p:to>
                                    </p:set>
                                  </p:childTnLst>
                                </p:cTn>
                              </p:par>
                              <p:par>
                                <p:cTn id="41" presetID="1" presetClass="emph" presetSubtype="1" nodeType="withEffect">
                                  <p:stCondLst>
                                    <p:cond delay="0"/>
                                  </p:stCondLst>
                                  <p:childTnLst>
                                    <p:set>
                                      <p:cBhvr>
                                        <p:cTn id="42" dur="indefinite"/>
                                        <p:tgtEl>
                                          <p:spTgt spid="61"/>
                                        </p:tgtEl>
                                        <p:attrNameLst>
                                          <p:attrName>fillcolor</p:attrName>
                                        </p:attrNameLst>
                                      </p:cBhvr>
                                      <p:to>
                                        <p:clrVal>
                                          <a:srgbClr val="FF0000"/>
                                        </p:clrVal>
                                      </p:to>
                                    </p:set>
                                    <p:set>
                                      <p:cBhvr>
                                        <p:cTn id="43" dur="indefinite"/>
                                        <p:tgtEl>
                                          <p:spTgt spid="61"/>
                                        </p:tgtEl>
                                        <p:attrNameLst>
                                          <p:attrName>fill.type</p:attrName>
                                        </p:attrNameLst>
                                      </p:cBhvr>
                                      <p:to>
                                        <p:strVal val="solid"/>
                                      </p:to>
                                    </p:set>
                                    <p:set>
                                      <p:cBhvr>
                                        <p:cTn id="44" dur="indefinite"/>
                                        <p:tgtEl>
                                          <p:spTgt spid="61"/>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mph" presetSubtype="1" nodeType="withEffect">
                                  <p:stCondLst>
                                    <p:cond delay="0"/>
                                  </p:stCondLst>
                                  <p:childTnLst>
                                    <p:set>
                                      <p:cBhvr>
                                        <p:cTn id="62" dur="indefinite"/>
                                        <p:tgtEl>
                                          <p:spTgt spid="62"/>
                                        </p:tgtEl>
                                        <p:attrNameLst>
                                          <p:attrName>fillcolor</p:attrName>
                                        </p:attrNameLst>
                                      </p:cBhvr>
                                      <p:to>
                                        <p:clrVal>
                                          <a:srgbClr val="FF0000"/>
                                        </p:clrVal>
                                      </p:to>
                                    </p:set>
                                    <p:set>
                                      <p:cBhvr>
                                        <p:cTn id="63" dur="indefinite"/>
                                        <p:tgtEl>
                                          <p:spTgt spid="62"/>
                                        </p:tgtEl>
                                        <p:attrNameLst>
                                          <p:attrName>fill.type</p:attrName>
                                        </p:attrNameLst>
                                      </p:cBhvr>
                                      <p:to>
                                        <p:strVal val="solid"/>
                                      </p:to>
                                    </p:set>
                                    <p:set>
                                      <p:cBhvr>
                                        <p:cTn id="64" dur="indefinite"/>
                                        <p:tgtEl>
                                          <p:spTgt spid="62"/>
                                        </p:tgtEl>
                                        <p:attrNameLst>
                                          <p:attrName>fill.on</p:attrName>
                                        </p:attrNameLst>
                                      </p:cBhvr>
                                      <p:to>
                                        <p:strVal val="true"/>
                                      </p:to>
                                    </p:set>
                                  </p:childTnLst>
                                </p:cTn>
                              </p:par>
                              <p:par>
                                <p:cTn id="65" presetID="1" presetClass="emph" presetSubtype="1" nodeType="withEffect">
                                  <p:stCondLst>
                                    <p:cond delay="0"/>
                                  </p:stCondLst>
                                  <p:childTnLst>
                                    <p:set>
                                      <p:cBhvr>
                                        <p:cTn id="66" dur="indefinite"/>
                                        <p:tgtEl>
                                          <p:spTgt spid="63"/>
                                        </p:tgtEl>
                                        <p:attrNameLst>
                                          <p:attrName>fillcolor</p:attrName>
                                        </p:attrNameLst>
                                      </p:cBhvr>
                                      <p:to>
                                        <p:clrVal>
                                          <a:srgbClr val="FF0000"/>
                                        </p:clrVal>
                                      </p:to>
                                    </p:set>
                                    <p:set>
                                      <p:cBhvr>
                                        <p:cTn id="67" dur="indefinite"/>
                                        <p:tgtEl>
                                          <p:spTgt spid="63"/>
                                        </p:tgtEl>
                                        <p:attrNameLst>
                                          <p:attrName>fill.type</p:attrName>
                                        </p:attrNameLst>
                                      </p:cBhvr>
                                      <p:to>
                                        <p:strVal val="solid"/>
                                      </p:to>
                                    </p:set>
                                    <p:set>
                                      <p:cBhvr>
                                        <p:cTn id="68" dur="indefinite"/>
                                        <p:tgtEl>
                                          <p:spTgt spid="63"/>
                                        </p:tgtEl>
                                        <p:attrNameLst>
                                          <p:attrName>fill.on</p:attrName>
                                        </p:attrNameLst>
                                      </p:cBhvr>
                                      <p:to>
                                        <p:strVal val="true"/>
                                      </p:to>
                                    </p:set>
                                  </p:childTnLst>
                                </p:cTn>
                              </p:par>
                              <p:par>
                                <p:cTn id="69" presetID="1" presetClass="entr" presetSubtype="0"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5"/>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91"/>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9" grpId="1" animBg="1"/>
      <p:bldP spid="48" grpId="0" animBg="1"/>
      <p:bldP spid="48" grpId="1" animBg="1"/>
      <p:bldP spid="32" grpId="0" animBg="1"/>
      <p:bldP spid="32" grpId="1" animBg="1"/>
      <p:bldP spid="31" grpId="0" animBg="1"/>
      <p:bldP spid="31" grpId="1" animBg="1"/>
      <p:bldP spid="25" grpId="0" animBg="1"/>
      <p:bldP spid="25" grpId="1" animBg="1"/>
      <p:bldP spid="12" grpId="0" animBg="1"/>
      <p:bldP spid="14" grpId="0" animBg="1"/>
      <p:bldP spid="16" grpId="0" animBg="1"/>
      <p:bldP spid="91" grpId="1"/>
      <p:bldP spid="99" grpId="0" animBg="1"/>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of </a:t>
            </a:r>
            <a:r>
              <a:rPr lang="en-US" dirty="0" err="1" smtClean="0"/>
              <a:t>Testudo</a:t>
            </a:r>
            <a:endParaRPr lang="en-US" dirty="0"/>
          </a:p>
        </p:txBody>
      </p:sp>
      <p:sp>
        <p:nvSpPr>
          <p:cNvPr id="3" name="Content Placeholder 2"/>
          <p:cNvSpPr>
            <a:spLocks noGrp="1"/>
          </p:cNvSpPr>
          <p:nvPr>
            <p:ph idx="1"/>
          </p:nvPr>
        </p:nvSpPr>
        <p:spPr>
          <a:xfrm>
            <a:off x="457200" y="1066800"/>
            <a:ext cx="8382000" cy="5064125"/>
          </a:xfrm>
        </p:spPr>
        <p:txBody>
          <a:bodyPr/>
          <a:lstStyle/>
          <a:p>
            <a:r>
              <a:rPr lang="en-US" sz="2800" b="1" dirty="0" smtClean="0"/>
              <a:t>Reduce hardware complexity</a:t>
            </a:r>
            <a:r>
              <a:rPr lang="en-US" sz="2800" dirty="0" smtClean="0"/>
              <a:t>: Shadow storage is a small, constant size. No out-of-core changes.</a:t>
            </a:r>
          </a:p>
          <a:p>
            <a:endParaRPr lang="en-US" sz="2800" b="1" dirty="0" smtClean="0"/>
          </a:p>
          <a:p>
            <a:r>
              <a:rPr lang="en-US" sz="2800" b="1" dirty="0" smtClean="0"/>
              <a:t>Reduce runtime overhead: </a:t>
            </a:r>
            <a:r>
              <a:rPr lang="en-US" sz="2800" dirty="0" smtClean="0"/>
              <a:t>Divide work across users to reduce overhead for each individual.</a:t>
            </a:r>
            <a:endParaRPr lang="en-US" sz="2800" b="1" dirty="0" smtClean="0"/>
          </a:p>
          <a:p>
            <a:endParaRPr lang="en-US" sz="2800" b="1" dirty="0" smtClean="0"/>
          </a:p>
          <a:p>
            <a:r>
              <a:rPr lang="en-US" sz="2800" b="1" dirty="0" smtClean="0"/>
              <a:t>Increase analysis quality:</a:t>
            </a:r>
            <a:r>
              <a:rPr lang="en-US" sz="2800" dirty="0" smtClean="0"/>
              <a:t> Large user population allows analysis of large, varying state spaces.</a:t>
            </a:r>
            <a:endParaRPr lang="en-US" sz="2800" b="1" dirty="0" smtClean="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5943600" y="38862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8" name="Rounded Rectangle 57"/>
          <p:cNvSpPr/>
          <p:nvPr/>
        </p:nvSpPr>
        <p:spPr>
          <a:xfrm>
            <a:off x="5943600" y="3352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ectangle 49"/>
          <p:cNvSpPr/>
          <p:nvPr/>
        </p:nvSpPr>
        <p:spPr>
          <a:xfrm>
            <a:off x="2133600" y="2923032"/>
            <a:ext cx="1524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30552" y="2450592"/>
            <a:ext cx="1676400" cy="438912"/>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33600" y="2209800"/>
            <a:ext cx="13716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1965960"/>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09928"/>
            <a:ext cx="18288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33600" y="1462921"/>
            <a:ext cx="2286000" cy="201168"/>
          </a:xfrm>
          <a:prstGeom prst="rect">
            <a:avLst/>
          </a:prstGeom>
          <a:solidFill>
            <a:srgbClr val="2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Dataflow Sampling Example: 1</a:t>
            </a:r>
            <a:r>
              <a:rPr lang="en-US" baseline="30000" dirty="0" smtClean="0"/>
              <a:t>st</a:t>
            </a:r>
            <a:r>
              <a:rPr lang="en-US" dirty="0" smtClean="0"/>
              <a:t> User</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9</a:t>
            </a:fld>
            <a:endParaRPr lang="en-US" altLang="en-US" dirty="0"/>
          </a:p>
        </p:txBody>
      </p:sp>
      <p:sp>
        <p:nvSpPr>
          <p:cNvPr id="12" name="Right Arrow 11"/>
          <p:cNvSpPr/>
          <p:nvPr/>
        </p:nvSpPr>
        <p:spPr>
          <a:xfrm rot="3120000">
            <a:off x="3661773"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682756">
            <a:off x="3143395" y="5273040"/>
            <a:ext cx="619184" cy="228600"/>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81400" y="4114800"/>
            <a:ext cx="228600" cy="6096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82824" y="4724400"/>
            <a:ext cx="1828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x=</a:t>
            </a:r>
            <a:r>
              <a:rPr lang="en-US" sz="2000" dirty="0" err="1" smtClean="0"/>
              <a:t>read_in</a:t>
            </a:r>
            <a:r>
              <a:rPr lang="en-US" sz="2000" dirty="0" smtClean="0"/>
              <a:t>()</a:t>
            </a:r>
            <a:endParaRPr lang="en-US" sz="2000" dirty="0"/>
          </a:p>
        </p:txBody>
      </p:sp>
      <p:sp>
        <p:nvSpPr>
          <p:cNvPr id="19" name="Rounded Rectangle 18"/>
          <p:cNvSpPr/>
          <p:nvPr/>
        </p:nvSpPr>
        <p:spPr>
          <a:xfrm>
            <a:off x="21336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y = x + 1</a:t>
            </a:r>
            <a:endParaRPr lang="en-US" sz="2000" dirty="0"/>
          </a:p>
        </p:txBody>
      </p:sp>
      <p:sp>
        <p:nvSpPr>
          <p:cNvPr id="20" name="Rounded Rectangle 19"/>
          <p:cNvSpPr/>
          <p:nvPr/>
        </p:nvSpPr>
        <p:spPr>
          <a:xfrm>
            <a:off x="3962400" y="5638800"/>
            <a:ext cx="1371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z = x * 2</a:t>
            </a:r>
            <a:endParaRPr lang="en-US" sz="2000" dirty="0"/>
          </a:p>
        </p:txBody>
      </p:sp>
      <p:sp>
        <p:nvSpPr>
          <p:cNvPr id="24" name="TextBox 23"/>
          <p:cNvSpPr txBox="1"/>
          <p:nvPr/>
        </p:nvSpPr>
        <p:spPr>
          <a:xfrm>
            <a:off x="1828800" y="1143000"/>
            <a:ext cx="3505200" cy="2308324"/>
          </a:xfrm>
          <a:prstGeom prst="rect">
            <a:avLst/>
          </a:prstGeom>
          <a:noFill/>
          <a:ln>
            <a:noFill/>
          </a:ln>
        </p:spPr>
        <p:txBody>
          <a:bodyPr wrap="square" rtlCol="0">
            <a:spAutoFit/>
          </a:bodyPr>
          <a:lstStyle/>
          <a:p>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sample(</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a[8]){</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a:t>
            </a:r>
            <a:r>
              <a:rPr lang="en-US" sz="1600" b="1" dirty="0" err="1" smtClean="0">
                <a:latin typeface="Courier New" pitchFamily="49" charset="0"/>
                <a:cs typeface="Courier New" pitchFamily="49" charset="0"/>
              </a:rPr>
              <a:t>read_in</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y = x + 1;</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z = x * 2;</a:t>
            </a:r>
          </a:p>
          <a:p>
            <a:r>
              <a:rPr lang="en-US" sz="1600" b="1" dirty="0" smtClean="0">
                <a:latin typeface="Courier New" pitchFamily="49" charset="0"/>
                <a:cs typeface="Courier New" pitchFamily="49" charset="0"/>
              </a:rPr>
              <a:t>  print a[x];</a:t>
            </a:r>
          </a:p>
          <a:p>
            <a:r>
              <a:rPr lang="en-US" sz="1600" b="1" dirty="0" smtClean="0">
                <a:latin typeface="Courier New" pitchFamily="49" charset="0"/>
                <a:cs typeface="Courier New" pitchFamily="49" charset="0"/>
              </a:rPr>
              <a:t>  if(y&gt;0&amp;&amp;y&lt;8)</a:t>
            </a:r>
          </a:p>
          <a:p>
            <a:r>
              <a:rPr lang="en-US" sz="1600" b="1" dirty="0" smtClean="0">
                <a:latin typeface="Courier New" pitchFamily="49" charset="0"/>
                <a:cs typeface="Courier New" pitchFamily="49" charset="0"/>
              </a:rPr>
              <a:t>    print a[y];</a:t>
            </a:r>
          </a:p>
          <a:p>
            <a:r>
              <a:rPr lang="en-US" sz="1600" b="1" dirty="0" smtClean="0">
                <a:latin typeface="Courier New" pitchFamily="49" charset="0"/>
                <a:cs typeface="Courier New" pitchFamily="49" charset="0"/>
              </a:rPr>
              <a:t>  return a[z];</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2" name="TextBox 41"/>
          <p:cNvSpPr txBox="1"/>
          <p:nvPr/>
        </p:nvSpPr>
        <p:spPr>
          <a:xfrm>
            <a:off x="457200" y="3810000"/>
            <a:ext cx="1524000" cy="461665"/>
          </a:xfrm>
          <a:prstGeom prst="rect">
            <a:avLst/>
          </a:prstGeom>
          <a:noFill/>
        </p:spPr>
        <p:txBody>
          <a:bodyPr wrap="square" rtlCol="0">
            <a:spAutoFit/>
          </a:bodyPr>
          <a:lstStyle/>
          <a:p>
            <a:pPr algn="ctr"/>
            <a:r>
              <a:rPr lang="en-US" sz="2400" u="sng" dirty="0" smtClean="0"/>
              <a:t>Dataflow:</a:t>
            </a:r>
          </a:p>
        </p:txBody>
      </p:sp>
      <p:sp>
        <p:nvSpPr>
          <p:cNvPr id="43" name="TextBox 42"/>
          <p:cNvSpPr txBox="1"/>
          <p:nvPr/>
        </p:nvSpPr>
        <p:spPr>
          <a:xfrm>
            <a:off x="457200" y="1143000"/>
            <a:ext cx="1524000" cy="461665"/>
          </a:xfrm>
          <a:prstGeom prst="rect">
            <a:avLst/>
          </a:prstGeom>
          <a:noFill/>
        </p:spPr>
        <p:txBody>
          <a:bodyPr wrap="square" rtlCol="0">
            <a:spAutoFit/>
          </a:bodyPr>
          <a:lstStyle/>
          <a:p>
            <a:pPr algn="ctr"/>
            <a:r>
              <a:rPr lang="en-US" sz="2400" u="sng" dirty="0" smtClean="0"/>
              <a:t>Code:</a:t>
            </a:r>
          </a:p>
        </p:txBody>
      </p:sp>
      <p:sp>
        <p:nvSpPr>
          <p:cNvPr id="44" name="Rounded Rectangle 43"/>
          <p:cNvSpPr/>
          <p:nvPr/>
        </p:nvSpPr>
        <p:spPr>
          <a:xfrm>
            <a:off x="5943600" y="29718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Rounded Rectangle 45"/>
          <p:cNvSpPr/>
          <p:nvPr/>
        </p:nvSpPr>
        <p:spPr>
          <a:xfrm>
            <a:off x="5943600" y="24384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1" name="TextBox 50"/>
          <p:cNvSpPr txBox="1"/>
          <p:nvPr/>
        </p:nvSpPr>
        <p:spPr>
          <a:xfrm>
            <a:off x="5715000" y="2096869"/>
            <a:ext cx="2286000" cy="369332"/>
          </a:xfrm>
          <a:prstGeom prst="rect">
            <a:avLst/>
          </a:prstGeom>
          <a:noFill/>
        </p:spPr>
        <p:txBody>
          <a:bodyPr wrap="square" rtlCol="0">
            <a:spAutoFit/>
          </a:bodyPr>
          <a:lstStyle/>
          <a:p>
            <a:pPr algn="ctr"/>
            <a:r>
              <a:rPr lang="en-US" dirty="0" smtClean="0"/>
              <a:t>Memory Location</a:t>
            </a:r>
            <a:endParaRPr lang="en-US" dirty="0"/>
          </a:p>
        </p:txBody>
      </p:sp>
      <p:sp>
        <p:nvSpPr>
          <p:cNvPr id="52" name="TextBox 51"/>
          <p:cNvSpPr txBox="1"/>
          <p:nvPr/>
        </p:nvSpPr>
        <p:spPr>
          <a:xfrm>
            <a:off x="7848600" y="2514600"/>
            <a:ext cx="1066800" cy="1200329"/>
          </a:xfrm>
          <a:prstGeom prst="rect">
            <a:avLst/>
          </a:prstGeom>
          <a:noFill/>
        </p:spPr>
        <p:txBody>
          <a:bodyPr wrap="square" rtlCol="0">
            <a:spAutoFit/>
          </a:bodyPr>
          <a:lstStyle/>
          <a:p>
            <a:pPr algn="ctr"/>
            <a:r>
              <a:rPr lang="en-US" dirty="0" smtClean="0"/>
              <a:t>Single shared shadow value</a:t>
            </a:r>
            <a:endParaRPr lang="en-US" dirty="0"/>
          </a:p>
        </p:txBody>
      </p:sp>
      <p:sp>
        <p:nvSpPr>
          <p:cNvPr id="53" name="Double Wave 52"/>
          <p:cNvSpPr/>
          <p:nvPr/>
        </p:nvSpPr>
        <p:spPr>
          <a:xfrm>
            <a:off x="5867400" y="3200400"/>
            <a:ext cx="1981200" cy="457200"/>
          </a:xfrm>
          <a:prstGeom prst="doubleWave">
            <a:avLst>
              <a:gd name="adj1" fmla="val 625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44196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2" name="Rounded Rectangle 61"/>
          <p:cNvSpPr/>
          <p:nvPr/>
        </p:nvSpPr>
        <p:spPr>
          <a:xfrm>
            <a:off x="5943600" y="4953000"/>
            <a:ext cx="18288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6" name="TextBox 65"/>
          <p:cNvSpPr txBox="1"/>
          <p:nvPr/>
        </p:nvSpPr>
        <p:spPr>
          <a:xfrm>
            <a:off x="5715000" y="1219200"/>
            <a:ext cx="1524000" cy="461665"/>
          </a:xfrm>
          <a:prstGeom prst="rect">
            <a:avLst/>
          </a:prstGeom>
          <a:noFill/>
        </p:spPr>
        <p:txBody>
          <a:bodyPr wrap="square" rtlCol="0">
            <a:spAutoFit/>
          </a:bodyPr>
          <a:lstStyle/>
          <a:p>
            <a:pPr algn="ctr"/>
            <a:r>
              <a:rPr lang="en-US" sz="2400" u="sng" dirty="0" smtClean="0"/>
              <a:t>Memory:</a:t>
            </a:r>
          </a:p>
        </p:txBody>
      </p:sp>
      <p:sp>
        <p:nvSpPr>
          <p:cNvPr id="67" name="TextBox 66"/>
          <p:cNvSpPr txBox="1"/>
          <p:nvPr/>
        </p:nvSpPr>
        <p:spPr>
          <a:xfrm>
            <a:off x="5486400" y="2514600"/>
            <a:ext cx="533400" cy="338554"/>
          </a:xfrm>
          <a:prstGeom prst="rect">
            <a:avLst/>
          </a:prstGeom>
          <a:noFill/>
        </p:spPr>
        <p:txBody>
          <a:bodyPr wrap="square" rtlCol="0">
            <a:spAutoFit/>
          </a:bodyPr>
          <a:lstStyle/>
          <a:p>
            <a:pPr algn="ctr"/>
            <a:r>
              <a:rPr lang="en-US" sz="1600" dirty="0" smtClean="0"/>
              <a:t>a[0]</a:t>
            </a:r>
          </a:p>
        </p:txBody>
      </p:sp>
      <p:sp>
        <p:nvSpPr>
          <p:cNvPr id="68" name="TextBox 67"/>
          <p:cNvSpPr txBox="1"/>
          <p:nvPr/>
        </p:nvSpPr>
        <p:spPr>
          <a:xfrm>
            <a:off x="5669280" y="4004846"/>
            <a:ext cx="274320" cy="338554"/>
          </a:xfrm>
          <a:prstGeom prst="rect">
            <a:avLst/>
          </a:prstGeom>
          <a:noFill/>
        </p:spPr>
        <p:txBody>
          <a:bodyPr wrap="square" rtlCol="0">
            <a:spAutoFit/>
          </a:bodyPr>
          <a:lstStyle/>
          <a:p>
            <a:pPr algn="ctr"/>
            <a:r>
              <a:rPr lang="en-US" sz="1600" dirty="0" smtClean="0"/>
              <a:t>x</a:t>
            </a:r>
          </a:p>
        </p:txBody>
      </p:sp>
      <p:sp>
        <p:nvSpPr>
          <p:cNvPr id="69" name="TextBox 68"/>
          <p:cNvSpPr txBox="1"/>
          <p:nvPr/>
        </p:nvSpPr>
        <p:spPr>
          <a:xfrm>
            <a:off x="5669280" y="4538246"/>
            <a:ext cx="274320" cy="338554"/>
          </a:xfrm>
          <a:prstGeom prst="rect">
            <a:avLst/>
          </a:prstGeom>
          <a:noFill/>
        </p:spPr>
        <p:txBody>
          <a:bodyPr wrap="square" rtlCol="0">
            <a:spAutoFit/>
          </a:bodyPr>
          <a:lstStyle/>
          <a:p>
            <a:pPr algn="ctr"/>
            <a:r>
              <a:rPr lang="en-US" sz="1600" dirty="0" smtClean="0"/>
              <a:t>y</a:t>
            </a:r>
          </a:p>
        </p:txBody>
      </p:sp>
      <p:sp>
        <p:nvSpPr>
          <p:cNvPr id="70" name="TextBox 69"/>
          <p:cNvSpPr txBox="1"/>
          <p:nvPr/>
        </p:nvSpPr>
        <p:spPr>
          <a:xfrm>
            <a:off x="5669280" y="5071646"/>
            <a:ext cx="274320" cy="338554"/>
          </a:xfrm>
          <a:prstGeom prst="rect">
            <a:avLst/>
          </a:prstGeom>
          <a:noFill/>
        </p:spPr>
        <p:txBody>
          <a:bodyPr wrap="square" rtlCol="0">
            <a:spAutoFit/>
          </a:bodyPr>
          <a:lstStyle/>
          <a:p>
            <a:pPr algn="ctr"/>
            <a:r>
              <a:rPr lang="en-US" sz="1600" dirty="0" smtClean="0"/>
              <a:t>z</a:t>
            </a:r>
          </a:p>
        </p:txBody>
      </p:sp>
      <p:cxnSp>
        <p:nvCxnSpPr>
          <p:cNvPr id="72" name="Straight Connector 71"/>
          <p:cNvCxnSpPr/>
          <p:nvPr/>
        </p:nvCxnSpPr>
        <p:spPr>
          <a:xfrm>
            <a:off x="457200" y="3581400"/>
            <a:ext cx="4953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3962400"/>
            <a:ext cx="1828800" cy="400110"/>
          </a:xfrm>
          <a:prstGeom prst="rect">
            <a:avLst/>
          </a:prstGeom>
          <a:noFill/>
        </p:spPr>
        <p:txBody>
          <a:bodyPr wrap="square" rtlCol="0">
            <a:spAutoFit/>
          </a:bodyPr>
          <a:lstStyle/>
          <a:p>
            <a:pPr algn="ctr"/>
            <a:r>
              <a:rPr lang="en-US" sz="2000" b="1" dirty="0" smtClean="0">
                <a:solidFill>
                  <a:schemeClr val="bg1"/>
                </a:solidFill>
              </a:rPr>
              <a:t>6</a:t>
            </a:r>
            <a:endParaRPr lang="en-US" sz="1400" b="1" dirty="0" smtClean="0">
              <a:solidFill>
                <a:schemeClr val="bg1"/>
              </a:solidFill>
            </a:endParaRPr>
          </a:p>
        </p:txBody>
      </p:sp>
      <p:sp>
        <p:nvSpPr>
          <p:cNvPr id="90" name="TextBox 89"/>
          <p:cNvSpPr txBox="1"/>
          <p:nvPr/>
        </p:nvSpPr>
        <p:spPr>
          <a:xfrm>
            <a:off x="5943600" y="4476690"/>
            <a:ext cx="1828800" cy="400110"/>
          </a:xfrm>
          <a:prstGeom prst="rect">
            <a:avLst/>
          </a:prstGeom>
          <a:noFill/>
        </p:spPr>
        <p:txBody>
          <a:bodyPr wrap="square" rtlCol="0">
            <a:spAutoFit/>
          </a:bodyPr>
          <a:lstStyle/>
          <a:p>
            <a:pPr algn="ctr"/>
            <a:r>
              <a:rPr lang="en-US" sz="2000" b="1" dirty="0" smtClean="0">
                <a:solidFill>
                  <a:schemeClr val="bg1"/>
                </a:solidFill>
              </a:rPr>
              <a:t>7</a:t>
            </a:r>
            <a:endParaRPr lang="en-US" sz="1400" b="1" dirty="0" smtClean="0">
              <a:solidFill>
                <a:schemeClr val="bg1"/>
              </a:solidFill>
            </a:endParaRPr>
          </a:p>
        </p:txBody>
      </p:sp>
      <p:sp>
        <p:nvSpPr>
          <p:cNvPr id="94" name="TextBox 93"/>
          <p:cNvSpPr txBox="1"/>
          <p:nvPr/>
        </p:nvSpPr>
        <p:spPr>
          <a:xfrm>
            <a:off x="5943600" y="5029200"/>
            <a:ext cx="1828800" cy="400110"/>
          </a:xfrm>
          <a:prstGeom prst="rect">
            <a:avLst/>
          </a:prstGeom>
          <a:noFill/>
        </p:spPr>
        <p:txBody>
          <a:bodyPr wrap="square" rtlCol="0">
            <a:spAutoFit/>
          </a:bodyPr>
          <a:lstStyle/>
          <a:p>
            <a:pPr algn="ctr"/>
            <a:r>
              <a:rPr lang="en-US" sz="2000" b="1" dirty="0" smtClean="0">
                <a:solidFill>
                  <a:schemeClr val="bg1"/>
                </a:solidFill>
              </a:rPr>
              <a:t>12</a:t>
            </a:r>
            <a:endParaRPr lang="en-US" sz="1400" b="1" dirty="0" smtClean="0">
              <a:solidFill>
                <a:schemeClr val="bg1"/>
              </a:solidFill>
            </a:endParaRPr>
          </a:p>
        </p:txBody>
      </p:sp>
      <p:grpSp>
        <p:nvGrpSpPr>
          <p:cNvPr id="83" name="Group 82"/>
          <p:cNvGrpSpPr/>
          <p:nvPr/>
        </p:nvGrpSpPr>
        <p:grpSpPr>
          <a:xfrm>
            <a:off x="457200" y="4267200"/>
            <a:ext cx="2286000" cy="1400973"/>
            <a:chOff x="457200" y="4267200"/>
            <a:chExt cx="2286000" cy="1400973"/>
          </a:xfrm>
        </p:grpSpPr>
        <p:grpSp>
          <p:nvGrpSpPr>
            <p:cNvPr id="64" name="Group 54"/>
            <p:cNvGrpSpPr/>
            <p:nvPr/>
          </p:nvGrpSpPr>
          <p:grpSpPr>
            <a:xfrm>
              <a:off x="457200" y="4267200"/>
              <a:ext cx="2209800" cy="1400973"/>
              <a:chOff x="457200" y="4876800"/>
              <a:chExt cx="2209800" cy="1400973"/>
            </a:xfrm>
          </p:grpSpPr>
          <p:sp>
            <p:nvSpPr>
              <p:cNvPr id="65" name="Rectangle 64"/>
              <p:cNvSpPr/>
              <p:nvPr/>
            </p:nvSpPr>
            <p:spPr>
              <a:xfrm>
                <a:off x="457200" y="4876800"/>
                <a:ext cx="2209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u="sng" dirty="0" smtClean="0"/>
                  <a:t>Key:</a:t>
                </a:r>
              </a:p>
            </p:txBody>
          </p:sp>
          <p:sp>
            <p:nvSpPr>
              <p:cNvPr id="71" name="Rounded Rectangle 70"/>
              <p:cNvSpPr/>
              <p:nvPr/>
            </p:nvSpPr>
            <p:spPr>
              <a:xfrm>
                <a:off x="533400" y="5364480"/>
                <a:ext cx="2286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4" name="TextBox 73"/>
              <p:cNvSpPr txBox="1"/>
              <p:nvPr/>
            </p:nvSpPr>
            <p:spPr>
              <a:xfrm>
                <a:off x="457200" y="5446776"/>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grpSp>
        <p:sp>
          <p:nvSpPr>
            <p:cNvPr id="75" name="Rounded Rectangle 74"/>
            <p:cNvSpPr/>
            <p:nvPr/>
          </p:nvSpPr>
          <p:spPr>
            <a:xfrm>
              <a:off x="533399" y="4526280"/>
              <a:ext cx="228600" cy="228600"/>
            </a:xfrm>
            <a:prstGeom prst="roundRect">
              <a:avLst/>
            </a:prstGeom>
            <a:solidFill>
              <a:srgbClr val="FF0000"/>
            </a:solidFill>
            <a:ln w="952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TextBox 76"/>
            <p:cNvSpPr txBox="1"/>
            <p:nvPr/>
          </p:nvSpPr>
          <p:spPr>
            <a:xfrm>
              <a:off x="762000" y="4495800"/>
              <a:ext cx="1600200" cy="338554"/>
            </a:xfrm>
            <a:prstGeom prst="rect">
              <a:avLst/>
            </a:prstGeom>
            <a:noFill/>
          </p:spPr>
          <p:txBody>
            <a:bodyPr wrap="square" rtlCol="0">
              <a:spAutoFit/>
            </a:bodyPr>
            <a:lstStyle/>
            <a:p>
              <a:r>
                <a:rPr lang="en-US" sz="1600" dirty="0" smtClean="0"/>
                <a:t>= shadow value</a:t>
              </a:r>
            </a:p>
          </p:txBody>
        </p:sp>
        <p:sp>
          <p:nvSpPr>
            <p:cNvPr id="79" name="TextBox 78"/>
            <p:cNvSpPr txBox="1"/>
            <p:nvPr/>
          </p:nvSpPr>
          <p:spPr>
            <a:xfrm>
              <a:off x="762000" y="4724400"/>
              <a:ext cx="1905000" cy="338554"/>
            </a:xfrm>
            <a:prstGeom prst="rect">
              <a:avLst/>
            </a:prstGeom>
            <a:noFill/>
          </p:spPr>
          <p:txBody>
            <a:bodyPr wrap="square" rtlCol="0">
              <a:spAutoFit/>
            </a:bodyPr>
            <a:lstStyle/>
            <a:p>
              <a:r>
                <a:rPr lang="en-US" sz="1600" dirty="0" smtClean="0"/>
                <a:t>= no shadow value</a:t>
              </a:r>
            </a:p>
          </p:txBody>
        </p:sp>
        <p:sp>
          <p:nvSpPr>
            <p:cNvPr id="80" name="TextBox 79"/>
            <p:cNvSpPr txBox="1"/>
            <p:nvPr/>
          </p:nvSpPr>
          <p:spPr>
            <a:xfrm>
              <a:off x="762000" y="4953000"/>
              <a:ext cx="1981200" cy="584775"/>
            </a:xfrm>
            <a:prstGeom prst="rect">
              <a:avLst/>
            </a:prstGeom>
            <a:noFill/>
          </p:spPr>
          <p:txBody>
            <a:bodyPr wrap="square" rtlCol="0">
              <a:spAutoFit/>
            </a:bodyPr>
            <a:lstStyle/>
            <a:p>
              <a:r>
                <a:rPr lang="en-US" sz="1600" dirty="0" smtClean="0"/>
                <a:t>= globally observed</a:t>
              </a:r>
              <a:br>
                <a:rPr lang="en-US" sz="1600" dirty="0" smtClean="0"/>
              </a:br>
              <a:r>
                <a:rPr lang="en-US" sz="1600" dirty="0" smtClean="0"/>
                <a:t>   shadow value</a:t>
              </a:r>
            </a:p>
          </p:txBody>
        </p:sp>
      </p:grpSp>
      <p:sp>
        <p:nvSpPr>
          <p:cNvPr id="101" name="Right Arrow 100"/>
          <p:cNvSpPr/>
          <p:nvPr/>
        </p:nvSpPr>
        <p:spPr>
          <a:xfrm rot="9686382">
            <a:off x="7738760" y="3944903"/>
            <a:ext cx="514938" cy="265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153400" y="3657600"/>
            <a:ext cx="533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0" name="TextBox 99"/>
          <p:cNvSpPr txBox="1"/>
          <p:nvPr/>
        </p:nvSpPr>
        <p:spPr>
          <a:xfrm>
            <a:off x="8110728" y="3776246"/>
            <a:ext cx="609600" cy="338554"/>
          </a:xfrm>
          <a:prstGeom prst="rect">
            <a:avLst/>
          </a:prstGeom>
          <a:noFill/>
        </p:spPr>
        <p:txBody>
          <a:bodyPr wrap="square" rtlCol="0">
            <a:spAutoFit/>
          </a:bodyPr>
          <a:lstStyle/>
          <a:p>
            <a:pPr algn="ctr"/>
            <a:r>
              <a:rPr lang="en-US" sz="1600" dirty="0" smtClean="0">
                <a:solidFill>
                  <a:schemeClr val="bg1"/>
                </a:solidFill>
              </a:rPr>
              <a:t>UT</a:t>
            </a:r>
          </a:p>
        </p:txBody>
      </p:sp>
      <p:sp>
        <p:nvSpPr>
          <p:cNvPr id="93" name="TextBox 92"/>
          <p:cNvSpPr txBox="1"/>
          <p:nvPr/>
        </p:nvSpPr>
        <p:spPr>
          <a:xfrm>
            <a:off x="7772400" y="4444425"/>
            <a:ext cx="1307592"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FF0000"/>
                </a:solidFill>
                <a:latin typeface="Impact" pitchFamily="34" charset="0"/>
              </a:rPr>
              <a:t>No Replacement</a:t>
            </a:r>
          </a:p>
        </p:txBody>
      </p:sp>
      <p:sp>
        <p:nvSpPr>
          <p:cNvPr id="102" name="Down Arrow 101"/>
          <p:cNvSpPr/>
          <p:nvPr/>
        </p:nvSpPr>
        <p:spPr>
          <a:xfrm>
            <a:off x="3581400" y="4114800"/>
            <a:ext cx="228600" cy="6096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52800" y="3810000"/>
            <a:ext cx="6858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I/O</a:t>
            </a:r>
            <a:endParaRPr lang="en-US" sz="2000" dirty="0"/>
          </a:p>
        </p:txBody>
      </p:sp>
      <p:pic>
        <p:nvPicPr>
          <p:cNvPr id="103" name="Picture 33" descr="C:\Users\Joe\AppData\Local\Microsoft\Windows\Temporary Internet Files\Content.IE5\76OEA6WG\MCj04347500000[1].png"/>
          <p:cNvPicPr>
            <a:picLocks noChangeAspect="1" noChangeArrowheads="1"/>
          </p:cNvPicPr>
          <p:nvPr/>
        </p:nvPicPr>
        <p:blipFill>
          <a:blip r:embed="rId3" cstate="print"/>
          <a:srcRect/>
          <a:stretch>
            <a:fillRect/>
          </a:stretch>
        </p:blipFill>
        <p:spPr bwMode="auto">
          <a:xfrm>
            <a:off x="3489190" y="1887488"/>
            <a:ext cx="778010" cy="779512"/>
          </a:xfrm>
          <a:prstGeom prst="rect">
            <a:avLst/>
          </a:prstGeom>
          <a:noFill/>
        </p:spPr>
      </p:pic>
      <p:sp>
        <p:nvSpPr>
          <p:cNvPr id="107" name="TextBox 106"/>
          <p:cNvSpPr txBox="1"/>
          <p:nvPr/>
        </p:nvSpPr>
        <p:spPr>
          <a:xfrm>
            <a:off x="4267200" y="4343400"/>
            <a:ext cx="381000"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cxnSp>
        <p:nvCxnSpPr>
          <p:cNvPr id="57" name="Straight Connector 56"/>
          <p:cNvCxnSpPr/>
          <p:nvPr/>
        </p:nvCxnSpPr>
        <p:spPr>
          <a:xfrm rot="5400000" flipH="1" flipV="1">
            <a:off x="2781300" y="3543300"/>
            <a:ext cx="525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descr="flip_coin.jpg"/>
          <p:cNvPicPr>
            <a:picLocks noChangeAspect="1"/>
          </p:cNvPicPr>
          <p:nvPr/>
        </p:nvPicPr>
        <p:blipFill>
          <a:blip r:embed="rId4"/>
          <a:stretch>
            <a:fillRect/>
          </a:stretch>
        </p:blipFill>
        <p:spPr>
          <a:xfrm>
            <a:off x="7924800" y="4419600"/>
            <a:ext cx="781050"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1" nodeType="clickEffect">
                                  <p:stCondLst>
                                    <p:cond delay="0"/>
                                  </p:stCondLst>
                                  <p:childTnLst>
                                    <p:set>
                                      <p:cBhvr>
                                        <p:cTn id="10" dur="indefinite"/>
                                        <p:tgtEl>
                                          <p:spTgt spid="56"/>
                                        </p:tgtEl>
                                        <p:attrNameLst>
                                          <p:attrName>fillcolor</p:attrName>
                                        </p:attrNameLst>
                                      </p:cBhvr>
                                      <p:to>
                                        <p:clrVal>
                                          <a:srgbClr val="FF0000"/>
                                        </p:clrVal>
                                      </p:to>
                                    </p:set>
                                    <p:set>
                                      <p:cBhvr>
                                        <p:cTn id="11" dur="indefinite"/>
                                        <p:tgtEl>
                                          <p:spTgt spid="56"/>
                                        </p:tgtEl>
                                        <p:attrNameLst>
                                          <p:attrName>fill.type</p:attrName>
                                        </p:attrNameLst>
                                      </p:cBhvr>
                                      <p:to>
                                        <p:strVal val="solid"/>
                                      </p:to>
                                    </p:set>
                                    <p:set>
                                      <p:cBhvr>
                                        <p:cTn id="12" dur="indefinite"/>
                                        <p:tgtEl>
                                          <p:spTgt spid="56"/>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61"/>
                                        </p:tgtEl>
                                        <p:attrNameLst>
                                          <p:attrName>fillcolor</p:attrName>
                                        </p:attrNameLst>
                                      </p:cBhvr>
                                      <p:to>
                                        <p:clrVal>
                                          <a:srgbClr val="FF0000"/>
                                        </p:clrVal>
                                      </p:to>
                                    </p:set>
                                    <p:set>
                                      <p:cBhvr>
                                        <p:cTn id="15" dur="indefinite"/>
                                        <p:tgtEl>
                                          <p:spTgt spid="61"/>
                                        </p:tgtEl>
                                        <p:attrNameLst>
                                          <p:attrName>fill.type</p:attrName>
                                        </p:attrNameLst>
                                      </p:cBhvr>
                                      <p:to>
                                        <p:strVal val="solid"/>
                                      </p:to>
                                    </p:set>
                                    <p:set>
                                      <p:cBhvr>
                                        <p:cTn id="16" dur="indefinite"/>
                                        <p:tgtEl>
                                          <p:spTgt spid="61"/>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mph" presetSubtype="1" nodeType="withEffect">
                                  <p:stCondLst>
                                    <p:cond delay="0"/>
                                  </p:stCondLst>
                                  <p:childTnLst>
                                    <p:set>
                                      <p:cBhvr>
                                        <p:cTn id="26" dur="indefinite"/>
                                        <p:tgtEl>
                                          <p:spTgt spid="18"/>
                                        </p:tgtEl>
                                        <p:attrNameLst>
                                          <p:attrName>fillcolor</p:attrName>
                                        </p:attrNameLst>
                                      </p:cBhvr>
                                      <p:to>
                                        <p:clrVal>
                                          <a:srgbClr val="FF0000"/>
                                        </p:clrVal>
                                      </p:to>
                                    </p:set>
                                    <p:set>
                                      <p:cBhvr>
                                        <p:cTn id="27" dur="indefinite"/>
                                        <p:tgtEl>
                                          <p:spTgt spid="18"/>
                                        </p:tgtEl>
                                        <p:attrNameLst>
                                          <p:attrName>fill.type</p:attrName>
                                        </p:attrNameLst>
                                      </p:cBhvr>
                                      <p:to>
                                        <p:strVal val="solid"/>
                                      </p:to>
                                    </p:set>
                                    <p:set>
                                      <p:cBhvr>
                                        <p:cTn id="28" dur="indefinite"/>
                                        <p:tgtEl>
                                          <p:spTgt spid="18"/>
                                        </p:tgtEl>
                                        <p:attrNameLst>
                                          <p:attrName>fill.on</p:attrName>
                                        </p:attrNameLst>
                                      </p:cBhvr>
                                      <p:to>
                                        <p:strVal val="true"/>
                                      </p:to>
                                    </p:set>
                                  </p:childTnLst>
                                </p:cTn>
                              </p:par>
                              <p:par>
                                <p:cTn id="29" presetID="3" presetClass="emph" presetSubtype="1" nodeType="withEffect">
                                  <p:stCondLst>
                                    <p:cond delay="0"/>
                                  </p:stCondLst>
                                  <p:childTnLst>
                                    <p:set>
                                      <p:cBhvr override="childStyle">
                                        <p:cTn id="30" dur="indefinite"/>
                                        <p:tgtEl>
                                          <p:spTgt spid="18">
                                            <p:txEl>
                                              <p:pRg st="0" end="0"/>
                                            </p:txEl>
                                          </p:spTgt>
                                        </p:tgtEl>
                                        <p:attrNameLst>
                                          <p:attrName>style.color</p:attrName>
                                        </p:attrNameLst>
                                      </p:cBhvr>
                                      <p:to>
                                        <p:clrVal>
                                          <a:schemeClr val="bg1"/>
                                        </p:clrVal>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3"/>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2"/>
                                        </p:tgtEl>
                                        <p:attrNameLst>
                                          <p:attrName>style.visibility</p:attrName>
                                        </p:attrNameLst>
                                      </p:cBhvr>
                                      <p:to>
                                        <p:strVal val="hidden"/>
                                      </p:to>
                                    </p:set>
                                  </p:childTnLst>
                                </p:cTn>
                              </p:par>
                              <p:par>
                                <p:cTn id="75" presetID="1" presetClass="exit" presetSubtype="0" fill="hold" grpId="3" nodeType="withEffect">
                                  <p:stCondLst>
                                    <p:cond delay="0"/>
                                  </p:stCondLst>
                                  <p:childTnLst>
                                    <p:set>
                                      <p:cBhvr>
                                        <p:cTn id="76" dur="1" fill="hold">
                                          <p:stCondLst>
                                            <p:cond delay="0"/>
                                          </p:stCondLst>
                                        </p:cTn>
                                        <p:tgtEl>
                                          <p:spTgt spid="9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03"/>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4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9" grpId="1" animBg="1"/>
      <p:bldP spid="48" grpId="0" animBg="1"/>
      <p:bldP spid="48" grpId="1" animBg="1"/>
      <p:bldP spid="32" grpId="0" animBg="1"/>
      <p:bldP spid="32" grpId="1" animBg="1"/>
      <p:bldP spid="31" grpId="0" animBg="1"/>
      <p:bldP spid="31" grpId="1" animBg="1"/>
      <p:bldP spid="25" grpId="0" animBg="1"/>
      <p:bldP spid="25" grpId="1" animBg="1"/>
      <p:bldP spid="94" grpId="0"/>
      <p:bldP spid="101" grpId="0" animBg="1"/>
      <p:bldP spid="100" grpId="0"/>
      <p:bldP spid="93" grpId="0" animBg="1"/>
      <p:bldP spid="93" grpId="1" animBg="1"/>
      <p:bldP spid="93" grpId="2" animBg="1"/>
      <p:bldP spid="93" grpId="3" animBg="1"/>
      <p:bldP spid="102" grpId="0" animBg="1"/>
      <p:bldP spid="107" grpId="0"/>
    </p:bldLst>
  </p:timing>
</p:sld>
</file>

<file path=ppt/theme/theme1.xml><?xml version="1.0" encoding="utf-8"?>
<a:theme xmlns:a="http://schemas.openxmlformats.org/drawingml/2006/main" name="Umich">
  <a:themeElements>
    <a:clrScheme name="UMich">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996600"/>
      </a:hlink>
      <a:folHlink>
        <a:srgbClr val="AFBF39"/>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600" dirty="0" smtClean="0"/>
        </a:defPPr>
      </a:lstStyle>
    </a:txDef>
  </a:objectDefaults>
  <a:extraClrSchemeLst>
    <a:extraClrScheme>
      <a:clrScheme name="Office Them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Umich</Template>
  <TotalTime>10725</TotalTime>
  <Words>2416</Words>
  <Application>Microsoft Office PowerPoint</Application>
  <PresentationFormat>On-screen Show (4:3)</PresentationFormat>
  <Paragraphs>654</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Umich</vt:lpstr>
      <vt:lpstr>Testudo: Heavyweight Security Analysis via Statistical Sampling</vt:lpstr>
      <vt:lpstr>Bad Software is Everywhere</vt:lpstr>
      <vt:lpstr>Software Dynamic Analysis for Security</vt:lpstr>
      <vt:lpstr>Hardware Dynamic Analysis for Security</vt:lpstr>
      <vt:lpstr>Testudo: Distributed Dynamic Analysis</vt:lpstr>
      <vt:lpstr>Heavyweight Dynamic Analysis</vt:lpstr>
      <vt:lpstr>Example of Heavyweight Analysis</vt:lpstr>
      <vt:lpstr>Contributions of Testudo</vt:lpstr>
      <vt:lpstr>Dataflow Sampling Example: 1st User</vt:lpstr>
      <vt:lpstr>Dataflow Sampling Example: 2nd User</vt:lpstr>
      <vt:lpstr>Dataflow Sampling Example: 3rd User</vt:lpstr>
      <vt:lpstr>A Pipeline for Testudo</vt:lpstr>
      <vt:lpstr>A Pipeline for Testudo</vt:lpstr>
      <vt:lpstr>A Pipeline for Testudo</vt:lpstr>
      <vt:lpstr>A Pipeline for Testudo</vt:lpstr>
      <vt:lpstr>Experimental Framework</vt:lpstr>
      <vt:lpstr>How many runs will I need?</vt:lpstr>
      <vt:lpstr>Does it scale to complex analyses?</vt:lpstr>
      <vt:lpstr>How much will it cost?</vt:lpstr>
      <vt:lpstr>Conclusions from Testudo</vt:lpstr>
      <vt:lpstr>PowerPoint Presentation</vt:lpstr>
      <vt:lpstr>BACKUP SLIDES</vt:lpstr>
      <vt:lpstr>Systems for Detecting Security Errors</vt:lpstr>
      <vt:lpstr>Security Vulnerability Example</vt:lpstr>
      <vt:lpstr>Testudo–Distributed Dynamic Debugging</vt:lpstr>
      <vt:lpstr>Example Dataflow</vt:lpstr>
      <vt:lpstr>Sampling of a Dataflow</vt:lpstr>
      <vt:lpstr>Sampling of a Dataflow</vt:lpstr>
      <vt:lpstr>Sampling of a Dataflow</vt:lpstr>
      <vt:lpstr>Sampling of a Dataflow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Testudo: Heavyweight Security Analysis via Dataflow Sampling</dc:title>
  <dc:creator>Joseph Lee Greathouse</dc:creator>
  <cp:lastModifiedBy>Joseph L. Greathouse</cp:lastModifiedBy>
  <cp:revision>527</cp:revision>
  <cp:lastPrinted>1601-01-01T00:00:00Z</cp:lastPrinted>
  <dcterms:created xsi:type="dcterms:W3CDTF">2008-10-29T18:38:33Z</dcterms:created>
  <dcterms:modified xsi:type="dcterms:W3CDTF">2010-12-02T23:36:30Z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TC102037711033</vt:lpwstr>
  </property>
</Properties>
</file>