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407" r:id="rId5"/>
    <p:sldId id="399" r:id="rId6"/>
    <p:sldId id="405" r:id="rId7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E0246"/>
    <a:srgbClr val="00FF00"/>
    <a:srgbClr val="F26522"/>
    <a:srgbClr val="767DC5"/>
    <a:srgbClr val="A6CE39"/>
    <a:srgbClr val="00AAB5"/>
    <a:srgbClr val="ED1C24"/>
    <a:srgbClr val="F1FCFD"/>
    <a:srgbClr val="D6F6F8"/>
    <a:srgbClr val="73E1E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72889" autoAdjust="0"/>
  </p:normalViewPr>
  <p:slideViewPr>
    <p:cSldViewPr snapToGrid="0" snapToObjects="1" showGuides="1">
      <p:cViewPr>
        <p:scale>
          <a:sx n="66" d="100"/>
          <a:sy n="66" d="100"/>
        </p:scale>
        <p:origin x="-4902" y="-1458"/>
      </p:cViewPr>
      <p:guideLst>
        <p:guide orient="horz" pos="432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 showGuides="1">
      <p:cViewPr>
        <p:scale>
          <a:sx n="190" d="100"/>
          <a:sy n="190" d="100"/>
        </p:scale>
        <p:origin x="-96" y="3222"/>
      </p:cViewPr>
      <p:guideLst>
        <p:guide orient="horz" pos="2957"/>
        <p:guide pos="223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69A6F2-41E5-4487-BD96-5B3320428D3B}" type="datetimeFigureOut">
              <a:rPr lang="en-US"/>
              <a:pPr>
                <a:defRPr/>
              </a:pPr>
              <a:t>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E149D6-DCAC-453C-9646-F7ED99F1C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055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cs typeface="+mn-cs"/>
              </a:defRPr>
            </a:lvl1pPr>
          </a:lstStyle>
          <a:p>
            <a:pPr>
              <a:defRPr/>
            </a:pPr>
            <a:fld id="{38607A5D-693E-4C63-ACF6-88FE3734317C}" type="datetimeFigureOut">
              <a:rPr lang="en-US"/>
              <a:pPr>
                <a:defRPr/>
              </a:pPr>
              <a:t>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77825" y="4483100"/>
            <a:ext cx="6346825" cy="4224338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  <a:cs typeface="+mn-cs"/>
              </a:defRPr>
            </a:lvl1pPr>
          </a:lstStyle>
          <a:p>
            <a:pPr>
              <a:defRPr/>
            </a:pPr>
            <a:fld id="{829AFB38-0ABE-46A6-A2CD-91E75B392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7714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5888" indent="-115888" algn="l" rtl="0" eaLnBrk="0" fontAlgn="base" hangingPunct="0">
      <a:spcBef>
        <a:spcPct val="30000"/>
      </a:spcBef>
      <a:spcAft>
        <a:spcPct val="0"/>
      </a:spcAft>
      <a:buFont typeface="Wingdings 3" pitchFamily="18" charset="2"/>
      <a:buChar char="}"/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06400" indent="-171450" algn="l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73088" indent="-115888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14935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morning, I’m Bo Su from the National University of Defense Technology. The title of our paper is “PPEP: online Performance, power, and energy prediction framework and DVFS Space Exploration”.</a:t>
            </a:r>
            <a:endParaRPr lang="zh-CN" altLang="zh-CN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Dynamic voltage and frequency scaling is now widely employed in modern processors to boost performance, lower power, and improve energy efficiency. </a:t>
            </a:r>
          </a:p>
          <a:p>
            <a:pPr lvl="0"/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Good DVFS decisions require accurate performance and power predictions across different VF states.</a:t>
            </a:r>
            <a:endParaRPr lang="zh-CN" altLang="zh-CN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CN" sz="10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these predictions are difficult because of the complexities of modern processors</a:t>
            </a:r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such as multiple clock domains and multiple power planes.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AFB38-0ABE-46A6-A2CD-91E75B392D1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017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5888" marR="0" lvl="0" indent="-115888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 3" pitchFamily="18" charset="2"/>
              <a:buChar char="}"/>
              <a:tabLst/>
              <a:defRPr/>
            </a:pPr>
            <a:r>
              <a:rPr lang="en-US" altLang="zh-CN" sz="10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this work, we overcome these difficulties. </a:t>
            </a:r>
            <a:r>
              <a:rPr lang="en-US" altLang="zh-CN" sz="10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Starting from measurements taking at one VF state, we can</a:t>
            </a:r>
            <a:r>
              <a:rPr lang="en-US" altLang="zh-CN" sz="10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predict the performance and power </a:t>
            </a:r>
            <a:r>
              <a:rPr lang="en-US" altLang="zh-CN" sz="10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all other VF states</a:t>
            </a:r>
            <a:r>
              <a:rPr lang="en-US" altLang="zh-CN" sz="10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on commercial AMD processors. </a:t>
            </a:r>
            <a:endParaRPr lang="en-US" altLang="zh-CN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altLang="zh-CN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performance prediction, we implement a Cycles-Per-Instruction predictor, named LL-MAB.</a:t>
            </a:r>
            <a:endParaRPr lang="zh-CN" altLang="zh-CN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takes advantage of the Miss Address Buffer (or known as Miss Status Handling Register) of the L2 cache, to count the memory stall cycles according to the Leading Loads theory. </a:t>
            </a:r>
            <a:r>
              <a:rPr lang="en-US" altLang="zh-CN" sz="10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CPI prediction error is 3.2 percent </a:t>
            </a:r>
            <a:r>
              <a:rPr lang="en-US" altLang="zh-CN" sz="1000" b="0" i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across a more than 2x change in frequency</a:t>
            </a:r>
            <a:r>
              <a:rPr lang="en-US" altLang="zh-CN" sz="10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 </a:t>
            </a:r>
            <a:endParaRPr lang="zh-CN" altLang="zh-CN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AFB38-0ABE-46A6-A2CD-91E75B392D1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0879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power prediction: First, we use CPU events and temperature to build a power model. And then, based on 2 observations, </a:t>
            </a:r>
            <a:r>
              <a:rPr lang="en-US" altLang="zh-CN" sz="10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implement a predictor that allows us to take measurements at one VF state and predict the chip’s power usage at all other VF states.</a:t>
            </a:r>
            <a:r>
              <a:rPr lang="en-US" altLang="zh-CN" sz="10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power prediction error is 4.2 percent. </a:t>
            </a:r>
          </a:p>
          <a:p>
            <a:pPr lvl="0"/>
            <a:endParaRPr lang="zh-CN" altLang="zh-CN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 we combine the CPI predictor and the power predictor to form the PPEP framework. PPEP runs as a software user level daemon </a:t>
            </a:r>
            <a:r>
              <a:rPr lang="en-US" altLang="zh-CN" sz="10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without requiring hardware or operating system modifications</a:t>
            </a:r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zh-CN" altLang="zh-CN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CN" sz="1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talk is at 5 past 11 on Wednesday morning before the “Test-of-Time Awards”. Glad to see you then, thank you! </a:t>
            </a:r>
            <a:endParaRPr lang="zh-CN" altLang="zh-CN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AFB38-0ABE-46A6-A2CD-91E75B392D1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8646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02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774580" y="341313"/>
            <a:ext cx="2270125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71993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9"/>
          <p:cNvSpPr/>
          <p:nvPr userDrawn="1"/>
        </p:nvSpPr>
        <p:spPr>
          <a:xfrm>
            <a:off x="-2382" y="2271713"/>
            <a:ext cx="9142809" cy="4586287"/>
          </a:xfrm>
          <a:custGeom>
            <a:avLst/>
            <a:gdLst>
              <a:gd name="connsiteX0" fmla="*/ 0 w 14206328"/>
              <a:gd name="connsiteY0" fmla="*/ 4585648 h 4585648"/>
              <a:gd name="connsiteX1" fmla="*/ 4548321 w 14206328"/>
              <a:gd name="connsiteY1" fmla="*/ 0 h 4585648"/>
              <a:gd name="connsiteX2" fmla="*/ 14206328 w 14206328"/>
              <a:gd name="connsiteY2" fmla="*/ 0 h 4585648"/>
              <a:gd name="connsiteX3" fmla="*/ 9658007 w 14206328"/>
              <a:gd name="connsiteY3" fmla="*/ 4585648 h 4585648"/>
              <a:gd name="connsiteX4" fmla="*/ 0 w 14206328"/>
              <a:gd name="connsiteY4" fmla="*/ 4585648 h 4585648"/>
              <a:gd name="connsiteX0" fmla="*/ 0 w 14206328"/>
              <a:gd name="connsiteY0" fmla="*/ 4585648 h 4585648"/>
              <a:gd name="connsiteX1" fmla="*/ 4548321 w 14206328"/>
              <a:gd name="connsiteY1" fmla="*/ 0 h 4585648"/>
              <a:gd name="connsiteX2" fmla="*/ 13525626 w 14206328"/>
              <a:gd name="connsiteY2" fmla="*/ 0 h 4585648"/>
              <a:gd name="connsiteX3" fmla="*/ 14206328 w 14206328"/>
              <a:gd name="connsiteY3" fmla="*/ 0 h 4585648"/>
              <a:gd name="connsiteX4" fmla="*/ 9658007 w 14206328"/>
              <a:gd name="connsiteY4" fmla="*/ 4585648 h 4585648"/>
              <a:gd name="connsiteX5" fmla="*/ 0 w 14206328"/>
              <a:gd name="connsiteY5" fmla="*/ 4585648 h 4585648"/>
              <a:gd name="connsiteX0" fmla="*/ 0 w 14206328"/>
              <a:gd name="connsiteY0" fmla="*/ 4585648 h 4585648"/>
              <a:gd name="connsiteX1" fmla="*/ 4548321 w 14206328"/>
              <a:gd name="connsiteY1" fmla="*/ 0 h 4585648"/>
              <a:gd name="connsiteX2" fmla="*/ 13525626 w 14206328"/>
              <a:gd name="connsiteY2" fmla="*/ 0 h 4585648"/>
              <a:gd name="connsiteX3" fmla="*/ 14206328 w 14206328"/>
              <a:gd name="connsiteY3" fmla="*/ 0 h 4585648"/>
              <a:gd name="connsiteX4" fmla="*/ 13525626 w 14206328"/>
              <a:gd name="connsiteY4" fmla="*/ 682668 h 4585648"/>
              <a:gd name="connsiteX5" fmla="*/ 9658007 w 14206328"/>
              <a:gd name="connsiteY5" fmla="*/ 4585648 h 4585648"/>
              <a:gd name="connsiteX6" fmla="*/ 0 w 14206328"/>
              <a:gd name="connsiteY6" fmla="*/ 4585648 h 4585648"/>
              <a:gd name="connsiteX0" fmla="*/ 0 w 13525626"/>
              <a:gd name="connsiteY0" fmla="*/ 4585648 h 4585648"/>
              <a:gd name="connsiteX1" fmla="*/ 4548321 w 13525626"/>
              <a:gd name="connsiteY1" fmla="*/ 0 h 4585648"/>
              <a:gd name="connsiteX2" fmla="*/ 13525626 w 13525626"/>
              <a:gd name="connsiteY2" fmla="*/ 0 h 4585648"/>
              <a:gd name="connsiteX3" fmla="*/ 13525626 w 13525626"/>
              <a:gd name="connsiteY3" fmla="*/ 682668 h 4585648"/>
              <a:gd name="connsiteX4" fmla="*/ 9658007 w 13525626"/>
              <a:gd name="connsiteY4" fmla="*/ 4585648 h 4585648"/>
              <a:gd name="connsiteX5" fmla="*/ 0 w 13525626"/>
              <a:gd name="connsiteY5" fmla="*/ 4585648 h 4585648"/>
              <a:gd name="connsiteX0" fmla="*/ 0 w 13525626"/>
              <a:gd name="connsiteY0" fmla="*/ 4585648 h 4585648"/>
              <a:gd name="connsiteX1" fmla="*/ 1337865 w 13525626"/>
              <a:gd name="connsiteY1" fmla="*/ 3235527 h 4585648"/>
              <a:gd name="connsiteX2" fmla="*/ 4548321 w 13525626"/>
              <a:gd name="connsiteY2" fmla="*/ 0 h 4585648"/>
              <a:gd name="connsiteX3" fmla="*/ 13525626 w 13525626"/>
              <a:gd name="connsiteY3" fmla="*/ 0 h 4585648"/>
              <a:gd name="connsiteX4" fmla="*/ 13525626 w 13525626"/>
              <a:gd name="connsiteY4" fmla="*/ 682668 h 4585648"/>
              <a:gd name="connsiteX5" fmla="*/ 9658007 w 13525626"/>
              <a:gd name="connsiteY5" fmla="*/ 4585648 h 4585648"/>
              <a:gd name="connsiteX6" fmla="*/ 0 w 13525626"/>
              <a:gd name="connsiteY6" fmla="*/ 4585648 h 4585648"/>
              <a:gd name="connsiteX0" fmla="*/ 0 w 13525626"/>
              <a:gd name="connsiteY0" fmla="*/ 4585648 h 4585648"/>
              <a:gd name="connsiteX1" fmla="*/ 1337865 w 13525626"/>
              <a:gd name="connsiteY1" fmla="*/ 3235527 h 4585648"/>
              <a:gd name="connsiteX2" fmla="*/ 4548321 w 13525626"/>
              <a:gd name="connsiteY2" fmla="*/ 0 h 4585648"/>
              <a:gd name="connsiteX3" fmla="*/ 13525626 w 13525626"/>
              <a:gd name="connsiteY3" fmla="*/ 0 h 4585648"/>
              <a:gd name="connsiteX4" fmla="*/ 13525626 w 13525626"/>
              <a:gd name="connsiteY4" fmla="*/ 682668 h 4585648"/>
              <a:gd name="connsiteX5" fmla="*/ 9658007 w 13525626"/>
              <a:gd name="connsiteY5" fmla="*/ 4585648 h 4585648"/>
              <a:gd name="connsiteX6" fmla="*/ 1340933 w 13525626"/>
              <a:gd name="connsiteY6" fmla="*/ 4582580 h 4585648"/>
              <a:gd name="connsiteX7" fmla="*/ 0 w 13525626"/>
              <a:gd name="connsiteY7" fmla="*/ 4585648 h 4585648"/>
              <a:gd name="connsiteX0" fmla="*/ 3068 w 12187761"/>
              <a:gd name="connsiteY0" fmla="*/ 4582580 h 4585648"/>
              <a:gd name="connsiteX1" fmla="*/ 0 w 12187761"/>
              <a:gd name="connsiteY1" fmla="*/ 3235527 h 4585648"/>
              <a:gd name="connsiteX2" fmla="*/ 3210456 w 12187761"/>
              <a:gd name="connsiteY2" fmla="*/ 0 h 4585648"/>
              <a:gd name="connsiteX3" fmla="*/ 12187761 w 12187761"/>
              <a:gd name="connsiteY3" fmla="*/ 0 h 4585648"/>
              <a:gd name="connsiteX4" fmla="*/ 12187761 w 12187761"/>
              <a:gd name="connsiteY4" fmla="*/ 682668 h 4585648"/>
              <a:gd name="connsiteX5" fmla="*/ 8320142 w 12187761"/>
              <a:gd name="connsiteY5" fmla="*/ 4585648 h 4585648"/>
              <a:gd name="connsiteX6" fmla="*/ 3068 w 12187761"/>
              <a:gd name="connsiteY6" fmla="*/ 4582580 h 458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7761" h="4585648">
                <a:moveTo>
                  <a:pt x="3068" y="4582580"/>
                </a:moveTo>
                <a:cubicBezTo>
                  <a:pt x="2045" y="4133562"/>
                  <a:pt x="1023" y="3684545"/>
                  <a:pt x="0" y="3235527"/>
                </a:cubicBezTo>
                <a:lnTo>
                  <a:pt x="3210456" y="0"/>
                </a:lnTo>
                <a:lnTo>
                  <a:pt x="12187761" y="0"/>
                </a:lnTo>
                <a:lnTo>
                  <a:pt x="12187761" y="682668"/>
                </a:lnTo>
                <a:lnTo>
                  <a:pt x="8320142" y="4585648"/>
                </a:lnTo>
                <a:lnTo>
                  <a:pt x="3068" y="458258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Parallelogram 3"/>
          <p:cNvSpPr/>
          <p:nvPr userDrawn="1"/>
        </p:nvSpPr>
        <p:spPr>
          <a:xfrm flipH="1">
            <a:off x="302498" y="744538"/>
            <a:ext cx="4957863" cy="1731962"/>
          </a:xfrm>
          <a:prstGeom prst="parallelogram">
            <a:avLst>
              <a:gd name="adj" fmla="val 99186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Parallelogram 4"/>
          <p:cNvSpPr/>
          <p:nvPr userDrawn="1"/>
        </p:nvSpPr>
        <p:spPr>
          <a:xfrm flipH="1">
            <a:off x="4686331" y="1425576"/>
            <a:ext cx="1155207" cy="682625"/>
          </a:xfrm>
          <a:prstGeom prst="parallelogram">
            <a:avLst>
              <a:gd name="adj" fmla="val 99186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Parallelogram 9"/>
          <p:cNvSpPr/>
          <p:nvPr userDrawn="1"/>
        </p:nvSpPr>
        <p:spPr>
          <a:xfrm>
            <a:off x="-2382" y="2271713"/>
            <a:ext cx="9142809" cy="4586287"/>
          </a:xfrm>
          <a:custGeom>
            <a:avLst/>
            <a:gdLst>
              <a:gd name="connsiteX0" fmla="*/ 0 w 14206328"/>
              <a:gd name="connsiteY0" fmla="*/ 4585648 h 4585648"/>
              <a:gd name="connsiteX1" fmla="*/ 4548321 w 14206328"/>
              <a:gd name="connsiteY1" fmla="*/ 0 h 4585648"/>
              <a:gd name="connsiteX2" fmla="*/ 14206328 w 14206328"/>
              <a:gd name="connsiteY2" fmla="*/ 0 h 4585648"/>
              <a:gd name="connsiteX3" fmla="*/ 9658007 w 14206328"/>
              <a:gd name="connsiteY3" fmla="*/ 4585648 h 4585648"/>
              <a:gd name="connsiteX4" fmla="*/ 0 w 14206328"/>
              <a:gd name="connsiteY4" fmla="*/ 4585648 h 4585648"/>
              <a:gd name="connsiteX0" fmla="*/ 0 w 14206328"/>
              <a:gd name="connsiteY0" fmla="*/ 4585648 h 4585648"/>
              <a:gd name="connsiteX1" fmla="*/ 4548321 w 14206328"/>
              <a:gd name="connsiteY1" fmla="*/ 0 h 4585648"/>
              <a:gd name="connsiteX2" fmla="*/ 13525626 w 14206328"/>
              <a:gd name="connsiteY2" fmla="*/ 0 h 4585648"/>
              <a:gd name="connsiteX3" fmla="*/ 14206328 w 14206328"/>
              <a:gd name="connsiteY3" fmla="*/ 0 h 4585648"/>
              <a:gd name="connsiteX4" fmla="*/ 9658007 w 14206328"/>
              <a:gd name="connsiteY4" fmla="*/ 4585648 h 4585648"/>
              <a:gd name="connsiteX5" fmla="*/ 0 w 14206328"/>
              <a:gd name="connsiteY5" fmla="*/ 4585648 h 4585648"/>
              <a:gd name="connsiteX0" fmla="*/ 0 w 14206328"/>
              <a:gd name="connsiteY0" fmla="*/ 4585648 h 4585648"/>
              <a:gd name="connsiteX1" fmla="*/ 4548321 w 14206328"/>
              <a:gd name="connsiteY1" fmla="*/ 0 h 4585648"/>
              <a:gd name="connsiteX2" fmla="*/ 13525626 w 14206328"/>
              <a:gd name="connsiteY2" fmla="*/ 0 h 4585648"/>
              <a:gd name="connsiteX3" fmla="*/ 14206328 w 14206328"/>
              <a:gd name="connsiteY3" fmla="*/ 0 h 4585648"/>
              <a:gd name="connsiteX4" fmla="*/ 13525626 w 14206328"/>
              <a:gd name="connsiteY4" fmla="*/ 682668 h 4585648"/>
              <a:gd name="connsiteX5" fmla="*/ 9658007 w 14206328"/>
              <a:gd name="connsiteY5" fmla="*/ 4585648 h 4585648"/>
              <a:gd name="connsiteX6" fmla="*/ 0 w 14206328"/>
              <a:gd name="connsiteY6" fmla="*/ 4585648 h 4585648"/>
              <a:gd name="connsiteX0" fmla="*/ 0 w 13525626"/>
              <a:gd name="connsiteY0" fmla="*/ 4585648 h 4585648"/>
              <a:gd name="connsiteX1" fmla="*/ 4548321 w 13525626"/>
              <a:gd name="connsiteY1" fmla="*/ 0 h 4585648"/>
              <a:gd name="connsiteX2" fmla="*/ 13525626 w 13525626"/>
              <a:gd name="connsiteY2" fmla="*/ 0 h 4585648"/>
              <a:gd name="connsiteX3" fmla="*/ 13525626 w 13525626"/>
              <a:gd name="connsiteY3" fmla="*/ 682668 h 4585648"/>
              <a:gd name="connsiteX4" fmla="*/ 9658007 w 13525626"/>
              <a:gd name="connsiteY4" fmla="*/ 4585648 h 4585648"/>
              <a:gd name="connsiteX5" fmla="*/ 0 w 13525626"/>
              <a:gd name="connsiteY5" fmla="*/ 4585648 h 4585648"/>
              <a:gd name="connsiteX0" fmla="*/ 0 w 13525626"/>
              <a:gd name="connsiteY0" fmla="*/ 4585648 h 4585648"/>
              <a:gd name="connsiteX1" fmla="*/ 1337865 w 13525626"/>
              <a:gd name="connsiteY1" fmla="*/ 3235527 h 4585648"/>
              <a:gd name="connsiteX2" fmla="*/ 4548321 w 13525626"/>
              <a:gd name="connsiteY2" fmla="*/ 0 h 4585648"/>
              <a:gd name="connsiteX3" fmla="*/ 13525626 w 13525626"/>
              <a:gd name="connsiteY3" fmla="*/ 0 h 4585648"/>
              <a:gd name="connsiteX4" fmla="*/ 13525626 w 13525626"/>
              <a:gd name="connsiteY4" fmla="*/ 682668 h 4585648"/>
              <a:gd name="connsiteX5" fmla="*/ 9658007 w 13525626"/>
              <a:gd name="connsiteY5" fmla="*/ 4585648 h 4585648"/>
              <a:gd name="connsiteX6" fmla="*/ 0 w 13525626"/>
              <a:gd name="connsiteY6" fmla="*/ 4585648 h 4585648"/>
              <a:gd name="connsiteX0" fmla="*/ 0 w 13525626"/>
              <a:gd name="connsiteY0" fmla="*/ 4585648 h 4585648"/>
              <a:gd name="connsiteX1" fmla="*/ 1337865 w 13525626"/>
              <a:gd name="connsiteY1" fmla="*/ 3235527 h 4585648"/>
              <a:gd name="connsiteX2" fmla="*/ 4548321 w 13525626"/>
              <a:gd name="connsiteY2" fmla="*/ 0 h 4585648"/>
              <a:gd name="connsiteX3" fmla="*/ 13525626 w 13525626"/>
              <a:gd name="connsiteY3" fmla="*/ 0 h 4585648"/>
              <a:gd name="connsiteX4" fmla="*/ 13525626 w 13525626"/>
              <a:gd name="connsiteY4" fmla="*/ 682668 h 4585648"/>
              <a:gd name="connsiteX5" fmla="*/ 9658007 w 13525626"/>
              <a:gd name="connsiteY5" fmla="*/ 4585648 h 4585648"/>
              <a:gd name="connsiteX6" fmla="*/ 1340933 w 13525626"/>
              <a:gd name="connsiteY6" fmla="*/ 4582580 h 4585648"/>
              <a:gd name="connsiteX7" fmla="*/ 0 w 13525626"/>
              <a:gd name="connsiteY7" fmla="*/ 4585648 h 4585648"/>
              <a:gd name="connsiteX0" fmla="*/ 3068 w 12187761"/>
              <a:gd name="connsiteY0" fmla="*/ 4582580 h 4585648"/>
              <a:gd name="connsiteX1" fmla="*/ 0 w 12187761"/>
              <a:gd name="connsiteY1" fmla="*/ 3235527 h 4585648"/>
              <a:gd name="connsiteX2" fmla="*/ 3210456 w 12187761"/>
              <a:gd name="connsiteY2" fmla="*/ 0 h 4585648"/>
              <a:gd name="connsiteX3" fmla="*/ 12187761 w 12187761"/>
              <a:gd name="connsiteY3" fmla="*/ 0 h 4585648"/>
              <a:gd name="connsiteX4" fmla="*/ 12187761 w 12187761"/>
              <a:gd name="connsiteY4" fmla="*/ 682668 h 4585648"/>
              <a:gd name="connsiteX5" fmla="*/ 8320142 w 12187761"/>
              <a:gd name="connsiteY5" fmla="*/ 4585648 h 4585648"/>
              <a:gd name="connsiteX6" fmla="*/ 3068 w 12187761"/>
              <a:gd name="connsiteY6" fmla="*/ 4582580 h 4585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7761" h="4585648">
                <a:moveTo>
                  <a:pt x="3068" y="4582580"/>
                </a:moveTo>
                <a:cubicBezTo>
                  <a:pt x="2045" y="4133562"/>
                  <a:pt x="1023" y="3684545"/>
                  <a:pt x="0" y="3235527"/>
                </a:cubicBezTo>
                <a:lnTo>
                  <a:pt x="3210456" y="0"/>
                </a:lnTo>
                <a:lnTo>
                  <a:pt x="12187761" y="0"/>
                </a:lnTo>
                <a:lnTo>
                  <a:pt x="12187761" y="682668"/>
                </a:lnTo>
                <a:lnTo>
                  <a:pt x="8320142" y="4585648"/>
                </a:lnTo>
                <a:lnTo>
                  <a:pt x="3068" y="4582580"/>
                </a:lnTo>
                <a:close/>
              </a:path>
            </a:pathLst>
          </a:custGeom>
          <a:solidFill>
            <a:schemeClr val="accent5">
              <a:alpha val="49804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ight Triangle 7"/>
          <p:cNvSpPr/>
          <p:nvPr userDrawn="1"/>
        </p:nvSpPr>
        <p:spPr>
          <a:xfrm flipH="1">
            <a:off x="5912994" y="5200650"/>
            <a:ext cx="153630" cy="204788"/>
          </a:xfrm>
          <a:prstGeom prst="rt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1984725" y="3776392"/>
            <a:ext cx="3851859" cy="1841409"/>
          </a:xfrm>
        </p:spPr>
        <p:txBody>
          <a:bodyPr tIns="0" bIns="0" anchor="b"/>
          <a:lstStyle>
            <a:lvl1pPr algn="r">
              <a:defRPr sz="66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799351" y="344925"/>
            <a:ext cx="1201737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42629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68" y="306706"/>
            <a:ext cx="7680960" cy="47434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88" y="1381123"/>
            <a:ext cx="8595360" cy="4937760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258178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68" y="306706"/>
            <a:ext cx="7680960" cy="47434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0944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920805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68" y="306388"/>
            <a:ext cx="7680960" cy="474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88" y="1381123"/>
            <a:ext cx="4114800" cy="5029200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74388" y="752474"/>
            <a:ext cx="7680960" cy="285750"/>
          </a:xfrm>
        </p:spPr>
        <p:txBody>
          <a:bodyPr tIns="0" bIns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US" sz="18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367665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2pPr>
            <a:lvl3pPr marL="746125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3pPr>
            <a:lvl4pPr marL="1188720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4pPr>
            <a:lvl5pPr marL="1481328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1"/>
          </p:nvPr>
        </p:nvSpPr>
        <p:spPr>
          <a:xfrm>
            <a:off x="4731585" y="1381123"/>
            <a:ext cx="41148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93324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68" y="306388"/>
            <a:ext cx="7680960" cy="474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88" y="1777919"/>
            <a:ext cx="4114800" cy="4572000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rgbClr val="000000"/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74388" y="752474"/>
            <a:ext cx="7680960" cy="285750"/>
          </a:xfrm>
        </p:spPr>
        <p:txBody>
          <a:bodyPr tIns="0" bIns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US" sz="18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367665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2pPr>
            <a:lvl3pPr marL="746125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3pPr>
            <a:lvl4pPr marL="1188720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4pPr>
            <a:lvl5pPr marL="1481328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quarter" idx="11"/>
          </p:nvPr>
        </p:nvSpPr>
        <p:spPr>
          <a:xfrm>
            <a:off x="4731585" y="1777919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2"/>
          </p:nvPr>
        </p:nvSpPr>
        <p:spPr>
          <a:xfrm>
            <a:off x="274388" y="1287463"/>
            <a:ext cx="4114800" cy="4790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1585" y="1287463"/>
            <a:ext cx="4114800" cy="4790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203822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68" y="306388"/>
            <a:ext cx="7680960" cy="474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0757" y="1381123"/>
            <a:ext cx="5486400" cy="5029200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74388" y="752474"/>
            <a:ext cx="7680960" cy="285750"/>
          </a:xfrm>
        </p:spPr>
        <p:txBody>
          <a:bodyPr tIns="0" bIns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en-US" sz="18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367665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2pPr>
            <a:lvl3pPr marL="746125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3pPr>
            <a:lvl4pPr marL="1188720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4pPr>
            <a:lvl5pPr marL="1481328" indent="0" algn="l" defTabSz="914400" rtl="0" eaLnBrk="1" latinLnBrk="0" hangingPunct="1">
              <a:spcBef>
                <a:spcPct val="0"/>
              </a:spcBef>
              <a:buNone/>
              <a:defRPr lang="en-US" sz="2400" strike="noStrike" kern="1200" cap="all" baseline="0" dirty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88" y="1381123"/>
            <a:ext cx="3008313" cy="50292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33872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768" y="306388"/>
            <a:ext cx="7680960" cy="474662"/>
          </a:xfrm>
          <a:prstGeom prst="rect">
            <a:avLst/>
          </a:prstGeom>
        </p:spPr>
        <p:txBody>
          <a:bodyPr vert="horz" lIns="0" tIns="4572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74388" y="1147198"/>
            <a:ext cx="8595360" cy="4937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799351" y="344925"/>
            <a:ext cx="1201737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8" r:id="rId2"/>
    <p:sldLayoutId id="2147483824" r:id="rId3"/>
    <p:sldLayoutId id="2147483825" r:id="rId4"/>
    <p:sldLayoutId id="2147483826" r:id="rId5"/>
    <p:sldLayoutId id="2147483841" r:id="rId6"/>
    <p:sldLayoutId id="2147483842" r:id="rId7"/>
    <p:sldLayoutId id="2147483843" r:id="rId8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kern="1200" cap="all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ts val="800"/>
        </a:spcBef>
        <a:spcAft>
          <a:spcPct val="0"/>
        </a:spcAft>
        <a:buClr>
          <a:schemeClr val="tx1"/>
        </a:buClr>
        <a:buFont typeface="Wingdings 3" pitchFamily="18" charset="2"/>
        <a:buChar char="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7688" indent="-180975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168275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16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371600" indent="-182563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12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644650" indent="-163513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12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1430"/>
            <a:ext cx="9144000" cy="880110"/>
          </a:xfrm>
        </p:spPr>
        <p:txBody>
          <a:bodyPr/>
          <a:lstStyle/>
          <a:p>
            <a:pPr algn="ctr"/>
            <a:r>
              <a:rPr lang="en-US" altLang="zh-CN" sz="2400" b="1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PPEP: online Performance, power, and </a:t>
            </a:r>
            <a:r>
              <a:rPr lang="en-US" altLang="zh-CN" sz="24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/>
            </a:r>
            <a:br>
              <a:rPr lang="en-US" altLang="zh-CN" sz="24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</a:br>
            <a:r>
              <a:rPr lang="en-US" altLang="zh-CN" sz="24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energy </a:t>
            </a:r>
            <a:r>
              <a:rPr lang="en-US" altLang="zh-CN" sz="2400" b="1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prediction framework </a:t>
            </a:r>
            <a:endParaRPr lang="zh-CN" altLang="en-US" sz="20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pic>
        <p:nvPicPr>
          <p:cNvPr id="3" name="Picture 9" descr="nudt_tit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8502" y="6440876"/>
            <a:ext cx="2329798" cy="4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ubtitle 9"/>
          <p:cNvSpPr txBox="1">
            <a:spLocks/>
          </p:cNvSpPr>
          <p:nvPr/>
        </p:nvSpPr>
        <p:spPr bwMode="auto">
          <a:xfrm>
            <a:off x="0" y="1161568"/>
            <a:ext cx="9143999" cy="41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Font typeface="Wingdings 3" pitchFamily="18" charset="2"/>
              <a:buChar char="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547688" indent="-180975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68275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16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indent="-182563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644650" indent="-163513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Bo Su</a:t>
            </a:r>
            <a:r>
              <a:rPr lang="en-US" sz="1800" baseline="30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†</a:t>
            </a:r>
            <a:r>
              <a:rPr lang="en-US" sz="18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 </a:t>
            </a:r>
            <a:r>
              <a:rPr lang="en-US" sz="18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Junli</a:t>
            </a:r>
            <a:r>
              <a:rPr lang="en-US" sz="18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Gu</a:t>
            </a:r>
            <a:r>
              <a:rPr lang="en-US" sz="1800" baseline="30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‡   </a:t>
            </a:r>
            <a:r>
              <a:rPr lang="en-US" altLang="zh-CN" sz="18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Li </a:t>
            </a:r>
            <a:r>
              <a:rPr lang="en-US" altLang="zh-CN" sz="18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Shen</a:t>
            </a:r>
            <a:r>
              <a:rPr lang="en-US" altLang="zh-CN" sz="1800" baseline="30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†</a:t>
            </a:r>
            <a:r>
              <a:rPr lang="en-US" altLang="zh-CN" sz="18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 Wei Huang</a:t>
            </a:r>
            <a:r>
              <a:rPr lang="en-US" altLang="zh-CN" sz="1800" baseline="30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‡</a:t>
            </a:r>
            <a:r>
              <a:rPr lang="en-US" altLang="zh-CN" sz="18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 Joseph L. </a:t>
            </a:r>
            <a:r>
              <a:rPr lang="en-US" altLang="zh-CN" sz="18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Greathouse</a:t>
            </a:r>
            <a:r>
              <a:rPr lang="en-US" altLang="zh-CN" sz="1800" baseline="30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‡</a:t>
            </a:r>
            <a:r>
              <a:rPr lang="en-US" altLang="zh-CN" sz="18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 </a:t>
            </a:r>
            <a:r>
              <a:rPr lang="en-US" sz="1800" dirty="0" err="1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Zhiying</a:t>
            </a:r>
            <a:r>
              <a:rPr lang="en-US" sz="18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Wang</a:t>
            </a:r>
            <a:r>
              <a:rPr lang="en-US" sz="1800" baseline="300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" y="849749"/>
            <a:ext cx="9143999" cy="3693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lang="en-US" altLang="zh-CN" sz="2000" b="1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a</a:t>
            </a:r>
            <a:r>
              <a:rPr lang="en-US" altLang="zh-CN" sz="2000" b="1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nd DVFS Space Exploration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" y="1569975"/>
            <a:ext cx="9143999" cy="338554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altLang="zh-CN" sz="1600" baseline="300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†</a:t>
            </a:r>
            <a:r>
              <a:rPr lang="en-US" altLang="zh-CN" sz="16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National University of Defense Technology         </a:t>
            </a:r>
            <a:r>
              <a:rPr lang="en-US" altLang="zh-CN" sz="1600" baseline="300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‡</a:t>
            </a:r>
            <a:r>
              <a:rPr lang="en-US" altLang="zh-CN" sz="16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AMD Research</a:t>
            </a:r>
            <a:endParaRPr lang="en-US" altLang="zh-CN" sz="16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" name="Content Placeholder 11"/>
          <p:cNvSpPr txBox="1">
            <a:spLocks/>
          </p:cNvSpPr>
          <p:nvPr/>
        </p:nvSpPr>
        <p:spPr bwMode="auto">
          <a:xfrm>
            <a:off x="266768" y="2101756"/>
            <a:ext cx="8595360" cy="4353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buClr>
                <a:schemeClr val="tx1"/>
              </a:buClr>
              <a:buFont typeface="Wingdings 3" pitchFamily="18" charset="2"/>
              <a:buChar char="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547688" indent="-180975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indent="-168275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1600" kern="120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indent="-182563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644650" indent="-163513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Calibri" pitchFamily="34" charset="0"/>
              <a:buChar char="‒"/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Dynamic Voltage &amp; Frequency Scaling Challenge</a:t>
            </a:r>
          </a:p>
          <a:p>
            <a:pPr lvl="1"/>
            <a:r>
              <a:rPr lang="en-US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How to predict performance </a:t>
            </a:r>
            <a:r>
              <a:rPr lang="en-US" sz="24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&amp;</a:t>
            </a:r>
            <a:r>
              <a:rPr lang="en-US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power across VF states</a:t>
            </a:r>
          </a:p>
          <a:p>
            <a:pPr lvl="1"/>
            <a:endParaRPr lang="en-US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Difficulties on modern processor</a:t>
            </a:r>
          </a:p>
          <a:p>
            <a:pPr lvl="1"/>
            <a:r>
              <a:rPr lang="en-US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Multiple clock domains</a:t>
            </a:r>
          </a:p>
          <a:p>
            <a:pPr lvl="1"/>
            <a:r>
              <a:rPr lang="en-US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Multiple power planes</a:t>
            </a:r>
          </a:p>
        </p:txBody>
      </p:sp>
      <p:pic>
        <p:nvPicPr>
          <p:cNvPr id="10" name="Picture 2" descr="C:\_work\_PPEP_presentation\图标\FX-8350_di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4270" y="3286049"/>
            <a:ext cx="3488625" cy="2843229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直接连接符 11"/>
          <p:cNvCxnSpPr/>
          <p:nvPr/>
        </p:nvCxnSpPr>
        <p:spPr>
          <a:xfrm>
            <a:off x="5458474" y="3523114"/>
            <a:ext cx="141289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5458474" y="4247004"/>
            <a:ext cx="832909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6862646" y="3505671"/>
            <a:ext cx="0" cy="65847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5475917" y="3505671"/>
            <a:ext cx="0" cy="74133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6291383" y="4147726"/>
            <a:ext cx="0" cy="11672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6291383" y="4165169"/>
            <a:ext cx="588706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rot="10800000">
            <a:off x="6914976" y="5901620"/>
            <a:ext cx="141289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rot="10800000">
            <a:off x="7494960" y="5177730"/>
            <a:ext cx="832909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rot="10800000" flipV="1">
            <a:off x="6923697" y="5260585"/>
            <a:ext cx="0" cy="65847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rot="10800000" flipV="1">
            <a:off x="8310426" y="5177730"/>
            <a:ext cx="0" cy="74133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rot="10800000" flipV="1">
            <a:off x="7494960" y="5160287"/>
            <a:ext cx="0" cy="11672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rot="10800000">
            <a:off x="6906254" y="5259565"/>
            <a:ext cx="588706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>
            <a:off x="6908401" y="3523114"/>
            <a:ext cx="1407642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>
            <a:off x="7486229" y="4247004"/>
            <a:ext cx="82981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H="1" flipV="1">
            <a:off x="6917090" y="3505671"/>
            <a:ext cx="0" cy="65847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H="1" flipV="1">
            <a:off x="8298665" y="3505671"/>
            <a:ext cx="0" cy="74133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H="1" flipV="1">
            <a:off x="7486229" y="4147726"/>
            <a:ext cx="0" cy="11672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H="1">
            <a:off x="6899712" y="4165169"/>
            <a:ext cx="586517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rot="10800000" flipH="1">
            <a:off x="5469139" y="5900460"/>
            <a:ext cx="1407642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rot="10800000" flipH="1">
            <a:off x="5469139" y="5176570"/>
            <a:ext cx="82981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rot="10800000" flipH="1" flipV="1">
            <a:off x="6868092" y="5259425"/>
            <a:ext cx="0" cy="65847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rot="10800000" flipH="1" flipV="1">
            <a:off x="5486517" y="5176570"/>
            <a:ext cx="0" cy="741333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rot="10800000" flipH="1" flipV="1">
            <a:off x="6298953" y="5159127"/>
            <a:ext cx="0" cy="11672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rot="10800000" flipH="1">
            <a:off x="6298953" y="5258405"/>
            <a:ext cx="586517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5475681" y="4286251"/>
            <a:ext cx="2829525" cy="846711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 sz="3200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0878" y="3595490"/>
            <a:ext cx="1349965" cy="535531"/>
          </a:xfrm>
          <a:prstGeom prst="rect">
            <a:avLst/>
          </a:prstGeom>
          <a:ln w="38100">
            <a:noFill/>
          </a:ln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Cores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486515" y="4439899"/>
            <a:ext cx="2841353" cy="535531"/>
          </a:xfrm>
          <a:prstGeom prst="rect">
            <a:avLst/>
          </a:prstGeom>
          <a:ln w="38100">
            <a:noFill/>
          </a:ln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North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 </a:t>
            </a:r>
            <a:r>
              <a:rPr lang="en-US" altLang="zh-CN" sz="3200" b="1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B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ridge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208000" y="6110837"/>
            <a:ext cx="3538501" cy="3693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AMD FX-8320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214078" y="4683436"/>
            <a:ext cx="1781906" cy="1051778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Core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Clock </a:t>
            </a:r>
            <a:r>
              <a:rPr lang="en-US" altLang="zh-CN" b="1" dirty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D</a:t>
            </a: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omain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&amp; Power Plane</a:t>
            </a:r>
            <a:endParaRPr lang="zh-CN" altLang="en-US" b="1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234608" y="4684993"/>
            <a:ext cx="1781905" cy="1050586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North Bridge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Clock </a:t>
            </a:r>
            <a:r>
              <a:rPr lang="en-US" altLang="zh-CN" b="1" dirty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D</a:t>
            </a: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omain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&amp; Power </a:t>
            </a:r>
            <a:r>
              <a:rPr lang="en-US" altLang="zh-CN" b="1" dirty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</a:t>
            </a: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lane</a:t>
            </a:r>
            <a:endParaRPr lang="zh-CN" altLang="en-US" b="1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9478" y="5757303"/>
            <a:ext cx="1756506" cy="4247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Scalable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96508" y="5762662"/>
            <a:ext cx="1883492" cy="4247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lang="en-US" altLang="zh-CN" sz="24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Not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scalable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925978" y="3595490"/>
            <a:ext cx="1349965" cy="535531"/>
          </a:xfrm>
          <a:prstGeom prst="rect">
            <a:avLst/>
          </a:prstGeom>
          <a:ln w="38100">
            <a:noFill/>
          </a:ln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Cores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16278" y="5309990"/>
            <a:ext cx="1349965" cy="535531"/>
          </a:xfrm>
          <a:prstGeom prst="rect">
            <a:avLst/>
          </a:prstGeom>
          <a:ln w="38100">
            <a:noFill/>
          </a:ln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Cores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38678" y="5322690"/>
            <a:ext cx="1349965" cy="535531"/>
          </a:xfrm>
          <a:prstGeom prst="rect">
            <a:avLst/>
          </a:prstGeom>
          <a:ln w="38100">
            <a:noFill/>
          </a:ln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Cores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155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Q1: performance prediction</a:t>
            </a:r>
            <a:endParaRPr lang="zh-CN" altLang="en-US" sz="24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12831" y="3983483"/>
            <a:ext cx="6447034" cy="757130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342900" lvl="1" indent="-342900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Font typeface="Wingdings 3" pitchFamily="18" charset="2"/>
              <a:buChar char=""/>
            </a:pPr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LL-MAB</a:t>
            </a:r>
            <a:r>
              <a:rPr lang="en-US" altLang="zh-CN" sz="24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: </a:t>
            </a:r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Miss Address Buffer (MAB) </a:t>
            </a:r>
            <a:r>
              <a:rPr lang="en-US" altLang="zh-CN" sz="24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based </a:t>
            </a:r>
            <a:r>
              <a:rPr lang="en-US" altLang="zh-CN" sz="2400" dirty="0">
                <a:solidFill>
                  <a:schemeClr val="accent5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Leading </a:t>
            </a:r>
            <a:r>
              <a:rPr lang="en-US" altLang="zh-CN" sz="2400" dirty="0" smtClean="0">
                <a:solidFill>
                  <a:schemeClr val="accent5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Loads (LL)</a:t>
            </a:r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CPI Predictor;</a:t>
            </a:r>
            <a:endParaRPr lang="en-US" altLang="zh-CN" sz="24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9" name="Right Arrow 22"/>
          <p:cNvSpPr/>
          <p:nvPr/>
        </p:nvSpPr>
        <p:spPr>
          <a:xfrm>
            <a:off x="2144724" y="4911531"/>
            <a:ext cx="485022" cy="178358"/>
          </a:xfrm>
          <a:prstGeom prst="rightArrow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6" name="Rectangle 3"/>
          <p:cNvSpPr/>
          <p:nvPr/>
        </p:nvSpPr>
        <p:spPr>
          <a:xfrm>
            <a:off x="546507" y="4858684"/>
            <a:ext cx="846522" cy="14153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Core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&amp;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L1$</a:t>
            </a:r>
            <a:endParaRPr lang="en-US" sz="24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7" name="Rectangle 11"/>
          <p:cNvSpPr/>
          <p:nvPr/>
        </p:nvSpPr>
        <p:spPr>
          <a:xfrm>
            <a:off x="1393029" y="4858684"/>
            <a:ext cx="751696" cy="14153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L2$</a:t>
            </a:r>
            <a:endParaRPr lang="en-US" sz="105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8" name="Rectangle 12"/>
          <p:cNvSpPr/>
          <p:nvPr/>
        </p:nvSpPr>
        <p:spPr>
          <a:xfrm>
            <a:off x="4381913" y="4865289"/>
            <a:ext cx="2354865" cy="140870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L3$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&amp;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DRAM</a:t>
            </a:r>
            <a:endParaRPr lang="en-US" sz="24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85043" y="6431054"/>
            <a:ext cx="3415123" cy="4247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Core Clock Domain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878830" y="6427924"/>
            <a:ext cx="3148304" cy="4247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Other Clock Domains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3" name="Rectangle 15"/>
          <p:cNvSpPr/>
          <p:nvPr/>
        </p:nvSpPr>
        <p:spPr>
          <a:xfrm>
            <a:off x="2643388" y="4858684"/>
            <a:ext cx="1253502" cy="2840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MAB0</a:t>
            </a:r>
            <a:endParaRPr lang="en-US" sz="12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4" name="Rectangle 16"/>
          <p:cNvSpPr/>
          <p:nvPr/>
        </p:nvSpPr>
        <p:spPr>
          <a:xfrm>
            <a:off x="2643388" y="5142737"/>
            <a:ext cx="1253502" cy="2840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MAB1</a:t>
            </a:r>
            <a:endParaRPr lang="en-US" sz="12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5" name="Rectangle 17"/>
          <p:cNvSpPr/>
          <p:nvPr/>
        </p:nvSpPr>
        <p:spPr>
          <a:xfrm>
            <a:off x="2643388" y="5424311"/>
            <a:ext cx="1253502" cy="2840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MAB2</a:t>
            </a:r>
            <a:endParaRPr lang="en-US" sz="12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6" name="Rectangle 18"/>
          <p:cNvSpPr/>
          <p:nvPr/>
        </p:nvSpPr>
        <p:spPr>
          <a:xfrm>
            <a:off x="2643388" y="5708363"/>
            <a:ext cx="1253502" cy="2840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…</a:t>
            </a:r>
            <a:endParaRPr lang="en-US" sz="12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7" name="Rectangle 19"/>
          <p:cNvSpPr/>
          <p:nvPr/>
        </p:nvSpPr>
        <p:spPr>
          <a:xfrm>
            <a:off x="2643388" y="5989937"/>
            <a:ext cx="1253502" cy="2840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MAB</a:t>
            </a:r>
            <a:r>
              <a:rPr lang="en-US" sz="2000" i="1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n</a:t>
            </a:r>
            <a:endParaRPr lang="en-US" sz="12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8" name="Rectangle 21"/>
          <p:cNvSpPr/>
          <p:nvPr/>
        </p:nvSpPr>
        <p:spPr>
          <a:xfrm>
            <a:off x="2643388" y="4858684"/>
            <a:ext cx="1253502" cy="284052"/>
          </a:xfrm>
          <a:prstGeom prst="rect">
            <a:avLst/>
          </a:prstGeom>
          <a:solidFill>
            <a:schemeClr val="accent5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MAB0</a:t>
            </a:r>
            <a:endParaRPr lang="en-US" sz="12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90" name="Right Arrow 23"/>
          <p:cNvSpPr/>
          <p:nvPr/>
        </p:nvSpPr>
        <p:spPr>
          <a:xfrm>
            <a:off x="3896891" y="4911531"/>
            <a:ext cx="485022" cy="178358"/>
          </a:xfrm>
          <a:prstGeom prst="rightArrow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91" name="Right Arrow 24"/>
          <p:cNvSpPr/>
          <p:nvPr/>
        </p:nvSpPr>
        <p:spPr>
          <a:xfrm>
            <a:off x="2144724" y="5195583"/>
            <a:ext cx="485022" cy="178358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92" name="Rectangle 25"/>
          <p:cNvSpPr/>
          <p:nvPr/>
        </p:nvSpPr>
        <p:spPr>
          <a:xfrm>
            <a:off x="2643387" y="5142737"/>
            <a:ext cx="1253502" cy="2840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MAB1</a:t>
            </a:r>
          </a:p>
        </p:txBody>
      </p:sp>
      <p:sp>
        <p:nvSpPr>
          <p:cNvPr id="93" name="Right Arrow 27"/>
          <p:cNvSpPr/>
          <p:nvPr/>
        </p:nvSpPr>
        <p:spPr>
          <a:xfrm>
            <a:off x="2144724" y="5486240"/>
            <a:ext cx="485022" cy="178358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94" name="Rectangle 28"/>
          <p:cNvSpPr/>
          <p:nvPr/>
        </p:nvSpPr>
        <p:spPr>
          <a:xfrm>
            <a:off x="2643388" y="5424311"/>
            <a:ext cx="1253502" cy="28405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MAB2</a:t>
            </a:r>
          </a:p>
        </p:txBody>
      </p:sp>
      <p:sp>
        <p:nvSpPr>
          <p:cNvPr id="96" name="Right Arrow 31"/>
          <p:cNvSpPr/>
          <p:nvPr/>
        </p:nvSpPr>
        <p:spPr>
          <a:xfrm>
            <a:off x="3896892" y="5192810"/>
            <a:ext cx="485022" cy="178358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97" name="Right Arrow 32"/>
          <p:cNvSpPr/>
          <p:nvPr/>
        </p:nvSpPr>
        <p:spPr>
          <a:xfrm>
            <a:off x="3896892" y="5479635"/>
            <a:ext cx="485022" cy="178358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1043899" y="1473381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aseline="-25000" dirty="0" smtClean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5</a:t>
            </a:r>
            <a:endParaRPr lang="zh-CN" altLang="en-US" baseline="-25000" dirty="0">
              <a:solidFill>
                <a:schemeClr val="accent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1043899" y="1890393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chemeClr val="accent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="1" baseline="-25000" dirty="0" smtClean="0">
                <a:solidFill>
                  <a:schemeClr val="accent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endParaRPr lang="zh-CN" altLang="en-US" b="1" baseline="-25000" dirty="0">
              <a:solidFill>
                <a:schemeClr val="accent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1043899" y="2314932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rgbClr val="FFC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aseline="-25000" dirty="0" smtClean="0">
                <a:solidFill>
                  <a:srgbClr val="FFC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baseline="-25000" dirty="0">
              <a:solidFill>
                <a:srgbClr val="FFC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1043899" y="2731944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rgbClr val="92D05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aseline="-25000" dirty="0" smtClean="0">
                <a:solidFill>
                  <a:srgbClr val="92D05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baseline="-25000" dirty="0">
              <a:solidFill>
                <a:srgbClr val="92D05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1043899" y="3152874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rgbClr val="00B05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aseline="-25000" dirty="0" smtClean="0">
                <a:solidFill>
                  <a:srgbClr val="00B05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baseline="-25000" dirty="0">
              <a:solidFill>
                <a:srgbClr val="00B05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pic>
        <p:nvPicPr>
          <p:cNvPr id="133" name="Picture 9" descr="nudt_tit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8502" y="6440876"/>
            <a:ext cx="2329798" cy="4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0" name="组合 159"/>
          <p:cNvGrpSpPr/>
          <p:nvPr/>
        </p:nvGrpSpPr>
        <p:grpSpPr>
          <a:xfrm>
            <a:off x="1949808" y="1473853"/>
            <a:ext cx="6725562" cy="2101850"/>
            <a:chOff x="1949808" y="1473853"/>
            <a:chExt cx="6889392" cy="2101850"/>
          </a:xfrm>
        </p:grpSpPr>
        <p:cxnSp>
          <p:nvCxnSpPr>
            <p:cNvPr id="142" name="直接连接符 141"/>
            <p:cNvCxnSpPr/>
            <p:nvPr/>
          </p:nvCxnSpPr>
          <p:spPr>
            <a:xfrm>
              <a:off x="1949808" y="147385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接连接符 142"/>
            <p:cNvCxnSpPr/>
            <p:nvPr/>
          </p:nvCxnSpPr>
          <p:spPr>
            <a:xfrm>
              <a:off x="1958698" y="188533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接连接符 143"/>
            <p:cNvCxnSpPr/>
            <p:nvPr/>
          </p:nvCxnSpPr>
          <p:spPr>
            <a:xfrm>
              <a:off x="1958698" y="231205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/>
            <p:nvPr/>
          </p:nvCxnSpPr>
          <p:spPr>
            <a:xfrm>
              <a:off x="1956158" y="272988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>
              <a:off x="1957428" y="314898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接连接符 146"/>
            <p:cNvCxnSpPr/>
            <p:nvPr/>
          </p:nvCxnSpPr>
          <p:spPr>
            <a:xfrm>
              <a:off x="1957428" y="357570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矩形 108"/>
          <p:cNvSpPr/>
          <p:nvPr/>
        </p:nvSpPr>
        <p:spPr>
          <a:xfrm>
            <a:off x="3900167" y="1470678"/>
            <a:ext cx="1094743" cy="417012"/>
          </a:xfrm>
          <a:prstGeom prst="rect">
            <a:avLst/>
          </a:prstGeom>
          <a:solidFill>
            <a:schemeClr val="accent2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5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3900167" y="2305879"/>
            <a:ext cx="1094743" cy="417012"/>
          </a:xfrm>
          <a:prstGeom prst="rect">
            <a:avLst/>
          </a:prstGeom>
          <a:solidFill>
            <a:srgbClr val="FFC00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3900167" y="2722891"/>
            <a:ext cx="1094743" cy="417012"/>
          </a:xfrm>
          <a:prstGeom prst="rect">
            <a:avLst/>
          </a:prstGeom>
          <a:solidFill>
            <a:srgbClr val="92D05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3900167" y="3143821"/>
            <a:ext cx="1094743" cy="417012"/>
          </a:xfrm>
          <a:prstGeom prst="rect">
            <a:avLst/>
          </a:prstGeom>
          <a:solidFill>
            <a:srgbClr val="00B05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2251692" y="911599"/>
            <a:ext cx="2743217" cy="417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bg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Performance</a:t>
            </a:r>
            <a:endParaRPr lang="zh-CN" altLang="en-US" dirty="0">
              <a:solidFill>
                <a:schemeClr val="bg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5246392" y="906889"/>
            <a:ext cx="3293685" cy="417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</a:t>
            </a:r>
            <a:endParaRPr lang="zh-CN" altLang="en-US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2192604" y="1887010"/>
            <a:ext cx="1104797" cy="417012"/>
          </a:xfrm>
          <a:prstGeom prst="rect">
            <a:avLst/>
          </a:prstGeom>
          <a:solidFill>
            <a:schemeClr val="accent1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7173512" y="1470040"/>
            <a:ext cx="1366565" cy="417012"/>
          </a:xfrm>
          <a:prstGeom prst="rect">
            <a:avLst/>
          </a:prstGeom>
          <a:solidFill>
            <a:schemeClr val="accent2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Power(VF</a:t>
            </a:r>
            <a:r>
              <a:rPr lang="en-US" altLang="zh-CN" baseline="-25000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5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7173512" y="2306511"/>
            <a:ext cx="1366565" cy="417012"/>
          </a:xfrm>
          <a:prstGeom prst="rect">
            <a:avLst/>
          </a:prstGeom>
          <a:solidFill>
            <a:srgbClr val="FFC00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Power(VF</a:t>
            </a:r>
            <a:r>
              <a:rPr lang="en-US" altLang="zh-CN" baseline="-25000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7173512" y="2723523"/>
            <a:ext cx="1366565" cy="417012"/>
          </a:xfrm>
          <a:prstGeom prst="rect">
            <a:avLst/>
          </a:prstGeom>
          <a:solidFill>
            <a:srgbClr val="92D05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Power(VF</a:t>
            </a:r>
            <a:r>
              <a:rPr lang="en-US" altLang="zh-CN" baseline="-25000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7173512" y="3144453"/>
            <a:ext cx="1366565" cy="417012"/>
          </a:xfrm>
          <a:prstGeom prst="rect">
            <a:avLst/>
          </a:prstGeom>
          <a:solidFill>
            <a:srgbClr val="00B05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Power(VF</a:t>
            </a:r>
            <a:r>
              <a:rPr lang="en-US" altLang="zh-CN" baseline="-25000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5246392" y="1886372"/>
            <a:ext cx="1394762" cy="417012"/>
          </a:xfrm>
          <a:prstGeom prst="rect">
            <a:avLst/>
          </a:prstGeom>
          <a:solidFill>
            <a:schemeClr val="accent1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grpSp>
        <p:nvGrpSpPr>
          <p:cNvPr id="123" name="组合 122"/>
          <p:cNvGrpSpPr/>
          <p:nvPr/>
        </p:nvGrpSpPr>
        <p:grpSpPr>
          <a:xfrm flipH="1">
            <a:off x="6641154" y="1693475"/>
            <a:ext cx="532358" cy="1679493"/>
            <a:chOff x="4319692" y="1882165"/>
            <a:chExt cx="4861288" cy="2174822"/>
          </a:xfrm>
          <a:effectLst/>
        </p:grpSpPr>
        <p:cxnSp>
          <p:nvCxnSpPr>
            <p:cNvPr id="125" name="直接箭头连接符 124"/>
            <p:cNvCxnSpPr/>
            <p:nvPr/>
          </p:nvCxnSpPr>
          <p:spPr>
            <a:xfrm flipH="1" flipV="1">
              <a:off x="4319692" y="1882165"/>
              <a:ext cx="4861288" cy="55297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箭头连接符 125"/>
            <p:cNvCxnSpPr/>
            <p:nvPr/>
          </p:nvCxnSpPr>
          <p:spPr>
            <a:xfrm flipH="1">
              <a:off x="4319692" y="2435135"/>
              <a:ext cx="4861288" cy="5367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箭头连接符 126"/>
            <p:cNvCxnSpPr/>
            <p:nvPr/>
          </p:nvCxnSpPr>
          <p:spPr>
            <a:xfrm flipH="1">
              <a:off x="4319692" y="2435135"/>
              <a:ext cx="4861288" cy="107677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箭头连接符 127"/>
            <p:cNvCxnSpPr/>
            <p:nvPr/>
          </p:nvCxnSpPr>
          <p:spPr>
            <a:xfrm flipH="1">
              <a:off x="4319692" y="2435135"/>
              <a:ext cx="4861288" cy="16218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矩形 139"/>
          <p:cNvSpPr/>
          <p:nvPr/>
        </p:nvSpPr>
        <p:spPr>
          <a:xfrm>
            <a:off x="2026920" y="791576"/>
            <a:ext cx="3093720" cy="3172696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2090656" y="3187106"/>
            <a:ext cx="1670738" cy="682090"/>
          </a:xfrm>
          <a:prstGeom prst="rect">
            <a:avLst/>
          </a:prstGeom>
          <a:solidFill>
            <a:schemeClr val="tx2"/>
          </a:solidFill>
          <a:ln w="381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Performance </a:t>
            </a:r>
            <a:r>
              <a:rPr lang="en-US" altLang="zh-CN" b="1" dirty="0" smtClean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prediction?</a:t>
            </a:r>
            <a:endParaRPr lang="zh-CN" altLang="en-US" b="1" dirty="0">
              <a:solidFill>
                <a:schemeClr val="accent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grpSp>
        <p:nvGrpSpPr>
          <p:cNvPr id="113" name="组合 112"/>
          <p:cNvGrpSpPr/>
          <p:nvPr/>
        </p:nvGrpSpPr>
        <p:grpSpPr>
          <a:xfrm flipH="1">
            <a:off x="3297399" y="1679184"/>
            <a:ext cx="602768" cy="1673143"/>
            <a:chOff x="4319684" y="1890388"/>
            <a:chExt cx="4861296" cy="2166599"/>
          </a:xfrm>
          <a:effectLst/>
        </p:grpSpPr>
        <p:cxnSp>
          <p:nvCxnSpPr>
            <p:cNvPr id="129" name="直接箭头连接符 128"/>
            <p:cNvCxnSpPr>
              <a:endCxn id="109" idx="1"/>
            </p:cNvCxnSpPr>
            <p:nvPr/>
          </p:nvCxnSpPr>
          <p:spPr>
            <a:xfrm flipH="1" flipV="1">
              <a:off x="4319684" y="1890388"/>
              <a:ext cx="4861296" cy="55297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箭头连接符 129"/>
            <p:cNvCxnSpPr>
              <a:endCxn id="110" idx="1"/>
            </p:cNvCxnSpPr>
            <p:nvPr/>
          </p:nvCxnSpPr>
          <p:spPr>
            <a:xfrm flipH="1">
              <a:off x="4319684" y="2435135"/>
              <a:ext cx="4861296" cy="536777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箭头连接符 130"/>
            <p:cNvCxnSpPr>
              <a:endCxn id="111" idx="1"/>
            </p:cNvCxnSpPr>
            <p:nvPr/>
          </p:nvCxnSpPr>
          <p:spPr>
            <a:xfrm flipH="1">
              <a:off x="4319684" y="2435135"/>
              <a:ext cx="4861296" cy="1076778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>
              <a:endCxn id="112" idx="1"/>
            </p:cNvCxnSpPr>
            <p:nvPr/>
          </p:nvCxnSpPr>
          <p:spPr>
            <a:xfrm flipH="1">
              <a:off x="4319684" y="2435136"/>
              <a:ext cx="4861296" cy="1621851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矩形 65"/>
          <p:cNvSpPr/>
          <p:nvPr/>
        </p:nvSpPr>
        <p:spPr>
          <a:xfrm>
            <a:off x="266768" y="911599"/>
            <a:ext cx="1676690" cy="417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Core VF State</a:t>
            </a:r>
            <a:endParaRPr lang="zh-CN" altLang="en-US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7413" y="1604801"/>
            <a:ext cx="1385887" cy="2862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Running at: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52141" y="1597020"/>
            <a:ext cx="1385887" cy="2862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Running at: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043752" y="5144309"/>
            <a:ext cx="1984135" cy="859723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lvl="1" defTabSz="914400" latinLnBrk="0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Tx/>
              <a:tabLst/>
            </a:pPr>
            <a:r>
              <a:rPr lang="en-US" altLang="zh-CN" sz="2400" u="sng" dirty="0" smtClean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3.2%</a:t>
            </a:r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 </a:t>
            </a:r>
            <a:r>
              <a:rPr lang="en-US" altLang="zh-CN" sz="24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error </a:t>
            </a:r>
            <a:endParaRPr lang="en-US" altLang="zh-CN" sz="2400" dirty="0" smtClean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  <a:p>
            <a:pPr marL="0" marR="0" lvl="1" defTabSz="914400" latinLnBrk="0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Tx/>
              <a:tabLst/>
            </a:pPr>
            <a:r>
              <a:rPr lang="en-US" altLang="zh-CN" sz="24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&gt;</a:t>
            </a:r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2X freq. diff. </a:t>
            </a:r>
            <a:endParaRPr lang="zh-CN" altLang="en-US" sz="24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1837" y="4748978"/>
            <a:ext cx="3556314" cy="1613500"/>
          </a:xfrm>
          <a:prstGeom prst="rect">
            <a:avLst/>
          </a:prstGeom>
          <a:noFill/>
          <a:ln>
            <a:solidFill>
              <a:schemeClr val="bg2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54393" y="3261674"/>
            <a:ext cx="909833" cy="341632"/>
          </a:xfrm>
          <a:prstGeom prst="rect">
            <a:avLst/>
          </a:prstGeom>
          <a:effectLst/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Lower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1" name="上下箭头 70"/>
          <p:cNvSpPr/>
          <p:nvPr/>
        </p:nvSpPr>
        <p:spPr>
          <a:xfrm>
            <a:off x="410144" y="1770369"/>
            <a:ext cx="398335" cy="1530981"/>
          </a:xfrm>
          <a:prstGeom prst="upDownArrow">
            <a:avLst/>
          </a:prstGeom>
          <a:gradFill>
            <a:gsLst>
              <a:gs pos="0">
                <a:schemeClr val="accent2"/>
              </a:gs>
              <a:gs pos="100000">
                <a:srgbClr val="00B050"/>
              </a:gs>
              <a:gs pos="100000">
                <a:srgbClr val="00B050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31186" y="1455907"/>
            <a:ext cx="956255" cy="341632"/>
          </a:xfrm>
          <a:prstGeom prst="rect">
            <a:avLst/>
          </a:prstGeom>
          <a:effectLst/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lang="en-US" altLang="zh-CN" dirty="0" smtClean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Higher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2690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组合 88"/>
          <p:cNvGrpSpPr/>
          <p:nvPr/>
        </p:nvGrpSpPr>
        <p:grpSpPr>
          <a:xfrm>
            <a:off x="1949808" y="1473853"/>
            <a:ext cx="6725562" cy="2101850"/>
            <a:chOff x="1949808" y="1473853"/>
            <a:chExt cx="6889392" cy="2101850"/>
          </a:xfrm>
        </p:grpSpPr>
        <p:cxnSp>
          <p:nvCxnSpPr>
            <p:cNvPr id="90" name="直接连接符 89"/>
            <p:cNvCxnSpPr/>
            <p:nvPr/>
          </p:nvCxnSpPr>
          <p:spPr>
            <a:xfrm>
              <a:off x="1949808" y="147385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连接符 90"/>
            <p:cNvCxnSpPr/>
            <p:nvPr/>
          </p:nvCxnSpPr>
          <p:spPr>
            <a:xfrm>
              <a:off x="1958698" y="188533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/>
            <p:nvPr/>
          </p:nvCxnSpPr>
          <p:spPr>
            <a:xfrm>
              <a:off x="1958698" y="231205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/>
            <p:cNvCxnSpPr/>
            <p:nvPr/>
          </p:nvCxnSpPr>
          <p:spPr>
            <a:xfrm>
              <a:off x="1956158" y="272988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接连接符 93"/>
            <p:cNvCxnSpPr/>
            <p:nvPr/>
          </p:nvCxnSpPr>
          <p:spPr>
            <a:xfrm>
              <a:off x="1957428" y="314898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>
            <a:xfrm>
              <a:off x="1957428" y="3575703"/>
              <a:ext cx="688050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Q2: power prediction</a:t>
            </a:r>
            <a:endParaRPr lang="zh-CN" altLang="en-US" sz="24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12536" y="4138019"/>
            <a:ext cx="7678429" cy="162711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342900" lvl="1" indent="-342900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Font typeface="Wingdings 3" pitchFamily="18" charset="2"/>
              <a:buChar char=""/>
            </a:pPr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Power model: CPU Events + Temperature </a:t>
            </a:r>
            <a:endParaRPr lang="en-US" altLang="zh-CN" sz="2400" dirty="0">
              <a:latin typeface="Arial" pitchFamily="34" charset="0"/>
              <a:ea typeface="Arial Unicode MS" pitchFamily="34" charset="-122"/>
              <a:cs typeface="Arial" pitchFamily="34" charset="0"/>
            </a:endParaRPr>
          </a:p>
          <a:p>
            <a:pPr marL="342900" lvl="1" indent="-342900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Font typeface="Wingdings 3" pitchFamily="18" charset="2"/>
              <a:buChar char=""/>
            </a:pPr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Power prediction: </a:t>
            </a:r>
            <a:r>
              <a:rPr lang="en-US" altLang="zh-CN" sz="2400" dirty="0" smtClean="0">
                <a:solidFill>
                  <a:schemeClr val="accent5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LL-MAB + 2 observations of CPU events</a:t>
            </a:r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.</a:t>
            </a:r>
          </a:p>
          <a:p>
            <a:pPr marL="342900" lvl="1" indent="-342900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Font typeface="Wingdings 3" pitchFamily="18" charset="2"/>
              <a:buChar char=""/>
            </a:pPr>
            <a:r>
              <a:rPr lang="en-US" altLang="zh-CN" sz="2400" u="sng" dirty="0">
                <a:solidFill>
                  <a:srgbClr val="FF0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4.2%</a:t>
            </a:r>
            <a:r>
              <a:rPr lang="en-US" altLang="zh-CN" sz="2400" dirty="0">
                <a:latin typeface="Arial" pitchFamily="34" charset="0"/>
                <a:ea typeface="Arial Unicode MS" pitchFamily="34" charset="-122"/>
                <a:cs typeface="Arial" pitchFamily="34" charset="0"/>
              </a:rPr>
              <a:t> error </a:t>
            </a:r>
            <a:r>
              <a:rPr lang="en-US" altLang="zh-CN" sz="2400" dirty="0" smtClean="0">
                <a:latin typeface="Arial" pitchFamily="34" charset="0"/>
                <a:ea typeface="Arial Unicode MS" pitchFamily="34" charset="-122"/>
                <a:cs typeface="Arial" pitchFamily="34" charset="0"/>
              </a:rPr>
              <a:t>across 5 VF states.</a:t>
            </a:r>
          </a:p>
        </p:txBody>
      </p:sp>
      <p:pic>
        <p:nvPicPr>
          <p:cNvPr id="133" name="Picture 9" descr="nudt_tit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8502" y="6440876"/>
            <a:ext cx="2329798" cy="45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矩形 51"/>
          <p:cNvSpPr/>
          <p:nvPr/>
        </p:nvSpPr>
        <p:spPr>
          <a:xfrm>
            <a:off x="3900167" y="1470678"/>
            <a:ext cx="1094743" cy="417012"/>
          </a:xfrm>
          <a:prstGeom prst="rect">
            <a:avLst/>
          </a:prstGeom>
          <a:solidFill>
            <a:schemeClr val="accent2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5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900167" y="2305879"/>
            <a:ext cx="1094743" cy="417012"/>
          </a:xfrm>
          <a:prstGeom prst="rect">
            <a:avLst/>
          </a:prstGeom>
          <a:solidFill>
            <a:srgbClr val="FFC00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3900167" y="2722891"/>
            <a:ext cx="1094743" cy="417012"/>
          </a:xfrm>
          <a:prstGeom prst="rect">
            <a:avLst/>
          </a:prstGeom>
          <a:solidFill>
            <a:srgbClr val="92D05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3900167" y="3143821"/>
            <a:ext cx="1094743" cy="417012"/>
          </a:xfrm>
          <a:prstGeom prst="rect">
            <a:avLst/>
          </a:prstGeom>
          <a:solidFill>
            <a:srgbClr val="00B05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251692" y="911599"/>
            <a:ext cx="2743217" cy="417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bg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Performance</a:t>
            </a:r>
            <a:endParaRPr lang="zh-CN" altLang="en-US" dirty="0">
              <a:solidFill>
                <a:schemeClr val="bg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5246392" y="906889"/>
            <a:ext cx="3293685" cy="417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</a:t>
            </a:r>
            <a:endParaRPr lang="zh-CN" altLang="en-US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7173512" y="1470040"/>
            <a:ext cx="1366565" cy="417012"/>
          </a:xfrm>
          <a:prstGeom prst="rect">
            <a:avLst/>
          </a:prstGeom>
          <a:solidFill>
            <a:schemeClr val="accent2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Power(VF</a:t>
            </a:r>
            <a:r>
              <a:rPr lang="en-US" altLang="zh-CN" baseline="-25000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5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7173512" y="2306511"/>
            <a:ext cx="1366565" cy="417012"/>
          </a:xfrm>
          <a:prstGeom prst="rect">
            <a:avLst/>
          </a:prstGeom>
          <a:solidFill>
            <a:srgbClr val="FFC00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Power(VF</a:t>
            </a:r>
            <a:r>
              <a:rPr lang="en-US" altLang="zh-CN" baseline="-25000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7173512" y="2723523"/>
            <a:ext cx="1366565" cy="417012"/>
          </a:xfrm>
          <a:prstGeom prst="rect">
            <a:avLst/>
          </a:prstGeom>
          <a:solidFill>
            <a:srgbClr val="92D05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Power(VF</a:t>
            </a:r>
            <a:r>
              <a:rPr lang="en-US" altLang="zh-CN" baseline="-25000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7173512" y="3144453"/>
            <a:ext cx="1366565" cy="417012"/>
          </a:xfrm>
          <a:prstGeom prst="rect">
            <a:avLst/>
          </a:prstGeom>
          <a:solidFill>
            <a:srgbClr val="00B050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Power(VF</a:t>
            </a:r>
            <a:r>
              <a:rPr lang="en-US" altLang="zh-CN" baseline="-25000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246392" y="1886372"/>
            <a:ext cx="1394762" cy="417012"/>
          </a:xfrm>
          <a:prstGeom prst="rect">
            <a:avLst/>
          </a:prstGeom>
          <a:solidFill>
            <a:schemeClr val="accent1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Power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grpSp>
        <p:nvGrpSpPr>
          <p:cNvPr id="64" name="组合 63"/>
          <p:cNvGrpSpPr/>
          <p:nvPr/>
        </p:nvGrpSpPr>
        <p:grpSpPr>
          <a:xfrm flipH="1">
            <a:off x="6641154" y="1693475"/>
            <a:ext cx="532358" cy="1679493"/>
            <a:chOff x="4319692" y="1882165"/>
            <a:chExt cx="4861288" cy="2174822"/>
          </a:xfrm>
          <a:effectLst/>
        </p:grpSpPr>
        <p:cxnSp>
          <p:nvCxnSpPr>
            <p:cNvPr id="75" name="直接箭头连接符 74"/>
            <p:cNvCxnSpPr/>
            <p:nvPr/>
          </p:nvCxnSpPr>
          <p:spPr>
            <a:xfrm flipH="1" flipV="1">
              <a:off x="4319692" y="1882165"/>
              <a:ext cx="4861288" cy="552971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箭头连接符 75"/>
            <p:cNvCxnSpPr/>
            <p:nvPr/>
          </p:nvCxnSpPr>
          <p:spPr>
            <a:xfrm flipH="1">
              <a:off x="4319692" y="2435135"/>
              <a:ext cx="4861288" cy="536778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箭头连接符 76"/>
            <p:cNvCxnSpPr/>
            <p:nvPr/>
          </p:nvCxnSpPr>
          <p:spPr>
            <a:xfrm flipH="1">
              <a:off x="4319692" y="2435135"/>
              <a:ext cx="4861288" cy="1076778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/>
            <p:cNvCxnSpPr/>
            <p:nvPr/>
          </p:nvCxnSpPr>
          <p:spPr>
            <a:xfrm flipH="1">
              <a:off x="4319692" y="2435135"/>
              <a:ext cx="4861288" cy="1621852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组合 81"/>
          <p:cNvGrpSpPr/>
          <p:nvPr/>
        </p:nvGrpSpPr>
        <p:grpSpPr>
          <a:xfrm flipH="1">
            <a:off x="3297399" y="1679184"/>
            <a:ext cx="602768" cy="1673143"/>
            <a:chOff x="4319684" y="1890388"/>
            <a:chExt cx="4861296" cy="2166599"/>
          </a:xfrm>
          <a:effectLst/>
        </p:grpSpPr>
        <p:cxnSp>
          <p:nvCxnSpPr>
            <p:cNvPr id="83" name="直接箭头连接符 82"/>
            <p:cNvCxnSpPr>
              <a:endCxn id="52" idx="1"/>
            </p:cNvCxnSpPr>
            <p:nvPr/>
          </p:nvCxnSpPr>
          <p:spPr>
            <a:xfrm flipH="1" flipV="1">
              <a:off x="4319684" y="1890388"/>
              <a:ext cx="4861296" cy="552970"/>
            </a:xfrm>
            <a:prstGeom prst="straightConnector1">
              <a:avLst/>
            </a:prstGeom>
            <a:ln w="38100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箭头连接符 83"/>
            <p:cNvCxnSpPr>
              <a:endCxn id="53" idx="1"/>
            </p:cNvCxnSpPr>
            <p:nvPr/>
          </p:nvCxnSpPr>
          <p:spPr>
            <a:xfrm flipH="1">
              <a:off x="4319684" y="2435135"/>
              <a:ext cx="4861296" cy="536777"/>
            </a:xfrm>
            <a:prstGeom prst="straightConnector1">
              <a:avLst/>
            </a:prstGeom>
            <a:ln w="38100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箭头连接符 84"/>
            <p:cNvCxnSpPr>
              <a:endCxn id="54" idx="1"/>
            </p:cNvCxnSpPr>
            <p:nvPr/>
          </p:nvCxnSpPr>
          <p:spPr>
            <a:xfrm flipH="1">
              <a:off x="4319684" y="2435135"/>
              <a:ext cx="4861296" cy="1076778"/>
            </a:xfrm>
            <a:prstGeom prst="straightConnector1">
              <a:avLst/>
            </a:prstGeom>
            <a:ln w="38100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箭头连接符 85"/>
            <p:cNvCxnSpPr>
              <a:endCxn id="55" idx="1"/>
            </p:cNvCxnSpPr>
            <p:nvPr/>
          </p:nvCxnSpPr>
          <p:spPr>
            <a:xfrm flipH="1">
              <a:off x="4319684" y="2435136"/>
              <a:ext cx="4861296" cy="1621851"/>
            </a:xfrm>
            <a:prstGeom prst="straightConnector1">
              <a:avLst/>
            </a:prstGeom>
            <a:ln w="38100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矩形 86"/>
          <p:cNvSpPr/>
          <p:nvPr/>
        </p:nvSpPr>
        <p:spPr>
          <a:xfrm>
            <a:off x="5495228" y="3187106"/>
            <a:ext cx="1429989" cy="68209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CPU Power prediction?</a:t>
            </a:r>
            <a:endParaRPr lang="zh-CN" altLang="en-US" b="1" dirty="0">
              <a:solidFill>
                <a:schemeClr val="accent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5116812" y="791576"/>
            <a:ext cx="3535698" cy="3172696"/>
          </a:xfrm>
          <a:prstGeom prst="rect">
            <a:avLst/>
          </a:prstGeom>
          <a:noFill/>
          <a:ln w="38100">
            <a:solidFill>
              <a:schemeClr val="accent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37413" y="1604801"/>
            <a:ext cx="1385887" cy="2862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Running at: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52141" y="1597020"/>
            <a:ext cx="1385887" cy="286232"/>
          </a:xfrm>
          <a:prstGeom prst="rect">
            <a:avLst/>
          </a:prstGeom>
        </p:spPr>
        <p:txBody>
          <a:bodyPr wrap="square" rtlCol="0" anchor="ctr" anchorCtr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Arial" pitchFamily="34" charset="0"/>
              </a:rPr>
              <a:t>Running at: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418092" y="6060141"/>
            <a:ext cx="4283461" cy="606441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3200" dirty="0" smtClean="0">
                <a:solidFill>
                  <a:schemeClr val="tx2"/>
                </a:solidFill>
              </a:rPr>
              <a:t>Wednesday 11:05AM</a:t>
            </a:r>
            <a:endParaRPr lang="zh-CN" altLang="en-US" sz="3200" dirty="0">
              <a:solidFill>
                <a:schemeClr val="tx2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192604" y="1887010"/>
            <a:ext cx="1104797" cy="417012"/>
          </a:xfrm>
          <a:prstGeom prst="rect">
            <a:avLst/>
          </a:prstGeom>
          <a:solidFill>
            <a:schemeClr val="accent1"/>
          </a:solidFill>
          <a:ln/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CPI(VF</a:t>
            </a:r>
            <a:r>
              <a:rPr lang="en-US" altLang="zh-CN" baseline="-25000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r>
              <a:rPr lang="en-US" altLang="zh-CN" dirty="0" smtClean="0">
                <a:solidFill>
                  <a:schemeClr val="tx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)</a:t>
            </a: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1043899" y="1473381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aseline="-25000" dirty="0" smtClean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5</a:t>
            </a:r>
            <a:endParaRPr lang="zh-CN" altLang="en-US" baseline="-25000" dirty="0">
              <a:solidFill>
                <a:schemeClr val="accent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043899" y="1890393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chemeClr val="accent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="1" baseline="-25000" dirty="0" smtClean="0">
                <a:solidFill>
                  <a:schemeClr val="accent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4</a:t>
            </a:r>
            <a:endParaRPr lang="zh-CN" altLang="en-US" b="1" baseline="-25000" dirty="0">
              <a:solidFill>
                <a:schemeClr val="accent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043899" y="2314932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rgbClr val="FFC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aseline="-25000" dirty="0" smtClean="0">
                <a:solidFill>
                  <a:srgbClr val="FFC00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3</a:t>
            </a:r>
            <a:endParaRPr lang="zh-CN" altLang="en-US" baseline="-25000" dirty="0">
              <a:solidFill>
                <a:srgbClr val="FFC00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1043899" y="2731944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rgbClr val="92D05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aseline="-25000" dirty="0" smtClean="0">
                <a:solidFill>
                  <a:srgbClr val="92D05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2</a:t>
            </a:r>
            <a:endParaRPr lang="zh-CN" altLang="en-US" baseline="-25000" dirty="0">
              <a:solidFill>
                <a:srgbClr val="92D05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1043899" y="3152874"/>
            <a:ext cx="856018" cy="417012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rgbClr val="00B05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VF</a:t>
            </a:r>
            <a:r>
              <a:rPr lang="en-US" altLang="zh-CN" baseline="-25000" dirty="0" smtClean="0">
                <a:solidFill>
                  <a:srgbClr val="00B050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1</a:t>
            </a:r>
            <a:endParaRPr lang="zh-CN" altLang="en-US" baseline="-25000" dirty="0">
              <a:solidFill>
                <a:srgbClr val="00B050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266768" y="911599"/>
            <a:ext cx="1676690" cy="4170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Core VF State</a:t>
            </a:r>
            <a:endParaRPr lang="zh-CN" altLang="en-US" dirty="0">
              <a:solidFill>
                <a:schemeClr val="tx1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54393" y="3261674"/>
            <a:ext cx="909833" cy="341632"/>
          </a:xfrm>
          <a:prstGeom prst="rect">
            <a:avLst/>
          </a:prstGeom>
          <a:effectLst/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kumimoji="0" lang="en-US" altLang="zh-CN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Arial Unicode MS" pitchFamily="34" charset="-122"/>
                <a:cs typeface="Arial" pitchFamily="34" charset="0"/>
              </a:rPr>
              <a:t>Lower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69" name="上下箭头 68"/>
          <p:cNvSpPr/>
          <p:nvPr/>
        </p:nvSpPr>
        <p:spPr>
          <a:xfrm>
            <a:off x="410144" y="1770369"/>
            <a:ext cx="398335" cy="1530981"/>
          </a:xfrm>
          <a:prstGeom prst="upDownArrow">
            <a:avLst/>
          </a:prstGeom>
          <a:gradFill>
            <a:gsLst>
              <a:gs pos="0">
                <a:schemeClr val="accent2"/>
              </a:gs>
              <a:gs pos="100000">
                <a:srgbClr val="00B050"/>
              </a:gs>
              <a:gs pos="100000">
                <a:srgbClr val="00B050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 dirty="0">
              <a:solidFill>
                <a:schemeClr val="tx2"/>
              </a:solidFill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31186" y="1455907"/>
            <a:ext cx="956255" cy="341632"/>
          </a:xfrm>
          <a:prstGeom prst="rect">
            <a:avLst/>
          </a:prstGeom>
          <a:effectLst/>
        </p:spPr>
        <p:txBody>
          <a:bodyPr wrap="square" rtlCol="0" anchor="ctr" anchorCtr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FFFFFF"/>
              </a:buClr>
              <a:buSzTx/>
              <a:buFont typeface="Wingdings 3" pitchFamily="18" charset="2"/>
              <a:buNone/>
              <a:tabLst/>
            </a:pPr>
            <a:r>
              <a:rPr lang="en-US" altLang="zh-CN" dirty="0" smtClean="0">
                <a:solidFill>
                  <a:schemeClr val="accent2"/>
                </a:solidFill>
                <a:latin typeface="Arial" pitchFamily="34" charset="0"/>
                <a:ea typeface="Arial Unicode MS" pitchFamily="34" charset="-122"/>
                <a:cs typeface="Arial" pitchFamily="34" charset="0"/>
              </a:rPr>
              <a:t>Higher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rial" pitchFamily="34" charset="0"/>
              <a:ea typeface="Arial Unicode MS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839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MD STANDARD WHT">
  <a:themeElements>
    <a:clrScheme name="AMD Theme">
      <a:dk1>
        <a:sysClr val="windowText" lastClr="000000"/>
      </a:dk1>
      <a:lt1>
        <a:sysClr val="window" lastClr="FFFFFF"/>
      </a:lt1>
      <a:dk2>
        <a:srgbClr val="FFFFFF"/>
      </a:dk2>
      <a:lt2>
        <a:srgbClr val="000000"/>
      </a:lt2>
      <a:accent1>
        <a:srgbClr val="F26522"/>
      </a:accent1>
      <a:accent2>
        <a:srgbClr val="ED1C24"/>
      </a:accent2>
      <a:accent3>
        <a:srgbClr val="00AAB5"/>
      </a:accent3>
      <a:accent4>
        <a:srgbClr val="A6CE39"/>
      </a:accent4>
      <a:accent5>
        <a:srgbClr val="9650A0"/>
      </a:accent5>
      <a:accent6>
        <a:srgbClr val="C7C8CA"/>
      </a:accent6>
      <a:hlink>
        <a:srgbClr val="A6CE39"/>
      </a:hlink>
      <a:folHlink>
        <a:srgbClr val="C7C8C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fontAlgn="auto">
          <a:spcBef>
            <a:spcPts val="0"/>
          </a:spcBef>
          <a:spcAft>
            <a:spcPts val="0"/>
          </a:spcAft>
          <a:defRPr sz="3200" dirty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anchor="ctr" anchorCtr="0"/>
      <a:lstStyle>
        <a:defPPr marL="0" marR="0" indent="0" algn="l" defTabSz="914400" rtl="0" eaLnBrk="1" fontAlgn="auto" latinLnBrk="0" hangingPunct="1">
          <a:lnSpc>
            <a:spcPct val="90000"/>
          </a:lnSpc>
          <a:spcBef>
            <a:spcPts val="300"/>
          </a:spcBef>
          <a:spcAft>
            <a:spcPts val="300"/>
          </a:spcAft>
          <a:buClr>
            <a:srgbClr val="FFFFFF"/>
          </a:buClr>
          <a:buSzTx/>
          <a:buFont typeface="Wingdings 3" pitchFamily="18" charset="2"/>
          <a:buNone/>
          <a:tabLst/>
          <a:defRPr kumimoji="0" sz="2000" b="0" i="0" u="none" strike="noStrike" kern="1200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MS PGothic" pitchFamily="34" charset="-128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4B1B7A46415B40BFB5FA6C8004ECA5" ma:contentTypeVersion="1" ma:contentTypeDescription="Create a new document." ma:contentTypeScope="" ma:versionID="ac3b19f409d7e963cd80e4dcd1b829f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01F5094-6F8E-4E90-A47A-96EAE80734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5AA42C7-64F9-4B9A-942D-6BBF390119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CC78B1-F948-4084-8B15-7DC472B099BE}">
  <ds:schemaRefs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AMD STANDARD WHT</Template>
  <TotalTime>18488</TotalTime>
  <Words>488</Words>
  <Application>Microsoft Office PowerPoint</Application>
  <PresentationFormat>On-screen Show (4:3)</PresentationFormat>
  <Paragraphs>111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AMD STANDARD WHT</vt:lpstr>
      <vt:lpstr>PPEP: online Performance, power, and  energy prediction framework </vt:lpstr>
      <vt:lpstr>Q1: performance prediction</vt:lpstr>
      <vt:lpstr>Q2: power prediction</vt:lpstr>
    </vt:vector>
  </TitlesOfParts>
  <Company>Advanced Micro Devices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PPEP: Online Performance, Power, and Energy Prediction Framework and DVFS Space Exploration (Lightning Talk)</dc:title>
  <dc:creator>Bo Su</dc:creator>
  <cp:lastModifiedBy>Joseph Lee Greathouse</cp:lastModifiedBy>
  <cp:revision>678</cp:revision>
  <cp:lastPrinted>2014-11-25T15:59:37Z</cp:lastPrinted>
  <dcterms:created xsi:type="dcterms:W3CDTF">2014-06-16T18:02:06Z</dcterms:created>
  <dcterms:modified xsi:type="dcterms:W3CDTF">2015-02-08T06:58:13Z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0x010100D34B1B7A46415B40BFB5FA6C8004ECA5</vt:lpwstr>
  </property>
</Properties>
</file>