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8"/>
  </p:notesMasterIdLst>
  <p:sldIdLst>
    <p:sldId id="565" r:id="rId2"/>
    <p:sldId id="572" r:id="rId3"/>
    <p:sldId id="574" r:id="rId4"/>
    <p:sldId id="575" r:id="rId5"/>
    <p:sldId id="576" r:id="rId6"/>
    <p:sldId id="577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ill Sans MT" panose="020B0502020104020203" pitchFamily="34" charset="0"/>
      <p:regular r:id="rId13"/>
      <p:bold r:id="rId14"/>
      <p:italic r:id="rId15"/>
      <p:boldItalic r:id="rId16"/>
    </p:embeddedFont>
    <p:embeddedFont>
      <p:font typeface="Rockwell" panose="02060603020205020403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E2E"/>
    <a:srgbClr val="F0F03E"/>
    <a:srgbClr val="515151"/>
    <a:srgbClr val="B686DA"/>
    <a:srgbClr val="DCDCDC"/>
    <a:srgbClr val="00FDFF"/>
    <a:srgbClr val="73CB44"/>
    <a:srgbClr val="65D3FF"/>
    <a:srgbClr val="84DBFF"/>
    <a:srgbClr val="F8F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472" autoAdjust="0"/>
  </p:normalViewPr>
  <p:slideViewPr>
    <p:cSldViewPr snapToGrid="0" showGuides="1">
      <p:cViewPr varScale="1">
        <p:scale>
          <a:sx n="164" d="100"/>
          <a:sy n="164" d="100"/>
        </p:scale>
        <p:origin x="168" y="366"/>
      </p:cViewPr>
      <p:guideLst>
        <p:guide orient="horz" pos="170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E039-AD99-4158-81DD-3F129888A6B6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542B9-51FB-4A92-B3A6-6E19CBD9E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4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542B9-51FB-4A92-B3A6-6E19CBD9E1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542B9-51FB-4A92-B3A6-6E19CBD9E1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3D37-FAF0-44FE-8359-44B97F55EE87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7528" y="6199187"/>
            <a:ext cx="381000" cy="339725"/>
          </a:xfrm>
        </p:spPr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9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DBD-5972-4190-8F1D-F58559F6F976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8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D29E-B093-4899-9B58-3EBB79904C44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7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65"/>
            <a:ext cx="12192000" cy="914393"/>
          </a:xfrm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8005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5228" y="6451000"/>
            <a:ext cx="987294" cy="365125"/>
          </a:xfrm>
        </p:spPr>
        <p:txBody>
          <a:bodyPr/>
          <a:lstStyle/>
          <a:p>
            <a:fld id="{8CA03443-E8CD-4761-83C9-730C2CBF7572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50573" y="64510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71" y="6519177"/>
            <a:ext cx="518290" cy="338824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5A8AF19D-AACF-4220-AF5B-758AFE00DEE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C942E9-2088-4836-AFDF-2087EAA46447}"/>
              </a:ext>
            </a:extLst>
          </p:cNvPr>
          <p:cNvCxnSpPr>
            <a:cxnSpLocks/>
          </p:cNvCxnSpPr>
          <p:nvPr userDrawn="1"/>
        </p:nvCxnSpPr>
        <p:spPr>
          <a:xfrm>
            <a:off x="1288026" y="1012424"/>
            <a:ext cx="9615948" cy="0"/>
          </a:xfrm>
          <a:prstGeom prst="line">
            <a:avLst/>
          </a:prstGeom>
          <a:ln w="38100" cmpd="sng">
            <a:solidFill>
              <a:srgbClr val="F6D93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A picture containing monitor&#10;&#10;Description automatically generated">
            <a:extLst>
              <a:ext uri="{FF2B5EF4-FFF2-40B4-BE49-F238E27FC236}">
                <a16:creationId xmlns:a16="http://schemas.microsoft.com/office/drawing/2014/main" id="{2919299A-1B1D-4D76-AD57-F83E6BC21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57" y="6513345"/>
            <a:ext cx="209260" cy="30278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73211C-DFC1-425A-8824-EE51CF07C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6484"/>
          <a:stretch/>
        </p:blipFill>
        <p:spPr>
          <a:xfrm>
            <a:off x="11188861" y="6533208"/>
            <a:ext cx="999120" cy="2716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4D56E-567D-4C69-A150-E4BEF22BEE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59" y="6490195"/>
            <a:ext cx="756173" cy="3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9045E-36FA-47DA-9CB0-94C3C712881B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11000" y="6518275"/>
            <a:ext cx="381000" cy="339725"/>
          </a:xfrm>
        </p:spPr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835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51F3E-BF7F-459F-AFD5-1DA416BE4439}" type="datetime1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11BCC-805E-440F-921C-057660E81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" y="6406616"/>
            <a:ext cx="967257" cy="4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5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55"/>
            <a:ext cx="12192000" cy="99114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D6565-2902-430A-8D7F-08C8CD10ED86}" type="datetime1">
              <a:rPr lang="en-US" smtClean="0"/>
              <a:t>11/2/2019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66B933-351B-4107-937D-59F7A1D5E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" y="6406616"/>
            <a:ext cx="967257" cy="4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65"/>
            <a:ext cx="12192000" cy="914393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34968" y="6459754"/>
            <a:ext cx="2743200" cy="365125"/>
          </a:xfrm>
        </p:spPr>
        <p:txBody>
          <a:bodyPr/>
          <a:lstStyle/>
          <a:p>
            <a:fld id="{CF3B0B3E-4D62-4F9B-AE15-708EBB92B628}" type="datetime1">
              <a:rPr lang="en-US" smtClean="0"/>
              <a:t>11/2/2019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39747" y="6473177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E9E96D7-5EA1-425D-8FA9-76864ED84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513345"/>
            <a:ext cx="532434" cy="349081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5A8AF19D-AACF-4220-AF5B-758AFE00DEE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DC9A9D-AE5B-41BB-9CC5-DD890898C47B}"/>
              </a:ext>
            </a:extLst>
          </p:cNvPr>
          <p:cNvCxnSpPr>
            <a:cxnSpLocks/>
          </p:cNvCxnSpPr>
          <p:nvPr userDrawn="1"/>
        </p:nvCxnSpPr>
        <p:spPr>
          <a:xfrm>
            <a:off x="1288026" y="1012424"/>
            <a:ext cx="9615948" cy="0"/>
          </a:xfrm>
          <a:prstGeom prst="line">
            <a:avLst/>
          </a:prstGeom>
          <a:ln w="38100" cmpd="sng">
            <a:solidFill>
              <a:srgbClr val="F6D93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A picture containing monitor&#10;&#10;Description automatically generated">
            <a:extLst>
              <a:ext uri="{FF2B5EF4-FFF2-40B4-BE49-F238E27FC236}">
                <a16:creationId xmlns:a16="http://schemas.microsoft.com/office/drawing/2014/main" id="{A7EBD70A-EDA0-42A6-BB26-3501C4658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57" y="6513345"/>
            <a:ext cx="209260" cy="302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85D708-0A8E-4DE9-927E-7A5D14282C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59" y="6490195"/>
            <a:ext cx="756173" cy="34065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C3C8EC-207E-454B-B8B0-0EFF77884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6484"/>
          <a:stretch/>
        </p:blipFill>
        <p:spPr>
          <a:xfrm>
            <a:off x="11188861" y="6533208"/>
            <a:ext cx="999120" cy="2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5144" y="6406346"/>
            <a:ext cx="2743200" cy="365125"/>
          </a:xfrm>
        </p:spPr>
        <p:txBody>
          <a:bodyPr/>
          <a:lstStyle/>
          <a:p>
            <a:fld id="{072A905A-4FE1-435C-AAD7-7687B6D83E5C}" type="datetime1">
              <a:rPr lang="en-US" smtClean="0"/>
              <a:t>11/2/2019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0831" y="63813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" y="6495125"/>
            <a:ext cx="532435" cy="365125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lvl1pPr>
              <a:defRPr lang="en-US" sz="1400" smtClean="0">
                <a:solidFill>
                  <a:schemeClr val="tx1"/>
                </a:solidFill>
              </a:defRPr>
            </a:lvl1pPr>
          </a:lstStyle>
          <a:p>
            <a:fld id="{5A8AF19D-AACF-4220-AF5B-758AFE00DE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monitor&#10;&#10;Description automatically generated">
            <a:extLst>
              <a:ext uri="{FF2B5EF4-FFF2-40B4-BE49-F238E27FC236}">
                <a16:creationId xmlns:a16="http://schemas.microsoft.com/office/drawing/2014/main" id="{162EFA22-F976-43E9-B5EF-403AB9C54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57" y="6513345"/>
            <a:ext cx="209260" cy="302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4538AA-D67E-42FE-B39A-842496B21F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59" y="6490195"/>
            <a:ext cx="756173" cy="34065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43E189-D17E-4248-B80E-AB3B85D2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6484"/>
          <a:stretch/>
        </p:blipFill>
        <p:spPr>
          <a:xfrm>
            <a:off x="11188861" y="6533208"/>
            <a:ext cx="999120" cy="2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217-212E-41BD-8EFC-E4395BA46ED3}" type="datetime1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8F00-1C92-4567-B0C0-CED3D9A0C870}" type="datetime1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F19D-AACF-4220-AF5B-758AFE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40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28BE9-4068-4296-A1C4-56EA2F221750}" type="datetime1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11000" y="6460260"/>
            <a:ext cx="3810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AF19D-AACF-4220-AF5B-758AFE00DE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hyperlink" Target="http://tallerdetecnologia.es/webquest/tangram/webquestTangram.html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4709EE-A9B5-4058-9373-E830EDB212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328" r="2971" b="6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D1BDF-BF24-40AF-B4F5-BEC616578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147330"/>
            <a:ext cx="12192000" cy="1720781"/>
          </a:xfrm>
          <a:gradFill flip="none" rotWithShape="1">
            <a:gsLst>
              <a:gs pos="0">
                <a:schemeClr val="bg1">
                  <a:alpha val="95000"/>
                </a:schemeClr>
              </a:gs>
              <a:gs pos="31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anchor="t">
            <a:normAutofit/>
          </a:bodyPr>
          <a:lstStyle/>
          <a:p>
            <a:r>
              <a:rPr lang="en-US" sz="4000" dirty="0"/>
              <a:t>Tangram: Integrated Control of Heterogeneous Computers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7C178-7C43-4095-B2C4-9E6C2B61F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475" y="4589303"/>
            <a:ext cx="11017045" cy="1004412"/>
          </a:xfrm>
          <a:solidFill>
            <a:schemeClr val="bg1">
              <a:alpha val="93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Raghavendra Pradyumna Pothukuchi</a:t>
            </a:r>
            <a:r>
              <a:rPr lang="en-US" sz="2000" dirty="0"/>
              <a:t>, Joseph L. Greathouse, Karthik Rao, Christopher Erb, Leonardo Piga, Petros Voulgaris, Josep Torrellas </a:t>
            </a:r>
          </a:p>
        </p:txBody>
      </p:sp>
      <p:pic>
        <p:nvPicPr>
          <p:cNvPr id="10" name="Picture 9" descr="A drawing of a person&#10;&#10;Description automatically generated">
            <a:extLst>
              <a:ext uri="{FF2B5EF4-FFF2-40B4-BE49-F238E27FC236}">
                <a16:creationId xmlns:a16="http://schemas.microsoft.com/office/drawing/2014/main" id="{6F47AAA8-B249-40CC-9227-3ECEF70DE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95" y="5507529"/>
            <a:ext cx="1865061" cy="32372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C9003C7-D105-4A28-AAC0-BFBB0D2822D4}"/>
              </a:ext>
            </a:extLst>
          </p:cNvPr>
          <p:cNvSpPr txBox="1">
            <a:spLocks/>
          </p:cNvSpPr>
          <p:nvPr/>
        </p:nvSpPr>
        <p:spPr>
          <a:xfrm>
            <a:off x="1363318" y="6041545"/>
            <a:ext cx="9541564" cy="757443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International Symposium on Microarchitecture (MICRO), October 2019 </a:t>
            </a:r>
          </a:p>
          <a:p>
            <a:r>
              <a:rPr lang="en-US" sz="1800" dirty="0">
                <a:solidFill>
                  <a:srgbClr val="C00000"/>
                </a:solidFill>
              </a:rPr>
              <a:t>Session III B </a:t>
            </a:r>
            <a:r>
              <a:rPr lang="en-US" sz="1800" dirty="0"/>
              <a:t>5:10 PM, Monday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991D5F-2A6E-4EDC-9C6D-EC3283496A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6484"/>
          <a:stretch/>
        </p:blipFill>
        <p:spPr>
          <a:xfrm>
            <a:off x="6639346" y="5423540"/>
            <a:ext cx="1587354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4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AB9C-B980-474A-A69F-F69DFCB5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Comes With Modularity</a:t>
            </a: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87ADB122-B05C-41CF-B4A1-D9117789F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80" y="2079127"/>
            <a:ext cx="4198325" cy="2767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9C81D8-BF90-44B9-A3D5-2D2BB03825F0}"/>
              </a:ext>
            </a:extLst>
          </p:cNvPr>
          <p:cNvSpPr txBox="1"/>
          <p:nvPr/>
        </p:nvSpPr>
        <p:spPr>
          <a:xfrm>
            <a:off x="1907838" y="4913214"/>
            <a:ext cx="164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Nvidia GPU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D3A773-2A2A-4815-BC98-A99DBE8AA055}"/>
              </a:ext>
            </a:extLst>
          </p:cNvPr>
          <p:cNvCxnSpPr>
            <a:cxnSpLocks/>
          </p:cNvCxnSpPr>
          <p:nvPr/>
        </p:nvCxnSpPr>
        <p:spPr>
          <a:xfrm>
            <a:off x="2847577" y="3908081"/>
            <a:ext cx="0" cy="978744"/>
          </a:xfrm>
          <a:prstGeom prst="straightConnector1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BD49B5-D542-4425-9A2A-48434A777EAE}"/>
              </a:ext>
            </a:extLst>
          </p:cNvPr>
          <p:cNvCxnSpPr>
            <a:cxnSpLocks/>
          </p:cNvCxnSpPr>
          <p:nvPr/>
        </p:nvCxnSpPr>
        <p:spPr>
          <a:xfrm flipV="1">
            <a:off x="3096647" y="2212914"/>
            <a:ext cx="0" cy="785930"/>
          </a:xfrm>
          <a:prstGeom prst="straightConnector1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6092D7-4323-4D5A-8CD9-36840A3F7FA8}"/>
              </a:ext>
            </a:extLst>
          </p:cNvPr>
          <p:cNvSpPr txBox="1"/>
          <p:nvPr/>
        </p:nvSpPr>
        <p:spPr>
          <a:xfrm>
            <a:off x="1791347" y="1837904"/>
            <a:ext cx="164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Nvidia GPU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678F53-DA21-4D6C-A9A7-9CDB117C2824}"/>
              </a:ext>
            </a:extLst>
          </p:cNvPr>
          <p:cNvCxnSpPr>
            <a:cxnSpLocks/>
          </p:cNvCxnSpPr>
          <p:nvPr/>
        </p:nvCxnSpPr>
        <p:spPr>
          <a:xfrm>
            <a:off x="3550292" y="3754895"/>
            <a:ext cx="0" cy="709384"/>
          </a:xfrm>
          <a:prstGeom prst="straightConnector1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8D1925-6C61-4785-8FC2-DBDB4FEACD0A}"/>
              </a:ext>
            </a:extLst>
          </p:cNvPr>
          <p:cNvSpPr txBox="1"/>
          <p:nvPr/>
        </p:nvSpPr>
        <p:spPr>
          <a:xfrm>
            <a:off x="3186011" y="4486715"/>
            <a:ext cx="115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IBM CPU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3C57F-C6F2-455F-B95E-EB589AC90DDE}"/>
              </a:ext>
            </a:extLst>
          </p:cNvPr>
          <p:cNvCxnSpPr>
            <a:cxnSpLocks/>
          </p:cNvCxnSpPr>
          <p:nvPr/>
        </p:nvCxnSpPr>
        <p:spPr>
          <a:xfrm flipV="1">
            <a:off x="3679035" y="2019910"/>
            <a:ext cx="0" cy="733288"/>
          </a:xfrm>
          <a:prstGeom prst="straightConnector1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49D301-1EAE-4114-90BE-0F35CE6F9B20}"/>
              </a:ext>
            </a:extLst>
          </p:cNvPr>
          <p:cNvSpPr txBox="1"/>
          <p:nvPr/>
        </p:nvSpPr>
        <p:spPr>
          <a:xfrm>
            <a:off x="3661640" y="1718809"/>
            <a:ext cx="115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IBM CPU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75BFA7-BC30-4C79-A1BE-464FE5CC342F}"/>
              </a:ext>
            </a:extLst>
          </p:cNvPr>
          <p:cNvCxnSpPr>
            <a:cxnSpLocks/>
          </p:cNvCxnSpPr>
          <p:nvPr/>
        </p:nvCxnSpPr>
        <p:spPr>
          <a:xfrm>
            <a:off x="4128107" y="3463036"/>
            <a:ext cx="0" cy="733903"/>
          </a:xfrm>
          <a:prstGeom prst="straightConnector1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3E4367-0D3A-4BFC-A8EA-79F2C3D4A949}"/>
              </a:ext>
            </a:extLst>
          </p:cNvPr>
          <p:cNvSpPr txBox="1"/>
          <p:nvPr/>
        </p:nvSpPr>
        <p:spPr>
          <a:xfrm>
            <a:off x="4128107" y="4038052"/>
            <a:ext cx="209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Board controller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1D9E5-A8A2-46D0-926A-2D781E762EC3}"/>
              </a:ext>
            </a:extLst>
          </p:cNvPr>
          <p:cNvSpPr txBox="1"/>
          <p:nvPr/>
        </p:nvSpPr>
        <p:spPr>
          <a:xfrm>
            <a:off x="2440157" y="5373058"/>
            <a:ext cx="2220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(Image courtesy: NVIDIA)</a:t>
            </a:r>
          </a:p>
        </p:txBody>
      </p:sp>
      <p:pic>
        <p:nvPicPr>
          <p:cNvPr id="17" name="Picture 16" descr="A picture containing oven, electronics, indoor, microwave&#10;&#10;Description automatically generated">
            <a:extLst>
              <a:ext uri="{FF2B5EF4-FFF2-40B4-BE49-F238E27FC236}">
                <a16:creationId xmlns:a16="http://schemas.microsoft.com/office/drawing/2014/main" id="{28E75DC2-92B5-4AB8-A022-92BEB69FF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5" t="12998" r="5816" b="14863"/>
          <a:stretch/>
        </p:blipFill>
        <p:spPr>
          <a:xfrm>
            <a:off x="8192215" y="2656225"/>
            <a:ext cx="2927689" cy="161531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F7AE9C-3165-4F5B-8EB9-D5FD8962960B}"/>
              </a:ext>
            </a:extLst>
          </p:cNvPr>
          <p:cNvCxnSpPr>
            <a:cxnSpLocks/>
          </p:cNvCxnSpPr>
          <p:nvPr/>
        </p:nvCxnSpPr>
        <p:spPr>
          <a:xfrm flipV="1">
            <a:off x="9331474" y="2288764"/>
            <a:ext cx="0" cy="849168"/>
          </a:xfrm>
          <a:prstGeom prst="straightConnector1">
            <a:avLst/>
          </a:prstGeom>
          <a:ln w="38100" cap="rnd">
            <a:solidFill>
              <a:srgbClr val="FF0000"/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56CAAB-369C-42AA-934C-B9BB83657EE8}"/>
              </a:ext>
            </a:extLst>
          </p:cNvPr>
          <p:cNvSpPr txBox="1"/>
          <p:nvPr/>
        </p:nvSpPr>
        <p:spPr>
          <a:xfrm>
            <a:off x="8192215" y="1909214"/>
            <a:ext cx="164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AMD GPU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7243E2-B4DE-43DB-A0A1-7539A84D007B}"/>
              </a:ext>
            </a:extLst>
          </p:cNvPr>
          <p:cNvCxnSpPr>
            <a:cxnSpLocks/>
          </p:cNvCxnSpPr>
          <p:nvPr/>
        </p:nvCxnSpPr>
        <p:spPr>
          <a:xfrm flipV="1">
            <a:off x="10542726" y="2343400"/>
            <a:ext cx="0" cy="1019291"/>
          </a:xfrm>
          <a:prstGeom prst="straightConnector1">
            <a:avLst/>
          </a:prstGeom>
          <a:ln w="38100" cap="rnd">
            <a:solidFill>
              <a:srgbClr val="FFC000"/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80AF7D-EEB2-460B-98FF-3AEBFF8F67B2}"/>
              </a:ext>
            </a:extLst>
          </p:cNvPr>
          <p:cNvSpPr txBox="1"/>
          <p:nvPr/>
        </p:nvSpPr>
        <p:spPr>
          <a:xfrm>
            <a:off x="10152701" y="1888654"/>
            <a:ext cx="164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Intel CPU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A90FC5-A2D4-47CA-92DC-E1C3E10B64DC}"/>
              </a:ext>
            </a:extLst>
          </p:cNvPr>
          <p:cNvCxnSpPr>
            <a:cxnSpLocks/>
          </p:cNvCxnSpPr>
          <p:nvPr/>
        </p:nvCxnSpPr>
        <p:spPr>
          <a:xfrm>
            <a:off x="8542410" y="3362690"/>
            <a:ext cx="0" cy="1205419"/>
          </a:xfrm>
          <a:prstGeom prst="straightConnector1">
            <a:avLst/>
          </a:prstGeom>
          <a:ln w="38100" cap="rnd">
            <a:solidFill>
              <a:srgbClr val="B686DA"/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5984CC-E38A-46A9-B157-E3370CE147B1}"/>
              </a:ext>
            </a:extLst>
          </p:cNvPr>
          <p:cNvSpPr txBox="1"/>
          <p:nvPr/>
        </p:nvSpPr>
        <p:spPr>
          <a:xfrm>
            <a:off x="8315457" y="4546409"/>
            <a:ext cx="84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HBM2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E34D6A-895E-4356-B1A3-9B141F285E5B}"/>
              </a:ext>
            </a:extLst>
          </p:cNvPr>
          <p:cNvSpPr txBox="1"/>
          <p:nvPr/>
        </p:nvSpPr>
        <p:spPr>
          <a:xfrm>
            <a:off x="852230" y="1149746"/>
            <a:ext cx="1056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Heterogeneous computers are integrated from independent subsystems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2BF0FF-F8C8-49EF-A3C6-3A3D0F7B4097}"/>
              </a:ext>
            </a:extLst>
          </p:cNvPr>
          <p:cNvSpPr/>
          <p:nvPr/>
        </p:nvSpPr>
        <p:spPr>
          <a:xfrm>
            <a:off x="1791347" y="6048348"/>
            <a:ext cx="8735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Challenge: System-wide efficiency with distributed resource 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048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D8B0-D2E7-4304-B96C-502F2A4E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Resource Controllers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809DF7-B9FF-4546-A89D-393FD81AD68E}"/>
              </a:ext>
            </a:extLst>
          </p:cNvPr>
          <p:cNvSpPr txBox="1"/>
          <p:nvPr/>
        </p:nvSpPr>
        <p:spPr>
          <a:xfrm>
            <a:off x="3493664" y="1601699"/>
            <a:ext cx="52808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Limitation 1: Many heuristic algorithms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6855E2-31CB-46F4-B2E9-6B21F6F489F8}"/>
              </a:ext>
            </a:extLst>
          </p:cNvPr>
          <p:cNvSpPr txBox="1"/>
          <p:nvPr/>
        </p:nvSpPr>
        <p:spPr>
          <a:xfrm>
            <a:off x="3455564" y="2967335"/>
            <a:ext cx="52808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Limitation 2: Centralized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CD6D7-D99A-41E0-B360-8A3BB4AFA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78" y="3561829"/>
            <a:ext cx="4303644" cy="158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ACBD5-C88C-48EA-BE39-AA277AC319AD}"/>
              </a:ext>
            </a:extLst>
          </p:cNvPr>
          <p:cNvSpPr txBox="1"/>
          <p:nvPr/>
        </p:nvSpPr>
        <p:spPr>
          <a:xfrm>
            <a:off x="3493664" y="5280499"/>
            <a:ext cx="52808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Slow, non-modular and ineffective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65C74-E468-48E9-ACEF-3B96E6438393}"/>
              </a:ext>
            </a:extLst>
          </p:cNvPr>
          <p:cNvSpPr txBox="1"/>
          <p:nvPr/>
        </p:nvSpPr>
        <p:spPr>
          <a:xfrm>
            <a:off x="3493663" y="2053684"/>
            <a:ext cx="52808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Conflicting, ineffective and little reuse</a:t>
            </a:r>
          </a:p>
        </p:txBody>
      </p:sp>
    </p:spTree>
    <p:extLst>
      <p:ext uri="{BB962C8B-B14F-4D97-AF65-F5344CB8AC3E}">
        <p14:creationId xmlns:p14="http://schemas.microsoft.com/office/powerpoint/2010/main" val="247994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1C3D-2C5E-4740-8E8C-5E98FE1E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Tangram: Fast, Modular and Coordinated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D1CC00-4103-44C0-BE05-AB48EC433DB3}"/>
              </a:ext>
            </a:extLst>
          </p:cNvPr>
          <p:cNvSpPr/>
          <p:nvPr/>
        </p:nvSpPr>
        <p:spPr>
          <a:xfrm>
            <a:off x="3427326" y="1900598"/>
            <a:ext cx="6472400" cy="4551696"/>
          </a:xfrm>
          <a:prstGeom prst="rect">
            <a:avLst/>
          </a:prstGeom>
          <a:solidFill>
            <a:srgbClr val="F8EFD8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0DE5-48B2-4382-9AB8-C3D2750389F0}"/>
              </a:ext>
            </a:extLst>
          </p:cNvPr>
          <p:cNvSpPr/>
          <p:nvPr/>
        </p:nvSpPr>
        <p:spPr>
          <a:xfrm>
            <a:off x="5184465" y="2092755"/>
            <a:ext cx="4191799" cy="2790383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2EB5-2BD3-4A73-860E-CC29149E501D}"/>
              </a:ext>
            </a:extLst>
          </p:cNvPr>
          <p:cNvSpPr/>
          <p:nvPr/>
        </p:nvSpPr>
        <p:spPr>
          <a:xfrm>
            <a:off x="5184464" y="5309593"/>
            <a:ext cx="4191799" cy="860479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CCD95-957A-485F-929F-30BD81D9C5E0}"/>
              </a:ext>
            </a:extLst>
          </p:cNvPr>
          <p:cNvSpPr/>
          <p:nvPr/>
        </p:nvSpPr>
        <p:spPr>
          <a:xfrm>
            <a:off x="6700631" y="2344435"/>
            <a:ext cx="2482266" cy="860479"/>
          </a:xfrm>
          <a:prstGeom prst="rect">
            <a:avLst/>
          </a:prstGeom>
          <a:solidFill>
            <a:srgbClr val="EAF1CD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F02FB7-5DEF-4C00-9020-DD5542B5CCEC}"/>
              </a:ext>
            </a:extLst>
          </p:cNvPr>
          <p:cNvSpPr/>
          <p:nvPr/>
        </p:nvSpPr>
        <p:spPr>
          <a:xfrm>
            <a:off x="6700631" y="3426226"/>
            <a:ext cx="2482266" cy="860479"/>
          </a:xfrm>
          <a:prstGeom prst="rect">
            <a:avLst/>
          </a:prstGeom>
          <a:solidFill>
            <a:srgbClr val="F0D4D1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B97D8-141F-479D-97EA-0CD4302E5BC7}"/>
              </a:ext>
            </a:extLst>
          </p:cNvPr>
          <p:cNvSpPr txBox="1"/>
          <p:nvPr/>
        </p:nvSpPr>
        <p:spPr>
          <a:xfrm>
            <a:off x="3427326" y="5953682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FF1EB-C96E-49A9-87ED-4CAC16F6D3C5}"/>
              </a:ext>
            </a:extLst>
          </p:cNvPr>
          <p:cNvSpPr txBox="1"/>
          <p:nvPr/>
        </p:nvSpPr>
        <p:spPr>
          <a:xfrm>
            <a:off x="7973787" y="2543841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5526D-E2A6-4157-B4CC-6055EECB36CE}"/>
              </a:ext>
            </a:extLst>
          </p:cNvPr>
          <p:cNvSpPr txBox="1"/>
          <p:nvPr/>
        </p:nvSpPr>
        <p:spPr>
          <a:xfrm>
            <a:off x="7973787" y="3584327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F6CB0-1105-4E38-9F81-E91627AD68EC}"/>
              </a:ext>
            </a:extLst>
          </p:cNvPr>
          <p:cNvSpPr txBox="1"/>
          <p:nvPr/>
        </p:nvSpPr>
        <p:spPr>
          <a:xfrm>
            <a:off x="6595421" y="442335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Cluster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6BD86-7F3A-4972-B6C4-353DA09C201C}"/>
              </a:ext>
            </a:extLst>
          </p:cNvPr>
          <p:cNvSpPr txBox="1"/>
          <p:nvPr/>
        </p:nvSpPr>
        <p:spPr>
          <a:xfrm>
            <a:off x="6595421" y="567906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Cluster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38CDA-65C5-44D2-A3DE-FAEC0B2E7245}"/>
              </a:ext>
            </a:extLst>
          </p:cNvPr>
          <p:cNvSpPr/>
          <p:nvPr/>
        </p:nvSpPr>
        <p:spPr>
          <a:xfrm>
            <a:off x="6925180" y="2538107"/>
            <a:ext cx="461143" cy="457880"/>
          </a:xfrm>
          <a:prstGeom prst="rect">
            <a:avLst/>
          </a:prstGeom>
          <a:solidFill>
            <a:srgbClr val="F5FAE9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F20F7-83BA-49F1-9F6A-5B1C69488052}"/>
              </a:ext>
            </a:extLst>
          </p:cNvPr>
          <p:cNvSpPr/>
          <p:nvPr/>
        </p:nvSpPr>
        <p:spPr>
          <a:xfrm>
            <a:off x="6936264" y="3600775"/>
            <a:ext cx="461143" cy="461665"/>
          </a:xfrm>
          <a:prstGeom prst="rect">
            <a:avLst/>
          </a:prstGeom>
          <a:solidFill>
            <a:srgbClr val="F8EAE9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C7D6C3-5EC7-41D8-BC11-82705D36B0AC}"/>
              </a:ext>
            </a:extLst>
          </p:cNvPr>
          <p:cNvSpPr/>
          <p:nvPr/>
        </p:nvSpPr>
        <p:spPr>
          <a:xfrm>
            <a:off x="5454273" y="2538106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85F15-2E27-44DB-BAF9-F21D241D5594}"/>
              </a:ext>
            </a:extLst>
          </p:cNvPr>
          <p:cNvSpPr/>
          <p:nvPr/>
        </p:nvSpPr>
        <p:spPr>
          <a:xfrm>
            <a:off x="3734668" y="2534322"/>
            <a:ext cx="461143" cy="461665"/>
          </a:xfrm>
          <a:prstGeom prst="rect">
            <a:avLst/>
          </a:prstGeom>
          <a:solidFill>
            <a:srgbClr val="FCF9EF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9C4CF6-2305-48F5-94A9-526569B3D3D0}"/>
              </a:ext>
            </a:extLst>
          </p:cNvPr>
          <p:cNvSpPr/>
          <p:nvPr/>
        </p:nvSpPr>
        <p:spPr>
          <a:xfrm>
            <a:off x="5454273" y="5517204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cxnSp>
        <p:nvCxnSpPr>
          <p:cNvPr id="20" name="Straight Arrow Connector 31">
            <a:extLst>
              <a:ext uri="{FF2B5EF4-FFF2-40B4-BE49-F238E27FC236}">
                <a16:creationId xmlns:a16="http://schemas.microsoft.com/office/drawing/2014/main" id="{87D25DFA-AC91-4E14-BABB-448828020632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3632091" y="3925855"/>
            <a:ext cx="2973366" cy="67099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1">
            <a:extLst>
              <a:ext uri="{FF2B5EF4-FFF2-40B4-BE49-F238E27FC236}">
                <a16:creationId xmlns:a16="http://schemas.microsoft.com/office/drawing/2014/main" id="{378F2750-3D7C-434B-9461-C589CE95E314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6108522" y="3003866"/>
            <a:ext cx="1056936" cy="59854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C610A2-4F00-4504-ACF0-61E804DCFDE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195811" y="2765155"/>
            <a:ext cx="1258462" cy="3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A96745-EEC9-4179-8E5F-A494DE6CC780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5915416" y="2767047"/>
            <a:ext cx="1009764" cy="189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F143AFF-5C46-4989-A054-82ED9232B9C4}"/>
              </a:ext>
            </a:extLst>
          </p:cNvPr>
          <p:cNvSpPr/>
          <p:nvPr/>
        </p:nvSpPr>
        <p:spPr>
          <a:xfrm>
            <a:off x="3965239" y="1161107"/>
            <a:ext cx="4611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C2772A-F6A7-4743-B9DF-0D71B398ACF7}"/>
              </a:ext>
            </a:extLst>
          </p:cNvPr>
          <p:cNvSpPr txBox="1"/>
          <p:nvPr/>
        </p:nvSpPr>
        <p:spPr>
          <a:xfrm>
            <a:off x="4548758" y="1170622"/>
            <a:ext cx="546320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Formal controller with standard interface</a:t>
            </a:r>
          </a:p>
        </p:txBody>
      </p:sp>
    </p:spTree>
    <p:extLst>
      <p:ext uri="{BB962C8B-B14F-4D97-AF65-F5344CB8AC3E}">
        <p14:creationId xmlns:p14="http://schemas.microsoft.com/office/powerpoint/2010/main" val="377439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1C3D-2C5E-4740-8E8C-5E98FE1E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Tangram: Fast, Modular and Coordinated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D1CC00-4103-44C0-BE05-AB48EC433DB3}"/>
              </a:ext>
            </a:extLst>
          </p:cNvPr>
          <p:cNvSpPr/>
          <p:nvPr/>
        </p:nvSpPr>
        <p:spPr>
          <a:xfrm>
            <a:off x="3427326" y="1900598"/>
            <a:ext cx="6472400" cy="4551696"/>
          </a:xfrm>
          <a:prstGeom prst="rect">
            <a:avLst/>
          </a:prstGeom>
          <a:solidFill>
            <a:srgbClr val="F8EFD8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0DE5-48B2-4382-9AB8-C3D2750389F0}"/>
              </a:ext>
            </a:extLst>
          </p:cNvPr>
          <p:cNvSpPr/>
          <p:nvPr/>
        </p:nvSpPr>
        <p:spPr>
          <a:xfrm>
            <a:off x="5184465" y="2092755"/>
            <a:ext cx="4191799" cy="2790383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2EB5-2BD3-4A73-860E-CC29149E501D}"/>
              </a:ext>
            </a:extLst>
          </p:cNvPr>
          <p:cNvSpPr/>
          <p:nvPr/>
        </p:nvSpPr>
        <p:spPr>
          <a:xfrm>
            <a:off x="5184464" y="5309593"/>
            <a:ext cx="4191799" cy="860479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CCD95-957A-485F-929F-30BD81D9C5E0}"/>
              </a:ext>
            </a:extLst>
          </p:cNvPr>
          <p:cNvSpPr/>
          <p:nvPr/>
        </p:nvSpPr>
        <p:spPr>
          <a:xfrm>
            <a:off x="6700631" y="2344435"/>
            <a:ext cx="2482266" cy="860479"/>
          </a:xfrm>
          <a:prstGeom prst="rect">
            <a:avLst/>
          </a:prstGeom>
          <a:solidFill>
            <a:srgbClr val="EAF1CD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F02FB7-5DEF-4C00-9020-DD5542B5CCEC}"/>
              </a:ext>
            </a:extLst>
          </p:cNvPr>
          <p:cNvSpPr/>
          <p:nvPr/>
        </p:nvSpPr>
        <p:spPr>
          <a:xfrm>
            <a:off x="6700631" y="3426226"/>
            <a:ext cx="2482266" cy="860479"/>
          </a:xfrm>
          <a:prstGeom prst="rect">
            <a:avLst/>
          </a:prstGeom>
          <a:solidFill>
            <a:srgbClr val="F0D4D1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B97D8-141F-479D-97EA-0CD4302E5BC7}"/>
              </a:ext>
            </a:extLst>
          </p:cNvPr>
          <p:cNvSpPr txBox="1"/>
          <p:nvPr/>
        </p:nvSpPr>
        <p:spPr>
          <a:xfrm>
            <a:off x="3427326" y="5953682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FF1EB-C96E-49A9-87ED-4CAC16F6D3C5}"/>
              </a:ext>
            </a:extLst>
          </p:cNvPr>
          <p:cNvSpPr txBox="1"/>
          <p:nvPr/>
        </p:nvSpPr>
        <p:spPr>
          <a:xfrm>
            <a:off x="7973787" y="2543841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5526D-E2A6-4157-B4CC-6055EECB36CE}"/>
              </a:ext>
            </a:extLst>
          </p:cNvPr>
          <p:cNvSpPr txBox="1"/>
          <p:nvPr/>
        </p:nvSpPr>
        <p:spPr>
          <a:xfrm>
            <a:off x="7973787" y="3584327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F6CB0-1105-4E38-9F81-E91627AD68EC}"/>
              </a:ext>
            </a:extLst>
          </p:cNvPr>
          <p:cNvSpPr txBox="1"/>
          <p:nvPr/>
        </p:nvSpPr>
        <p:spPr>
          <a:xfrm>
            <a:off x="6595421" y="442335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Cluster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6BD86-7F3A-4972-B6C4-353DA09C201C}"/>
              </a:ext>
            </a:extLst>
          </p:cNvPr>
          <p:cNvSpPr txBox="1"/>
          <p:nvPr/>
        </p:nvSpPr>
        <p:spPr>
          <a:xfrm>
            <a:off x="6595421" y="567906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Cluster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38CDA-65C5-44D2-A3DE-FAEC0B2E7245}"/>
              </a:ext>
            </a:extLst>
          </p:cNvPr>
          <p:cNvSpPr/>
          <p:nvPr/>
        </p:nvSpPr>
        <p:spPr>
          <a:xfrm>
            <a:off x="6925180" y="2538107"/>
            <a:ext cx="461143" cy="457880"/>
          </a:xfrm>
          <a:prstGeom prst="rect">
            <a:avLst/>
          </a:prstGeom>
          <a:solidFill>
            <a:srgbClr val="F5FAE9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F20F7-83BA-49F1-9F6A-5B1C69488052}"/>
              </a:ext>
            </a:extLst>
          </p:cNvPr>
          <p:cNvSpPr/>
          <p:nvPr/>
        </p:nvSpPr>
        <p:spPr>
          <a:xfrm>
            <a:off x="6936264" y="3600775"/>
            <a:ext cx="461143" cy="461665"/>
          </a:xfrm>
          <a:prstGeom prst="rect">
            <a:avLst/>
          </a:prstGeom>
          <a:solidFill>
            <a:srgbClr val="F8EAE9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C7D6C3-5EC7-41D8-BC11-82705D36B0AC}"/>
              </a:ext>
            </a:extLst>
          </p:cNvPr>
          <p:cNvSpPr/>
          <p:nvPr/>
        </p:nvSpPr>
        <p:spPr>
          <a:xfrm>
            <a:off x="5454273" y="2538106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85F15-2E27-44DB-BAF9-F21D241D5594}"/>
              </a:ext>
            </a:extLst>
          </p:cNvPr>
          <p:cNvSpPr/>
          <p:nvPr/>
        </p:nvSpPr>
        <p:spPr>
          <a:xfrm>
            <a:off x="3734668" y="2534322"/>
            <a:ext cx="461143" cy="461665"/>
          </a:xfrm>
          <a:prstGeom prst="rect">
            <a:avLst/>
          </a:prstGeom>
          <a:solidFill>
            <a:srgbClr val="FCF9EF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9C4CF6-2305-48F5-94A9-526569B3D3D0}"/>
              </a:ext>
            </a:extLst>
          </p:cNvPr>
          <p:cNvSpPr/>
          <p:nvPr/>
        </p:nvSpPr>
        <p:spPr>
          <a:xfrm>
            <a:off x="5454273" y="5517204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cxnSp>
        <p:nvCxnSpPr>
          <p:cNvPr id="20" name="Straight Arrow Connector 31">
            <a:extLst>
              <a:ext uri="{FF2B5EF4-FFF2-40B4-BE49-F238E27FC236}">
                <a16:creationId xmlns:a16="http://schemas.microsoft.com/office/drawing/2014/main" id="{87D25DFA-AC91-4E14-BABB-448828020632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3632091" y="3925855"/>
            <a:ext cx="2973366" cy="67099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1">
            <a:extLst>
              <a:ext uri="{FF2B5EF4-FFF2-40B4-BE49-F238E27FC236}">
                <a16:creationId xmlns:a16="http://schemas.microsoft.com/office/drawing/2014/main" id="{378F2750-3D7C-434B-9461-C589CE95E314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6108522" y="3003866"/>
            <a:ext cx="1056936" cy="59854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C610A2-4F00-4504-ACF0-61E804DCFDE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195811" y="2765155"/>
            <a:ext cx="1258462" cy="3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A96745-EEC9-4179-8E5F-A494DE6CC780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5915416" y="2767047"/>
            <a:ext cx="1009764" cy="189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319CC23-9DDD-4ACE-BED1-4C5F2F480F69}"/>
              </a:ext>
            </a:extLst>
          </p:cNvPr>
          <p:cNvSpPr txBox="1"/>
          <p:nvPr/>
        </p:nvSpPr>
        <p:spPr>
          <a:xfrm>
            <a:off x="262203" y="2113602"/>
            <a:ext cx="307985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Real system prototype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143AFF-5C46-4989-A054-82ED9232B9C4}"/>
              </a:ext>
            </a:extLst>
          </p:cNvPr>
          <p:cNvSpPr/>
          <p:nvPr/>
        </p:nvSpPr>
        <p:spPr>
          <a:xfrm>
            <a:off x="3965239" y="1161107"/>
            <a:ext cx="4611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C2772A-F6A7-4743-B9DF-0D71B398ACF7}"/>
              </a:ext>
            </a:extLst>
          </p:cNvPr>
          <p:cNvSpPr txBox="1"/>
          <p:nvPr/>
        </p:nvSpPr>
        <p:spPr>
          <a:xfrm>
            <a:off x="4548758" y="1170622"/>
            <a:ext cx="546320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Formal controller with standard interface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BB2A5F-65C5-4A01-8266-46A3BBFC5AD9}"/>
              </a:ext>
            </a:extLst>
          </p:cNvPr>
          <p:cNvSpPr/>
          <p:nvPr/>
        </p:nvSpPr>
        <p:spPr>
          <a:xfrm>
            <a:off x="669976" y="2674073"/>
            <a:ext cx="2056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C52E2E"/>
                </a:solidFill>
              </a:rPr>
              <a:t>32% </a:t>
            </a:r>
            <a:r>
              <a:rPr lang="en-US" sz="2000" dirty="0"/>
              <a:t>faster </a:t>
            </a:r>
          </a:p>
          <a:p>
            <a:pPr algn="ctr"/>
            <a:r>
              <a:rPr lang="en-US" sz="2000" dirty="0">
                <a:solidFill>
                  <a:srgbClr val="C52E2E"/>
                </a:solidFill>
              </a:rPr>
              <a:t>13% </a:t>
            </a:r>
            <a:r>
              <a:rPr lang="en-US" sz="2000" dirty="0"/>
              <a:t>lower energy</a:t>
            </a:r>
          </a:p>
        </p:txBody>
      </p:sp>
    </p:spTree>
    <p:extLst>
      <p:ext uri="{BB962C8B-B14F-4D97-AF65-F5344CB8AC3E}">
        <p14:creationId xmlns:p14="http://schemas.microsoft.com/office/powerpoint/2010/main" val="212750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1C3D-2C5E-4740-8E8C-5E98FE1E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Tangram: Fast, Modular and Coordinated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D1CC00-4103-44C0-BE05-AB48EC433DB3}"/>
              </a:ext>
            </a:extLst>
          </p:cNvPr>
          <p:cNvSpPr/>
          <p:nvPr/>
        </p:nvSpPr>
        <p:spPr>
          <a:xfrm>
            <a:off x="3427326" y="1900598"/>
            <a:ext cx="6472400" cy="4551696"/>
          </a:xfrm>
          <a:prstGeom prst="rect">
            <a:avLst/>
          </a:prstGeom>
          <a:solidFill>
            <a:srgbClr val="F8EFD8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0DE5-48B2-4382-9AB8-C3D2750389F0}"/>
              </a:ext>
            </a:extLst>
          </p:cNvPr>
          <p:cNvSpPr/>
          <p:nvPr/>
        </p:nvSpPr>
        <p:spPr>
          <a:xfrm>
            <a:off x="5184465" y="2092755"/>
            <a:ext cx="4191799" cy="2790383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2EB5-2BD3-4A73-860E-CC29149E501D}"/>
              </a:ext>
            </a:extLst>
          </p:cNvPr>
          <p:cNvSpPr/>
          <p:nvPr/>
        </p:nvSpPr>
        <p:spPr>
          <a:xfrm>
            <a:off x="5184464" y="5309593"/>
            <a:ext cx="4191799" cy="860479"/>
          </a:xfrm>
          <a:prstGeom prst="rect">
            <a:avLst/>
          </a:prstGeom>
          <a:solidFill>
            <a:srgbClr val="D7E2ED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CCD95-957A-485F-929F-30BD81D9C5E0}"/>
              </a:ext>
            </a:extLst>
          </p:cNvPr>
          <p:cNvSpPr/>
          <p:nvPr/>
        </p:nvSpPr>
        <p:spPr>
          <a:xfrm>
            <a:off x="6700631" y="2344435"/>
            <a:ext cx="2482266" cy="860479"/>
          </a:xfrm>
          <a:prstGeom prst="rect">
            <a:avLst/>
          </a:prstGeom>
          <a:solidFill>
            <a:srgbClr val="EAF1CD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F02FB7-5DEF-4C00-9020-DD5542B5CCEC}"/>
              </a:ext>
            </a:extLst>
          </p:cNvPr>
          <p:cNvSpPr/>
          <p:nvPr/>
        </p:nvSpPr>
        <p:spPr>
          <a:xfrm>
            <a:off x="6700631" y="3426226"/>
            <a:ext cx="2482266" cy="860479"/>
          </a:xfrm>
          <a:prstGeom prst="rect">
            <a:avLst/>
          </a:prstGeom>
          <a:solidFill>
            <a:srgbClr val="F0D4D1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B97D8-141F-479D-97EA-0CD4302E5BC7}"/>
              </a:ext>
            </a:extLst>
          </p:cNvPr>
          <p:cNvSpPr txBox="1"/>
          <p:nvPr/>
        </p:nvSpPr>
        <p:spPr>
          <a:xfrm>
            <a:off x="3427326" y="5953682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FF1EB-C96E-49A9-87ED-4CAC16F6D3C5}"/>
              </a:ext>
            </a:extLst>
          </p:cNvPr>
          <p:cNvSpPr txBox="1"/>
          <p:nvPr/>
        </p:nvSpPr>
        <p:spPr>
          <a:xfrm>
            <a:off x="7973787" y="2543841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5526D-E2A6-4157-B4CC-6055EECB36CE}"/>
              </a:ext>
            </a:extLst>
          </p:cNvPr>
          <p:cNvSpPr txBox="1"/>
          <p:nvPr/>
        </p:nvSpPr>
        <p:spPr>
          <a:xfrm>
            <a:off x="7973787" y="3584327"/>
            <a:ext cx="122209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Chip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F6CB0-1105-4E38-9F81-E91627AD68EC}"/>
              </a:ext>
            </a:extLst>
          </p:cNvPr>
          <p:cNvSpPr txBox="1"/>
          <p:nvPr/>
        </p:nvSpPr>
        <p:spPr>
          <a:xfrm>
            <a:off x="6595421" y="442335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Cluster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6BD86-7F3A-4972-B6C4-353DA09C201C}"/>
              </a:ext>
            </a:extLst>
          </p:cNvPr>
          <p:cNvSpPr txBox="1"/>
          <p:nvPr/>
        </p:nvSpPr>
        <p:spPr>
          <a:xfrm>
            <a:off x="6595421" y="5679068"/>
            <a:ext cx="13698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/>
              <a:t>Cluster </a:t>
            </a:r>
            <a:r>
              <a:rPr lang="en-US" dirty="0"/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38CDA-65C5-44D2-A3DE-FAEC0B2E7245}"/>
              </a:ext>
            </a:extLst>
          </p:cNvPr>
          <p:cNvSpPr/>
          <p:nvPr/>
        </p:nvSpPr>
        <p:spPr>
          <a:xfrm>
            <a:off x="6925180" y="2538107"/>
            <a:ext cx="461143" cy="457880"/>
          </a:xfrm>
          <a:prstGeom prst="rect">
            <a:avLst/>
          </a:prstGeom>
          <a:solidFill>
            <a:srgbClr val="F5FAE9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F20F7-83BA-49F1-9F6A-5B1C69488052}"/>
              </a:ext>
            </a:extLst>
          </p:cNvPr>
          <p:cNvSpPr/>
          <p:nvPr/>
        </p:nvSpPr>
        <p:spPr>
          <a:xfrm>
            <a:off x="6936264" y="3600775"/>
            <a:ext cx="461143" cy="461665"/>
          </a:xfrm>
          <a:prstGeom prst="rect">
            <a:avLst/>
          </a:prstGeom>
          <a:solidFill>
            <a:srgbClr val="F8EAE9"/>
          </a:solidFill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C7D6C3-5EC7-41D8-BC11-82705D36B0AC}"/>
              </a:ext>
            </a:extLst>
          </p:cNvPr>
          <p:cNvSpPr/>
          <p:nvPr/>
        </p:nvSpPr>
        <p:spPr>
          <a:xfrm>
            <a:off x="5454273" y="2538106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85F15-2E27-44DB-BAF9-F21D241D5594}"/>
              </a:ext>
            </a:extLst>
          </p:cNvPr>
          <p:cNvSpPr/>
          <p:nvPr/>
        </p:nvSpPr>
        <p:spPr>
          <a:xfrm>
            <a:off x="3734668" y="2534322"/>
            <a:ext cx="461143" cy="461665"/>
          </a:xfrm>
          <a:prstGeom prst="rect">
            <a:avLst/>
          </a:prstGeom>
          <a:solidFill>
            <a:srgbClr val="FCF9EF"/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9C4CF6-2305-48F5-94A9-526569B3D3D0}"/>
              </a:ext>
            </a:extLst>
          </p:cNvPr>
          <p:cNvSpPr/>
          <p:nvPr/>
        </p:nvSpPr>
        <p:spPr>
          <a:xfrm>
            <a:off x="5454273" y="5517204"/>
            <a:ext cx="461143" cy="461665"/>
          </a:xfrm>
          <a:prstGeom prst="rect">
            <a:avLst/>
          </a:prstGeom>
          <a:solidFill>
            <a:srgbClr val="ECF1F7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cxnSp>
        <p:nvCxnSpPr>
          <p:cNvPr id="20" name="Straight Arrow Connector 31">
            <a:extLst>
              <a:ext uri="{FF2B5EF4-FFF2-40B4-BE49-F238E27FC236}">
                <a16:creationId xmlns:a16="http://schemas.microsoft.com/office/drawing/2014/main" id="{87D25DFA-AC91-4E14-BABB-448828020632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3632091" y="3925855"/>
            <a:ext cx="2973366" cy="67099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1">
            <a:extLst>
              <a:ext uri="{FF2B5EF4-FFF2-40B4-BE49-F238E27FC236}">
                <a16:creationId xmlns:a16="http://schemas.microsoft.com/office/drawing/2014/main" id="{378F2750-3D7C-434B-9461-C589CE95E314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6108522" y="3003866"/>
            <a:ext cx="1056936" cy="598548"/>
          </a:xfrm>
          <a:prstGeom prst="bentConnector2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C610A2-4F00-4504-ACF0-61E804DCFDE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195811" y="2765155"/>
            <a:ext cx="1258462" cy="3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A96745-EEC9-4179-8E5F-A494DE6CC780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5915416" y="2767047"/>
            <a:ext cx="1009764" cy="189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319CC23-9DDD-4ACE-BED1-4C5F2F480F69}"/>
              </a:ext>
            </a:extLst>
          </p:cNvPr>
          <p:cNvSpPr txBox="1"/>
          <p:nvPr/>
        </p:nvSpPr>
        <p:spPr>
          <a:xfrm>
            <a:off x="262203" y="2113602"/>
            <a:ext cx="307985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Real system prototype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143AFF-5C46-4989-A054-82ED9232B9C4}"/>
              </a:ext>
            </a:extLst>
          </p:cNvPr>
          <p:cNvSpPr/>
          <p:nvPr/>
        </p:nvSpPr>
        <p:spPr>
          <a:xfrm>
            <a:off x="3965239" y="1161107"/>
            <a:ext cx="4611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C2772A-F6A7-4743-B9DF-0D71B398ACF7}"/>
              </a:ext>
            </a:extLst>
          </p:cNvPr>
          <p:cNvSpPr txBox="1"/>
          <p:nvPr/>
        </p:nvSpPr>
        <p:spPr>
          <a:xfrm>
            <a:off x="4548758" y="1170622"/>
            <a:ext cx="546320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Formal controller with standard interface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BB2A5F-65C5-4A01-8266-46A3BBFC5AD9}"/>
              </a:ext>
            </a:extLst>
          </p:cNvPr>
          <p:cNvSpPr/>
          <p:nvPr/>
        </p:nvSpPr>
        <p:spPr>
          <a:xfrm>
            <a:off x="669976" y="2674073"/>
            <a:ext cx="2056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C52E2E"/>
                </a:solidFill>
              </a:rPr>
              <a:t>32% </a:t>
            </a:r>
            <a:r>
              <a:rPr lang="en-US" sz="2000" dirty="0"/>
              <a:t>faster </a:t>
            </a:r>
          </a:p>
          <a:p>
            <a:pPr algn="ctr"/>
            <a:r>
              <a:rPr lang="en-US" sz="2000" dirty="0">
                <a:solidFill>
                  <a:srgbClr val="C52E2E"/>
                </a:solidFill>
              </a:rPr>
              <a:t>13% </a:t>
            </a:r>
            <a:r>
              <a:rPr lang="en-US" sz="2000" dirty="0"/>
              <a:t>lower energy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2D6DEF-90F0-4E42-95D4-30C15311F0F2}"/>
              </a:ext>
            </a:extLst>
          </p:cNvPr>
          <p:cNvSpPr txBox="1"/>
          <p:nvPr/>
        </p:nvSpPr>
        <p:spPr>
          <a:xfrm>
            <a:off x="525644" y="4155766"/>
            <a:ext cx="2186557" cy="830997"/>
          </a:xfrm>
          <a:custGeom>
            <a:avLst/>
            <a:gdLst>
              <a:gd name="connsiteX0" fmla="*/ 0 w 2186557"/>
              <a:gd name="connsiteY0" fmla="*/ 0 h 830997"/>
              <a:gd name="connsiteX1" fmla="*/ 546639 w 2186557"/>
              <a:gd name="connsiteY1" fmla="*/ 0 h 830997"/>
              <a:gd name="connsiteX2" fmla="*/ 1049547 w 2186557"/>
              <a:gd name="connsiteY2" fmla="*/ 0 h 830997"/>
              <a:gd name="connsiteX3" fmla="*/ 1639918 w 2186557"/>
              <a:gd name="connsiteY3" fmla="*/ 0 h 830997"/>
              <a:gd name="connsiteX4" fmla="*/ 2186557 w 2186557"/>
              <a:gd name="connsiteY4" fmla="*/ 0 h 830997"/>
              <a:gd name="connsiteX5" fmla="*/ 2186557 w 2186557"/>
              <a:gd name="connsiteY5" fmla="*/ 415499 h 830997"/>
              <a:gd name="connsiteX6" fmla="*/ 2186557 w 2186557"/>
              <a:gd name="connsiteY6" fmla="*/ 830997 h 830997"/>
              <a:gd name="connsiteX7" fmla="*/ 1618052 w 2186557"/>
              <a:gd name="connsiteY7" fmla="*/ 830997 h 830997"/>
              <a:gd name="connsiteX8" fmla="*/ 1093279 w 2186557"/>
              <a:gd name="connsiteY8" fmla="*/ 830997 h 830997"/>
              <a:gd name="connsiteX9" fmla="*/ 502908 w 2186557"/>
              <a:gd name="connsiteY9" fmla="*/ 830997 h 830997"/>
              <a:gd name="connsiteX10" fmla="*/ 0 w 2186557"/>
              <a:gd name="connsiteY10" fmla="*/ 830997 h 830997"/>
              <a:gd name="connsiteX11" fmla="*/ 0 w 2186557"/>
              <a:gd name="connsiteY11" fmla="*/ 407189 h 830997"/>
              <a:gd name="connsiteX12" fmla="*/ 0 w 2186557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6557" h="830997" fill="none" extrusionOk="0">
                <a:moveTo>
                  <a:pt x="0" y="0"/>
                </a:moveTo>
                <a:cubicBezTo>
                  <a:pt x="193461" y="-49015"/>
                  <a:pt x="335401" y="58473"/>
                  <a:pt x="546639" y="0"/>
                </a:cubicBezTo>
                <a:cubicBezTo>
                  <a:pt x="757877" y="-58473"/>
                  <a:pt x="894421" y="8330"/>
                  <a:pt x="1049547" y="0"/>
                </a:cubicBezTo>
                <a:cubicBezTo>
                  <a:pt x="1204673" y="-8330"/>
                  <a:pt x="1460847" y="7076"/>
                  <a:pt x="1639918" y="0"/>
                </a:cubicBezTo>
                <a:cubicBezTo>
                  <a:pt x="1818989" y="-7076"/>
                  <a:pt x="2012836" y="8521"/>
                  <a:pt x="2186557" y="0"/>
                </a:cubicBezTo>
                <a:cubicBezTo>
                  <a:pt x="2234187" y="168004"/>
                  <a:pt x="2184541" y="214090"/>
                  <a:pt x="2186557" y="415499"/>
                </a:cubicBezTo>
                <a:cubicBezTo>
                  <a:pt x="2188573" y="616908"/>
                  <a:pt x="2183210" y="700758"/>
                  <a:pt x="2186557" y="830997"/>
                </a:cubicBezTo>
                <a:cubicBezTo>
                  <a:pt x="2012886" y="861544"/>
                  <a:pt x="1850749" y="785219"/>
                  <a:pt x="1618052" y="830997"/>
                </a:cubicBezTo>
                <a:cubicBezTo>
                  <a:pt x="1385355" y="876775"/>
                  <a:pt x="1229117" y="814725"/>
                  <a:pt x="1093279" y="830997"/>
                </a:cubicBezTo>
                <a:cubicBezTo>
                  <a:pt x="957441" y="847269"/>
                  <a:pt x="666630" y="823554"/>
                  <a:pt x="502908" y="830997"/>
                </a:cubicBezTo>
                <a:cubicBezTo>
                  <a:pt x="339186" y="838440"/>
                  <a:pt x="126741" y="822758"/>
                  <a:pt x="0" y="830997"/>
                </a:cubicBezTo>
                <a:cubicBezTo>
                  <a:pt x="-49102" y="704080"/>
                  <a:pt x="10237" y="577699"/>
                  <a:pt x="0" y="407189"/>
                </a:cubicBezTo>
                <a:cubicBezTo>
                  <a:pt x="-10237" y="236679"/>
                  <a:pt x="34104" y="132549"/>
                  <a:pt x="0" y="0"/>
                </a:cubicBezTo>
                <a:close/>
              </a:path>
              <a:path w="2186557" h="830997" stroke="0" extrusionOk="0">
                <a:moveTo>
                  <a:pt x="0" y="0"/>
                </a:moveTo>
                <a:cubicBezTo>
                  <a:pt x="207488" y="-41790"/>
                  <a:pt x="297219" y="46097"/>
                  <a:pt x="546639" y="0"/>
                </a:cubicBezTo>
                <a:cubicBezTo>
                  <a:pt x="796059" y="-46097"/>
                  <a:pt x="918849" y="33114"/>
                  <a:pt x="1137010" y="0"/>
                </a:cubicBezTo>
                <a:cubicBezTo>
                  <a:pt x="1355171" y="-33114"/>
                  <a:pt x="1590497" y="13860"/>
                  <a:pt x="1705514" y="0"/>
                </a:cubicBezTo>
                <a:cubicBezTo>
                  <a:pt x="1820531" y="-13860"/>
                  <a:pt x="2029565" y="56948"/>
                  <a:pt x="2186557" y="0"/>
                </a:cubicBezTo>
                <a:cubicBezTo>
                  <a:pt x="2226366" y="154359"/>
                  <a:pt x="2152630" y="291405"/>
                  <a:pt x="2186557" y="407189"/>
                </a:cubicBezTo>
                <a:cubicBezTo>
                  <a:pt x="2220484" y="522973"/>
                  <a:pt x="2183202" y="634785"/>
                  <a:pt x="2186557" y="830997"/>
                </a:cubicBezTo>
                <a:cubicBezTo>
                  <a:pt x="1937670" y="847585"/>
                  <a:pt x="1884349" y="828883"/>
                  <a:pt x="1596187" y="830997"/>
                </a:cubicBezTo>
                <a:cubicBezTo>
                  <a:pt x="1308025" y="833111"/>
                  <a:pt x="1268594" y="797055"/>
                  <a:pt x="1049547" y="830997"/>
                </a:cubicBezTo>
                <a:cubicBezTo>
                  <a:pt x="830500" y="864939"/>
                  <a:pt x="623333" y="806511"/>
                  <a:pt x="502908" y="830997"/>
                </a:cubicBezTo>
                <a:cubicBezTo>
                  <a:pt x="382483" y="855483"/>
                  <a:pt x="130675" y="808433"/>
                  <a:pt x="0" y="830997"/>
                </a:cubicBezTo>
                <a:cubicBezTo>
                  <a:pt x="-46820" y="705364"/>
                  <a:pt x="25278" y="630484"/>
                  <a:pt x="0" y="432118"/>
                </a:cubicBezTo>
                <a:cubicBezTo>
                  <a:pt x="-25278" y="233752"/>
                  <a:pt x="25061" y="142542"/>
                  <a:pt x="0" y="0"/>
                </a:cubicBezTo>
                <a:close/>
              </a:path>
            </a:pathLst>
          </a:custGeom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9974626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Session III B</a:t>
            </a:r>
          </a:p>
          <a:p>
            <a:pPr algn="ctr"/>
            <a:r>
              <a:rPr lang="en-US" dirty="0"/>
              <a:t>5:10 PM</a:t>
            </a:r>
          </a:p>
        </p:txBody>
      </p:sp>
    </p:spTree>
    <p:extLst>
      <p:ext uri="{BB962C8B-B14F-4D97-AF65-F5344CB8AC3E}">
        <p14:creationId xmlns:p14="http://schemas.microsoft.com/office/powerpoint/2010/main" val="12680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672A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5">
      <a:majorFont>
        <a:latin typeface="Rockwell"/>
        <a:ea typeface=""/>
        <a:cs typeface=""/>
      </a:majorFont>
      <a:minorFont>
        <a:latin typeface="Gill Sans M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6919</TotalTime>
  <Words>219</Words>
  <Application>Microsoft Office PowerPoint</Application>
  <PresentationFormat>Widescreen</PresentationFormat>
  <Paragraphs>70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Rockwell</vt:lpstr>
      <vt:lpstr>Arial</vt:lpstr>
      <vt:lpstr>Gill Sans MT</vt:lpstr>
      <vt:lpstr>Calibri</vt:lpstr>
      <vt:lpstr>Office Theme</vt:lpstr>
      <vt:lpstr>Tangram: Integrated Control of Heterogeneous Computers</vt:lpstr>
      <vt:lpstr>Heterogeneity Comes With Modularity</vt:lpstr>
      <vt:lpstr>State-of-the-Art Resource Controllers</vt:lpstr>
      <vt:lpstr>Tangram: Fast, Modular and Coordinated</vt:lpstr>
      <vt:lpstr>Tangram: Fast, Modular and Coordinated</vt:lpstr>
      <vt:lpstr>Tangram: Fast, Modular and Coordinated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Tangram: Integrated Control of Heterogeneous Computers</dc:title>
  <dc:creator>Raghavendra Pradyumna Pothukuchi</dc:creator>
  <cp:lastModifiedBy>Windows User</cp:lastModifiedBy>
  <cp:revision>164</cp:revision>
  <dcterms:created xsi:type="dcterms:W3CDTF">2019-09-25T17:26:35Z</dcterms:created>
  <dcterms:modified xsi:type="dcterms:W3CDTF">2019-11-02T20:05:42Z</dcterms:modified>
</cp:coreProperties>
</file>