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0" r:id="rId1"/>
  </p:sldMasterIdLst>
  <p:notesMasterIdLst>
    <p:notesMasterId r:id="rId19"/>
  </p:notesMasterIdLst>
  <p:sldIdLst>
    <p:sldId id="565" r:id="rId2"/>
    <p:sldId id="568" r:id="rId3"/>
    <p:sldId id="569" r:id="rId4"/>
    <p:sldId id="571" r:id="rId5"/>
    <p:sldId id="579" r:id="rId6"/>
    <p:sldId id="544" r:id="rId7"/>
    <p:sldId id="572" r:id="rId8"/>
    <p:sldId id="576" r:id="rId9"/>
    <p:sldId id="580" r:id="rId10"/>
    <p:sldId id="549" r:id="rId11"/>
    <p:sldId id="581" r:id="rId12"/>
    <p:sldId id="577" r:id="rId13"/>
    <p:sldId id="575" r:id="rId14"/>
    <p:sldId id="574" r:id="rId15"/>
    <p:sldId id="578" r:id="rId16"/>
    <p:sldId id="582" r:id="rId17"/>
    <p:sldId id="495"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ambria Math" panose="02040503050406030204" pitchFamily="18" charset="0"/>
      <p:regular r:id="rId24"/>
    </p:embeddedFont>
    <p:embeddedFont>
      <p:font typeface="Georgia Pro Cond" panose="02040506050405020303" pitchFamily="18" charset="0"/>
      <p:regular r:id="rId25"/>
      <p:bold r:id="rId26"/>
      <p:italic r:id="rId27"/>
      <p:boldItalic r:id="rId28"/>
    </p:embeddedFont>
    <p:embeddedFont>
      <p:font typeface="Gill Sans MT" panose="020B0502020104020203" pitchFamily="34" charset="0"/>
      <p:regular r:id="rId29"/>
      <p:bold r:id="rId30"/>
      <p:italic r:id="rId31"/>
      <p:boldItalic r:id="rId32"/>
    </p:embeddedFont>
    <p:embeddedFont>
      <p:font typeface="Rockwell" panose="02060603020205020403" pitchFamily="18" charset="0"/>
      <p:regular r:id="rId33"/>
      <p:bold r:id="rId34"/>
      <p:italic r:id="rId35"/>
      <p:boldItalic r:id="rId3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04"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63C1"/>
    <a:srgbClr val="F0F03E"/>
    <a:srgbClr val="515151"/>
    <a:srgbClr val="B686DA"/>
    <a:srgbClr val="DCDCDC"/>
    <a:srgbClr val="00FDFF"/>
    <a:srgbClr val="73CB44"/>
    <a:srgbClr val="65D3FF"/>
    <a:srgbClr val="84DBFF"/>
    <a:srgbClr val="C52E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4472" autoAdjust="0"/>
  </p:normalViewPr>
  <p:slideViewPr>
    <p:cSldViewPr snapToGrid="0" showGuides="1">
      <p:cViewPr varScale="1">
        <p:scale>
          <a:sx n="164" d="100"/>
          <a:sy n="164" d="100"/>
        </p:scale>
        <p:origin x="168" y="366"/>
      </p:cViewPr>
      <p:guideLst>
        <p:guide orient="horz" pos="1704"/>
        <p:guide pos="3864"/>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heme" Target="theme/theme1.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4FE039-AD99-4158-81DD-3F129888A6B6}" type="datetimeFigureOut">
              <a:rPr lang="en-US" smtClean="0"/>
              <a:t>11/2/2019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C542B9-51FB-4A92-B3A6-6E19CBD9E140}" type="slidenum">
              <a:rPr lang="en-US" smtClean="0"/>
              <a:t>‹#›</a:t>
            </a:fld>
            <a:endParaRPr lang="en-US" dirty="0"/>
          </a:p>
        </p:txBody>
      </p:sp>
    </p:spTree>
    <p:extLst>
      <p:ext uri="{BB962C8B-B14F-4D97-AF65-F5344CB8AC3E}">
        <p14:creationId xmlns:p14="http://schemas.microsoft.com/office/powerpoint/2010/main" val="3024544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C542B9-51FB-4A92-B3A6-6E19CBD9E140}" type="slidenum">
              <a:rPr lang="en-US" smtClean="0"/>
              <a:t>1</a:t>
            </a:fld>
            <a:endParaRPr lang="en-US" dirty="0"/>
          </a:p>
        </p:txBody>
      </p:sp>
    </p:spTree>
    <p:extLst>
      <p:ext uri="{BB962C8B-B14F-4D97-AF65-F5344CB8AC3E}">
        <p14:creationId xmlns:p14="http://schemas.microsoft.com/office/powerpoint/2010/main" val="986373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C542B9-51FB-4A92-B3A6-6E19CBD9E140}" type="slidenum">
              <a:rPr lang="en-US" smtClean="0"/>
              <a:t>2</a:t>
            </a:fld>
            <a:endParaRPr lang="en-US" dirty="0"/>
          </a:p>
        </p:txBody>
      </p:sp>
    </p:spTree>
    <p:extLst>
      <p:ext uri="{BB962C8B-B14F-4D97-AF65-F5344CB8AC3E}">
        <p14:creationId xmlns:p14="http://schemas.microsoft.com/office/powerpoint/2010/main" val="4158561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C542B9-51FB-4A92-B3A6-6E19CBD9E140}" type="slidenum">
              <a:rPr lang="en-US" smtClean="0"/>
              <a:t>4</a:t>
            </a:fld>
            <a:endParaRPr lang="en-US" dirty="0"/>
          </a:p>
        </p:txBody>
      </p:sp>
    </p:spTree>
    <p:extLst>
      <p:ext uri="{BB962C8B-B14F-4D97-AF65-F5344CB8AC3E}">
        <p14:creationId xmlns:p14="http://schemas.microsoft.com/office/powerpoint/2010/main" val="567876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C542B9-51FB-4A92-B3A6-6E19CBD9E140}" type="slidenum">
              <a:rPr lang="en-US" smtClean="0"/>
              <a:t>17</a:t>
            </a:fld>
            <a:endParaRPr lang="en-US" dirty="0"/>
          </a:p>
        </p:txBody>
      </p:sp>
    </p:spTree>
    <p:extLst>
      <p:ext uri="{BB962C8B-B14F-4D97-AF65-F5344CB8AC3E}">
        <p14:creationId xmlns:p14="http://schemas.microsoft.com/office/powerpoint/2010/main" val="1728768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BD982DD-9579-437A-ABA8-61F4B1753696}" type="datetime1">
              <a:rPr lang="en-US" smtClean="0"/>
              <a:t>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557528" y="6199187"/>
            <a:ext cx="381000" cy="339725"/>
          </a:xfrm>
        </p:spPr>
        <p:txBody>
          <a:bodyPr/>
          <a:lstStyle/>
          <a:p>
            <a:fld id="{5A8AF19D-AACF-4220-AF5B-758AFE00DEE7}" type="slidenum">
              <a:rPr lang="en-US" smtClean="0"/>
              <a:t>‹#›</a:t>
            </a:fld>
            <a:endParaRPr lang="en-US" dirty="0"/>
          </a:p>
        </p:txBody>
      </p:sp>
    </p:spTree>
    <p:extLst>
      <p:ext uri="{BB962C8B-B14F-4D97-AF65-F5344CB8AC3E}">
        <p14:creationId xmlns:p14="http://schemas.microsoft.com/office/powerpoint/2010/main" val="4262299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AB9D9A-9614-4652-A449-3D7E31E71E49}" type="datetime1">
              <a:rPr lang="en-US" smtClean="0"/>
              <a:t>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8AF19D-AACF-4220-AF5B-758AFE00DEE7}" type="slidenum">
              <a:rPr lang="en-US" smtClean="0"/>
              <a:t>‹#›</a:t>
            </a:fld>
            <a:endParaRPr lang="en-US" dirty="0"/>
          </a:p>
        </p:txBody>
      </p:sp>
    </p:spTree>
    <p:extLst>
      <p:ext uri="{BB962C8B-B14F-4D97-AF65-F5344CB8AC3E}">
        <p14:creationId xmlns:p14="http://schemas.microsoft.com/office/powerpoint/2010/main" val="898884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50B348-1AED-444F-95CB-AA2D7CC4B487}" type="datetime1">
              <a:rPr lang="en-US" smtClean="0"/>
              <a:t>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8AF19D-AACF-4220-AF5B-758AFE00DEE7}" type="slidenum">
              <a:rPr lang="en-US" smtClean="0"/>
              <a:t>‹#›</a:t>
            </a:fld>
            <a:endParaRPr lang="en-US" dirty="0"/>
          </a:p>
        </p:txBody>
      </p:sp>
    </p:spTree>
    <p:extLst>
      <p:ext uri="{BB962C8B-B14F-4D97-AF65-F5344CB8AC3E}">
        <p14:creationId xmlns:p14="http://schemas.microsoft.com/office/powerpoint/2010/main" val="2634776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9665"/>
            <a:ext cx="12192000" cy="914393"/>
          </a:xfrm>
          <a:noFill/>
        </p:spPr>
        <p:txBody>
          <a:bodyPr/>
          <a:lstStyle>
            <a:lvl1pPr algn="ct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609600" y="1371600"/>
            <a:ext cx="10972800" cy="480059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455228" y="6451000"/>
            <a:ext cx="987294" cy="365125"/>
          </a:xfrm>
        </p:spPr>
        <p:txBody>
          <a:bodyPr/>
          <a:lstStyle/>
          <a:p>
            <a:fld id="{CB51AB9F-4405-425E-AE50-C77C835E852D}" type="datetime1">
              <a:rPr lang="en-US" smtClean="0"/>
              <a:t>11/2/2019</a:t>
            </a:fld>
            <a:endParaRPr lang="en-US" dirty="0"/>
          </a:p>
        </p:txBody>
      </p:sp>
      <p:sp>
        <p:nvSpPr>
          <p:cNvPr id="5" name="Footer Placeholder 4"/>
          <p:cNvSpPr>
            <a:spLocks noGrp="1"/>
          </p:cNvSpPr>
          <p:nvPr>
            <p:ph type="ftr" sz="quarter" idx="11"/>
          </p:nvPr>
        </p:nvSpPr>
        <p:spPr>
          <a:xfrm>
            <a:off x="1850573" y="6451000"/>
            <a:ext cx="4114800" cy="365125"/>
          </a:xfrm>
        </p:spPr>
        <p:txBody>
          <a:bodyPr/>
          <a:lstStyle/>
          <a:p>
            <a:endParaRPr lang="en-US" dirty="0"/>
          </a:p>
        </p:txBody>
      </p:sp>
      <p:sp>
        <p:nvSpPr>
          <p:cNvPr id="6" name="Slide Number Placeholder 5"/>
          <p:cNvSpPr>
            <a:spLocks noGrp="1"/>
          </p:cNvSpPr>
          <p:nvPr>
            <p:ph type="sldNum" sz="quarter" idx="12"/>
          </p:nvPr>
        </p:nvSpPr>
        <p:spPr>
          <a:xfrm>
            <a:off x="2571" y="6519177"/>
            <a:ext cx="518290" cy="338824"/>
          </a:xfrm>
          <a:prstGeom prst="homePlate">
            <a:avLst/>
          </a:prstGeom>
          <a:solidFill>
            <a:schemeClr val="bg1">
              <a:lumMod val="85000"/>
            </a:schemeClr>
          </a:solidFill>
        </p:spPr>
        <p:txBody>
          <a:bodyPr/>
          <a:lstStyle>
            <a:lvl1pPr algn="ctr">
              <a:defRPr sz="1400">
                <a:solidFill>
                  <a:schemeClr val="tx1"/>
                </a:solidFill>
              </a:defRPr>
            </a:lvl1pPr>
          </a:lstStyle>
          <a:p>
            <a:fld id="{5A8AF19D-AACF-4220-AF5B-758AFE00DEE7}" type="slidenum">
              <a:rPr lang="en-US" smtClean="0"/>
              <a:pPr/>
              <a:t>‹#›</a:t>
            </a:fld>
            <a:endParaRPr lang="en-US" dirty="0"/>
          </a:p>
        </p:txBody>
      </p:sp>
      <p:cxnSp>
        <p:nvCxnSpPr>
          <p:cNvPr id="8" name="Straight Connector 7">
            <a:extLst>
              <a:ext uri="{FF2B5EF4-FFF2-40B4-BE49-F238E27FC236}">
                <a16:creationId xmlns:a16="http://schemas.microsoft.com/office/drawing/2014/main" id="{E0C942E9-2088-4836-AFDF-2087EAA46447}"/>
              </a:ext>
            </a:extLst>
          </p:cNvPr>
          <p:cNvCxnSpPr>
            <a:cxnSpLocks/>
          </p:cNvCxnSpPr>
          <p:nvPr userDrawn="1"/>
        </p:nvCxnSpPr>
        <p:spPr>
          <a:xfrm>
            <a:off x="1288026" y="1012424"/>
            <a:ext cx="9615948" cy="0"/>
          </a:xfrm>
          <a:prstGeom prst="line">
            <a:avLst/>
          </a:prstGeom>
          <a:ln w="38100" cmpd="sng">
            <a:solidFill>
              <a:srgbClr val="F6D935"/>
            </a:solidFill>
          </a:ln>
        </p:spPr>
        <p:style>
          <a:lnRef idx="1">
            <a:schemeClr val="accent6"/>
          </a:lnRef>
          <a:fillRef idx="0">
            <a:schemeClr val="accent6"/>
          </a:fillRef>
          <a:effectRef idx="0">
            <a:schemeClr val="accent6"/>
          </a:effectRef>
          <a:fontRef idx="minor">
            <a:schemeClr val="tx1"/>
          </a:fontRef>
        </p:style>
      </p:cxnSp>
      <p:pic>
        <p:nvPicPr>
          <p:cNvPr id="11" name="Picture 10" descr="A picture containing monitor&#10;&#10;Description automatically generated">
            <a:extLst>
              <a:ext uri="{FF2B5EF4-FFF2-40B4-BE49-F238E27FC236}">
                <a16:creationId xmlns:a16="http://schemas.microsoft.com/office/drawing/2014/main" id="{2919299A-1B1D-4D76-AD57-F83E6BC210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07857" y="6513345"/>
            <a:ext cx="209260" cy="30278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DD73211C-DFC1-425A-8824-EE51CF07CD3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6484" b="16484"/>
          <a:stretch/>
        </p:blipFill>
        <p:spPr>
          <a:xfrm>
            <a:off x="11188861" y="6533208"/>
            <a:ext cx="999120" cy="271679"/>
          </a:xfrm>
          <a:prstGeom prst="rect">
            <a:avLst/>
          </a:prstGeom>
        </p:spPr>
      </p:pic>
      <p:pic>
        <p:nvPicPr>
          <p:cNvPr id="12" name="Picture 11">
            <a:extLst>
              <a:ext uri="{FF2B5EF4-FFF2-40B4-BE49-F238E27FC236}">
                <a16:creationId xmlns:a16="http://schemas.microsoft.com/office/drawing/2014/main" id="{8624D56E-567D-4C69-A150-E4BEF22BEE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04359" y="6490195"/>
            <a:ext cx="756173" cy="340652"/>
          </a:xfrm>
          <a:prstGeom prst="rect">
            <a:avLst/>
          </a:prstGeom>
        </p:spPr>
      </p:pic>
    </p:spTree>
    <p:extLst>
      <p:ext uri="{BB962C8B-B14F-4D97-AF65-F5344CB8AC3E}">
        <p14:creationId xmlns:p14="http://schemas.microsoft.com/office/powerpoint/2010/main" val="627036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836C7F1-EEAF-4696-89FC-8A8FF40CC204}" type="datetime1">
              <a:rPr lang="en-US" smtClean="0"/>
              <a:t>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811000" y="6518275"/>
            <a:ext cx="381000" cy="339725"/>
          </a:xfrm>
        </p:spPr>
        <p:txBody>
          <a:bodyPr/>
          <a:lstStyle/>
          <a:p>
            <a:fld id="{5A8AF19D-AACF-4220-AF5B-758AFE00DEE7}" type="slidenum">
              <a:rPr lang="en-US" smtClean="0"/>
              <a:t>‹#›</a:t>
            </a:fld>
            <a:endParaRPr lang="en-US" dirty="0"/>
          </a:p>
        </p:txBody>
      </p:sp>
    </p:spTree>
    <p:extLst>
      <p:ext uri="{BB962C8B-B14F-4D97-AF65-F5344CB8AC3E}">
        <p14:creationId xmlns:p14="http://schemas.microsoft.com/office/powerpoint/2010/main" val="2766357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04835"/>
          </a:xfrm>
          <a:solidFill>
            <a:schemeClr val="accent1"/>
          </a:solidFill>
        </p:spPr>
        <p:txBody>
          <a:bodyPr/>
          <a:lstStyle>
            <a:lvl1pPr algn="ct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E4C282-B92D-45A5-95D5-75FB87E495D1}" type="datetime1">
              <a:rPr lang="en-US" smtClean="0"/>
              <a:t>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8AF19D-AACF-4220-AF5B-758AFE00DEE7}" type="slidenum">
              <a:rPr lang="en-US" smtClean="0"/>
              <a:t>‹#›</a:t>
            </a:fld>
            <a:endParaRPr lang="en-US" dirty="0"/>
          </a:p>
        </p:txBody>
      </p:sp>
      <p:pic>
        <p:nvPicPr>
          <p:cNvPr id="8" name="Picture 7">
            <a:extLst>
              <a:ext uri="{FF2B5EF4-FFF2-40B4-BE49-F238E27FC236}">
                <a16:creationId xmlns:a16="http://schemas.microsoft.com/office/drawing/2014/main" id="{95811BCC-805E-440F-921C-057660E812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98" y="6406616"/>
            <a:ext cx="967257" cy="435744"/>
          </a:xfrm>
          <a:prstGeom prst="rect">
            <a:avLst/>
          </a:prstGeom>
        </p:spPr>
      </p:pic>
    </p:spTree>
    <p:extLst>
      <p:ext uri="{BB962C8B-B14F-4D97-AF65-F5344CB8AC3E}">
        <p14:creationId xmlns:p14="http://schemas.microsoft.com/office/powerpoint/2010/main" val="4146157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5555"/>
            <a:ext cx="12192000" cy="991141"/>
          </a:xfrm>
          <a:solidFill>
            <a:schemeClr val="bg1">
              <a:lumMod val="85000"/>
            </a:schemeClr>
          </a:solidFill>
        </p:spPr>
        <p:txBody>
          <a:bodyPr/>
          <a:lstStyle>
            <a:lvl1pPr algn="ctr">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263CB2A-CFAD-48CB-8765-B63049817E31}" type="datetime1">
              <a:rPr lang="en-US" smtClean="0"/>
              <a:t>11/2/2019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A8AF19D-AACF-4220-AF5B-758AFE00DEE7}" type="slidenum">
              <a:rPr lang="en-US" smtClean="0"/>
              <a:t>‹#›</a:t>
            </a:fld>
            <a:endParaRPr lang="en-US" dirty="0"/>
          </a:p>
        </p:txBody>
      </p:sp>
      <p:pic>
        <p:nvPicPr>
          <p:cNvPr id="10" name="Picture 9">
            <a:extLst>
              <a:ext uri="{FF2B5EF4-FFF2-40B4-BE49-F238E27FC236}">
                <a16:creationId xmlns:a16="http://schemas.microsoft.com/office/drawing/2014/main" id="{3C66B933-351B-4107-937D-59F7A1D5ED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98" y="6406616"/>
            <a:ext cx="967257" cy="435744"/>
          </a:xfrm>
          <a:prstGeom prst="rect">
            <a:avLst/>
          </a:prstGeom>
        </p:spPr>
      </p:pic>
    </p:spTree>
    <p:extLst>
      <p:ext uri="{BB962C8B-B14F-4D97-AF65-F5344CB8AC3E}">
        <p14:creationId xmlns:p14="http://schemas.microsoft.com/office/powerpoint/2010/main" val="2065847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9665"/>
            <a:ext cx="12192000" cy="914393"/>
          </a:xfrm>
          <a:noFill/>
        </p:spPr>
        <p:txBody>
          <a:bodyPr/>
          <a:lstStyle>
            <a:lvl1pPr algn="ctr">
              <a:defRPr/>
            </a:lvl1pPr>
          </a:lstStyle>
          <a:p>
            <a:r>
              <a:rPr lang="en-US" dirty="0"/>
              <a:t>Click to edit Master title style</a:t>
            </a:r>
          </a:p>
        </p:txBody>
      </p:sp>
      <p:sp>
        <p:nvSpPr>
          <p:cNvPr id="3" name="Date Placeholder 2"/>
          <p:cNvSpPr>
            <a:spLocks noGrp="1"/>
          </p:cNvSpPr>
          <p:nvPr>
            <p:ph type="dt" sz="half" idx="10"/>
          </p:nvPr>
        </p:nvSpPr>
        <p:spPr>
          <a:xfrm>
            <a:off x="5634968" y="6459754"/>
            <a:ext cx="2743200" cy="365125"/>
          </a:xfrm>
        </p:spPr>
        <p:txBody>
          <a:bodyPr/>
          <a:lstStyle/>
          <a:p>
            <a:fld id="{476BB0FB-F300-4EDE-A05E-B872E495D96E}" type="datetime1">
              <a:rPr lang="en-US" smtClean="0"/>
              <a:t>11/2/2019</a:t>
            </a:fld>
            <a:endParaRPr lang="en-US" dirty="0"/>
          </a:p>
        </p:txBody>
      </p:sp>
      <p:sp>
        <p:nvSpPr>
          <p:cNvPr id="4" name="Footer Placeholder 3"/>
          <p:cNvSpPr>
            <a:spLocks noGrp="1"/>
          </p:cNvSpPr>
          <p:nvPr>
            <p:ph type="ftr" sz="quarter" idx="11"/>
          </p:nvPr>
        </p:nvSpPr>
        <p:spPr>
          <a:xfrm>
            <a:off x="1439747" y="6473177"/>
            <a:ext cx="4114800" cy="365125"/>
          </a:xfrm>
        </p:spPr>
        <p:txBody>
          <a:bodyPr/>
          <a:lstStyle/>
          <a:p>
            <a:endParaRPr lang="en-US" dirty="0"/>
          </a:p>
        </p:txBody>
      </p:sp>
      <p:sp>
        <p:nvSpPr>
          <p:cNvPr id="7" name="Slide Number Placeholder 8">
            <a:extLst>
              <a:ext uri="{FF2B5EF4-FFF2-40B4-BE49-F238E27FC236}">
                <a16:creationId xmlns:a16="http://schemas.microsoft.com/office/drawing/2014/main" id="{EE9E96D7-5EA1-425D-8FA9-76864ED846E9}"/>
              </a:ext>
            </a:extLst>
          </p:cNvPr>
          <p:cNvSpPr>
            <a:spLocks noGrp="1"/>
          </p:cNvSpPr>
          <p:nvPr>
            <p:ph type="sldNum" sz="quarter" idx="12"/>
          </p:nvPr>
        </p:nvSpPr>
        <p:spPr>
          <a:xfrm>
            <a:off x="1" y="6513345"/>
            <a:ext cx="532434" cy="349081"/>
          </a:xfrm>
          <a:prstGeom prst="homePlate">
            <a:avLst/>
          </a:prstGeom>
          <a:solidFill>
            <a:schemeClr val="bg1">
              <a:lumMod val="85000"/>
            </a:schemeClr>
          </a:solidFill>
        </p:spPr>
        <p:txBody>
          <a:bodyPr/>
          <a:lstStyle>
            <a:lvl1pPr>
              <a:defRPr sz="1400">
                <a:solidFill>
                  <a:schemeClr val="tx1"/>
                </a:solidFill>
              </a:defRPr>
            </a:lvl1pPr>
          </a:lstStyle>
          <a:p>
            <a:fld id="{5A8AF19D-AACF-4220-AF5B-758AFE00DEE7}" type="slidenum">
              <a:rPr lang="en-US" smtClean="0"/>
              <a:pPr/>
              <a:t>‹#›</a:t>
            </a:fld>
            <a:endParaRPr lang="en-US" dirty="0"/>
          </a:p>
        </p:txBody>
      </p:sp>
      <p:cxnSp>
        <p:nvCxnSpPr>
          <p:cNvPr id="9" name="Straight Connector 8">
            <a:extLst>
              <a:ext uri="{FF2B5EF4-FFF2-40B4-BE49-F238E27FC236}">
                <a16:creationId xmlns:a16="http://schemas.microsoft.com/office/drawing/2014/main" id="{EFDC9A9D-AE5B-41BB-9CC5-DD890898C47B}"/>
              </a:ext>
            </a:extLst>
          </p:cNvPr>
          <p:cNvCxnSpPr>
            <a:cxnSpLocks/>
          </p:cNvCxnSpPr>
          <p:nvPr userDrawn="1"/>
        </p:nvCxnSpPr>
        <p:spPr>
          <a:xfrm>
            <a:off x="1288026" y="1012424"/>
            <a:ext cx="9615948" cy="0"/>
          </a:xfrm>
          <a:prstGeom prst="line">
            <a:avLst/>
          </a:prstGeom>
          <a:ln w="38100" cmpd="sng">
            <a:solidFill>
              <a:srgbClr val="F6D935"/>
            </a:solidFill>
          </a:ln>
        </p:spPr>
        <p:style>
          <a:lnRef idx="1">
            <a:schemeClr val="accent6"/>
          </a:lnRef>
          <a:fillRef idx="0">
            <a:schemeClr val="accent6"/>
          </a:fillRef>
          <a:effectRef idx="0">
            <a:schemeClr val="accent6"/>
          </a:effectRef>
          <a:fontRef idx="minor">
            <a:schemeClr val="tx1"/>
          </a:fontRef>
        </p:style>
      </p:cxnSp>
      <p:pic>
        <p:nvPicPr>
          <p:cNvPr id="11" name="Picture 10" descr="A picture containing monitor&#10;&#10;Description automatically generated">
            <a:extLst>
              <a:ext uri="{FF2B5EF4-FFF2-40B4-BE49-F238E27FC236}">
                <a16:creationId xmlns:a16="http://schemas.microsoft.com/office/drawing/2014/main" id="{A7EBD70A-EDA0-42A6-BB26-3501C4658D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07857" y="6513345"/>
            <a:ext cx="209260" cy="302780"/>
          </a:xfrm>
          <a:prstGeom prst="rect">
            <a:avLst/>
          </a:prstGeom>
        </p:spPr>
      </p:pic>
      <p:pic>
        <p:nvPicPr>
          <p:cNvPr id="13" name="Picture 12">
            <a:extLst>
              <a:ext uri="{FF2B5EF4-FFF2-40B4-BE49-F238E27FC236}">
                <a16:creationId xmlns:a16="http://schemas.microsoft.com/office/drawing/2014/main" id="{5385D708-0A8E-4DE9-927E-7A5D14282C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04359" y="6490195"/>
            <a:ext cx="756173" cy="340652"/>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B4C3C8EC-207E-454B-B8B0-0EFF77884CA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6484" b="16484"/>
          <a:stretch/>
        </p:blipFill>
        <p:spPr>
          <a:xfrm>
            <a:off x="11188861" y="6533208"/>
            <a:ext cx="999120" cy="271679"/>
          </a:xfrm>
          <a:prstGeom prst="rect">
            <a:avLst/>
          </a:prstGeom>
        </p:spPr>
      </p:pic>
    </p:spTree>
    <p:extLst>
      <p:ext uri="{BB962C8B-B14F-4D97-AF65-F5344CB8AC3E}">
        <p14:creationId xmlns:p14="http://schemas.microsoft.com/office/powerpoint/2010/main" val="2509715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915144" y="6406346"/>
            <a:ext cx="2743200" cy="365125"/>
          </a:xfrm>
        </p:spPr>
        <p:txBody>
          <a:bodyPr/>
          <a:lstStyle/>
          <a:p>
            <a:fld id="{CCD00CBA-2A68-4C59-BC03-E677A38139CB}" type="datetime1">
              <a:rPr lang="en-US" smtClean="0"/>
              <a:t>11/2/2019</a:t>
            </a:fld>
            <a:endParaRPr lang="en-US" dirty="0"/>
          </a:p>
        </p:txBody>
      </p:sp>
      <p:sp>
        <p:nvSpPr>
          <p:cNvPr id="3" name="Footer Placeholder 2"/>
          <p:cNvSpPr>
            <a:spLocks noGrp="1"/>
          </p:cNvSpPr>
          <p:nvPr>
            <p:ph type="ftr" sz="quarter" idx="11"/>
          </p:nvPr>
        </p:nvSpPr>
        <p:spPr>
          <a:xfrm>
            <a:off x="2350831" y="6381348"/>
            <a:ext cx="4114800" cy="365125"/>
          </a:xfrm>
        </p:spPr>
        <p:txBody>
          <a:bodyPr/>
          <a:lstStyle/>
          <a:p>
            <a:endParaRPr lang="en-US" dirty="0"/>
          </a:p>
        </p:txBody>
      </p:sp>
      <p:sp>
        <p:nvSpPr>
          <p:cNvPr id="4" name="Slide Number Placeholder 3"/>
          <p:cNvSpPr>
            <a:spLocks noGrp="1"/>
          </p:cNvSpPr>
          <p:nvPr>
            <p:ph type="sldNum" sz="quarter" idx="12"/>
          </p:nvPr>
        </p:nvSpPr>
        <p:spPr>
          <a:xfrm>
            <a:off x="-1" y="6495125"/>
            <a:ext cx="532435" cy="365125"/>
          </a:xfrm>
          <a:prstGeom prst="homePlate">
            <a:avLst/>
          </a:prstGeom>
          <a:solidFill>
            <a:schemeClr val="bg1">
              <a:lumMod val="85000"/>
            </a:schemeClr>
          </a:solidFill>
        </p:spPr>
        <p:txBody>
          <a:bodyPr vert="horz" lIns="91440" tIns="45720" rIns="91440" bIns="45720" rtlCol="0" anchor="ctr"/>
          <a:lstStyle>
            <a:lvl1pPr>
              <a:defRPr lang="en-US" sz="1400" smtClean="0">
                <a:solidFill>
                  <a:schemeClr val="tx1"/>
                </a:solidFill>
              </a:defRPr>
            </a:lvl1pPr>
          </a:lstStyle>
          <a:p>
            <a:fld id="{5A8AF19D-AACF-4220-AF5B-758AFE00DEE7}" type="slidenum">
              <a:rPr lang="en-US" smtClean="0"/>
              <a:pPr/>
              <a:t>‹#›</a:t>
            </a:fld>
            <a:endParaRPr lang="en-US" dirty="0"/>
          </a:p>
        </p:txBody>
      </p:sp>
      <p:pic>
        <p:nvPicPr>
          <p:cNvPr id="8" name="Picture 7" descr="A picture containing monitor&#10;&#10;Description automatically generated">
            <a:extLst>
              <a:ext uri="{FF2B5EF4-FFF2-40B4-BE49-F238E27FC236}">
                <a16:creationId xmlns:a16="http://schemas.microsoft.com/office/drawing/2014/main" id="{162EFA22-F976-43E9-B5EF-403AB9C542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07857" y="6513345"/>
            <a:ext cx="209260" cy="302780"/>
          </a:xfrm>
          <a:prstGeom prst="rect">
            <a:avLst/>
          </a:prstGeom>
        </p:spPr>
      </p:pic>
      <p:pic>
        <p:nvPicPr>
          <p:cNvPr id="10" name="Picture 9">
            <a:extLst>
              <a:ext uri="{FF2B5EF4-FFF2-40B4-BE49-F238E27FC236}">
                <a16:creationId xmlns:a16="http://schemas.microsoft.com/office/drawing/2014/main" id="{ED4538AA-D67E-42FE-B39A-842496B21F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04359" y="6490195"/>
            <a:ext cx="756173" cy="340652"/>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E343E189-D17E-4248-B80E-AB3B85D2D76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6484" b="16484"/>
          <a:stretch/>
        </p:blipFill>
        <p:spPr>
          <a:xfrm>
            <a:off x="11188861" y="6533208"/>
            <a:ext cx="999120" cy="271679"/>
          </a:xfrm>
          <a:prstGeom prst="rect">
            <a:avLst/>
          </a:prstGeom>
        </p:spPr>
      </p:pic>
    </p:spTree>
    <p:extLst>
      <p:ext uri="{BB962C8B-B14F-4D97-AF65-F5344CB8AC3E}">
        <p14:creationId xmlns:p14="http://schemas.microsoft.com/office/powerpoint/2010/main" val="3410867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78D3BC-1A7F-48A3-B257-2CCB50C1F633}" type="datetime1">
              <a:rPr lang="en-US" smtClean="0"/>
              <a:t>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8AF19D-AACF-4220-AF5B-758AFE00DEE7}" type="slidenum">
              <a:rPr lang="en-US" smtClean="0"/>
              <a:t>‹#›</a:t>
            </a:fld>
            <a:endParaRPr lang="en-US" dirty="0"/>
          </a:p>
        </p:txBody>
      </p:sp>
    </p:spTree>
    <p:extLst>
      <p:ext uri="{BB962C8B-B14F-4D97-AF65-F5344CB8AC3E}">
        <p14:creationId xmlns:p14="http://schemas.microsoft.com/office/powerpoint/2010/main" val="3730848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606FF1-768D-413C-B684-1ABAF23C4039}" type="datetime1">
              <a:rPr lang="en-US" smtClean="0"/>
              <a:t>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8AF19D-AACF-4220-AF5B-758AFE00DEE7}" type="slidenum">
              <a:rPr lang="en-US" smtClean="0"/>
              <a:t>‹#›</a:t>
            </a:fld>
            <a:endParaRPr lang="en-US" dirty="0"/>
          </a:p>
        </p:txBody>
      </p:sp>
    </p:spTree>
    <p:extLst>
      <p:ext uri="{BB962C8B-B14F-4D97-AF65-F5344CB8AC3E}">
        <p14:creationId xmlns:p14="http://schemas.microsoft.com/office/powerpoint/2010/main" val="4230109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84028"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164CA0-F09B-4279-B7D9-0F6F447289E5}" type="datetime1">
              <a:rPr lang="en-US" smtClean="0"/>
              <a:t>11/2/2019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1811000" y="6460260"/>
            <a:ext cx="381000" cy="339725"/>
          </a:xfrm>
          <a:prstGeom prst="rect">
            <a:avLst/>
          </a:prstGeom>
        </p:spPr>
        <p:txBody>
          <a:bodyPr vert="horz" lIns="91440" tIns="45720" rIns="91440" bIns="45720" rtlCol="0" anchor="ctr"/>
          <a:lstStyle>
            <a:lvl1pPr algn="ctr">
              <a:defRPr sz="1200">
                <a:solidFill>
                  <a:schemeClr val="tx1">
                    <a:tint val="75000"/>
                  </a:schemeClr>
                </a:solidFill>
              </a:defRPr>
            </a:lvl1pPr>
          </a:lstStyle>
          <a:p>
            <a:fld id="{5A8AF19D-AACF-4220-AF5B-758AFE00DEE7}" type="slidenum">
              <a:rPr lang="en-US" smtClean="0"/>
              <a:pPr/>
              <a:t>‹#›</a:t>
            </a:fld>
            <a:endParaRPr lang="en-US" dirty="0"/>
          </a:p>
        </p:txBody>
      </p:sp>
    </p:spTree>
    <p:extLst>
      <p:ext uri="{BB962C8B-B14F-4D97-AF65-F5344CB8AC3E}">
        <p14:creationId xmlns:p14="http://schemas.microsoft.com/office/powerpoint/2010/main" val="3074637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hyperlink" Target="http://tallerdetecnologia.es/webquest/tangram/webquestTangram.html"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hyperlink" Target="http://creativity103.com/" TargetMode="External"/><Relationship Id="rId3" Type="http://schemas.openxmlformats.org/officeDocument/2006/relationships/hyperlink" Target="http://tallerdetecnologia.es/webquest/tangram/webquestTangram.html" TargetMode="External"/><Relationship Id="rId7" Type="http://schemas.openxmlformats.org/officeDocument/2006/relationships/hyperlink" Target="http://creativity103.com/collections/Technology/slides/circuit_board.html"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hyperlink" Target="https://www.flickr.com/photos/130561288@N04/" TargetMode="External"/><Relationship Id="rId5" Type="http://schemas.openxmlformats.org/officeDocument/2006/relationships/hyperlink" Target="https://www.flickr.com/photos/130561288@N04/47063466922/in/photostream/" TargetMode="External"/><Relationship Id="rId4" Type="http://schemas.openxmlformats.org/officeDocument/2006/relationships/hyperlink" Target="https://creativecommons.org/licenses/by/3.0/" TargetMode="Externa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hyperlink" Target="http://creativity103.com/collections/Technology/slides/circuit_board.html" TargetMode="Externa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1.sv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8.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4709EE-A9B5-4058-9373-E830EDB212A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t="20328" r="2971" b="6901"/>
          <a:stretch/>
        </p:blipFill>
        <p:spPr>
          <a:xfrm>
            <a:off x="0" y="0"/>
            <a:ext cx="12192000" cy="6858000"/>
          </a:xfrm>
          <a:prstGeom prst="rect">
            <a:avLst/>
          </a:prstGeom>
        </p:spPr>
      </p:pic>
      <p:sp>
        <p:nvSpPr>
          <p:cNvPr id="2" name="Title 1">
            <a:extLst>
              <a:ext uri="{FF2B5EF4-FFF2-40B4-BE49-F238E27FC236}">
                <a16:creationId xmlns:a16="http://schemas.microsoft.com/office/drawing/2014/main" id="{81BD1BDF-BF24-40AF-B4F5-BEC616578302}"/>
              </a:ext>
            </a:extLst>
          </p:cNvPr>
          <p:cNvSpPr>
            <a:spLocks noGrp="1"/>
          </p:cNvSpPr>
          <p:nvPr>
            <p:ph type="ctrTitle"/>
          </p:nvPr>
        </p:nvSpPr>
        <p:spPr>
          <a:xfrm>
            <a:off x="-2" y="3147330"/>
            <a:ext cx="12192000" cy="1720781"/>
          </a:xfrm>
          <a:gradFill flip="none" rotWithShape="1">
            <a:gsLst>
              <a:gs pos="0">
                <a:schemeClr val="bg1">
                  <a:alpha val="95000"/>
                </a:schemeClr>
              </a:gs>
              <a:gs pos="31000">
                <a:schemeClr val="bg1">
                  <a:alpha val="92000"/>
                </a:schemeClr>
              </a:gs>
              <a:gs pos="100000">
                <a:schemeClr val="bg1"/>
              </a:gs>
            </a:gsLst>
            <a:lin ang="16200000" scaled="1"/>
            <a:tileRect/>
          </a:gradFill>
        </p:spPr>
        <p:txBody>
          <a:bodyPr anchor="t">
            <a:normAutofit/>
          </a:bodyPr>
          <a:lstStyle/>
          <a:p>
            <a:r>
              <a:rPr lang="en-US" sz="4000" dirty="0"/>
              <a:t>Tangram: Integrated Control of Heterogeneous Computers</a:t>
            </a:r>
          </a:p>
        </p:txBody>
      </p:sp>
      <p:sp>
        <p:nvSpPr>
          <p:cNvPr id="3" name="Subtitle 2">
            <a:extLst>
              <a:ext uri="{FF2B5EF4-FFF2-40B4-BE49-F238E27FC236}">
                <a16:creationId xmlns:a16="http://schemas.microsoft.com/office/drawing/2014/main" id="{F397C178-7C43-4095-B2C4-9E6C2B61FB7C}"/>
              </a:ext>
            </a:extLst>
          </p:cNvPr>
          <p:cNvSpPr>
            <a:spLocks noGrp="1"/>
          </p:cNvSpPr>
          <p:nvPr>
            <p:ph type="subTitle" idx="1"/>
          </p:nvPr>
        </p:nvSpPr>
        <p:spPr>
          <a:xfrm>
            <a:off x="587475" y="4589303"/>
            <a:ext cx="11017045" cy="1004412"/>
          </a:xfrm>
          <a:solidFill>
            <a:schemeClr val="bg1">
              <a:alpha val="93000"/>
            </a:schemeClr>
          </a:solidFill>
        </p:spPr>
        <p:txBody>
          <a:bodyPr>
            <a:normAutofit/>
          </a:bodyPr>
          <a:lstStyle/>
          <a:p>
            <a:r>
              <a:rPr lang="en-US" sz="2000" dirty="0">
                <a:solidFill>
                  <a:srgbClr val="C00000"/>
                </a:solidFill>
              </a:rPr>
              <a:t>Raghavendra Pradyumna Pothukuchi</a:t>
            </a:r>
            <a:r>
              <a:rPr lang="en-US" sz="2000" dirty="0"/>
              <a:t>, Joseph L. Greathouse, Karthik Rao, Christopher Erb, Leonardo Piga, Petros Voulgaris, Josep Torrellas </a:t>
            </a:r>
          </a:p>
        </p:txBody>
      </p:sp>
      <p:pic>
        <p:nvPicPr>
          <p:cNvPr id="10" name="Picture 9" descr="A drawing of a person&#10;&#10;Description automatically generated">
            <a:extLst>
              <a:ext uri="{FF2B5EF4-FFF2-40B4-BE49-F238E27FC236}">
                <a16:creationId xmlns:a16="http://schemas.microsoft.com/office/drawing/2014/main" id="{6F47AAA8-B249-40CC-9227-3ECEF70DE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7595" y="5666553"/>
            <a:ext cx="1865061" cy="323728"/>
          </a:xfrm>
          <a:prstGeom prst="rect">
            <a:avLst/>
          </a:prstGeom>
        </p:spPr>
      </p:pic>
      <p:sp>
        <p:nvSpPr>
          <p:cNvPr id="7" name="Subtitle 2">
            <a:extLst>
              <a:ext uri="{FF2B5EF4-FFF2-40B4-BE49-F238E27FC236}">
                <a16:creationId xmlns:a16="http://schemas.microsoft.com/office/drawing/2014/main" id="{9C9003C7-D105-4A28-AAC0-BFBB0D2822D4}"/>
              </a:ext>
            </a:extLst>
          </p:cNvPr>
          <p:cNvSpPr txBox="1">
            <a:spLocks/>
          </p:cNvSpPr>
          <p:nvPr/>
        </p:nvSpPr>
        <p:spPr>
          <a:xfrm>
            <a:off x="2627593" y="6308168"/>
            <a:ext cx="6936807" cy="502205"/>
          </a:xfrm>
          <a:prstGeom prst="rect">
            <a:avLst/>
          </a:prstGeom>
          <a:solidFill>
            <a:schemeClr val="bg1">
              <a:alpha val="93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457200">
              <a:lnSpc>
                <a:spcPct val="100000"/>
              </a:lnSpc>
              <a:spcBef>
                <a:spcPts val="0"/>
              </a:spcBef>
              <a:spcAft>
                <a:spcPts val="600"/>
              </a:spcAft>
            </a:pPr>
            <a:r>
              <a:rPr lang="en-US" sz="1800" dirty="0"/>
              <a:t>International Symposium on Microarchitecture (MICRO), October 2019</a:t>
            </a:r>
          </a:p>
        </p:txBody>
      </p:sp>
      <p:pic>
        <p:nvPicPr>
          <p:cNvPr id="9" name="Picture 8" descr="A picture containing drawing&#10;&#10;Description automatically generated">
            <a:extLst>
              <a:ext uri="{FF2B5EF4-FFF2-40B4-BE49-F238E27FC236}">
                <a16:creationId xmlns:a16="http://schemas.microsoft.com/office/drawing/2014/main" id="{79991D5F-2A6E-4EDC-9C6D-EC3283496AF4}"/>
              </a:ext>
            </a:extLst>
          </p:cNvPr>
          <p:cNvPicPr>
            <a:picLocks noChangeAspect="1"/>
          </p:cNvPicPr>
          <p:nvPr/>
        </p:nvPicPr>
        <p:blipFill rotWithShape="1">
          <a:blip r:embed="rId7">
            <a:extLst>
              <a:ext uri="{28A0092B-C50C-407E-A947-70E740481C1C}">
                <a14:useLocalDpi xmlns:a14="http://schemas.microsoft.com/office/drawing/2010/main" val="0"/>
              </a:ext>
            </a:extLst>
          </a:blip>
          <a:srcRect t="16484" b="16484"/>
          <a:stretch/>
        </p:blipFill>
        <p:spPr>
          <a:xfrm>
            <a:off x="6639346" y="5582564"/>
            <a:ext cx="1587354" cy="408432"/>
          </a:xfrm>
          <a:prstGeom prst="rect">
            <a:avLst/>
          </a:prstGeom>
        </p:spPr>
      </p:pic>
    </p:spTree>
    <p:extLst>
      <p:ext uri="{BB962C8B-B14F-4D97-AF65-F5344CB8AC3E}">
        <p14:creationId xmlns:p14="http://schemas.microsoft.com/office/powerpoint/2010/main" val="4219846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51C3D-2C5E-4740-8E8C-5E98FE1E199C}"/>
              </a:ext>
            </a:extLst>
          </p:cNvPr>
          <p:cNvSpPr>
            <a:spLocks noGrp="1"/>
          </p:cNvSpPr>
          <p:nvPr>
            <p:ph type="title"/>
          </p:nvPr>
        </p:nvSpPr>
        <p:spPr/>
        <p:txBody>
          <a:bodyPr/>
          <a:lstStyle/>
          <a:p>
            <a:r>
              <a:rPr lang="en-US" dirty="0">
                <a:solidFill>
                  <a:srgbClr val="C00000"/>
                </a:solidFill>
              </a:rPr>
              <a:t>Tangram</a:t>
            </a:r>
            <a:r>
              <a:rPr lang="en-US" dirty="0"/>
              <a:t> Control Framework</a:t>
            </a:r>
          </a:p>
        </p:txBody>
      </p:sp>
      <p:sp>
        <p:nvSpPr>
          <p:cNvPr id="3" name="Slide Number Placeholder 2">
            <a:extLst>
              <a:ext uri="{FF2B5EF4-FFF2-40B4-BE49-F238E27FC236}">
                <a16:creationId xmlns:a16="http://schemas.microsoft.com/office/drawing/2014/main" id="{F5310AD0-C46C-4B6D-8F45-1F30C8E3DF6A}"/>
              </a:ext>
            </a:extLst>
          </p:cNvPr>
          <p:cNvSpPr>
            <a:spLocks noGrp="1"/>
          </p:cNvSpPr>
          <p:nvPr>
            <p:ph type="sldNum" sz="quarter" idx="12"/>
          </p:nvPr>
        </p:nvSpPr>
        <p:spPr/>
        <p:txBody>
          <a:bodyPr/>
          <a:lstStyle/>
          <a:p>
            <a:fld id="{5A8AF19D-AACF-4220-AF5B-758AFE00DEE7}" type="slidenum">
              <a:rPr lang="en-US" smtClean="0"/>
              <a:t>10</a:t>
            </a:fld>
            <a:endParaRPr lang="en-US" dirty="0"/>
          </a:p>
        </p:txBody>
      </p:sp>
      <p:sp>
        <p:nvSpPr>
          <p:cNvPr id="5" name="Rectangle 4">
            <a:extLst>
              <a:ext uri="{FF2B5EF4-FFF2-40B4-BE49-F238E27FC236}">
                <a16:creationId xmlns:a16="http://schemas.microsoft.com/office/drawing/2014/main" id="{97D1CC00-4103-44C0-BE05-AB48EC433DB3}"/>
              </a:ext>
            </a:extLst>
          </p:cNvPr>
          <p:cNvSpPr/>
          <p:nvPr/>
        </p:nvSpPr>
        <p:spPr>
          <a:xfrm>
            <a:off x="1850807" y="1789234"/>
            <a:ext cx="6472400" cy="4551696"/>
          </a:xfrm>
          <a:prstGeom prst="rect">
            <a:avLst/>
          </a:prstGeom>
          <a:solidFill>
            <a:srgbClr val="F8EFD8"/>
          </a:solidFill>
          <a:ln w="254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C70C0DE5-48B2-4382-9AB8-C3D2750389F0}"/>
              </a:ext>
            </a:extLst>
          </p:cNvPr>
          <p:cNvSpPr/>
          <p:nvPr/>
        </p:nvSpPr>
        <p:spPr>
          <a:xfrm>
            <a:off x="3607946" y="1981391"/>
            <a:ext cx="4191799" cy="2790383"/>
          </a:xfrm>
          <a:prstGeom prst="rect">
            <a:avLst/>
          </a:prstGeom>
          <a:solidFill>
            <a:srgbClr val="D7E2ED"/>
          </a:solidFill>
          <a:ln w="254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66772EB5-2BD3-4A73-860E-CC29149E501D}"/>
              </a:ext>
            </a:extLst>
          </p:cNvPr>
          <p:cNvSpPr/>
          <p:nvPr/>
        </p:nvSpPr>
        <p:spPr>
          <a:xfrm>
            <a:off x="3607945" y="5198229"/>
            <a:ext cx="4191799" cy="860479"/>
          </a:xfrm>
          <a:prstGeom prst="rect">
            <a:avLst/>
          </a:prstGeom>
          <a:solidFill>
            <a:srgbClr val="D7E2ED"/>
          </a:solidFill>
          <a:ln w="254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B1DCCD95-957A-485F-929F-30BD81D9C5E0}"/>
              </a:ext>
            </a:extLst>
          </p:cNvPr>
          <p:cNvSpPr/>
          <p:nvPr/>
        </p:nvSpPr>
        <p:spPr>
          <a:xfrm>
            <a:off x="5124112" y="2233071"/>
            <a:ext cx="2482266" cy="860479"/>
          </a:xfrm>
          <a:prstGeom prst="rect">
            <a:avLst/>
          </a:prstGeom>
          <a:solidFill>
            <a:srgbClr val="EAF1CD"/>
          </a:solidFill>
          <a:ln w="2540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8F02FB7-5DEF-4C00-9020-DD5542B5CCEC}"/>
              </a:ext>
            </a:extLst>
          </p:cNvPr>
          <p:cNvSpPr/>
          <p:nvPr/>
        </p:nvSpPr>
        <p:spPr>
          <a:xfrm>
            <a:off x="5124112" y="3314862"/>
            <a:ext cx="2482266" cy="860479"/>
          </a:xfrm>
          <a:prstGeom prst="rect">
            <a:avLst/>
          </a:prstGeom>
          <a:solidFill>
            <a:srgbClr val="F0D4D1"/>
          </a:solidFill>
          <a:ln w="25400">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0" name="TextBox 9">
            <a:extLst>
              <a:ext uri="{FF2B5EF4-FFF2-40B4-BE49-F238E27FC236}">
                <a16:creationId xmlns:a16="http://schemas.microsoft.com/office/drawing/2014/main" id="{3C3B97D8-141F-479D-97EA-0CD4302E5BC7}"/>
              </a:ext>
            </a:extLst>
          </p:cNvPr>
          <p:cNvSpPr txBox="1"/>
          <p:nvPr/>
        </p:nvSpPr>
        <p:spPr>
          <a:xfrm>
            <a:off x="1850807" y="5802562"/>
            <a:ext cx="1222090" cy="461665"/>
          </a:xfrm>
          <a:prstGeom prst="rect">
            <a:avLst/>
          </a:prstGeom>
        </p:spPr>
        <p:txBody>
          <a:bodyPr wrap="square">
            <a:spAutoFit/>
          </a:bodyPr>
          <a:lstStyle>
            <a:defPPr>
              <a:defRPr lang="en-US"/>
            </a:defPPr>
            <a:lvl1pPr>
              <a:defRPr sz="2400"/>
            </a:lvl1pPr>
          </a:lstStyle>
          <a:p>
            <a:pPr algn="ctr"/>
            <a:r>
              <a:rPr lang="en-US" dirty="0"/>
              <a:t>Node</a:t>
            </a:r>
          </a:p>
        </p:txBody>
      </p:sp>
      <p:sp>
        <p:nvSpPr>
          <p:cNvPr id="11" name="TextBox 10">
            <a:extLst>
              <a:ext uri="{FF2B5EF4-FFF2-40B4-BE49-F238E27FC236}">
                <a16:creationId xmlns:a16="http://schemas.microsoft.com/office/drawing/2014/main" id="{A75FF1EB-C96E-49A9-87ED-4CAC16F6D3C5}"/>
              </a:ext>
            </a:extLst>
          </p:cNvPr>
          <p:cNvSpPr txBox="1"/>
          <p:nvPr/>
        </p:nvSpPr>
        <p:spPr>
          <a:xfrm>
            <a:off x="6397268" y="2432477"/>
            <a:ext cx="1222090" cy="461665"/>
          </a:xfrm>
          <a:prstGeom prst="rect">
            <a:avLst/>
          </a:prstGeom>
        </p:spPr>
        <p:txBody>
          <a:bodyPr wrap="square">
            <a:spAutoFit/>
          </a:bodyPr>
          <a:lstStyle>
            <a:defPPr>
              <a:defRPr lang="en-US"/>
            </a:defPPr>
            <a:lvl1pPr>
              <a:defRPr sz="2400"/>
            </a:lvl1pPr>
          </a:lstStyle>
          <a:p>
            <a:pPr algn="ctr"/>
            <a:r>
              <a:rPr lang="en-US" dirty="0"/>
              <a:t>Chip 1</a:t>
            </a:r>
          </a:p>
        </p:txBody>
      </p:sp>
      <p:sp>
        <p:nvSpPr>
          <p:cNvPr id="12" name="TextBox 11">
            <a:extLst>
              <a:ext uri="{FF2B5EF4-FFF2-40B4-BE49-F238E27FC236}">
                <a16:creationId xmlns:a16="http://schemas.microsoft.com/office/drawing/2014/main" id="{FE65526D-E2A6-4157-B4CC-6055EECB36CE}"/>
              </a:ext>
            </a:extLst>
          </p:cNvPr>
          <p:cNvSpPr txBox="1"/>
          <p:nvPr/>
        </p:nvSpPr>
        <p:spPr>
          <a:xfrm>
            <a:off x="6397268" y="3472963"/>
            <a:ext cx="1222090" cy="461665"/>
          </a:xfrm>
          <a:prstGeom prst="rect">
            <a:avLst/>
          </a:prstGeom>
        </p:spPr>
        <p:txBody>
          <a:bodyPr wrap="square">
            <a:spAutoFit/>
          </a:bodyPr>
          <a:lstStyle>
            <a:defPPr>
              <a:defRPr lang="en-US"/>
            </a:defPPr>
            <a:lvl1pPr>
              <a:defRPr sz="2400"/>
            </a:lvl1pPr>
          </a:lstStyle>
          <a:p>
            <a:pPr algn="ctr"/>
            <a:r>
              <a:rPr lang="en-US" dirty="0"/>
              <a:t>Chip 2</a:t>
            </a:r>
          </a:p>
        </p:txBody>
      </p:sp>
      <p:sp>
        <p:nvSpPr>
          <p:cNvPr id="13" name="TextBox 12">
            <a:extLst>
              <a:ext uri="{FF2B5EF4-FFF2-40B4-BE49-F238E27FC236}">
                <a16:creationId xmlns:a16="http://schemas.microsoft.com/office/drawing/2014/main" id="{A05F6CB0-1105-4E38-9F81-E91627AD68EC}"/>
              </a:ext>
            </a:extLst>
          </p:cNvPr>
          <p:cNvSpPr txBox="1"/>
          <p:nvPr/>
        </p:nvSpPr>
        <p:spPr>
          <a:xfrm>
            <a:off x="5018902" y="4311994"/>
            <a:ext cx="1369884" cy="461665"/>
          </a:xfrm>
          <a:prstGeom prst="rect">
            <a:avLst/>
          </a:prstGeom>
        </p:spPr>
        <p:txBody>
          <a:bodyPr wrap="square">
            <a:spAutoFit/>
          </a:bodyPr>
          <a:lstStyle>
            <a:defPPr>
              <a:defRPr lang="en-US"/>
            </a:defPPr>
            <a:lvl1pPr>
              <a:defRPr sz="2400"/>
            </a:lvl1pPr>
          </a:lstStyle>
          <a:p>
            <a:pPr algn="ctr"/>
            <a:r>
              <a:rPr lang="en-US" dirty="0"/>
              <a:t>Cluster 1</a:t>
            </a:r>
          </a:p>
        </p:txBody>
      </p:sp>
      <p:sp>
        <p:nvSpPr>
          <p:cNvPr id="14" name="TextBox 13">
            <a:extLst>
              <a:ext uri="{FF2B5EF4-FFF2-40B4-BE49-F238E27FC236}">
                <a16:creationId xmlns:a16="http://schemas.microsoft.com/office/drawing/2014/main" id="{4AF6BD86-7F3A-4972-B6C4-353DA09C201C}"/>
              </a:ext>
            </a:extLst>
          </p:cNvPr>
          <p:cNvSpPr txBox="1"/>
          <p:nvPr/>
        </p:nvSpPr>
        <p:spPr>
          <a:xfrm>
            <a:off x="5018902" y="5468314"/>
            <a:ext cx="1369884" cy="461665"/>
          </a:xfrm>
          <a:prstGeom prst="rect">
            <a:avLst/>
          </a:prstGeom>
        </p:spPr>
        <p:txBody>
          <a:bodyPr wrap="square">
            <a:spAutoFit/>
          </a:bodyPr>
          <a:lstStyle>
            <a:defPPr>
              <a:defRPr lang="en-US"/>
            </a:defPPr>
            <a:lvl1pPr>
              <a:defRPr sz="2400"/>
            </a:lvl1pPr>
          </a:lstStyle>
          <a:p>
            <a:pPr algn="ctr"/>
            <a:r>
              <a:rPr lang="en-US" dirty="0"/>
              <a:t>Cluster 2</a:t>
            </a:r>
          </a:p>
        </p:txBody>
      </p:sp>
      <p:sp>
        <p:nvSpPr>
          <p:cNvPr id="15" name="Rectangle 14">
            <a:extLst>
              <a:ext uri="{FF2B5EF4-FFF2-40B4-BE49-F238E27FC236}">
                <a16:creationId xmlns:a16="http://schemas.microsoft.com/office/drawing/2014/main" id="{14238CDA-65C5-44D2-A3DE-FAEC0B2E7245}"/>
              </a:ext>
            </a:extLst>
          </p:cNvPr>
          <p:cNvSpPr/>
          <p:nvPr/>
        </p:nvSpPr>
        <p:spPr>
          <a:xfrm>
            <a:off x="5348661" y="2426743"/>
            <a:ext cx="461143" cy="457880"/>
          </a:xfrm>
          <a:prstGeom prst="rect">
            <a:avLst/>
          </a:prstGeom>
          <a:solidFill>
            <a:srgbClr val="F5FAE9"/>
          </a:solidFill>
          <a:ln w="2540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mj-lt"/>
              </a:rPr>
              <a:t>C</a:t>
            </a:r>
          </a:p>
        </p:txBody>
      </p:sp>
      <p:sp>
        <p:nvSpPr>
          <p:cNvPr id="16" name="Rectangle 15">
            <a:extLst>
              <a:ext uri="{FF2B5EF4-FFF2-40B4-BE49-F238E27FC236}">
                <a16:creationId xmlns:a16="http://schemas.microsoft.com/office/drawing/2014/main" id="{8FBF20F7-83BA-49F1-9F6A-5B1C69488052}"/>
              </a:ext>
            </a:extLst>
          </p:cNvPr>
          <p:cNvSpPr/>
          <p:nvPr/>
        </p:nvSpPr>
        <p:spPr>
          <a:xfrm>
            <a:off x="5359745" y="3489411"/>
            <a:ext cx="461143" cy="461665"/>
          </a:xfrm>
          <a:prstGeom prst="rect">
            <a:avLst/>
          </a:prstGeom>
          <a:solidFill>
            <a:srgbClr val="F8EAE9"/>
          </a:solidFill>
          <a:ln w="25400">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mj-lt"/>
              </a:rPr>
              <a:t>C</a:t>
            </a:r>
          </a:p>
        </p:txBody>
      </p:sp>
      <p:sp>
        <p:nvSpPr>
          <p:cNvPr id="17" name="Rectangle 16">
            <a:extLst>
              <a:ext uri="{FF2B5EF4-FFF2-40B4-BE49-F238E27FC236}">
                <a16:creationId xmlns:a16="http://schemas.microsoft.com/office/drawing/2014/main" id="{15C7D6C3-5EC7-41D8-BC11-82705D36B0AC}"/>
              </a:ext>
            </a:extLst>
          </p:cNvPr>
          <p:cNvSpPr/>
          <p:nvPr/>
        </p:nvSpPr>
        <p:spPr>
          <a:xfrm>
            <a:off x="3877754" y="2426742"/>
            <a:ext cx="461143" cy="461665"/>
          </a:xfrm>
          <a:prstGeom prst="rect">
            <a:avLst/>
          </a:prstGeom>
          <a:solidFill>
            <a:srgbClr val="ECF1F7"/>
          </a:solidFill>
          <a:ln w="254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mj-lt"/>
              </a:rPr>
              <a:t>C</a:t>
            </a:r>
          </a:p>
        </p:txBody>
      </p:sp>
      <p:sp>
        <p:nvSpPr>
          <p:cNvPr id="18" name="Rectangle 17">
            <a:extLst>
              <a:ext uri="{FF2B5EF4-FFF2-40B4-BE49-F238E27FC236}">
                <a16:creationId xmlns:a16="http://schemas.microsoft.com/office/drawing/2014/main" id="{97585F15-2E27-44DB-BAF9-F21D241D5594}"/>
              </a:ext>
            </a:extLst>
          </p:cNvPr>
          <p:cNvSpPr/>
          <p:nvPr/>
        </p:nvSpPr>
        <p:spPr>
          <a:xfrm>
            <a:off x="2158149" y="2422958"/>
            <a:ext cx="461143" cy="461665"/>
          </a:xfrm>
          <a:prstGeom prst="rect">
            <a:avLst/>
          </a:prstGeom>
          <a:solidFill>
            <a:srgbClr val="FCF9EF"/>
          </a:solidFill>
          <a:ln w="254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mj-lt"/>
              </a:rPr>
              <a:t>C</a:t>
            </a:r>
          </a:p>
        </p:txBody>
      </p:sp>
      <p:sp>
        <p:nvSpPr>
          <p:cNvPr id="19" name="Rectangle 18">
            <a:extLst>
              <a:ext uri="{FF2B5EF4-FFF2-40B4-BE49-F238E27FC236}">
                <a16:creationId xmlns:a16="http://schemas.microsoft.com/office/drawing/2014/main" id="{629C4CF6-2305-48F5-94A9-526569B3D3D0}"/>
              </a:ext>
            </a:extLst>
          </p:cNvPr>
          <p:cNvSpPr/>
          <p:nvPr/>
        </p:nvSpPr>
        <p:spPr>
          <a:xfrm>
            <a:off x="3877754" y="5326328"/>
            <a:ext cx="461143" cy="461665"/>
          </a:xfrm>
          <a:prstGeom prst="rect">
            <a:avLst/>
          </a:prstGeom>
          <a:solidFill>
            <a:srgbClr val="ECF1F7"/>
          </a:solidFill>
          <a:ln w="254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mj-lt"/>
              </a:rPr>
              <a:t>C</a:t>
            </a:r>
          </a:p>
        </p:txBody>
      </p:sp>
      <p:cxnSp>
        <p:nvCxnSpPr>
          <p:cNvPr id="20" name="Straight Arrow Connector 31">
            <a:extLst>
              <a:ext uri="{FF2B5EF4-FFF2-40B4-BE49-F238E27FC236}">
                <a16:creationId xmlns:a16="http://schemas.microsoft.com/office/drawing/2014/main" id="{87D25DFA-AC91-4E14-BABB-448828020632}"/>
              </a:ext>
            </a:extLst>
          </p:cNvPr>
          <p:cNvCxnSpPr>
            <a:cxnSpLocks/>
            <a:endCxn id="19" idx="1"/>
          </p:cNvCxnSpPr>
          <p:nvPr/>
        </p:nvCxnSpPr>
        <p:spPr>
          <a:xfrm rot="16200000" flipH="1">
            <a:off x="2094703" y="3774110"/>
            <a:ext cx="2884020" cy="682082"/>
          </a:xfrm>
          <a:prstGeom prst="bentConnector2">
            <a:avLst/>
          </a:prstGeom>
          <a:ln w="28575">
            <a:solidFill>
              <a:schemeClr val="tx1"/>
            </a:solidFill>
            <a:headEnd type="triangle" w="lg" len="lg"/>
            <a:tailEnd type="triangle" w="lg" len="lg"/>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31">
            <a:extLst>
              <a:ext uri="{FF2B5EF4-FFF2-40B4-BE49-F238E27FC236}">
                <a16:creationId xmlns:a16="http://schemas.microsoft.com/office/drawing/2014/main" id="{378F2750-3D7C-434B-9461-C589CE95E314}"/>
              </a:ext>
            </a:extLst>
          </p:cNvPr>
          <p:cNvCxnSpPr>
            <a:cxnSpLocks/>
            <a:endCxn id="16" idx="1"/>
          </p:cNvCxnSpPr>
          <p:nvPr/>
        </p:nvCxnSpPr>
        <p:spPr>
          <a:xfrm rot="16200000" flipH="1">
            <a:off x="4532003" y="2892502"/>
            <a:ext cx="1056936" cy="598548"/>
          </a:xfrm>
          <a:prstGeom prst="bentConnector2">
            <a:avLst/>
          </a:prstGeom>
          <a:ln w="28575">
            <a:solidFill>
              <a:schemeClr val="tx1"/>
            </a:solidFill>
            <a:headEnd type="triangle" w="lg" len="lg"/>
            <a:tailEnd type="triangle" w="lg" len="lg"/>
          </a:ln>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1C610A2-4F00-4504-ACF0-61E804DCFDE9}"/>
              </a:ext>
            </a:extLst>
          </p:cNvPr>
          <p:cNvCxnSpPr>
            <a:cxnSpLocks/>
            <a:endCxn id="17" idx="1"/>
          </p:cNvCxnSpPr>
          <p:nvPr/>
        </p:nvCxnSpPr>
        <p:spPr>
          <a:xfrm>
            <a:off x="2619292" y="2653791"/>
            <a:ext cx="1258462" cy="3784"/>
          </a:xfrm>
          <a:prstGeom prst="straightConnector1">
            <a:avLst/>
          </a:prstGeom>
          <a:ln w="28575">
            <a:solidFill>
              <a:schemeClr val="tx1"/>
            </a:solidFill>
            <a:headEnd type="triangle" w="lg" len="lg"/>
            <a:tailEnd type="triangle" w="lg" len="lg"/>
          </a:ln>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DA96745-EEC9-4179-8E5F-A494DE6CC780}"/>
              </a:ext>
            </a:extLst>
          </p:cNvPr>
          <p:cNvCxnSpPr>
            <a:cxnSpLocks/>
            <a:stCxn id="17" idx="3"/>
            <a:endCxn id="15" idx="1"/>
          </p:cNvCxnSpPr>
          <p:nvPr/>
        </p:nvCxnSpPr>
        <p:spPr>
          <a:xfrm flipV="1">
            <a:off x="4338897" y="2655683"/>
            <a:ext cx="1009764" cy="1892"/>
          </a:xfrm>
          <a:prstGeom prst="straightConnector1">
            <a:avLst/>
          </a:prstGeom>
          <a:ln w="28575">
            <a:solidFill>
              <a:schemeClr val="tx1"/>
            </a:solidFill>
            <a:headEnd type="triangle" w="lg" len="lg"/>
            <a:tailEnd type="triangle" w="lg" len="lg"/>
          </a:ln>
          <a:effectLst/>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319CC23-9DDD-4ACE-BED1-4C5F2F480F69}"/>
              </a:ext>
            </a:extLst>
          </p:cNvPr>
          <p:cNvSpPr txBox="1"/>
          <p:nvPr/>
        </p:nvSpPr>
        <p:spPr>
          <a:xfrm>
            <a:off x="1019317" y="1166219"/>
            <a:ext cx="10153366" cy="461665"/>
          </a:xfrm>
          <a:prstGeom prst="rect">
            <a:avLst/>
          </a:prstGeom>
        </p:spPr>
        <p:txBody>
          <a:bodyPr wrap="square">
            <a:spAutoFit/>
          </a:bodyPr>
          <a:lstStyle>
            <a:defPPr>
              <a:defRPr lang="en-US"/>
            </a:defPPr>
            <a:lvl1pPr>
              <a:defRPr sz="2400"/>
            </a:lvl1pPr>
          </a:lstStyle>
          <a:p>
            <a:pPr algn="ctr"/>
            <a:r>
              <a:rPr lang="en-US" dirty="0">
                <a:solidFill>
                  <a:srgbClr val="C00000"/>
                </a:solidFill>
              </a:rPr>
              <a:t>Control organization naturally fits the hierarchical organization of the computer</a:t>
            </a:r>
          </a:p>
        </p:txBody>
      </p:sp>
      <p:sp>
        <p:nvSpPr>
          <p:cNvPr id="26" name="TextBox 25">
            <a:extLst>
              <a:ext uri="{FF2B5EF4-FFF2-40B4-BE49-F238E27FC236}">
                <a16:creationId xmlns:a16="http://schemas.microsoft.com/office/drawing/2014/main" id="{1AE03688-5936-484D-BFB9-E7678E2F9FD7}"/>
              </a:ext>
            </a:extLst>
          </p:cNvPr>
          <p:cNvSpPr txBox="1"/>
          <p:nvPr/>
        </p:nvSpPr>
        <p:spPr>
          <a:xfrm>
            <a:off x="8516014" y="2050410"/>
            <a:ext cx="3128664" cy="1200329"/>
          </a:xfrm>
          <a:prstGeom prst="rect">
            <a:avLst/>
          </a:prstGeom>
        </p:spPr>
        <p:txBody>
          <a:bodyPr wrap="square">
            <a:spAutoFit/>
          </a:bodyPr>
          <a:lstStyle>
            <a:defPPr>
              <a:defRPr lang="en-US"/>
            </a:defPPr>
            <a:lvl1pPr>
              <a:defRPr sz="2400"/>
            </a:lvl1pPr>
          </a:lstStyle>
          <a:p>
            <a:pPr marL="342900" indent="-342900">
              <a:buFont typeface="Arial" panose="020B0604020202020204" pitchFamily="34" charset="0"/>
              <a:buChar char="•"/>
            </a:pPr>
            <a:r>
              <a:rPr lang="en-US" dirty="0"/>
              <a:t>Fast</a:t>
            </a:r>
          </a:p>
          <a:p>
            <a:pPr marL="342900" indent="-342900">
              <a:buFont typeface="Arial" panose="020B0604020202020204" pitchFamily="34" charset="0"/>
              <a:buChar char="•"/>
            </a:pPr>
            <a:r>
              <a:rPr lang="en-US" dirty="0"/>
              <a:t>Globally coordinated</a:t>
            </a:r>
          </a:p>
          <a:p>
            <a:pPr marL="342900" indent="-342900">
              <a:buFont typeface="Arial" panose="020B0604020202020204" pitchFamily="34" charset="0"/>
              <a:buChar char="•"/>
            </a:pPr>
            <a:r>
              <a:rPr lang="en-US" dirty="0"/>
              <a:t>Modular</a:t>
            </a:r>
          </a:p>
        </p:txBody>
      </p:sp>
      <p:sp>
        <p:nvSpPr>
          <p:cNvPr id="27" name="TextBox 26">
            <a:extLst>
              <a:ext uri="{FF2B5EF4-FFF2-40B4-BE49-F238E27FC236}">
                <a16:creationId xmlns:a16="http://schemas.microsoft.com/office/drawing/2014/main" id="{1BA6E335-0CDA-4841-BC3A-0F4163B43DB8}"/>
              </a:ext>
            </a:extLst>
          </p:cNvPr>
          <p:cNvSpPr txBox="1"/>
          <p:nvPr/>
        </p:nvSpPr>
        <p:spPr>
          <a:xfrm>
            <a:off x="8821001" y="4179828"/>
            <a:ext cx="3434248" cy="461665"/>
          </a:xfrm>
          <a:prstGeom prst="rect">
            <a:avLst/>
          </a:prstGeom>
        </p:spPr>
        <p:txBody>
          <a:bodyPr wrap="square">
            <a:spAutoFit/>
          </a:bodyPr>
          <a:lstStyle>
            <a:defPPr>
              <a:defRPr lang="en-US"/>
            </a:defPPr>
            <a:lvl1pPr>
              <a:defRPr sz="2400"/>
            </a:lvl1pPr>
          </a:lstStyle>
          <a:p>
            <a:r>
              <a:rPr lang="en-US" dirty="0">
                <a:solidFill>
                  <a:srgbClr val="C00000"/>
                </a:solidFill>
              </a:rPr>
              <a:t>Thanks to formal control!</a:t>
            </a:r>
          </a:p>
        </p:txBody>
      </p:sp>
      <p:sp>
        <p:nvSpPr>
          <p:cNvPr id="28" name="TextBox 27">
            <a:extLst>
              <a:ext uri="{FF2B5EF4-FFF2-40B4-BE49-F238E27FC236}">
                <a16:creationId xmlns:a16="http://schemas.microsoft.com/office/drawing/2014/main" id="{0733F81D-249B-4A1C-8E01-43BC65A88472}"/>
              </a:ext>
            </a:extLst>
          </p:cNvPr>
          <p:cNvSpPr txBox="1"/>
          <p:nvPr/>
        </p:nvSpPr>
        <p:spPr>
          <a:xfrm>
            <a:off x="8400126" y="3800954"/>
            <a:ext cx="3791874" cy="461665"/>
          </a:xfrm>
          <a:prstGeom prst="rect">
            <a:avLst/>
          </a:prstGeom>
        </p:spPr>
        <p:txBody>
          <a:bodyPr wrap="square">
            <a:spAutoFit/>
          </a:bodyPr>
          <a:lstStyle>
            <a:defPPr>
              <a:defRPr lang="en-US"/>
            </a:defPPr>
            <a:lvl1pPr>
              <a:defRPr sz="2400"/>
            </a:lvl1pPr>
          </a:lstStyle>
          <a:p>
            <a:r>
              <a:rPr lang="en-US" dirty="0"/>
              <a:t>Obvious and simple: </a:t>
            </a:r>
          </a:p>
        </p:txBody>
      </p:sp>
    </p:spTree>
    <p:extLst>
      <p:ext uri="{BB962C8B-B14F-4D97-AF65-F5344CB8AC3E}">
        <p14:creationId xmlns:p14="http://schemas.microsoft.com/office/powerpoint/2010/main" val="239893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par>
                          <p:cTn id="56" fill="hold">
                            <p:stCondLst>
                              <p:cond delay="2000"/>
                            </p:stCondLst>
                            <p:childTnLst>
                              <p:par>
                                <p:cTn id="57" presetID="10" presetClass="entr" presetSubtype="0"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par>
                          <p:cTn id="60" fill="hold">
                            <p:stCondLst>
                              <p:cond delay="2500"/>
                            </p:stCondLst>
                            <p:childTnLst>
                              <p:par>
                                <p:cTn id="61" presetID="1" presetClass="entr" presetSubtype="0" fill="hold" nodeType="after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6">
                                            <p:txEl>
                                              <p:pRg st="0" end="0"/>
                                            </p:txEl>
                                          </p:spTgt>
                                        </p:tgtEl>
                                        <p:attrNameLst>
                                          <p:attrName>style.visibility</p:attrName>
                                        </p:attrNameLst>
                                      </p:cBhvr>
                                      <p:to>
                                        <p:strVal val="visible"/>
                                      </p:to>
                                    </p:set>
                                  </p:childTnLst>
                                </p:cTn>
                              </p:par>
                              <p:par>
                                <p:cTn id="77" presetID="26" presetClass="emph" presetSubtype="0" fill="hold" grpId="1" nodeType="withEffect">
                                  <p:stCondLst>
                                    <p:cond delay="750"/>
                                  </p:stCondLst>
                                  <p:childTnLst>
                                    <p:animEffect transition="out" filter="fade">
                                      <p:cBhvr>
                                        <p:cTn id="78" dur="500" tmFilter="0, 0; .2, .5; .8, .5; 1, 0"/>
                                        <p:tgtEl>
                                          <p:spTgt spid="15"/>
                                        </p:tgtEl>
                                      </p:cBhvr>
                                    </p:animEffect>
                                    <p:animScale>
                                      <p:cBhvr>
                                        <p:cTn id="79" dur="250" autoRev="1" fill="hold"/>
                                        <p:tgtEl>
                                          <p:spTgt spid="15"/>
                                        </p:tgtEl>
                                      </p:cBhvr>
                                      <p:by x="105000" y="105000"/>
                                    </p:animScale>
                                  </p:childTnLst>
                                </p:cTn>
                              </p:par>
                              <p:par>
                                <p:cTn id="80" presetID="26" presetClass="emph" presetSubtype="0" fill="hold" grpId="1" nodeType="withEffect">
                                  <p:stCondLst>
                                    <p:cond delay="750"/>
                                  </p:stCondLst>
                                  <p:childTnLst>
                                    <p:animEffect transition="out" filter="fade">
                                      <p:cBhvr>
                                        <p:cTn id="81" dur="500" tmFilter="0, 0; .2, .5; .8, .5; 1, 0"/>
                                        <p:tgtEl>
                                          <p:spTgt spid="16"/>
                                        </p:tgtEl>
                                      </p:cBhvr>
                                    </p:animEffect>
                                    <p:animScale>
                                      <p:cBhvr>
                                        <p:cTn id="82" dur="250" autoRev="1" fill="hold"/>
                                        <p:tgtEl>
                                          <p:spTgt spid="16"/>
                                        </p:tgtEl>
                                      </p:cBhvr>
                                      <p:by x="105000" y="105000"/>
                                    </p:animScale>
                                  </p:childTnLst>
                                </p:cTn>
                              </p:par>
                              <p:par>
                                <p:cTn id="83" presetID="26" presetClass="emph" presetSubtype="0" fill="hold" grpId="1" nodeType="withEffect">
                                  <p:stCondLst>
                                    <p:cond delay="750"/>
                                  </p:stCondLst>
                                  <p:childTnLst>
                                    <p:animEffect transition="out" filter="fade">
                                      <p:cBhvr>
                                        <p:cTn id="84" dur="500" tmFilter="0, 0; .2, .5; .8, .5; 1, 0"/>
                                        <p:tgtEl>
                                          <p:spTgt spid="17"/>
                                        </p:tgtEl>
                                      </p:cBhvr>
                                    </p:animEffect>
                                    <p:animScale>
                                      <p:cBhvr>
                                        <p:cTn id="85" dur="250" autoRev="1" fill="hold"/>
                                        <p:tgtEl>
                                          <p:spTgt spid="17"/>
                                        </p:tgtEl>
                                      </p:cBhvr>
                                      <p:by x="105000" y="105000"/>
                                    </p:animScale>
                                  </p:childTnLst>
                                </p:cTn>
                              </p:par>
                              <p:par>
                                <p:cTn id="86" presetID="26" presetClass="emph" presetSubtype="0" fill="hold" grpId="1" nodeType="withEffect">
                                  <p:stCondLst>
                                    <p:cond delay="750"/>
                                  </p:stCondLst>
                                  <p:childTnLst>
                                    <p:animEffect transition="out" filter="fade">
                                      <p:cBhvr>
                                        <p:cTn id="87" dur="500" tmFilter="0, 0; .2, .5; .8, .5; 1, 0"/>
                                        <p:tgtEl>
                                          <p:spTgt spid="19"/>
                                        </p:tgtEl>
                                      </p:cBhvr>
                                    </p:animEffect>
                                    <p:animScale>
                                      <p:cBhvr>
                                        <p:cTn id="88" dur="250" autoRev="1" fill="hold"/>
                                        <p:tgtEl>
                                          <p:spTgt spid="19"/>
                                        </p:tgtEl>
                                      </p:cBhvr>
                                      <p:by x="105000" y="105000"/>
                                    </p:animScale>
                                  </p:childTnLst>
                                </p:cTn>
                              </p:par>
                              <p:par>
                                <p:cTn id="89" presetID="26" presetClass="emph" presetSubtype="0" fill="hold" grpId="1" nodeType="withEffect">
                                  <p:stCondLst>
                                    <p:cond delay="750"/>
                                  </p:stCondLst>
                                  <p:childTnLst>
                                    <p:animEffect transition="out" filter="fade">
                                      <p:cBhvr>
                                        <p:cTn id="90" dur="500" tmFilter="0, 0; .2, .5; .8, .5; 1, 0"/>
                                        <p:tgtEl>
                                          <p:spTgt spid="18"/>
                                        </p:tgtEl>
                                      </p:cBhvr>
                                    </p:animEffect>
                                    <p:animScale>
                                      <p:cBhvr>
                                        <p:cTn id="91" dur="250" autoRev="1" fill="hold"/>
                                        <p:tgtEl>
                                          <p:spTgt spid="18"/>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26">
                                            <p:txEl>
                                              <p:pRg st="1" end="1"/>
                                            </p:txEl>
                                          </p:spTgt>
                                        </p:tgtEl>
                                        <p:attrNameLst>
                                          <p:attrName>style.visibility</p:attrName>
                                        </p:attrNameLst>
                                      </p:cBhvr>
                                      <p:to>
                                        <p:strVal val="visible"/>
                                      </p:to>
                                    </p:set>
                                  </p:childTnLst>
                                </p:cTn>
                              </p:par>
                            </p:childTnLst>
                          </p:cTn>
                        </p:par>
                        <p:par>
                          <p:cTn id="96" fill="hold">
                            <p:stCondLst>
                              <p:cond delay="0"/>
                            </p:stCondLst>
                            <p:childTnLst>
                              <p:par>
                                <p:cTn id="97" presetID="26" presetClass="emph" presetSubtype="0" fill="hold" nodeType="afterEffect">
                                  <p:stCondLst>
                                    <p:cond delay="500"/>
                                  </p:stCondLst>
                                  <p:childTnLst>
                                    <p:animEffect transition="out" filter="fade">
                                      <p:cBhvr>
                                        <p:cTn id="98" dur="500" tmFilter="0, 0; .2, .5; .8, .5; 1, 0"/>
                                        <p:tgtEl>
                                          <p:spTgt spid="36"/>
                                        </p:tgtEl>
                                      </p:cBhvr>
                                    </p:animEffect>
                                    <p:animScale>
                                      <p:cBhvr>
                                        <p:cTn id="99" dur="250" autoRev="1" fill="hold"/>
                                        <p:tgtEl>
                                          <p:spTgt spid="36"/>
                                        </p:tgtEl>
                                      </p:cBhvr>
                                      <p:by x="105000" y="105000"/>
                                    </p:animScale>
                                  </p:childTnLst>
                                </p:cTn>
                              </p:par>
                              <p:par>
                                <p:cTn id="100" presetID="26" presetClass="emph" presetSubtype="0" fill="hold" nodeType="withEffect">
                                  <p:stCondLst>
                                    <p:cond delay="500"/>
                                  </p:stCondLst>
                                  <p:childTnLst>
                                    <p:animEffect transition="out" filter="fade">
                                      <p:cBhvr>
                                        <p:cTn id="101" dur="500" tmFilter="0, 0; .2, .5; .8, .5; 1, 0"/>
                                        <p:tgtEl>
                                          <p:spTgt spid="33"/>
                                        </p:tgtEl>
                                      </p:cBhvr>
                                    </p:animEffect>
                                    <p:animScale>
                                      <p:cBhvr>
                                        <p:cTn id="102" dur="250" autoRev="1" fill="hold"/>
                                        <p:tgtEl>
                                          <p:spTgt spid="33"/>
                                        </p:tgtEl>
                                      </p:cBhvr>
                                      <p:by x="105000" y="105000"/>
                                    </p:animScale>
                                  </p:childTnLst>
                                </p:cTn>
                              </p:par>
                              <p:par>
                                <p:cTn id="103" presetID="26" presetClass="emph" presetSubtype="0" fill="hold" nodeType="withEffect">
                                  <p:stCondLst>
                                    <p:cond delay="500"/>
                                  </p:stCondLst>
                                  <p:childTnLst>
                                    <p:animEffect transition="out" filter="fade">
                                      <p:cBhvr>
                                        <p:cTn id="104" dur="500" tmFilter="0, 0; .2, .5; .8, .5; 1, 0"/>
                                        <p:tgtEl>
                                          <p:spTgt spid="20"/>
                                        </p:tgtEl>
                                      </p:cBhvr>
                                    </p:animEffect>
                                    <p:animScale>
                                      <p:cBhvr>
                                        <p:cTn id="105" dur="250" autoRev="1" fill="hold"/>
                                        <p:tgtEl>
                                          <p:spTgt spid="20"/>
                                        </p:tgtEl>
                                      </p:cBhvr>
                                      <p:by x="105000" y="105000"/>
                                    </p:animScale>
                                  </p:childTnLst>
                                </p:cTn>
                              </p:par>
                              <p:par>
                                <p:cTn id="106" presetID="26" presetClass="emph" presetSubtype="0" fill="hold" nodeType="withEffect">
                                  <p:stCondLst>
                                    <p:cond delay="500"/>
                                  </p:stCondLst>
                                  <p:childTnLst>
                                    <p:animEffect transition="out" filter="fade">
                                      <p:cBhvr>
                                        <p:cTn id="107" dur="500" tmFilter="0, 0; .2, .5; .8, .5; 1, 0"/>
                                        <p:tgtEl>
                                          <p:spTgt spid="25"/>
                                        </p:tgtEl>
                                      </p:cBhvr>
                                    </p:animEffect>
                                    <p:animScale>
                                      <p:cBhvr>
                                        <p:cTn id="108" dur="250" autoRev="1" fill="hold"/>
                                        <p:tgtEl>
                                          <p:spTgt spid="25"/>
                                        </p:tgtEl>
                                      </p:cBhvr>
                                      <p:by x="105000" y="105000"/>
                                    </p:animScale>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28"/>
                                        </p:tgtEl>
                                        <p:attrNameLst>
                                          <p:attrName>style.visibility</p:attrName>
                                        </p:attrNameLst>
                                      </p:cBhvr>
                                      <p:to>
                                        <p:strVal val="visible"/>
                                      </p:to>
                                    </p:set>
                                  </p:childTnLst>
                                </p:cTn>
                              </p:par>
                            </p:childTnLst>
                          </p:cTn>
                        </p:par>
                        <p:par>
                          <p:cTn id="117" fill="hold">
                            <p:stCondLst>
                              <p:cond delay="0"/>
                            </p:stCondLst>
                            <p:childTnLst>
                              <p:par>
                                <p:cTn id="118" presetID="1" presetClass="entr" presetSubtype="0" fill="hold" grpId="0" nodeType="afterEffect">
                                  <p:stCondLst>
                                    <p:cond delay="500"/>
                                  </p:stCondLst>
                                  <p:childTnLst>
                                    <p:set>
                                      <p:cBhvr>
                                        <p:cTn id="11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p:bldP spid="11" grpId="0"/>
      <p:bldP spid="12" grpId="0"/>
      <p:bldP spid="13" grpId="0"/>
      <p:bldP spid="14" grpId="0"/>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3" grpId="0"/>
      <p:bldP spid="2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EB88C-3FFA-481C-A745-4F27069A53B4}"/>
              </a:ext>
            </a:extLst>
          </p:cNvPr>
          <p:cNvSpPr>
            <a:spLocks noGrp="1"/>
          </p:cNvSpPr>
          <p:nvPr>
            <p:ph type="title"/>
          </p:nvPr>
        </p:nvSpPr>
        <p:spPr/>
        <p:txBody>
          <a:bodyPr/>
          <a:lstStyle/>
          <a:p>
            <a:r>
              <a:rPr lang="en-US" dirty="0"/>
              <a:t>Prototype</a:t>
            </a:r>
          </a:p>
        </p:txBody>
      </p:sp>
      <p:sp>
        <p:nvSpPr>
          <p:cNvPr id="3" name="Slide Number Placeholder 2">
            <a:extLst>
              <a:ext uri="{FF2B5EF4-FFF2-40B4-BE49-F238E27FC236}">
                <a16:creationId xmlns:a16="http://schemas.microsoft.com/office/drawing/2014/main" id="{A81E6B6D-A213-4112-ACB5-25EE2DD408BA}"/>
              </a:ext>
            </a:extLst>
          </p:cNvPr>
          <p:cNvSpPr>
            <a:spLocks noGrp="1"/>
          </p:cNvSpPr>
          <p:nvPr>
            <p:ph type="sldNum" sz="quarter" idx="12"/>
          </p:nvPr>
        </p:nvSpPr>
        <p:spPr/>
        <p:txBody>
          <a:bodyPr/>
          <a:lstStyle/>
          <a:p>
            <a:fld id="{5A8AF19D-AACF-4220-AF5B-758AFE00DEE7}" type="slidenum">
              <a:rPr lang="en-US" smtClean="0"/>
              <a:t>11</a:t>
            </a:fld>
            <a:endParaRPr lang="en-US"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58254B3-2183-457A-AF7C-890AEF123A13}"/>
                  </a:ext>
                </a:extLst>
              </p:cNvPr>
              <p:cNvSpPr/>
              <p:nvPr/>
            </p:nvSpPr>
            <p:spPr>
              <a:xfrm>
                <a:off x="97562" y="5453391"/>
                <a:ext cx="6127703" cy="830997"/>
              </a:xfrm>
              <a:prstGeom prst="rect">
                <a:avLst/>
              </a:prstGeom>
            </p:spPr>
            <p:txBody>
              <a:bodyPr wrap="none">
                <a:spAutoFit/>
              </a:bodyPr>
              <a:lstStyle/>
              <a:p>
                <a:pPr algn="ctr"/>
                <a:r>
                  <a:rPr lang="en-US" sz="2400" dirty="0"/>
                  <a:t>Minimize Energy</a:t>
                </a:r>
                <a14:m>
                  <m:oMath xmlns:m="http://schemas.openxmlformats.org/officeDocument/2006/math">
                    <m:r>
                      <a:rPr lang="en-US" sz="2400" b="0" i="1" smtClean="0">
                        <a:latin typeface="Cambria Math" panose="02040503050406030204" pitchFamily="18" charset="0"/>
                      </a:rPr>
                      <m:t>×</m:t>
                    </m:r>
                  </m:oMath>
                </a14:m>
                <a:r>
                  <a:rPr lang="en-US" sz="2400" dirty="0"/>
                  <a:t>Delay with power constraints</a:t>
                </a:r>
              </a:p>
              <a:p>
                <a:pPr algn="ctr"/>
                <a:r>
                  <a:rPr lang="en-US" sz="2400" dirty="0"/>
                  <a:t>Current and temperature safety</a:t>
                </a:r>
              </a:p>
            </p:txBody>
          </p:sp>
        </mc:Choice>
        <mc:Fallback xmlns="">
          <p:sp>
            <p:nvSpPr>
              <p:cNvPr id="6" name="Rectangle 5">
                <a:extLst>
                  <a:ext uri="{FF2B5EF4-FFF2-40B4-BE49-F238E27FC236}">
                    <a16:creationId xmlns:a16="http://schemas.microsoft.com/office/drawing/2014/main" id="{A58254B3-2183-457A-AF7C-890AEF123A13}"/>
                  </a:ext>
                </a:extLst>
              </p:cNvPr>
              <p:cNvSpPr>
                <a:spLocks noRot="1" noChangeAspect="1" noMove="1" noResize="1" noEditPoints="1" noAdjustHandles="1" noChangeArrowheads="1" noChangeShapeType="1" noTextEdit="1"/>
              </p:cNvSpPr>
              <p:nvPr/>
            </p:nvSpPr>
            <p:spPr>
              <a:xfrm>
                <a:off x="97562" y="5453391"/>
                <a:ext cx="6127703" cy="830997"/>
              </a:xfrm>
              <a:prstGeom prst="rect">
                <a:avLst/>
              </a:prstGeom>
              <a:blipFill>
                <a:blip r:embed="rId2"/>
                <a:stretch>
                  <a:fillRect l="-1095" t="-5882" r="-1095" b="-16176"/>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4C0E8C19-8D7F-432B-874E-00688730A64D}"/>
              </a:ext>
            </a:extLst>
          </p:cNvPr>
          <p:cNvSpPr/>
          <p:nvPr/>
        </p:nvSpPr>
        <p:spPr>
          <a:xfrm>
            <a:off x="1316935" y="1563483"/>
            <a:ext cx="3393358" cy="3578789"/>
          </a:xfrm>
          <a:prstGeom prst="rect">
            <a:avLst/>
          </a:prstGeom>
          <a:solidFill>
            <a:srgbClr val="F8EFD8"/>
          </a:solidFill>
          <a:ln w="254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861E428-70AF-4470-8199-89B7563F69EF}"/>
              </a:ext>
            </a:extLst>
          </p:cNvPr>
          <p:cNvSpPr/>
          <p:nvPr/>
        </p:nvSpPr>
        <p:spPr>
          <a:xfrm>
            <a:off x="1583636" y="2144906"/>
            <a:ext cx="2900516" cy="1748672"/>
          </a:xfrm>
          <a:prstGeom prst="rect">
            <a:avLst/>
          </a:prstGeom>
          <a:solidFill>
            <a:srgbClr val="D7E2ED"/>
          </a:solidFill>
          <a:ln w="254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0" name="Rectangle 9">
            <a:extLst>
              <a:ext uri="{FF2B5EF4-FFF2-40B4-BE49-F238E27FC236}">
                <a16:creationId xmlns:a16="http://schemas.microsoft.com/office/drawing/2014/main" id="{13188DDC-771A-4577-A4C9-7522981CA7D8}"/>
              </a:ext>
            </a:extLst>
          </p:cNvPr>
          <p:cNvSpPr/>
          <p:nvPr/>
        </p:nvSpPr>
        <p:spPr>
          <a:xfrm>
            <a:off x="1798772" y="2829250"/>
            <a:ext cx="1122050" cy="860479"/>
          </a:xfrm>
          <a:prstGeom prst="rect">
            <a:avLst/>
          </a:prstGeom>
          <a:solidFill>
            <a:srgbClr val="EAF1CD"/>
          </a:solidFill>
          <a:ln w="2540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1" name="Rectangle 10">
            <a:extLst>
              <a:ext uri="{FF2B5EF4-FFF2-40B4-BE49-F238E27FC236}">
                <a16:creationId xmlns:a16="http://schemas.microsoft.com/office/drawing/2014/main" id="{8BC61796-4352-4A05-B6B8-837DAF95B651}"/>
              </a:ext>
            </a:extLst>
          </p:cNvPr>
          <p:cNvSpPr/>
          <p:nvPr/>
        </p:nvSpPr>
        <p:spPr>
          <a:xfrm>
            <a:off x="1584551" y="4097115"/>
            <a:ext cx="1002890" cy="860479"/>
          </a:xfrm>
          <a:prstGeom prst="rect">
            <a:avLst/>
          </a:prstGeom>
          <a:solidFill>
            <a:srgbClr val="F0D4D1"/>
          </a:solidFill>
          <a:ln w="25400">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2" name="TextBox 11">
            <a:extLst>
              <a:ext uri="{FF2B5EF4-FFF2-40B4-BE49-F238E27FC236}">
                <a16:creationId xmlns:a16="http://schemas.microsoft.com/office/drawing/2014/main" id="{2EC0EE8D-898A-4116-BA1C-6A8360DD2200}"/>
              </a:ext>
            </a:extLst>
          </p:cNvPr>
          <p:cNvSpPr txBox="1"/>
          <p:nvPr/>
        </p:nvSpPr>
        <p:spPr>
          <a:xfrm>
            <a:off x="2448705" y="1540904"/>
            <a:ext cx="1222090" cy="461665"/>
          </a:xfrm>
          <a:prstGeom prst="rect">
            <a:avLst/>
          </a:prstGeom>
        </p:spPr>
        <p:txBody>
          <a:bodyPr wrap="square">
            <a:spAutoFit/>
          </a:bodyPr>
          <a:lstStyle>
            <a:defPPr>
              <a:defRPr lang="en-US"/>
            </a:defPPr>
            <a:lvl1pPr>
              <a:defRPr sz="2400"/>
            </a:lvl1pPr>
          </a:lstStyle>
          <a:p>
            <a:pPr algn="ctr"/>
            <a:r>
              <a:rPr lang="en-US" dirty="0"/>
              <a:t>Node</a:t>
            </a:r>
          </a:p>
        </p:txBody>
      </p:sp>
      <p:sp>
        <p:nvSpPr>
          <p:cNvPr id="13" name="TextBox 12">
            <a:extLst>
              <a:ext uri="{FF2B5EF4-FFF2-40B4-BE49-F238E27FC236}">
                <a16:creationId xmlns:a16="http://schemas.microsoft.com/office/drawing/2014/main" id="{5E18D3B4-341B-43A8-B632-2C25E1A961E3}"/>
              </a:ext>
            </a:extLst>
          </p:cNvPr>
          <p:cNvSpPr txBox="1"/>
          <p:nvPr/>
        </p:nvSpPr>
        <p:spPr>
          <a:xfrm>
            <a:off x="1788771" y="2845740"/>
            <a:ext cx="1132051" cy="830997"/>
          </a:xfrm>
          <a:prstGeom prst="rect">
            <a:avLst/>
          </a:prstGeom>
        </p:spPr>
        <p:txBody>
          <a:bodyPr wrap="square">
            <a:spAutoFit/>
          </a:bodyPr>
          <a:lstStyle>
            <a:defPPr>
              <a:defRPr lang="en-US"/>
            </a:defPPr>
            <a:lvl1pPr>
              <a:defRPr sz="2400"/>
            </a:lvl1pPr>
          </a:lstStyle>
          <a:p>
            <a:pPr algn="ctr"/>
            <a:r>
              <a:rPr lang="en-US" dirty="0"/>
              <a:t>CPU Chip 1</a:t>
            </a:r>
          </a:p>
        </p:txBody>
      </p:sp>
      <p:sp>
        <p:nvSpPr>
          <p:cNvPr id="14" name="TextBox 13">
            <a:extLst>
              <a:ext uri="{FF2B5EF4-FFF2-40B4-BE49-F238E27FC236}">
                <a16:creationId xmlns:a16="http://schemas.microsoft.com/office/drawing/2014/main" id="{DF309549-F5E5-4B5C-9F9D-013C43C74060}"/>
              </a:ext>
            </a:extLst>
          </p:cNvPr>
          <p:cNvSpPr txBox="1"/>
          <p:nvPr/>
        </p:nvSpPr>
        <p:spPr>
          <a:xfrm>
            <a:off x="1612818" y="4135240"/>
            <a:ext cx="1002890" cy="830997"/>
          </a:xfrm>
          <a:prstGeom prst="rect">
            <a:avLst/>
          </a:prstGeom>
        </p:spPr>
        <p:txBody>
          <a:bodyPr wrap="square">
            <a:spAutoFit/>
          </a:bodyPr>
          <a:lstStyle>
            <a:defPPr>
              <a:defRPr lang="en-US"/>
            </a:defPPr>
            <a:lvl1pPr>
              <a:defRPr sz="2400"/>
            </a:lvl1pPr>
          </a:lstStyle>
          <a:p>
            <a:pPr algn="ctr"/>
            <a:r>
              <a:rPr lang="en-US" dirty="0"/>
              <a:t>GPU Chip</a:t>
            </a:r>
          </a:p>
        </p:txBody>
      </p:sp>
      <p:sp>
        <p:nvSpPr>
          <p:cNvPr id="15" name="TextBox 14">
            <a:extLst>
              <a:ext uri="{FF2B5EF4-FFF2-40B4-BE49-F238E27FC236}">
                <a16:creationId xmlns:a16="http://schemas.microsoft.com/office/drawing/2014/main" id="{D0B58300-274F-4459-919A-F2AE0E03198B}"/>
              </a:ext>
            </a:extLst>
          </p:cNvPr>
          <p:cNvSpPr txBox="1"/>
          <p:nvPr/>
        </p:nvSpPr>
        <p:spPr>
          <a:xfrm>
            <a:off x="2114263" y="2169470"/>
            <a:ext cx="1890973" cy="461665"/>
          </a:xfrm>
          <a:prstGeom prst="rect">
            <a:avLst/>
          </a:prstGeom>
        </p:spPr>
        <p:txBody>
          <a:bodyPr wrap="square">
            <a:spAutoFit/>
          </a:bodyPr>
          <a:lstStyle>
            <a:defPPr>
              <a:defRPr lang="en-US"/>
            </a:defPPr>
            <a:lvl1pPr>
              <a:defRPr sz="2400"/>
            </a:lvl1pPr>
          </a:lstStyle>
          <a:p>
            <a:pPr algn="ctr"/>
            <a:r>
              <a:rPr lang="en-US" dirty="0"/>
              <a:t>CPU Cluster</a:t>
            </a:r>
          </a:p>
        </p:txBody>
      </p:sp>
      <p:sp>
        <p:nvSpPr>
          <p:cNvPr id="26" name="Rectangle 25">
            <a:extLst>
              <a:ext uri="{FF2B5EF4-FFF2-40B4-BE49-F238E27FC236}">
                <a16:creationId xmlns:a16="http://schemas.microsoft.com/office/drawing/2014/main" id="{2FA7A228-3A38-4797-9F36-98958C1D29E5}"/>
              </a:ext>
            </a:extLst>
          </p:cNvPr>
          <p:cNvSpPr/>
          <p:nvPr/>
        </p:nvSpPr>
        <p:spPr>
          <a:xfrm>
            <a:off x="3161414" y="2829250"/>
            <a:ext cx="1122050" cy="860479"/>
          </a:xfrm>
          <a:prstGeom prst="rect">
            <a:avLst/>
          </a:prstGeom>
          <a:solidFill>
            <a:srgbClr val="EAF1CD"/>
          </a:solidFill>
          <a:ln w="2540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7" name="TextBox 26">
            <a:extLst>
              <a:ext uri="{FF2B5EF4-FFF2-40B4-BE49-F238E27FC236}">
                <a16:creationId xmlns:a16="http://schemas.microsoft.com/office/drawing/2014/main" id="{FEB1C01C-4A3E-474D-85FB-AA98FB5616F1}"/>
              </a:ext>
            </a:extLst>
          </p:cNvPr>
          <p:cNvSpPr txBox="1"/>
          <p:nvPr/>
        </p:nvSpPr>
        <p:spPr>
          <a:xfrm>
            <a:off x="3151413" y="2845740"/>
            <a:ext cx="1132051" cy="830997"/>
          </a:xfrm>
          <a:prstGeom prst="rect">
            <a:avLst/>
          </a:prstGeom>
        </p:spPr>
        <p:txBody>
          <a:bodyPr wrap="square">
            <a:spAutoFit/>
          </a:bodyPr>
          <a:lstStyle>
            <a:defPPr>
              <a:defRPr lang="en-US"/>
            </a:defPPr>
            <a:lvl1pPr>
              <a:defRPr sz="2400"/>
            </a:lvl1pPr>
          </a:lstStyle>
          <a:p>
            <a:pPr algn="ctr"/>
            <a:r>
              <a:rPr lang="en-US" dirty="0"/>
              <a:t>CPU Chip 2</a:t>
            </a:r>
          </a:p>
        </p:txBody>
      </p:sp>
      <p:pic>
        <p:nvPicPr>
          <p:cNvPr id="17" name="Picture 16">
            <a:extLst>
              <a:ext uri="{FF2B5EF4-FFF2-40B4-BE49-F238E27FC236}">
                <a16:creationId xmlns:a16="http://schemas.microsoft.com/office/drawing/2014/main" id="{559D8E8C-D1D2-4AC5-8468-40C80C90227F}"/>
              </a:ext>
            </a:extLst>
          </p:cNvPr>
          <p:cNvPicPr>
            <a:picLocks noChangeAspect="1"/>
          </p:cNvPicPr>
          <p:nvPr/>
        </p:nvPicPr>
        <p:blipFill rotWithShape="1">
          <a:blip r:embed="rId3"/>
          <a:srcRect r="45344"/>
          <a:stretch/>
        </p:blipFill>
        <p:spPr>
          <a:xfrm>
            <a:off x="6455856" y="1353853"/>
            <a:ext cx="4830184" cy="4004854"/>
          </a:xfrm>
          <a:prstGeom prst="rect">
            <a:avLst/>
          </a:prstGeom>
        </p:spPr>
      </p:pic>
      <p:sp>
        <p:nvSpPr>
          <p:cNvPr id="18" name="Rectangle 17">
            <a:extLst>
              <a:ext uri="{FF2B5EF4-FFF2-40B4-BE49-F238E27FC236}">
                <a16:creationId xmlns:a16="http://schemas.microsoft.com/office/drawing/2014/main" id="{D3A81C01-7341-4621-ACAC-59EFE08D7C70}"/>
              </a:ext>
            </a:extLst>
          </p:cNvPr>
          <p:cNvSpPr/>
          <p:nvPr/>
        </p:nvSpPr>
        <p:spPr>
          <a:xfrm>
            <a:off x="7112344" y="5447219"/>
            <a:ext cx="3055965" cy="646331"/>
          </a:xfrm>
          <a:prstGeom prst="rect">
            <a:avLst/>
          </a:prstGeom>
        </p:spPr>
        <p:txBody>
          <a:bodyPr wrap="none">
            <a:spAutoFit/>
          </a:bodyPr>
          <a:lstStyle/>
          <a:p>
            <a:r>
              <a:rPr lang="en-US" dirty="0"/>
              <a:t>CPUs:  AMD Ryzen™ 1800X</a:t>
            </a:r>
          </a:p>
          <a:p>
            <a:r>
              <a:rPr lang="en-US" dirty="0"/>
              <a:t>GPU:  AMD Radeon™ RX 580</a:t>
            </a:r>
          </a:p>
        </p:txBody>
      </p:sp>
      <p:sp>
        <p:nvSpPr>
          <p:cNvPr id="4" name="Rectangle 3">
            <a:extLst>
              <a:ext uri="{FF2B5EF4-FFF2-40B4-BE49-F238E27FC236}">
                <a16:creationId xmlns:a16="http://schemas.microsoft.com/office/drawing/2014/main" id="{737DD98F-1542-4D8C-80D6-EB35910047E9}"/>
              </a:ext>
            </a:extLst>
          </p:cNvPr>
          <p:cNvSpPr/>
          <p:nvPr/>
        </p:nvSpPr>
        <p:spPr>
          <a:xfrm>
            <a:off x="6946542" y="6099722"/>
            <a:ext cx="3936975" cy="369332"/>
          </a:xfrm>
          <a:prstGeom prst="rect">
            <a:avLst/>
          </a:prstGeom>
        </p:spPr>
        <p:txBody>
          <a:bodyPr wrap="none">
            <a:spAutoFit/>
          </a:bodyPr>
          <a:lstStyle/>
          <a:p>
            <a:r>
              <a:rPr lang="en-US" dirty="0"/>
              <a:t>Controllers built as privileged processes</a:t>
            </a:r>
          </a:p>
        </p:txBody>
      </p:sp>
    </p:spTree>
    <p:extLst>
      <p:ext uri="{BB962C8B-B14F-4D97-AF65-F5344CB8AC3E}">
        <p14:creationId xmlns:p14="http://schemas.microsoft.com/office/powerpoint/2010/main" val="64580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0" grpId="0" animBg="1"/>
      <p:bldP spid="11" grpId="0" animBg="1"/>
      <p:bldP spid="12" grpId="0"/>
      <p:bldP spid="13" grpId="0"/>
      <p:bldP spid="14" grpId="0"/>
      <p:bldP spid="15" grpId="0"/>
      <p:bldP spid="26" grpId="0" animBg="1"/>
      <p:bldP spid="27" grpId="0"/>
      <p:bldP spid="18"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C738D-A144-4D88-A11C-F11B018B2A6E}"/>
              </a:ext>
            </a:extLst>
          </p:cNvPr>
          <p:cNvSpPr>
            <a:spLocks noGrp="1"/>
          </p:cNvSpPr>
          <p:nvPr>
            <p:ph type="title"/>
          </p:nvPr>
        </p:nvSpPr>
        <p:spPr/>
        <p:txBody>
          <a:bodyPr/>
          <a:lstStyle/>
          <a:p>
            <a:r>
              <a:rPr lang="en-US" dirty="0"/>
              <a:t>Prototype Response Times</a:t>
            </a:r>
          </a:p>
        </p:txBody>
      </p:sp>
      <p:sp>
        <p:nvSpPr>
          <p:cNvPr id="3" name="Slide Number Placeholder 2">
            <a:extLst>
              <a:ext uri="{FF2B5EF4-FFF2-40B4-BE49-F238E27FC236}">
                <a16:creationId xmlns:a16="http://schemas.microsoft.com/office/drawing/2014/main" id="{14598E1F-17EF-4635-87D5-129089B9747D}"/>
              </a:ext>
            </a:extLst>
          </p:cNvPr>
          <p:cNvSpPr>
            <a:spLocks noGrp="1"/>
          </p:cNvSpPr>
          <p:nvPr>
            <p:ph type="sldNum" sz="quarter" idx="12"/>
          </p:nvPr>
        </p:nvSpPr>
        <p:spPr/>
        <p:txBody>
          <a:bodyPr/>
          <a:lstStyle/>
          <a:p>
            <a:fld id="{5A8AF19D-AACF-4220-AF5B-758AFE00DEE7}" type="slidenum">
              <a:rPr lang="en-US" smtClean="0"/>
              <a:t>12</a:t>
            </a:fld>
            <a:endParaRPr lang="en-US" dirty="0"/>
          </a:p>
        </p:txBody>
      </p:sp>
      <p:sp>
        <p:nvSpPr>
          <p:cNvPr id="5" name="Rectangle 4">
            <a:extLst>
              <a:ext uri="{FF2B5EF4-FFF2-40B4-BE49-F238E27FC236}">
                <a16:creationId xmlns:a16="http://schemas.microsoft.com/office/drawing/2014/main" id="{BF036FBC-AE64-461B-BF73-EDB69E6281F7}"/>
              </a:ext>
            </a:extLst>
          </p:cNvPr>
          <p:cNvSpPr/>
          <p:nvPr/>
        </p:nvSpPr>
        <p:spPr>
          <a:xfrm>
            <a:off x="3341739" y="1559963"/>
            <a:ext cx="5584722" cy="4427882"/>
          </a:xfrm>
          <a:prstGeom prst="rect">
            <a:avLst/>
          </a:prstGeom>
          <a:solidFill>
            <a:srgbClr val="FAF4E6"/>
          </a:solidFill>
          <a:ln w="127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5" name="Rectangle 34">
            <a:extLst>
              <a:ext uri="{FF2B5EF4-FFF2-40B4-BE49-F238E27FC236}">
                <a16:creationId xmlns:a16="http://schemas.microsoft.com/office/drawing/2014/main" id="{DE1BCD4F-A285-4A86-8591-65FBC05FC3FB}"/>
              </a:ext>
            </a:extLst>
          </p:cNvPr>
          <p:cNvSpPr/>
          <p:nvPr/>
        </p:nvSpPr>
        <p:spPr>
          <a:xfrm>
            <a:off x="3478408" y="2134670"/>
            <a:ext cx="990833" cy="950921"/>
          </a:xfrm>
          <a:prstGeom prst="rect">
            <a:avLst/>
          </a:prstGeom>
          <a:solidFill>
            <a:srgbClr val="FCF9EF"/>
          </a:solidFill>
          <a:ln w="254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mj-lt"/>
              </a:rPr>
              <a:t>C</a:t>
            </a:r>
          </a:p>
        </p:txBody>
      </p:sp>
      <p:sp>
        <p:nvSpPr>
          <p:cNvPr id="6" name="Rectangle 5">
            <a:extLst>
              <a:ext uri="{FF2B5EF4-FFF2-40B4-BE49-F238E27FC236}">
                <a16:creationId xmlns:a16="http://schemas.microsoft.com/office/drawing/2014/main" id="{008BA528-1A7B-418D-AEDE-471534A0CF5F}"/>
              </a:ext>
            </a:extLst>
          </p:cNvPr>
          <p:cNvSpPr/>
          <p:nvPr/>
        </p:nvSpPr>
        <p:spPr>
          <a:xfrm>
            <a:off x="4790071" y="1690399"/>
            <a:ext cx="3851254" cy="2790383"/>
          </a:xfrm>
          <a:prstGeom prst="rect">
            <a:avLst/>
          </a:prstGeom>
          <a:solidFill>
            <a:srgbClr val="EAF0F6"/>
          </a:solidFill>
          <a:ln w="127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6D09CE2A-A46E-4065-B64B-7C495D9142C4}"/>
              </a:ext>
            </a:extLst>
          </p:cNvPr>
          <p:cNvSpPr/>
          <p:nvPr/>
        </p:nvSpPr>
        <p:spPr>
          <a:xfrm>
            <a:off x="6306238" y="2003795"/>
            <a:ext cx="2079449" cy="860479"/>
          </a:xfrm>
          <a:prstGeom prst="rect">
            <a:avLst/>
          </a:prstGeom>
          <a:solidFill>
            <a:srgbClr val="F3F7E1"/>
          </a:solidFill>
          <a:ln w="1270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31431C7B-A7E1-42B2-93C4-4FA0AC97BDD5}"/>
              </a:ext>
            </a:extLst>
          </p:cNvPr>
          <p:cNvSpPr/>
          <p:nvPr/>
        </p:nvSpPr>
        <p:spPr>
          <a:xfrm>
            <a:off x="4790071" y="4811643"/>
            <a:ext cx="2090107" cy="860479"/>
          </a:xfrm>
          <a:prstGeom prst="rect">
            <a:avLst/>
          </a:prstGeom>
          <a:solidFill>
            <a:srgbClr val="F7E7E5"/>
          </a:solidFill>
          <a:ln w="12700">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6A5AD992-EED4-4DBD-9AF7-080EA2B96017}"/>
              </a:ext>
            </a:extLst>
          </p:cNvPr>
          <p:cNvSpPr/>
          <p:nvPr/>
        </p:nvSpPr>
        <p:spPr>
          <a:xfrm>
            <a:off x="6306238" y="3085591"/>
            <a:ext cx="2079449" cy="860479"/>
          </a:xfrm>
          <a:prstGeom prst="rect">
            <a:avLst/>
          </a:prstGeom>
          <a:solidFill>
            <a:srgbClr val="F3F7E1"/>
          </a:solidFill>
          <a:ln w="1270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0" name="TextBox 9">
            <a:extLst>
              <a:ext uri="{FF2B5EF4-FFF2-40B4-BE49-F238E27FC236}">
                <a16:creationId xmlns:a16="http://schemas.microsoft.com/office/drawing/2014/main" id="{58EFC1B1-0E3E-4C81-8B9D-30ED47ED7C3D}"/>
              </a:ext>
            </a:extLst>
          </p:cNvPr>
          <p:cNvSpPr txBox="1"/>
          <p:nvPr/>
        </p:nvSpPr>
        <p:spPr>
          <a:xfrm>
            <a:off x="3108748" y="5585602"/>
            <a:ext cx="1222090" cy="369332"/>
          </a:xfrm>
          <a:prstGeom prst="rect">
            <a:avLst/>
          </a:prstGeom>
        </p:spPr>
        <p:txBody>
          <a:bodyPr wrap="square">
            <a:spAutoFit/>
          </a:bodyPr>
          <a:lstStyle>
            <a:defPPr>
              <a:defRPr lang="en-US"/>
            </a:defPPr>
            <a:lvl1pPr>
              <a:defRPr sz="2400"/>
            </a:lvl1pPr>
          </a:lstStyle>
          <a:p>
            <a:pPr algn="ctr"/>
            <a:r>
              <a:rPr lang="en-US" sz="1800" dirty="0">
                <a:solidFill>
                  <a:schemeClr val="bg1">
                    <a:lumMod val="50000"/>
                  </a:schemeClr>
                </a:solidFill>
              </a:rPr>
              <a:t>Node</a:t>
            </a:r>
          </a:p>
        </p:txBody>
      </p:sp>
      <p:sp>
        <p:nvSpPr>
          <p:cNvPr id="11" name="TextBox 10">
            <a:extLst>
              <a:ext uri="{FF2B5EF4-FFF2-40B4-BE49-F238E27FC236}">
                <a16:creationId xmlns:a16="http://schemas.microsoft.com/office/drawing/2014/main" id="{8EC5C9C7-110B-4EA0-A76B-5D69BA5C53CA}"/>
              </a:ext>
            </a:extLst>
          </p:cNvPr>
          <p:cNvSpPr txBox="1"/>
          <p:nvPr/>
        </p:nvSpPr>
        <p:spPr>
          <a:xfrm>
            <a:off x="7416756" y="2106739"/>
            <a:ext cx="1079301" cy="646331"/>
          </a:xfrm>
          <a:prstGeom prst="rect">
            <a:avLst/>
          </a:prstGeom>
        </p:spPr>
        <p:txBody>
          <a:bodyPr wrap="square">
            <a:spAutoFit/>
          </a:bodyPr>
          <a:lstStyle>
            <a:defPPr>
              <a:defRPr lang="en-US"/>
            </a:defPPr>
            <a:lvl1pPr>
              <a:defRPr sz="2400"/>
            </a:lvl1pPr>
          </a:lstStyle>
          <a:p>
            <a:pPr algn="ctr"/>
            <a:r>
              <a:rPr lang="en-US" sz="1800" dirty="0">
                <a:solidFill>
                  <a:schemeClr val="bg1">
                    <a:lumMod val="50000"/>
                  </a:schemeClr>
                </a:solidFill>
              </a:rPr>
              <a:t>CPU Chip 1</a:t>
            </a:r>
          </a:p>
        </p:txBody>
      </p:sp>
      <p:sp>
        <p:nvSpPr>
          <p:cNvPr id="12" name="TextBox 11">
            <a:extLst>
              <a:ext uri="{FF2B5EF4-FFF2-40B4-BE49-F238E27FC236}">
                <a16:creationId xmlns:a16="http://schemas.microsoft.com/office/drawing/2014/main" id="{14962026-CA66-4C7B-A7A0-98EFAF818D0A}"/>
              </a:ext>
            </a:extLst>
          </p:cNvPr>
          <p:cNvSpPr txBox="1"/>
          <p:nvPr/>
        </p:nvSpPr>
        <p:spPr>
          <a:xfrm>
            <a:off x="7467041" y="3213260"/>
            <a:ext cx="956305" cy="646331"/>
          </a:xfrm>
          <a:prstGeom prst="rect">
            <a:avLst/>
          </a:prstGeom>
        </p:spPr>
        <p:txBody>
          <a:bodyPr wrap="square">
            <a:spAutoFit/>
          </a:bodyPr>
          <a:lstStyle>
            <a:defPPr>
              <a:defRPr lang="en-US"/>
            </a:defPPr>
            <a:lvl1pPr>
              <a:defRPr sz="2400"/>
            </a:lvl1pPr>
          </a:lstStyle>
          <a:p>
            <a:pPr algn="ctr"/>
            <a:r>
              <a:rPr lang="en-US" sz="1800" dirty="0">
                <a:solidFill>
                  <a:schemeClr val="bg1">
                    <a:lumMod val="50000"/>
                  </a:schemeClr>
                </a:solidFill>
              </a:rPr>
              <a:t>CPU Chip 2</a:t>
            </a:r>
          </a:p>
        </p:txBody>
      </p:sp>
      <p:sp>
        <p:nvSpPr>
          <p:cNvPr id="13" name="TextBox 12">
            <a:extLst>
              <a:ext uri="{FF2B5EF4-FFF2-40B4-BE49-F238E27FC236}">
                <a16:creationId xmlns:a16="http://schemas.microsoft.com/office/drawing/2014/main" id="{1ADF4E21-45BC-4CC9-9492-EE17282BF78E}"/>
              </a:ext>
            </a:extLst>
          </p:cNvPr>
          <p:cNvSpPr txBox="1"/>
          <p:nvPr/>
        </p:nvSpPr>
        <p:spPr>
          <a:xfrm>
            <a:off x="5770306" y="4082723"/>
            <a:ext cx="1800606" cy="369332"/>
          </a:xfrm>
          <a:prstGeom prst="rect">
            <a:avLst/>
          </a:prstGeom>
        </p:spPr>
        <p:txBody>
          <a:bodyPr wrap="square">
            <a:spAutoFit/>
          </a:bodyPr>
          <a:lstStyle>
            <a:defPPr>
              <a:defRPr lang="en-US"/>
            </a:defPPr>
            <a:lvl1pPr>
              <a:defRPr sz="2400"/>
            </a:lvl1pPr>
          </a:lstStyle>
          <a:p>
            <a:pPr algn="ctr"/>
            <a:r>
              <a:rPr lang="en-US" sz="1800" dirty="0">
                <a:solidFill>
                  <a:schemeClr val="bg1">
                    <a:lumMod val="50000"/>
                  </a:schemeClr>
                </a:solidFill>
              </a:rPr>
              <a:t>CPU Cluster</a:t>
            </a:r>
          </a:p>
        </p:txBody>
      </p:sp>
      <p:sp>
        <p:nvSpPr>
          <p:cNvPr id="14" name="TextBox 13">
            <a:extLst>
              <a:ext uri="{FF2B5EF4-FFF2-40B4-BE49-F238E27FC236}">
                <a16:creationId xmlns:a16="http://schemas.microsoft.com/office/drawing/2014/main" id="{1E52BE3D-F5D0-4FF3-970A-5634A7246067}"/>
              </a:ext>
            </a:extLst>
          </p:cNvPr>
          <p:cNvSpPr txBox="1"/>
          <p:nvPr/>
        </p:nvSpPr>
        <p:spPr>
          <a:xfrm>
            <a:off x="5866817" y="4943810"/>
            <a:ext cx="1089346" cy="646331"/>
          </a:xfrm>
          <a:prstGeom prst="rect">
            <a:avLst/>
          </a:prstGeom>
        </p:spPr>
        <p:txBody>
          <a:bodyPr wrap="square">
            <a:spAutoFit/>
          </a:bodyPr>
          <a:lstStyle>
            <a:defPPr>
              <a:defRPr lang="en-US"/>
            </a:defPPr>
            <a:lvl1pPr>
              <a:defRPr sz="2400"/>
            </a:lvl1pPr>
          </a:lstStyle>
          <a:p>
            <a:pPr algn="ctr"/>
            <a:r>
              <a:rPr lang="en-US" sz="1800" dirty="0">
                <a:solidFill>
                  <a:schemeClr val="bg1">
                    <a:lumMod val="50000"/>
                  </a:schemeClr>
                </a:solidFill>
              </a:rPr>
              <a:t>GPU Chip</a:t>
            </a:r>
          </a:p>
        </p:txBody>
      </p:sp>
      <p:sp>
        <p:nvSpPr>
          <p:cNvPr id="15" name="Rectangle 14">
            <a:extLst>
              <a:ext uri="{FF2B5EF4-FFF2-40B4-BE49-F238E27FC236}">
                <a16:creationId xmlns:a16="http://schemas.microsoft.com/office/drawing/2014/main" id="{15879670-102E-4468-87D8-41E58CD67E7F}"/>
              </a:ext>
            </a:extLst>
          </p:cNvPr>
          <p:cNvSpPr/>
          <p:nvPr/>
        </p:nvSpPr>
        <p:spPr>
          <a:xfrm>
            <a:off x="6530787" y="2197472"/>
            <a:ext cx="461143" cy="457880"/>
          </a:xfrm>
          <a:prstGeom prst="rect">
            <a:avLst/>
          </a:prstGeom>
          <a:solidFill>
            <a:srgbClr val="F5FAE9"/>
          </a:solidFill>
          <a:ln w="2540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mj-lt"/>
              </a:rPr>
              <a:t>C</a:t>
            </a:r>
          </a:p>
        </p:txBody>
      </p:sp>
      <p:sp>
        <p:nvSpPr>
          <p:cNvPr id="16" name="Rectangle 15">
            <a:extLst>
              <a:ext uri="{FF2B5EF4-FFF2-40B4-BE49-F238E27FC236}">
                <a16:creationId xmlns:a16="http://schemas.microsoft.com/office/drawing/2014/main" id="{E72BFFE0-971C-4CC4-AE9C-D1290658BE00}"/>
              </a:ext>
            </a:extLst>
          </p:cNvPr>
          <p:cNvSpPr/>
          <p:nvPr/>
        </p:nvSpPr>
        <p:spPr>
          <a:xfrm>
            <a:off x="6541871" y="3260140"/>
            <a:ext cx="461143" cy="461665"/>
          </a:xfrm>
          <a:prstGeom prst="rect">
            <a:avLst/>
          </a:prstGeom>
          <a:solidFill>
            <a:srgbClr val="F5FAE9"/>
          </a:solidFill>
          <a:ln w="2540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mj-lt"/>
              </a:rPr>
              <a:t>C</a:t>
            </a:r>
          </a:p>
        </p:txBody>
      </p:sp>
      <p:sp>
        <p:nvSpPr>
          <p:cNvPr id="17" name="Rectangle 16">
            <a:extLst>
              <a:ext uri="{FF2B5EF4-FFF2-40B4-BE49-F238E27FC236}">
                <a16:creationId xmlns:a16="http://schemas.microsoft.com/office/drawing/2014/main" id="{A36B4BBB-6215-46D8-BA11-D99E78A51027}"/>
              </a:ext>
            </a:extLst>
          </p:cNvPr>
          <p:cNvSpPr/>
          <p:nvPr/>
        </p:nvSpPr>
        <p:spPr>
          <a:xfrm>
            <a:off x="5059880" y="2197471"/>
            <a:ext cx="461143" cy="461665"/>
          </a:xfrm>
          <a:prstGeom prst="rect">
            <a:avLst/>
          </a:prstGeom>
          <a:solidFill>
            <a:srgbClr val="ECF1F7"/>
          </a:solidFill>
          <a:ln w="254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mj-lt"/>
              </a:rPr>
              <a:t>C</a:t>
            </a:r>
          </a:p>
        </p:txBody>
      </p:sp>
      <p:sp>
        <p:nvSpPr>
          <p:cNvPr id="18" name="Rectangle 17">
            <a:extLst>
              <a:ext uri="{FF2B5EF4-FFF2-40B4-BE49-F238E27FC236}">
                <a16:creationId xmlns:a16="http://schemas.microsoft.com/office/drawing/2014/main" id="{8B408750-3AA6-4540-9B2F-712A69DC6753}"/>
              </a:ext>
            </a:extLst>
          </p:cNvPr>
          <p:cNvSpPr/>
          <p:nvPr/>
        </p:nvSpPr>
        <p:spPr>
          <a:xfrm>
            <a:off x="3527088" y="2193687"/>
            <a:ext cx="461143" cy="461665"/>
          </a:xfrm>
          <a:prstGeom prst="rect">
            <a:avLst/>
          </a:prstGeom>
          <a:solidFill>
            <a:srgbClr val="FCF9EF"/>
          </a:solidFill>
          <a:ln w="254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mj-lt"/>
              </a:rPr>
              <a:t>C</a:t>
            </a:r>
          </a:p>
        </p:txBody>
      </p:sp>
      <p:sp>
        <p:nvSpPr>
          <p:cNvPr id="19" name="Rectangle 18">
            <a:extLst>
              <a:ext uri="{FF2B5EF4-FFF2-40B4-BE49-F238E27FC236}">
                <a16:creationId xmlns:a16="http://schemas.microsoft.com/office/drawing/2014/main" id="{0285E4CF-CF89-4665-890A-BE40E199AE28}"/>
              </a:ext>
            </a:extLst>
          </p:cNvPr>
          <p:cNvSpPr/>
          <p:nvPr/>
        </p:nvSpPr>
        <p:spPr>
          <a:xfrm>
            <a:off x="5059880" y="4939742"/>
            <a:ext cx="461143" cy="461665"/>
          </a:xfrm>
          <a:prstGeom prst="rect">
            <a:avLst/>
          </a:prstGeom>
          <a:solidFill>
            <a:srgbClr val="F8EAE9"/>
          </a:solidFill>
          <a:ln w="25400">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mj-lt"/>
              </a:rPr>
              <a:t>C</a:t>
            </a:r>
          </a:p>
        </p:txBody>
      </p:sp>
      <p:cxnSp>
        <p:nvCxnSpPr>
          <p:cNvPr id="20" name="Straight Arrow Connector 31">
            <a:extLst>
              <a:ext uri="{FF2B5EF4-FFF2-40B4-BE49-F238E27FC236}">
                <a16:creationId xmlns:a16="http://schemas.microsoft.com/office/drawing/2014/main" id="{221A7972-2EF4-4192-BB18-3809C1A43086}"/>
              </a:ext>
            </a:extLst>
          </p:cNvPr>
          <p:cNvCxnSpPr>
            <a:cxnSpLocks/>
            <a:endCxn id="19" idx="1"/>
          </p:cNvCxnSpPr>
          <p:nvPr/>
        </p:nvCxnSpPr>
        <p:spPr>
          <a:xfrm rot="16200000" flipH="1">
            <a:off x="3366936" y="3477630"/>
            <a:ext cx="2736539" cy="649350"/>
          </a:xfrm>
          <a:prstGeom prst="bentConnector2">
            <a:avLst/>
          </a:prstGeom>
          <a:ln w="28575">
            <a:solidFill>
              <a:schemeClr val="tx1"/>
            </a:solidFill>
            <a:headEnd type="triangle" w="lg" len="lg"/>
            <a:tailEnd type="triangle" w="lg" len="lg"/>
          </a:ln>
          <a:effectLst/>
        </p:spPr>
        <p:style>
          <a:lnRef idx="1">
            <a:schemeClr val="accent1"/>
          </a:lnRef>
          <a:fillRef idx="0">
            <a:schemeClr val="accent1"/>
          </a:fillRef>
          <a:effectRef idx="0">
            <a:schemeClr val="accent1"/>
          </a:effectRef>
          <a:fontRef idx="minor">
            <a:schemeClr val="tx1"/>
          </a:fontRef>
        </p:style>
      </p:cxnSp>
      <p:cxnSp>
        <p:nvCxnSpPr>
          <p:cNvPr id="21" name="Straight Arrow Connector 31">
            <a:extLst>
              <a:ext uri="{FF2B5EF4-FFF2-40B4-BE49-F238E27FC236}">
                <a16:creationId xmlns:a16="http://schemas.microsoft.com/office/drawing/2014/main" id="{28BE0C92-815A-49F0-B7F2-FB23B5927E63}"/>
              </a:ext>
            </a:extLst>
          </p:cNvPr>
          <p:cNvCxnSpPr>
            <a:cxnSpLocks/>
            <a:endCxn id="16" idx="1"/>
          </p:cNvCxnSpPr>
          <p:nvPr/>
        </p:nvCxnSpPr>
        <p:spPr>
          <a:xfrm rot="16200000" flipH="1">
            <a:off x="5714129" y="2663231"/>
            <a:ext cx="1056936" cy="598548"/>
          </a:xfrm>
          <a:prstGeom prst="bentConnector2">
            <a:avLst/>
          </a:prstGeom>
          <a:ln w="28575">
            <a:solidFill>
              <a:schemeClr val="tx1"/>
            </a:solidFill>
            <a:headEnd type="triangle" w="lg" len="lg"/>
            <a:tailEnd type="triangle" w="lg" len="lg"/>
          </a:ln>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6021B04-C6FC-4FCE-9223-E2F616EBDB5F}"/>
              </a:ext>
            </a:extLst>
          </p:cNvPr>
          <p:cNvCxnSpPr>
            <a:cxnSpLocks/>
            <a:stCxn id="18" idx="3"/>
            <a:endCxn id="17" idx="1"/>
          </p:cNvCxnSpPr>
          <p:nvPr/>
        </p:nvCxnSpPr>
        <p:spPr>
          <a:xfrm>
            <a:off x="3988231" y="2424520"/>
            <a:ext cx="1071649" cy="3784"/>
          </a:xfrm>
          <a:prstGeom prst="straightConnector1">
            <a:avLst/>
          </a:prstGeom>
          <a:ln w="28575">
            <a:solidFill>
              <a:schemeClr val="tx1"/>
            </a:solidFill>
            <a:headEnd type="triangle" w="lg" len="lg"/>
            <a:tailEnd type="triangle" w="lg" len="lg"/>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F56AC9A-08D9-424D-84F3-DA165CCF3205}"/>
              </a:ext>
            </a:extLst>
          </p:cNvPr>
          <p:cNvCxnSpPr>
            <a:cxnSpLocks/>
            <a:stCxn id="17" idx="3"/>
            <a:endCxn id="15" idx="1"/>
          </p:cNvCxnSpPr>
          <p:nvPr/>
        </p:nvCxnSpPr>
        <p:spPr>
          <a:xfrm flipV="1">
            <a:off x="5521023" y="2426412"/>
            <a:ext cx="1009764" cy="1892"/>
          </a:xfrm>
          <a:prstGeom prst="straightConnector1">
            <a:avLst/>
          </a:prstGeom>
          <a:ln w="28575">
            <a:solidFill>
              <a:schemeClr val="tx1"/>
            </a:solidFill>
            <a:headEnd type="triangle" w="lg" len="lg"/>
            <a:tailEnd type="triangle" w="lg" len="lg"/>
          </a:ln>
          <a:effectLst/>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5522B59-6964-495B-86C1-E676D90B5095}"/>
              </a:ext>
            </a:extLst>
          </p:cNvPr>
          <p:cNvSpPr txBox="1"/>
          <p:nvPr/>
        </p:nvSpPr>
        <p:spPr>
          <a:xfrm>
            <a:off x="262670" y="2063793"/>
            <a:ext cx="2540761" cy="461665"/>
          </a:xfrm>
          <a:prstGeom prst="rect">
            <a:avLst/>
          </a:prstGeom>
        </p:spPr>
        <p:txBody>
          <a:bodyPr wrap="square">
            <a:spAutoFit/>
          </a:bodyPr>
          <a:lstStyle>
            <a:defPPr>
              <a:defRPr lang="en-US"/>
            </a:defPPr>
            <a:lvl1pPr>
              <a:defRPr sz="2400"/>
            </a:lvl1pPr>
          </a:lstStyle>
          <a:p>
            <a:pPr algn="ctr"/>
            <a:r>
              <a:rPr lang="en-US" dirty="0">
                <a:solidFill>
                  <a:srgbClr val="C00000"/>
                </a:solidFill>
              </a:rPr>
              <a:t>Centralized</a:t>
            </a:r>
          </a:p>
        </p:txBody>
      </p:sp>
      <p:sp>
        <p:nvSpPr>
          <p:cNvPr id="28" name="TextBox 27">
            <a:extLst>
              <a:ext uri="{FF2B5EF4-FFF2-40B4-BE49-F238E27FC236}">
                <a16:creationId xmlns:a16="http://schemas.microsoft.com/office/drawing/2014/main" id="{C8D309D2-46B4-462C-AD37-684843B4F901}"/>
              </a:ext>
            </a:extLst>
          </p:cNvPr>
          <p:cNvSpPr txBox="1"/>
          <p:nvPr/>
        </p:nvSpPr>
        <p:spPr>
          <a:xfrm>
            <a:off x="262670" y="2565108"/>
            <a:ext cx="2639408" cy="400110"/>
          </a:xfrm>
          <a:prstGeom prst="rect">
            <a:avLst/>
          </a:prstGeom>
        </p:spPr>
        <p:txBody>
          <a:bodyPr wrap="square">
            <a:spAutoFit/>
          </a:bodyPr>
          <a:lstStyle>
            <a:defPPr>
              <a:defRPr lang="en-US"/>
            </a:defPPr>
            <a:lvl1pPr>
              <a:defRPr sz="2400"/>
            </a:lvl1pPr>
          </a:lstStyle>
          <a:p>
            <a:pPr algn="ctr"/>
            <a:r>
              <a:rPr lang="en-US" sz="2000" dirty="0"/>
              <a:t>Always 200 ms</a:t>
            </a:r>
          </a:p>
        </p:txBody>
      </p:sp>
      <p:sp>
        <p:nvSpPr>
          <p:cNvPr id="29" name="TextBox 28">
            <a:extLst>
              <a:ext uri="{FF2B5EF4-FFF2-40B4-BE49-F238E27FC236}">
                <a16:creationId xmlns:a16="http://schemas.microsoft.com/office/drawing/2014/main" id="{F73866DD-55F0-4D2D-8F43-4E5ACD9268E7}"/>
              </a:ext>
            </a:extLst>
          </p:cNvPr>
          <p:cNvSpPr txBox="1"/>
          <p:nvPr/>
        </p:nvSpPr>
        <p:spPr>
          <a:xfrm>
            <a:off x="9348156" y="2063793"/>
            <a:ext cx="2540761" cy="461665"/>
          </a:xfrm>
          <a:prstGeom prst="rect">
            <a:avLst/>
          </a:prstGeom>
        </p:spPr>
        <p:txBody>
          <a:bodyPr wrap="square">
            <a:spAutoFit/>
          </a:bodyPr>
          <a:lstStyle>
            <a:defPPr>
              <a:defRPr lang="en-US"/>
            </a:defPPr>
            <a:lvl1pPr>
              <a:defRPr sz="2400"/>
            </a:lvl1pPr>
          </a:lstStyle>
          <a:p>
            <a:pPr algn="ctr"/>
            <a:r>
              <a:rPr lang="en-US" dirty="0">
                <a:solidFill>
                  <a:srgbClr val="C00000"/>
                </a:solidFill>
              </a:rPr>
              <a:t>Tangram</a:t>
            </a:r>
          </a:p>
        </p:txBody>
      </p:sp>
      <p:sp>
        <p:nvSpPr>
          <p:cNvPr id="30" name="TextBox 29">
            <a:extLst>
              <a:ext uri="{FF2B5EF4-FFF2-40B4-BE49-F238E27FC236}">
                <a16:creationId xmlns:a16="http://schemas.microsoft.com/office/drawing/2014/main" id="{8CD642BC-F2EF-4CF8-AE0C-CBDF0D5A3D3D}"/>
              </a:ext>
            </a:extLst>
          </p:cNvPr>
          <p:cNvSpPr txBox="1"/>
          <p:nvPr/>
        </p:nvSpPr>
        <p:spPr>
          <a:xfrm>
            <a:off x="9225955" y="2622629"/>
            <a:ext cx="2738055" cy="707886"/>
          </a:xfrm>
          <a:prstGeom prst="rect">
            <a:avLst/>
          </a:prstGeom>
        </p:spPr>
        <p:txBody>
          <a:bodyPr wrap="square">
            <a:spAutoFit/>
          </a:bodyPr>
          <a:lstStyle>
            <a:defPPr>
              <a:defRPr lang="en-US"/>
            </a:defPPr>
            <a:lvl1pPr>
              <a:defRPr sz="2400"/>
            </a:lvl1pPr>
          </a:lstStyle>
          <a:p>
            <a:pPr algn="ctr"/>
            <a:r>
              <a:rPr lang="en-US" sz="2000" dirty="0"/>
              <a:t>Common case: 15 ms</a:t>
            </a:r>
          </a:p>
          <a:p>
            <a:pPr algn="ctr"/>
            <a:r>
              <a:rPr lang="en-US" sz="2000" dirty="0"/>
              <a:t>Worst case: 515 ms</a:t>
            </a:r>
          </a:p>
        </p:txBody>
      </p:sp>
      <p:sp>
        <p:nvSpPr>
          <p:cNvPr id="4" name="Freeform: Shape 3">
            <a:extLst>
              <a:ext uri="{FF2B5EF4-FFF2-40B4-BE49-F238E27FC236}">
                <a16:creationId xmlns:a16="http://schemas.microsoft.com/office/drawing/2014/main" id="{07E015FD-0417-4AC3-ABCB-95C910B2CFB7}"/>
              </a:ext>
            </a:extLst>
          </p:cNvPr>
          <p:cNvSpPr/>
          <p:nvPr/>
        </p:nvSpPr>
        <p:spPr>
          <a:xfrm rot="10800000">
            <a:off x="4266910" y="1939145"/>
            <a:ext cx="2842067" cy="1023304"/>
          </a:xfrm>
          <a:custGeom>
            <a:avLst/>
            <a:gdLst>
              <a:gd name="connsiteX0" fmla="*/ 0 w 2842067"/>
              <a:gd name="connsiteY0" fmla="*/ 322141 h 1023304"/>
              <a:gd name="connsiteX1" fmla="*/ 1408670 w 2842067"/>
              <a:gd name="connsiteY1" fmla="*/ 866 h 1023304"/>
              <a:gd name="connsiteX2" fmla="*/ 2842054 w 2842067"/>
              <a:gd name="connsiteY2" fmla="*/ 408639 h 1023304"/>
              <a:gd name="connsiteX3" fmla="*/ 1383956 w 2842067"/>
              <a:gd name="connsiteY3" fmla="*/ 1014120 h 1023304"/>
              <a:gd name="connsiteX4" fmla="*/ 12356 w 2842067"/>
              <a:gd name="connsiteY4" fmla="*/ 717558 h 1023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067" h="1023304">
                <a:moveTo>
                  <a:pt x="0" y="322141"/>
                </a:moveTo>
                <a:cubicBezTo>
                  <a:pt x="467497" y="154295"/>
                  <a:pt x="934994" y="-13550"/>
                  <a:pt x="1408670" y="866"/>
                </a:cubicBezTo>
                <a:cubicBezTo>
                  <a:pt x="1882346" y="15282"/>
                  <a:pt x="2846173" y="239763"/>
                  <a:pt x="2842054" y="408639"/>
                </a:cubicBezTo>
                <a:cubicBezTo>
                  <a:pt x="2837935" y="577515"/>
                  <a:pt x="1855572" y="962634"/>
                  <a:pt x="1383956" y="1014120"/>
                </a:cubicBezTo>
                <a:cubicBezTo>
                  <a:pt x="912340" y="1065607"/>
                  <a:pt x="462348" y="891582"/>
                  <a:pt x="12356" y="717558"/>
                </a:cubicBezTo>
              </a:path>
            </a:pathLst>
          </a:custGeom>
          <a:noFill/>
          <a:ln w="25400" cmpd="sng">
            <a:solidFill>
              <a:srgbClr val="C00000"/>
            </a:solidFill>
            <a:headEnd type="oval" w="lg" len="lg"/>
            <a:tailEnd type="stealth" w="lg" len="lg"/>
          </a:ln>
          <a:effectLst>
            <a:glow rad="381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B80F342B-947E-497C-985C-6E7979F727FB}"/>
              </a:ext>
            </a:extLst>
          </p:cNvPr>
          <p:cNvSpPr/>
          <p:nvPr/>
        </p:nvSpPr>
        <p:spPr>
          <a:xfrm rot="11241846">
            <a:off x="6926848" y="2235460"/>
            <a:ext cx="798984" cy="457880"/>
          </a:xfrm>
          <a:custGeom>
            <a:avLst/>
            <a:gdLst>
              <a:gd name="connsiteX0" fmla="*/ 0 w 2842067"/>
              <a:gd name="connsiteY0" fmla="*/ 322141 h 1023304"/>
              <a:gd name="connsiteX1" fmla="*/ 1408670 w 2842067"/>
              <a:gd name="connsiteY1" fmla="*/ 866 h 1023304"/>
              <a:gd name="connsiteX2" fmla="*/ 2842054 w 2842067"/>
              <a:gd name="connsiteY2" fmla="*/ 408639 h 1023304"/>
              <a:gd name="connsiteX3" fmla="*/ 1383956 w 2842067"/>
              <a:gd name="connsiteY3" fmla="*/ 1014120 h 1023304"/>
              <a:gd name="connsiteX4" fmla="*/ 12356 w 2842067"/>
              <a:gd name="connsiteY4" fmla="*/ 717558 h 1023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067" h="1023304">
                <a:moveTo>
                  <a:pt x="0" y="322141"/>
                </a:moveTo>
                <a:cubicBezTo>
                  <a:pt x="467497" y="154295"/>
                  <a:pt x="934994" y="-13550"/>
                  <a:pt x="1408670" y="866"/>
                </a:cubicBezTo>
                <a:cubicBezTo>
                  <a:pt x="1882346" y="15282"/>
                  <a:pt x="2846173" y="239763"/>
                  <a:pt x="2842054" y="408639"/>
                </a:cubicBezTo>
                <a:cubicBezTo>
                  <a:pt x="2837935" y="577515"/>
                  <a:pt x="1855572" y="962634"/>
                  <a:pt x="1383956" y="1014120"/>
                </a:cubicBezTo>
                <a:cubicBezTo>
                  <a:pt x="912340" y="1065607"/>
                  <a:pt x="462348" y="891582"/>
                  <a:pt x="12356" y="717558"/>
                </a:cubicBezTo>
              </a:path>
            </a:pathLst>
          </a:custGeom>
          <a:noFill/>
          <a:ln w="25400" cmpd="sng">
            <a:solidFill>
              <a:srgbClr val="C00000"/>
            </a:solidFill>
            <a:headEnd type="oval" w="lg" len="lg"/>
            <a:tailEnd type="stealth" w="lg" len="lg"/>
          </a:ln>
          <a:effectLst>
            <a:glow rad="381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E2618D17-C91B-4CF4-8185-3D65F5A9214E}"/>
              </a:ext>
            </a:extLst>
          </p:cNvPr>
          <p:cNvSpPr/>
          <p:nvPr/>
        </p:nvSpPr>
        <p:spPr>
          <a:xfrm rot="11127960">
            <a:off x="6936003" y="3241098"/>
            <a:ext cx="798984" cy="457880"/>
          </a:xfrm>
          <a:custGeom>
            <a:avLst/>
            <a:gdLst>
              <a:gd name="connsiteX0" fmla="*/ 0 w 2842067"/>
              <a:gd name="connsiteY0" fmla="*/ 322141 h 1023304"/>
              <a:gd name="connsiteX1" fmla="*/ 1408670 w 2842067"/>
              <a:gd name="connsiteY1" fmla="*/ 866 h 1023304"/>
              <a:gd name="connsiteX2" fmla="*/ 2842054 w 2842067"/>
              <a:gd name="connsiteY2" fmla="*/ 408639 h 1023304"/>
              <a:gd name="connsiteX3" fmla="*/ 1383956 w 2842067"/>
              <a:gd name="connsiteY3" fmla="*/ 1014120 h 1023304"/>
              <a:gd name="connsiteX4" fmla="*/ 12356 w 2842067"/>
              <a:gd name="connsiteY4" fmla="*/ 717558 h 1023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067" h="1023304">
                <a:moveTo>
                  <a:pt x="0" y="322141"/>
                </a:moveTo>
                <a:cubicBezTo>
                  <a:pt x="467497" y="154295"/>
                  <a:pt x="934994" y="-13550"/>
                  <a:pt x="1408670" y="866"/>
                </a:cubicBezTo>
                <a:cubicBezTo>
                  <a:pt x="1882346" y="15282"/>
                  <a:pt x="2846173" y="239763"/>
                  <a:pt x="2842054" y="408639"/>
                </a:cubicBezTo>
                <a:cubicBezTo>
                  <a:pt x="2837935" y="577515"/>
                  <a:pt x="1855572" y="962634"/>
                  <a:pt x="1383956" y="1014120"/>
                </a:cubicBezTo>
                <a:cubicBezTo>
                  <a:pt x="912340" y="1065607"/>
                  <a:pt x="462348" y="891582"/>
                  <a:pt x="12356" y="717558"/>
                </a:cubicBezTo>
              </a:path>
            </a:pathLst>
          </a:custGeom>
          <a:noFill/>
          <a:ln w="25400" cmpd="sng">
            <a:solidFill>
              <a:srgbClr val="C00000"/>
            </a:solidFill>
            <a:headEnd type="oval" w="lg" len="lg"/>
            <a:tailEnd type="stealth" w="lg" len="lg"/>
          </a:ln>
          <a:effectLst>
            <a:glow rad="381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89289978-5FFB-4F9C-9908-A4961C0BF22A}"/>
              </a:ext>
            </a:extLst>
          </p:cNvPr>
          <p:cNvSpPr/>
          <p:nvPr/>
        </p:nvSpPr>
        <p:spPr>
          <a:xfrm rot="11073605">
            <a:off x="5479004" y="4939468"/>
            <a:ext cx="798984" cy="457880"/>
          </a:xfrm>
          <a:custGeom>
            <a:avLst/>
            <a:gdLst>
              <a:gd name="connsiteX0" fmla="*/ 0 w 2842067"/>
              <a:gd name="connsiteY0" fmla="*/ 322141 h 1023304"/>
              <a:gd name="connsiteX1" fmla="*/ 1408670 w 2842067"/>
              <a:gd name="connsiteY1" fmla="*/ 866 h 1023304"/>
              <a:gd name="connsiteX2" fmla="*/ 2842054 w 2842067"/>
              <a:gd name="connsiteY2" fmla="*/ 408639 h 1023304"/>
              <a:gd name="connsiteX3" fmla="*/ 1383956 w 2842067"/>
              <a:gd name="connsiteY3" fmla="*/ 1014120 h 1023304"/>
              <a:gd name="connsiteX4" fmla="*/ 12356 w 2842067"/>
              <a:gd name="connsiteY4" fmla="*/ 717558 h 1023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067" h="1023304">
                <a:moveTo>
                  <a:pt x="0" y="322141"/>
                </a:moveTo>
                <a:cubicBezTo>
                  <a:pt x="467497" y="154295"/>
                  <a:pt x="934994" y="-13550"/>
                  <a:pt x="1408670" y="866"/>
                </a:cubicBezTo>
                <a:cubicBezTo>
                  <a:pt x="1882346" y="15282"/>
                  <a:pt x="2846173" y="239763"/>
                  <a:pt x="2842054" y="408639"/>
                </a:cubicBezTo>
                <a:cubicBezTo>
                  <a:pt x="2837935" y="577515"/>
                  <a:pt x="1855572" y="962634"/>
                  <a:pt x="1383956" y="1014120"/>
                </a:cubicBezTo>
                <a:cubicBezTo>
                  <a:pt x="912340" y="1065607"/>
                  <a:pt x="462348" y="891582"/>
                  <a:pt x="12356" y="717558"/>
                </a:cubicBezTo>
              </a:path>
            </a:pathLst>
          </a:custGeom>
          <a:noFill/>
          <a:ln w="25400" cmpd="sng">
            <a:solidFill>
              <a:srgbClr val="C00000"/>
            </a:solidFill>
            <a:headEnd type="oval" w="lg" len="lg"/>
            <a:tailEnd type="stealth" w="lg" len="lg"/>
          </a:ln>
          <a:effectLst>
            <a:glow rad="381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8AE82C40-6EE2-4D53-97B3-6480FA637663}"/>
                  </a:ext>
                </a:extLst>
              </p:cNvPr>
              <p:cNvSpPr txBox="1"/>
              <p:nvPr/>
            </p:nvSpPr>
            <p:spPr>
              <a:xfrm>
                <a:off x="9190433" y="3476186"/>
                <a:ext cx="2738055" cy="707886"/>
              </a:xfrm>
              <a:prstGeom prst="rect">
                <a:avLst/>
              </a:prstGeom>
            </p:spPr>
            <p:txBody>
              <a:bodyPr wrap="square">
                <a:spAutoFit/>
              </a:bodyPr>
              <a:lstStyle>
                <a:defPPr>
                  <a:defRPr lang="en-US"/>
                </a:defPPr>
                <a:lvl1pPr>
                  <a:defRPr sz="2400"/>
                </a:lvl1pPr>
              </a:lstStyle>
              <a:p>
                <a:pPr algn="ctr"/>
                <a:r>
                  <a:rPr lang="en-US" sz="2000" dirty="0"/>
                  <a:t>Preconfigured and Safety response is </a:t>
                </a:r>
                <a14:m>
                  <m:oMath xmlns:m="http://schemas.openxmlformats.org/officeDocument/2006/math">
                    <m:r>
                      <a:rPr lang="en-US" sz="2000" b="0" i="1" smtClean="0">
                        <a:latin typeface="Cambria Math" panose="02040503050406030204" pitchFamily="18" charset="0"/>
                      </a:rPr>
                      <m:t>≈</m:t>
                    </m:r>
                  </m:oMath>
                </a14:m>
                <a:r>
                  <a:rPr lang="en-US" sz="2000" dirty="0"/>
                  <a:t> 2 ms</a:t>
                </a:r>
              </a:p>
            </p:txBody>
          </p:sp>
        </mc:Choice>
        <mc:Fallback xmlns="">
          <p:sp>
            <p:nvSpPr>
              <p:cNvPr id="36" name="TextBox 35">
                <a:extLst>
                  <a:ext uri="{FF2B5EF4-FFF2-40B4-BE49-F238E27FC236}">
                    <a16:creationId xmlns:a16="http://schemas.microsoft.com/office/drawing/2014/main" id="{8AE82C40-6EE2-4D53-97B3-6480FA637663}"/>
                  </a:ext>
                </a:extLst>
              </p:cNvPr>
              <p:cNvSpPr txBox="1">
                <a:spLocks noRot="1" noChangeAspect="1" noMove="1" noResize="1" noEditPoints="1" noAdjustHandles="1" noChangeArrowheads="1" noChangeShapeType="1" noTextEdit="1"/>
              </p:cNvSpPr>
              <p:nvPr/>
            </p:nvSpPr>
            <p:spPr>
              <a:xfrm>
                <a:off x="9190433" y="3476186"/>
                <a:ext cx="2738055" cy="707886"/>
              </a:xfrm>
              <a:prstGeom prst="rect">
                <a:avLst/>
              </a:prstGeom>
              <a:blipFill>
                <a:blip r:embed="rId2"/>
                <a:stretch>
                  <a:fillRect l="-2227" t="-4310" r="-4232" b="-14655"/>
                </a:stretch>
              </a:blipFill>
            </p:spPr>
            <p:txBody>
              <a:bodyPr/>
              <a:lstStyle/>
              <a:p>
                <a:r>
                  <a:rPr lang="en-US">
                    <a:noFill/>
                  </a:rPr>
                  <a:t> </a:t>
                </a:r>
              </a:p>
            </p:txBody>
          </p:sp>
        </mc:Fallback>
      </mc:AlternateContent>
    </p:spTree>
    <p:extLst>
      <p:ext uri="{BB962C8B-B14F-4D97-AF65-F5344CB8AC3E}">
        <p14:creationId xmlns:p14="http://schemas.microsoft.com/office/powerpoint/2010/main" val="186182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par>
                          <p:cTn id="21" fill="hold">
                            <p:stCondLst>
                              <p:cond delay="0"/>
                            </p:stCondLst>
                            <p:childTnLst>
                              <p:par>
                                <p:cTn id="22" presetID="1" presetClass="exit" presetSubtype="0" fill="hold" grpId="1" nodeType="afterEffect">
                                  <p:stCondLst>
                                    <p:cond delay="0"/>
                                  </p:stCondLst>
                                  <p:childTnLst>
                                    <p:set>
                                      <p:cBhvr>
                                        <p:cTn id="23" dur="1" fill="hold">
                                          <p:stCondLst>
                                            <p:cond delay="0"/>
                                          </p:stCondLst>
                                        </p:cTn>
                                        <p:tgtEl>
                                          <p:spTgt spid="35"/>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4"/>
                                        </p:tgtEl>
                                        <p:attrNameLst>
                                          <p:attrName>style.visibility</p:attrName>
                                        </p:attrNameLst>
                                      </p:cBhvr>
                                      <p:to>
                                        <p:strVal val="hidden"/>
                                      </p:to>
                                    </p:set>
                                  </p:childTnLst>
                                </p:cTn>
                              </p:par>
                            </p:childTnLst>
                          </p:cTn>
                        </p:par>
                        <p:par>
                          <p:cTn id="26" fill="hold">
                            <p:stCondLst>
                              <p:cond delay="0"/>
                            </p:stCondLst>
                            <p:childTnLst>
                              <p:par>
                                <p:cTn id="27" presetID="10"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par>
                          <p:cTn id="38" fill="hold">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par>
                          <p:cTn id="46" fill="hold">
                            <p:stCondLst>
                              <p:cond delay="2500"/>
                            </p:stCondLst>
                            <p:childTnLst>
                              <p:par>
                                <p:cTn id="47" presetID="1" presetClass="entr" presetSubtype="0"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30">
                                            <p:txEl>
                                              <p:pRg st="0" end="0"/>
                                            </p:txEl>
                                          </p:spTgt>
                                        </p:tgtEl>
                                        <p:attrNameLst>
                                          <p:attrName>style.visibility</p:attrName>
                                        </p:attrNameLst>
                                      </p:cBhvr>
                                      <p:to>
                                        <p:strVal val="visible"/>
                                      </p:to>
                                    </p:set>
                                    <p:animEffect transition="in" filter="fade">
                                      <p:cBhvr>
                                        <p:cTn id="69" dur="500"/>
                                        <p:tgtEl>
                                          <p:spTgt spid="30">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2" nodeType="click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fade">
                                      <p:cBhvr>
                                        <p:cTn id="74" dur="500"/>
                                        <p:tgtEl>
                                          <p:spTgt spid="4"/>
                                        </p:tgtEl>
                                      </p:cBhvr>
                                    </p:animEffect>
                                  </p:childTnLst>
                                </p:cTn>
                              </p:par>
                              <p:par>
                                <p:cTn id="75" presetID="1" presetClass="exit" presetSubtype="0" fill="hold" grpId="1" nodeType="withEffect">
                                  <p:stCondLst>
                                    <p:cond delay="0"/>
                                  </p:stCondLst>
                                  <p:childTnLst>
                                    <p:set>
                                      <p:cBhvr>
                                        <p:cTn id="76" dur="1" fill="hold">
                                          <p:stCondLst>
                                            <p:cond delay="0"/>
                                          </p:stCondLst>
                                        </p:cTn>
                                        <p:tgtEl>
                                          <p:spTgt spid="32"/>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33"/>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34"/>
                                        </p:tgtEl>
                                        <p:attrNameLst>
                                          <p:attrName>style.visibility</p:attrName>
                                        </p:attrNameLst>
                                      </p:cBhvr>
                                      <p:to>
                                        <p:strVal val="hidden"/>
                                      </p:to>
                                    </p:set>
                                  </p:childTnLst>
                                </p:cTn>
                              </p:par>
                            </p:childTnLst>
                          </p:cTn>
                        </p:par>
                        <p:par>
                          <p:cTn id="81" fill="hold">
                            <p:stCondLst>
                              <p:cond delay="500"/>
                            </p:stCondLst>
                            <p:childTnLst>
                              <p:par>
                                <p:cTn id="82" presetID="10" presetClass="entr" presetSubtype="0" fill="hold" nodeType="afterEffect">
                                  <p:stCondLst>
                                    <p:cond delay="0"/>
                                  </p:stCondLst>
                                  <p:childTnLst>
                                    <p:set>
                                      <p:cBhvr>
                                        <p:cTn id="83" dur="1" fill="hold">
                                          <p:stCondLst>
                                            <p:cond delay="0"/>
                                          </p:stCondLst>
                                        </p:cTn>
                                        <p:tgtEl>
                                          <p:spTgt spid="30">
                                            <p:txEl>
                                              <p:pRg st="1" end="1"/>
                                            </p:txEl>
                                          </p:spTgt>
                                        </p:tgtEl>
                                        <p:attrNameLst>
                                          <p:attrName>style.visibility</p:attrName>
                                        </p:attrNameLst>
                                      </p:cBhvr>
                                      <p:to>
                                        <p:strVal val="visible"/>
                                      </p:to>
                                    </p:set>
                                    <p:animEffect transition="in" filter="fade">
                                      <p:cBhvr>
                                        <p:cTn id="84" dur="500"/>
                                        <p:tgtEl>
                                          <p:spTgt spid="30">
                                            <p:txEl>
                                              <p:pRg st="1" end="1"/>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3" nodeType="clickEffect">
                                  <p:stCondLst>
                                    <p:cond delay="0"/>
                                  </p:stCondLst>
                                  <p:childTnLst>
                                    <p:set>
                                      <p:cBhvr>
                                        <p:cTn id="88" dur="1" fill="hold">
                                          <p:stCondLst>
                                            <p:cond delay="0"/>
                                          </p:stCondLst>
                                        </p:cTn>
                                        <p:tgtEl>
                                          <p:spTgt spid="4"/>
                                        </p:tgtEl>
                                        <p:attrNameLst>
                                          <p:attrName>style.visibility</p:attrName>
                                        </p:attrNameLst>
                                      </p:cBhvr>
                                      <p:to>
                                        <p:strVal val="hidden"/>
                                      </p:to>
                                    </p:set>
                                  </p:childTnLst>
                                </p:cTn>
                              </p:par>
                            </p:childTnLst>
                          </p:cTn>
                        </p:par>
                        <p:par>
                          <p:cTn id="89" fill="hold">
                            <p:stCondLst>
                              <p:cond delay="0"/>
                            </p:stCondLst>
                            <p:childTnLst>
                              <p:par>
                                <p:cTn id="90" presetID="10" presetClass="entr" presetSubtype="0" fill="hold" nodeType="afterEffect">
                                  <p:stCondLst>
                                    <p:cond delay="0"/>
                                  </p:stCondLst>
                                  <p:childTnLst>
                                    <p:set>
                                      <p:cBhvr>
                                        <p:cTn id="91" dur="1" fill="hold">
                                          <p:stCondLst>
                                            <p:cond delay="0"/>
                                          </p:stCondLst>
                                        </p:cTn>
                                        <p:tgtEl>
                                          <p:spTgt spid="36">
                                            <p:txEl>
                                              <p:pRg st="0" end="0"/>
                                            </p:txEl>
                                          </p:spTgt>
                                        </p:tgtEl>
                                        <p:attrNameLst>
                                          <p:attrName>style.visibility</p:attrName>
                                        </p:attrNameLst>
                                      </p:cBhvr>
                                      <p:to>
                                        <p:strVal val="visible"/>
                                      </p:to>
                                    </p:set>
                                    <p:animEffect transition="in" filter="fade">
                                      <p:cBhvr>
                                        <p:cTn id="92"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15" grpId="0" animBg="1"/>
      <p:bldP spid="16" grpId="0" animBg="1"/>
      <p:bldP spid="17" grpId="0" animBg="1"/>
      <p:bldP spid="18" grpId="0" animBg="1"/>
      <p:bldP spid="19" grpId="0" animBg="1"/>
      <p:bldP spid="27" grpId="0"/>
      <p:bldP spid="28" grpId="0"/>
      <p:bldP spid="29" grpId="0"/>
      <p:bldP spid="4" grpId="0" animBg="1"/>
      <p:bldP spid="4" grpId="1" animBg="1"/>
      <p:bldP spid="4" grpId="2" animBg="1"/>
      <p:bldP spid="4" grpId="3" animBg="1"/>
      <p:bldP spid="32" grpId="0" animBg="1"/>
      <p:bldP spid="32" grpId="1" animBg="1"/>
      <p:bldP spid="33" grpId="0" animBg="1"/>
      <p:bldP spid="33" grpId="1" animBg="1"/>
      <p:bldP spid="34" grpId="0" animBg="1"/>
      <p:bldP spid="3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D1A4F-0274-4A9F-B916-8F39874FDF97}"/>
              </a:ext>
            </a:extLst>
          </p:cNvPr>
          <p:cNvSpPr>
            <a:spLocks noGrp="1"/>
          </p:cNvSpPr>
          <p:nvPr>
            <p:ph type="title"/>
          </p:nvPr>
        </p:nvSpPr>
        <p:spPr/>
        <p:txBody>
          <a:bodyPr/>
          <a:lstStyle/>
          <a:p>
            <a:r>
              <a:rPr lang="en-US" dirty="0"/>
              <a:t>Prototype Evaluation Highlights</a:t>
            </a:r>
          </a:p>
        </p:txBody>
      </p:sp>
      <p:sp>
        <p:nvSpPr>
          <p:cNvPr id="3" name="Slide Number Placeholder 2">
            <a:extLst>
              <a:ext uri="{FF2B5EF4-FFF2-40B4-BE49-F238E27FC236}">
                <a16:creationId xmlns:a16="http://schemas.microsoft.com/office/drawing/2014/main" id="{BF017A74-FECE-4761-8297-3239323C1EA1}"/>
              </a:ext>
            </a:extLst>
          </p:cNvPr>
          <p:cNvSpPr>
            <a:spLocks noGrp="1"/>
          </p:cNvSpPr>
          <p:nvPr>
            <p:ph type="sldNum" sz="quarter" idx="12"/>
          </p:nvPr>
        </p:nvSpPr>
        <p:spPr/>
        <p:txBody>
          <a:bodyPr/>
          <a:lstStyle/>
          <a:p>
            <a:fld id="{5A8AF19D-AACF-4220-AF5B-758AFE00DEE7}" type="slidenum">
              <a:rPr lang="en-US" smtClean="0"/>
              <a:t>13</a:t>
            </a:fld>
            <a:endParaRPr lang="en-US"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523A0DB5-8F75-48AC-8A1D-07082158B923}"/>
                  </a:ext>
                </a:extLst>
              </p:cNvPr>
              <p:cNvSpPr/>
              <p:nvPr/>
            </p:nvSpPr>
            <p:spPr>
              <a:xfrm>
                <a:off x="2102451" y="5753327"/>
                <a:ext cx="8063298" cy="461665"/>
              </a:xfrm>
              <a:prstGeom prst="rect">
                <a:avLst/>
              </a:prstGeom>
            </p:spPr>
            <p:txBody>
              <a:bodyPr wrap="none">
                <a:spAutoFit/>
              </a:bodyPr>
              <a:lstStyle/>
              <a:p>
                <a:r>
                  <a:rPr lang="en-US" sz="2400" dirty="0">
                    <a:solidFill>
                      <a:srgbClr val="C00000"/>
                    </a:solidFill>
                  </a:rPr>
                  <a:t>Tangram: 32% faster with 13% lower energy </a:t>
                </a:r>
                <a14:m>
                  <m:oMath xmlns:m="http://schemas.openxmlformats.org/officeDocument/2006/math">
                    <m:r>
                      <a:rPr lang="en-US" sz="2400">
                        <a:solidFill>
                          <a:srgbClr val="C00000"/>
                        </a:solidFill>
                        <a:latin typeface="Cambria Math" panose="02040503050406030204" pitchFamily="18" charset="0"/>
                      </a:rPr>
                      <m:t>⇒</m:t>
                    </m:r>
                  </m:oMath>
                </a14:m>
                <a:r>
                  <a:rPr lang="en-US" sz="2400" dirty="0">
                    <a:solidFill>
                      <a:srgbClr val="C00000"/>
                    </a:solidFill>
                  </a:rPr>
                  <a:t> 41% better EDP</a:t>
                </a:r>
              </a:p>
            </p:txBody>
          </p:sp>
        </mc:Choice>
        <mc:Fallback xmlns="">
          <p:sp>
            <p:nvSpPr>
              <p:cNvPr id="6" name="Rectangle 5">
                <a:extLst>
                  <a:ext uri="{FF2B5EF4-FFF2-40B4-BE49-F238E27FC236}">
                    <a16:creationId xmlns:a16="http://schemas.microsoft.com/office/drawing/2014/main" id="{523A0DB5-8F75-48AC-8A1D-07082158B923}"/>
                  </a:ext>
                </a:extLst>
              </p:cNvPr>
              <p:cNvSpPr>
                <a:spLocks noRot="1" noChangeAspect="1" noMove="1" noResize="1" noEditPoints="1" noAdjustHandles="1" noChangeArrowheads="1" noChangeShapeType="1" noTextEdit="1"/>
              </p:cNvSpPr>
              <p:nvPr/>
            </p:nvSpPr>
            <p:spPr>
              <a:xfrm>
                <a:off x="2102451" y="5753327"/>
                <a:ext cx="8063298" cy="461665"/>
              </a:xfrm>
              <a:prstGeom prst="rect">
                <a:avLst/>
              </a:prstGeom>
              <a:blipFill>
                <a:blip r:embed="rId3"/>
                <a:stretch>
                  <a:fillRect l="-1209" t="-10526" r="-151" b="-28947"/>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F861F588-8463-4317-9557-D1C6701B0675}"/>
              </a:ext>
            </a:extLst>
          </p:cNvPr>
          <p:cNvSpPr/>
          <p:nvPr/>
        </p:nvSpPr>
        <p:spPr>
          <a:xfrm>
            <a:off x="68164" y="4255884"/>
            <a:ext cx="4903074" cy="400110"/>
          </a:xfrm>
          <a:prstGeom prst="rect">
            <a:avLst/>
          </a:prstGeom>
        </p:spPr>
        <p:txBody>
          <a:bodyPr wrap="none">
            <a:spAutoFit/>
          </a:bodyPr>
          <a:lstStyle/>
          <a:p>
            <a:r>
              <a:rPr lang="en-US" sz="2000" dirty="0"/>
              <a:t>Fine grained concurrent CPU-GPU execution</a:t>
            </a:r>
          </a:p>
        </p:txBody>
      </p:sp>
      <p:sp>
        <p:nvSpPr>
          <p:cNvPr id="9" name="Rectangle 8">
            <a:extLst>
              <a:ext uri="{FF2B5EF4-FFF2-40B4-BE49-F238E27FC236}">
                <a16:creationId xmlns:a16="http://schemas.microsoft.com/office/drawing/2014/main" id="{DA9C8D79-ED81-498E-9965-A94D1D67EC13}"/>
              </a:ext>
            </a:extLst>
          </p:cNvPr>
          <p:cNvSpPr/>
          <p:nvPr/>
        </p:nvSpPr>
        <p:spPr>
          <a:xfrm>
            <a:off x="1044467" y="1358506"/>
            <a:ext cx="2748573" cy="461665"/>
          </a:xfrm>
          <a:prstGeom prst="rect">
            <a:avLst/>
          </a:prstGeom>
        </p:spPr>
        <p:txBody>
          <a:bodyPr wrap="none">
            <a:spAutoFit/>
          </a:bodyPr>
          <a:lstStyle/>
          <a:p>
            <a:r>
              <a:rPr lang="en-US" sz="2400" dirty="0">
                <a:solidFill>
                  <a:srgbClr val="C00000"/>
                </a:solidFill>
              </a:rPr>
              <a:t>Control frameworks</a:t>
            </a:r>
          </a:p>
        </p:txBody>
      </p:sp>
      <p:sp>
        <p:nvSpPr>
          <p:cNvPr id="10" name="Rectangle 9">
            <a:extLst>
              <a:ext uri="{FF2B5EF4-FFF2-40B4-BE49-F238E27FC236}">
                <a16:creationId xmlns:a16="http://schemas.microsoft.com/office/drawing/2014/main" id="{7A2AD3E5-69AC-4C83-AF9F-781E1439226D}"/>
              </a:ext>
            </a:extLst>
          </p:cNvPr>
          <p:cNvSpPr/>
          <p:nvPr/>
        </p:nvSpPr>
        <p:spPr>
          <a:xfrm>
            <a:off x="733683" y="1863494"/>
            <a:ext cx="3195484" cy="1423082"/>
          </a:xfrm>
          <a:prstGeom prst="rect">
            <a:avLst/>
          </a:prstGeom>
        </p:spPr>
        <p:txBody>
          <a:bodyPr wrap="square">
            <a:spAutoFit/>
          </a:bodyPr>
          <a:lstStyle/>
          <a:p>
            <a:pPr marL="342900" indent="-342900">
              <a:lnSpc>
                <a:spcPct val="150000"/>
              </a:lnSpc>
              <a:buFont typeface="Arial" panose="020B0604020202020204" pitchFamily="34" charset="0"/>
              <a:buChar char="•"/>
            </a:pPr>
            <a:r>
              <a:rPr lang="en-US" sz="2000" dirty="0"/>
              <a:t>Research state-of-the-art</a:t>
            </a:r>
          </a:p>
          <a:p>
            <a:pPr marL="342900" indent="-342900">
              <a:lnSpc>
                <a:spcPct val="150000"/>
              </a:lnSpc>
              <a:buFont typeface="Arial" panose="020B0604020202020204" pitchFamily="34" charset="0"/>
              <a:buChar char="•"/>
            </a:pPr>
            <a:r>
              <a:rPr lang="en-US" sz="2000" dirty="0"/>
              <a:t>Tangram with heuristic</a:t>
            </a:r>
          </a:p>
          <a:p>
            <a:pPr marL="342900" indent="-342900">
              <a:lnSpc>
                <a:spcPct val="150000"/>
              </a:lnSpc>
              <a:buFont typeface="Arial" panose="020B0604020202020204" pitchFamily="34" charset="0"/>
              <a:buChar char="•"/>
            </a:pPr>
            <a:r>
              <a:rPr lang="en-US" sz="2000" dirty="0"/>
              <a:t>Tangram</a:t>
            </a:r>
          </a:p>
        </p:txBody>
      </p:sp>
      <p:sp>
        <p:nvSpPr>
          <p:cNvPr id="11" name="Rectangle 10">
            <a:extLst>
              <a:ext uri="{FF2B5EF4-FFF2-40B4-BE49-F238E27FC236}">
                <a16:creationId xmlns:a16="http://schemas.microsoft.com/office/drawing/2014/main" id="{F3E2832A-325E-4577-98C7-2F28BAD974AE}"/>
              </a:ext>
            </a:extLst>
          </p:cNvPr>
          <p:cNvSpPr/>
          <p:nvPr/>
        </p:nvSpPr>
        <p:spPr>
          <a:xfrm>
            <a:off x="1273954" y="3717791"/>
            <a:ext cx="2289601" cy="461665"/>
          </a:xfrm>
          <a:prstGeom prst="rect">
            <a:avLst/>
          </a:prstGeom>
        </p:spPr>
        <p:txBody>
          <a:bodyPr wrap="none">
            <a:spAutoFit/>
          </a:bodyPr>
          <a:lstStyle/>
          <a:p>
            <a:r>
              <a:rPr lang="en-US" sz="2400" dirty="0">
                <a:solidFill>
                  <a:srgbClr val="C00000"/>
                </a:solidFill>
              </a:rPr>
              <a:t>Chai applications</a:t>
            </a:r>
          </a:p>
        </p:txBody>
      </p:sp>
      <p:pic>
        <p:nvPicPr>
          <p:cNvPr id="4" name="Picture 3">
            <a:extLst>
              <a:ext uri="{FF2B5EF4-FFF2-40B4-BE49-F238E27FC236}">
                <a16:creationId xmlns:a16="http://schemas.microsoft.com/office/drawing/2014/main" id="{97A41659-5F60-4DDA-97BE-6C02E4A5F211}"/>
              </a:ext>
            </a:extLst>
          </p:cNvPr>
          <p:cNvPicPr>
            <a:picLocks noChangeAspect="1"/>
          </p:cNvPicPr>
          <p:nvPr/>
        </p:nvPicPr>
        <p:blipFill>
          <a:blip r:embed="rId4"/>
          <a:stretch>
            <a:fillRect/>
          </a:stretch>
        </p:blipFill>
        <p:spPr>
          <a:xfrm>
            <a:off x="6378921" y="1299231"/>
            <a:ext cx="5163760" cy="4249280"/>
          </a:xfrm>
          <a:prstGeom prst="rect">
            <a:avLst/>
          </a:prstGeom>
        </p:spPr>
      </p:pic>
    </p:spTree>
    <p:extLst>
      <p:ext uri="{BB962C8B-B14F-4D97-AF65-F5344CB8AC3E}">
        <p14:creationId xmlns:p14="http://schemas.microsoft.com/office/powerpoint/2010/main" val="152237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099F9-40A6-4C7D-86B9-ADF42AB97977}"/>
              </a:ext>
            </a:extLst>
          </p:cNvPr>
          <p:cNvSpPr>
            <a:spLocks noGrp="1"/>
          </p:cNvSpPr>
          <p:nvPr>
            <p:ph type="title"/>
          </p:nvPr>
        </p:nvSpPr>
        <p:spPr/>
        <p:txBody>
          <a:bodyPr/>
          <a:lstStyle/>
          <a:p>
            <a:r>
              <a:rPr lang="en-US" dirty="0"/>
              <a:t>Collaborative Application: </a:t>
            </a:r>
            <a:r>
              <a:rPr lang="en-US" i="1" dirty="0"/>
              <a:t>rsct</a:t>
            </a:r>
            <a:r>
              <a:rPr lang="en-US" dirty="0"/>
              <a:t> from Chai</a:t>
            </a:r>
            <a:endParaRPr lang="en-US" i="1" dirty="0"/>
          </a:p>
        </p:txBody>
      </p:sp>
      <p:sp>
        <p:nvSpPr>
          <p:cNvPr id="3" name="Slide Number Placeholder 2">
            <a:extLst>
              <a:ext uri="{FF2B5EF4-FFF2-40B4-BE49-F238E27FC236}">
                <a16:creationId xmlns:a16="http://schemas.microsoft.com/office/drawing/2014/main" id="{E5B57B41-2631-4C61-921D-B5ECF55A1AFF}"/>
              </a:ext>
            </a:extLst>
          </p:cNvPr>
          <p:cNvSpPr>
            <a:spLocks noGrp="1"/>
          </p:cNvSpPr>
          <p:nvPr>
            <p:ph type="sldNum" sz="quarter" idx="12"/>
          </p:nvPr>
        </p:nvSpPr>
        <p:spPr/>
        <p:txBody>
          <a:bodyPr/>
          <a:lstStyle/>
          <a:p>
            <a:fld id="{5A8AF19D-AACF-4220-AF5B-758AFE00DEE7}" type="slidenum">
              <a:rPr lang="en-US" smtClean="0"/>
              <a:t>14</a:t>
            </a:fld>
            <a:endParaRPr lang="en-US" dirty="0"/>
          </a:p>
        </p:txBody>
      </p:sp>
      <p:pic>
        <p:nvPicPr>
          <p:cNvPr id="6" name="Picture 5">
            <a:extLst>
              <a:ext uri="{FF2B5EF4-FFF2-40B4-BE49-F238E27FC236}">
                <a16:creationId xmlns:a16="http://schemas.microsoft.com/office/drawing/2014/main" id="{240B89B7-6B23-47AE-B4EE-D871630F1939}"/>
              </a:ext>
            </a:extLst>
          </p:cNvPr>
          <p:cNvPicPr>
            <a:picLocks noChangeAspect="1"/>
          </p:cNvPicPr>
          <p:nvPr/>
        </p:nvPicPr>
        <p:blipFill>
          <a:blip r:embed="rId2"/>
          <a:stretch>
            <a:fillRect/>
          </a:stretch>
        </p:blipFill>
        <p:spPr>
          <a:xfrm>
            <a:off x="1443573" y="1708786"/>
            <a:ext cx="2928890" cy="2208676"/>
          </a:xfrm>
          <a:prstGeom prst="rect">
            <a:avLst/>
          </a:prstGeom>
        </p:spPr>
      </p:pic>
      <p:pic>
        <p:nvPicPr>
          <p:cNvPr id="7" name="Picture 6">
            <a:extLst>
              <a:ext uri="{FF2B5EF4-FFF2-40B4-BE49-F238E27FC236}">
                <a16:creationId xmlns:a16="http://schemas.microsoft.com/office/drawing/2014/main" id="{629D9A55-F682-45D2-A61A-5DD81B62844F}"/>
              </a:ext>
            </a:extLst>
          </p:cNvPr>
          <p:cNvPicPr>
            <a:picLocks noChangeAspect="1"/>
          </p:cNvPicPr>
          <p:nvPr/>
        </p:nvPicPr>
        <p:blipFill>
          <a:blip r:embed="rId3"/>
          <a:stretch>
            <a:fillRect/>
          </a:stretch>
        </p:blipFill>
        <p:spPr>
          <a:xfrm>
            <a:off x="6800000" y="1738917"/>
            <a:ext cx="2710627" cy="2081830"/>
          </a:xfrm>
          <a:prstGeom prst="rect">
            <a:avLst/>
          </a:prstGeom>
        </p:spPr>
      </p:pic>
      <p:pic>
        <p:nvPicPr>
          <p:cNvPr id="8" name="Picture 7">
            <a:extLst>
              <a:ext uri="{FF2B5EF4-FFF2-40B4-BE49-F238E27FC236}">
                <a16:creationId xmlns:a16="http://schemas.microsoft.com/office/drawing/2014/main" id="{5EDB2CFA-1CC7-4257-88A7-0CBB6F8C5739}"/>
              </a:ext>
            </a:extLst>
          </p:cNvPr>
          <p:cNvPicPr>
            <a:picLocks noChangeAspect="1"/>
          </p:cNvPicPr>
          <p:nvPr/>
        </p:nvPicPr>
        <p:blipFill>
          <a:blip r:embed="rId4"/>
          <a:stretch>
            <a:fillRect/>
          </a:stretch>
        </p:blipFill>
        <p:spPr>
          <a:xfrm>
            <a:off x="1397350" y="4062170"/>
            <a:ext cx="2967327" cy="2252308"/>
          </a:xfrm>
          <a:prstGeom prst="rect">
            <a:avLst/>
          </a:prstGeom>
        </p:spPr>
      </p:pic>
      <p:pic>
        <p:nvPicPr>
          <p:cNvPr id="9" name="Picture 8">
            <a:extLst>
              <a:ext uri="{FF2B5EF4-FFF2-40B4-BE49-F238E27FC236}">
                <a16:creationId xmlns:a16="http://schemas.microsoft.com/office/drawing/2014/main" id="{4972178C-FA8C-4586-8338-F7BAA119A352}"/>
              </a:ext>
            </a:extLst>
          </p:cNvPr>
          <p:cNvPicPr>
            <a:picLocks noChangeAspect="1"/>
          </p:cNvPicPr>
          <p:nvPr/>
        </p:nvPicPr>
        <p:blipFill>
          <a:blip r:embed="rId5"/>
          <a:stretch>
            <a:fillRect/>
          </a:stretch>
        </p:blipFill>
        <p:spPr>
          <a:xfrm>
            <a:off x="6701671" y="3991225"/>
            <a:ext cx="2907284" cy="2252308"/>
          </a:xfrm>
          <a:prstGeom prst="rect">
            <a:avLst/>
          </a:prstGeom>
        </p:spPr>
      </p:pic>
      <p:sp>
        <p:nvSpPr>
          <p:cNvPr id="10" name="Rectangle 9">
            <a:extLst>
              <a:ext uri="{FF2B5EF4-FFF2-40B4-BE49-F238E27FC236}">
                <a16:creationId xmlns:a16="http://schemas.microsoft.com/office/drawing/2014/main" id="{C09072BD-3EC8-4C9A-9F6A-B2DD10B7A608}"/>
              </a:ext>
            </a:extLst>
          </p:cNvPr>
          <p:cNvSpPr/>
          <p:nvPr/>
        </p:nvSpPr>
        <p:spPr>
          <a:xfrm>
            <a:off x="1443573" y="1209220"/>
            <a:ext cx="3316998" cy="461665"/>
          </a:xfrm>
          <a:prstGeom prst="rect">
            <a:avLst/>
          </a:prstGeom>
        </p:spPr>
        <p:txBody>
          <a:bodyPr wrap="none">
            <a:spAutoFit/>
          </a:bodyPr>
          <a:lstStyle/>
          <a:p>
            <a:r>
              <a:rPr lang="en-US" sz="2400" dirty="0">
                <a:solidFill>
                  <a:schemeClr val="accent4"/>
                </a:solidFill>
              </a:rPr>
              <a:t>Research state-of-the-art</a:t>
            </a:r>
          </a:p>
        </p:txBody>
      </p:sp>
      <p:sp>
        <p:nvSpPr>
          <p:cNvPr id="11" name="Rectangle 10">
            <a:extLst>
              <a:ext uri="{FF2B5EF4-FFF2-40B4-BE49-F238E27FC236}">
                <a16:creationId xmlns:a16="http://schemas.microsoft.com/office/drawing/2014/main" id="{E2406FDC-6A6D-4607-BAB7-5AC0027E806F}"/>
              </a:ext>
            </a:extLst>
          </p:cNvPr>
          <p:cNvSpPr/>
          <p:nvPr/>
        </p:nvSpPr>
        <p:spPr>
          <a:xfrm>
            <a:off x="7788007" y="1214563"/>
            <a:ext cx="1239442" cy="461665"/>
          </a:xfrm>
          <a:prstGeom prst="rect">
            <a:avLst/>
          </a:prstGeom>
        </p:spPr>
        <p:txBody>
          <a:bodyPr wrap="none">
            <a:spAutoFit/>
          </a:bodyPr>
          <a:lstStyle/>
          <a:p>
            <a:r>
              <a:rPr lang="en-US" sz="2400" dirty="0">
                <a:solidFill>
                  <a:schemeClr val="accent4"/>
                </a:solidFill>
              </a:rPr>
              <a:t>Tangram</a:t>
            </a:r>
          </a:p>
        </p:txBody>
      </p:sp>
      <p:sp>
        <p:nvSpPr>
          <p:cNvPr id="14" name="Rectangle 13">
            <a:extLst>
              <a:ext uri="{FF2B5EF4-FFF2-40B4-BE49-F238E27FC236}">
                <a16:creationId xmlns:a16="http://schemas.microsoft.com/office/drawing/2014/main" id="{65105F11-793E-4E3B-949E-259567041CC2}"/>
              </a:ext>
            </a:extLst>
          </p:cNvPr>
          <p:cNvSpPr/>
          <p:nvPr/>
        </p:nvSpPr>
        <p:spPr>
          <a:xfrm>
            <a:off x="5301301" y="6282512"/>
            <a:ext cx="4407681" cy="461665"/>
          </a:xfrm>
          <a:prstGeom prst="rect">
            <a:avLst/>
          </a:prstGeom>
        </p:spPr>
        <p:txBody>
          <a:bodyPr wrap="none">
            <a:spAutoFit/>
          </a:bodyPr>
          <a:lstStyle/>
          <a:p>
            <a:r>
              <a:rPr lang="en-US" sz="2400" dirty="0">
                <a:solidFill>
                  <a:srgbClr val="C00000"/>
                </a:solidFill>
              </a:rPr>
              <a:t>Fine-grained power re-assignment</a:t>
            </a:r>
          </a:p>
        </p:txBody>
      </p:sp>
      <p:sp>
        <p:nvSpPr>
          <p:cNvPr id="4" name="Rectangle 3">
            <a:extLst>
              <a:ext uri="{FF2B5EF4-FFF2-40B4-BE49-F238E27FC236}">
                <a16:creationId xmlns:a16="http://schemas.microsoft.com/office/drawing/2014/main" id="{6E1BE36D-C557-4595-8781-B53EA0478EEA}"/>
              </a:ext>
            </a:extLst>
          </p:cNvPr>
          <p:cNvSpPr/>
          <p:nvPr/>
        </p:nvSpPr>
        <p:spPr>
          <a:xfrm>
            <a:off x="6526924" y="3883436"/>
            <a:ext cx="3294993" cy="2360097"/>
          </a:xfrm>
          <a:custGeom>
            <a:avLst/>
            <a:gdLst>
              <a:gd name="connsiteX0" fmla="*/ 0 w 3294993"/>
              <a:gd name="connsiteY0" fmla="*/ 0 h 2360097"/>
              <a:gd name="connsiteX1" fmla="*/ 724898 w 3294993"/>
              <a:gd name="connsiteY1" fmla="*/ 0 h 2360097"/>
              <a:gd name="connsiteX2" fmla="*/ 1285047 w 3294993"/>
              <a:gd name="connsiteY2" fmla="*/ 0 h 2360097"/>
              <a:gd name="connsiteX3" fmla="*/ 1976996 w 3294993"/>
              <a:gd name="connsiteY3" fmla="*/ 0 h 2360097"/>
              <a:gd name="connsiteX4" fmla="*/ 2570095 w 3294993"/>
              <a:gd name="connsiteY4" fmla="*/ 0 h 2360097"/>
              <a:gd name="connsiteX5" fmla="*/ 3294993 w 3294993"/>
              <a:gd name="connsiteY5" fmla="*/ 0 h 2360097"/>
              <a:gd name="connsiteX6" fmla="*/ 3294993 w 3294993"/>
              <a:gd name="connsiteY6" fmla="*/ 519221 h 2360097"/>
              <a:gd name="connsiteX7" fmla="*/ 3294993 w 3294993"/>
              <a:gd name="connsiteY7" fmla="*/ 1085645 h 2360097"/>
              <a:gd name="connsiteX8" fmla="*/ 3294993 w 3294993"/>
              <a:gd name="connsiteY8" fmla="*/ 1652068 h 2360097"/>
              <a:gd name="connsiteX9" fmla="*/ 3294993 w 3294993"/>
              <a:gd name="connsiteY9" fmla="*/ 2360097 h 2360097"/>
              <a:gd name="connsiteX10" fmla="*/ 2668944 w 3294993"/>
              <a:gd name="connsiteY10" fmla="*/ 2360097 h 2360097"/>
              <a:gd name="connsiteX11" fmla="*/ 1944046 w 3294993"/>
              <a:gd name="connsiteY11" fmla="*/ 2360097 h 2360097"/>
              <a:gd name="connsiteX12" fmla="*/ 1285047 w 3294993"/>
              <a:gd name="connsiteY12" fmla="*/ 2360097 h 2360097"/>
              <a:gd name="connsiteX13" fmla="*/ 724898 w 3294993"/>
              <a:gd name="connsiteY13" fmla="*/ 2360097 h 2360097"/>
              <a:gd name="connsiteX14" fmla="*/ 0 w 3294993"/>
              <a:gd name="connsiteY14" fmla="*/ 2360097 h 2360097"/>
              <a:gd name="connsiteX15" fmla="*/ 0 w 3294993"/>
              <a:gd name="connsiteY15" fmla="*/ 1770073 h 2360097"/>
              <a:gd name="connsiteX16" fmla="*/ 0 w 3294993"/>
              <a:gd name="connsiteY16" fmla="*/ 1250851 h 2360097"/>
              <a:gd name="connsiteX17" fmla="*/ 0 w 3294993"/>
              <a:gd name="connsiteY17" fmla="*/ 613625 h 2360097"/>
              <a:gd name="connsiteX18" fmla="*/ 0 w 3294993"/>
              <a:gd name="connsiteY18" fmla="*/ 0 h 236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94993" h="2360097" extrusionOk="0">
                <a:moveTo>
                  <a:pt x="0" y="0"/>
                </a:moveTo>
                <a:cubicBezTo>
                  <a:pt x="189243" y="-10979"/>
                  <a:pt x="579325" y="34453"/>
                  <a:pt x="724898" y="0"/>
                </a:cubicBezTo>
                <a:cubicBezTo>
                  <a:pt x="870471" y="-34453"/>
                  <a:pt x="1016420" y="9942"/>
                  <a:pt x="1285047" y="0"/>
                </a:cubicBezTo>
                <a:cubicBezTo>
                  <a:pt x="1553674" y="-9942"/>
                  <a:pt x="1828901" y="26949"/>
                  <a:pt x="1976996" y="0"/>
                </a:cubicBezTo>
                <a:cubicBezTo>
                  <a:pt x="2125091" y="-26949"/>
                  <a:pt x="2421395" y="27373"/>
                  <a:pt x="2570095" y="0"/>
                </a:cubicBezTo>
                <a:cubicBezTo>
                  <a:pt x="2718795" y="-27373"/>
                  <a:pt x="3032476" y="-12338"/>
                  <a:pt x="3294993" y="0"/>
                </a:cubicBezTo>
                <a:cubicBezTo>
                  <a:pt x="3296079" y="186817"/>
                  <a:pt x="3274376" y="373465"/>
                  <a:pt x="3294993" y="519221"/>
                </a:cubicBezTo>
                <a:cubicBezTo>
                  <a:pt x="3315610" y="664977"/>
                  <a:pt x="3292094" y="845498"/>
                  <a:pt x="3294993" y="1085645"/>
                </a:cubicBezTo>
                <a:cubicBezTo>
                  <a:pt x="3297892" y="1325792"/>
                  <a:pt x="3282717" y="1378901"/>
                  <a:pt x="3294993" y="1652068"/>
                </a:cubicBezTo>
                <a:cubicBezTo>
                  <a:pt x="3307269" y="1925235"/>
                  <a:pt x="3285868" y="2041343"/>
                  <a:pt x="3294993" y="2360097"/>
                </a:cubicBezTo>
                <a:cubicBezTo>
                  <a:pt x="3137970" y="2339339"/>
                  <a:pt x="2816843" y="2348239"/>
                  <a:pt x="2668944" y="2360097"/>
                </a:cubicBezTo>
                <a:cubicBezTo>
                  <a:pt x="2521045" y="2371955"/>
                  <a:pt x="2201281" y="2386375"/>
                  <a:pt x="1944046" y="2360097"/>
                </a:cubicBezTo>
                <a:cubicBezTo>
                  <a:pt x="1686811" y="2333819"/>
                  <a:pt x="1470773" y="2342533"/>
                  <a:pt x="1285047" y="2360097"/>
                </a:cubicBezTo>
                <a:cubicBezTo>
                  <a:pt x="1099321" y="2377661"/>
                  <a:pt x="898078" y="2359679"/>
                  <a:pt x="724898" y="2360097"/>
                </a:cubicBezTo>
                <a:cubicBezTo>
                  <a:pt x="551718" y="2360515"/>
                  <a:pt x="338792" y="2354112"/>
                  <a:pt x="0" y="2360097"/>
                </a:cubicBezTo>
                <a:cubicBezTo>
                  <a:pt x="-28754" y="2156083"/>
                  <a:pt x="4919" y="2014375"/>
                  <a:pt x="0" y="1770073"/>
                </a:cubicBezTo>
                <a:cubicBezTo>
                  <a:pt x="-4919" y="1525771"/>
                  <a:pt x="15038" y="1457635"/>
                  <a:pt x="0" y="1250851"/>
                </a:cubicBezTo>
                <a:cubicBezTo>
                  <a:pt x="-15038" y="1044067"/>
                  <a:pt x="-19654" y="797890"/>
                  <a:pt x="0" y="613625"/>
                </a:cubicBezTo>
                <a:cubicBezTo>
                  <a:pt x="19654" y="429360"/>
                  <a:pt x="-4006" y="297866"/>
                  <a:pt x="0" y="0"/>
                </a:cubicBezTo>
                <a:close/>
              </a:path>
            </a:pathLst>
          </a:custGeom>
          <a:noFill/>
          <a:ln>
            <a:solidFill>
              <a:srgbClr val="C00000"/>
            </a:solidFill>
            <a:extLst>
              <a:ext uri="{C807C97D-BFC1-408E-A445-0C87EB9F89A2}">
                <ask:lineSketchStyleProps xmlns="" xmlns:ask="http://schemas.microsoft.com/office/drawing/2018/sketchyshapes" sd="3129143736">
                  <a:prstGeom prst="rect">
                    <a:avLst/>
                  </a:prstGeom>
                  <ask:type>
                    <ask:lineSketchFreehand/>
                  </ask:type>
                </ask:lineSketchStyleProps>
              </a:ext>
            </a:extLst>
          </a:ln>
          <a:effectLst>
            <a:glow rad="63500">
              <a:schemeClr val="accent5">
                <a:satMod val="175000"/>
                <a:alpha val="40000"/>
              </a:schemeClr>
            </a:glow>
            <a:outerShdw blurRad="63500" sx="102000" sy="102000" algn="c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30013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500"/>
                            </p:stCondLst>
                            <p:childTnLst>
                              <p:par>
                                <p:cTn id="29" presetID="1" presetClass="entr" presetSubtype="0" fill="hold" grpId="0" nodeType="afterEffect">
                                  <p:stCondLst>
                                    <p:cond delay="50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50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4DC9E-5264-412E-B916-B39B1406EEB2}"/>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F056CB6C-711E-40CE-9266-50C8FAAFD609}"/>
              </a:ext>
            </a:extLst>
          </p:cNvPr>
          <p:cNvSpPr>
            <a:spLocks noGrp="1"/>
          </p:cNvSpPr>
          <p:nvPr>
            <p:ph idx="1"/>
          </p:nvPr>
        </p:nvSpPr>
        <p:spPr/>
        <p:txBody>
          <a:bodyPr/>
          <a:lstStyle/>
          <a:p>
            <a:r>
              <a:rPr lang="en-US" dirty="0"/>
              <a:t>Heterogeneous hardware is ubiquitous</a:t>
            </a:r>
          </a:p>
          <a:p>
            <a:pPr lvl="1"/>
            <a:r>
              <a:rPr lang="en-US" dirty="0"/>
              <a:t>Need to rethink resource control for efficiency and safety</a:t>
            </a:r>
          </a:p>
          <a:p>
            <a:pPr lvl="2"/>
            <a:endParaRPr lang="en-US" dirty="0"/>
          </a:p>
          <a:p>
            <a:r>
              <a:rPr lang="en-US" dirty="0">
                <a:solidFill>
                  <a:srgbClr val="C00000"/>
                </a:solidFill>
              </a:rPr>
              <a:t>Tangram is a fast, coordinated, and modular resource control framework</a:t>
            </a:r>
          </a:p>
          <a:p>
            <a:pPr lvl="1"/>
            <a:r>
              <a:rPr lang="en-US" dirty="0"/>
              <a:t>Uses formal control, multiple engines per controller, and a standard interface</a:t>
            </a:r>
          </a:p>
          <a:p>
            <a:pPr lvl="3"/>
            <a:endParaRPr lang="en-US" dirty="0"/>
          </a:p>
          <a:p>
            <a:r>
              <a:rPr lang="en-US" dirty="0"/>
              <a:t>Prototype shows significant benefits</a:t>
            </a:r>
          </a:p>
          <a:p>
            <a:pPr lvl="1"/>
            <a:r>
              <a:rPr lang="en-US" dirty="0"/>
              <a:t>41% lower EDP over state-of-the-art research </a:t>
            </a:r>
          </a:p>
          <a:p>
            <a:pPr lvl="1"/>
            <a:r>
              <a:rPr lang="en-US" dirty="0"/>
              <a:t>Modular</a:t>
            </a:r>
          </a:p>
          <a:p>
            <a:pPr lvl="1"/>
            <a:endParaRPr lang="en-US" dirty="0"/>
          </a:p>
          <a:p>
            <a:endParaRPr lang="en-US" dirty="0"/>
          </a:p>
        </p:txBody>
      </p:sp>
      <p:sp>
        <p:nvSpPr>
          <p:cNvPr id="4" name="Slide Number Placeholder 3">
            <a:extLst>
              <a:ext uri="{FF2B5EF4-FFF2-40B4-BE49-F238E27FC236}">
                <a16:creationId xmlns:a16="http://schemas.microsoft.com/office/drawing/2014/main" id="{00CA2370-362E-47F4-A93B-B53BA18AA67B}"/>
              </a:ext>
            </a:extLst>
          </p:cNvPr>
          <p:cNvSpPr>
            <a:spLocks noGrp="1"/>
          </p:cNvSpPr>
          <p:nvPr>
            <p:ph type="sldNum" sz="quarter" idx="12"/>
          </p:nvPr>
        </p:nvSpPr>
        <p:spPr/>
        <p:txBody>
          <a:bodyPr/>
          <a:lstStyle/>
          <a:p>
            <a:fld id="{5A8AF19D-AACF-4220-AF5B-758AFE00DEE7}" type="slidenum">
              <a:rPr lang="en-US" smtClean="0"/>
              <a:pPr/>
              <a:t>15</a:t>
            </a:fld>
            <a:endParaRPr lang="en-US" dirty="0"/>
          </a:p>
        </p:txBody>
      </p:sp>
      <p:sp>
        <p:nvSpPr>
          <p:cNvPr id="5" name="Rectangle 4">
            <a:extLst>
              <a:ext uri="{FF2B5EF4-FFF2-40B4-BE49-F238E27FC236}">
                <a16:creationId xmlns:a16="http://schemas.microsoft.com/office/drawing/2014/main" id="{2777511B-B9FE-4B3F-B0E8-455EE19B00CE}"/>
              </a:ext>
            </a:extLst>
          </p:cNvPr>
          <p:cNvSpPr/>
          <p:nvPr/>
        </p:nvSpPr>
        <p:spPr>
          <a:xfrm>
            <a:off x="4216983" y="4965117"/>
            <a:ext cx="5128712" cy="1692771"/>
          </a:xfrm>
          <a:custGeom>
            <a:avLst/>
            <a:gdLst>
              <a:gd name="connsiteX0" fmla="*/ 0 w 5128712"/>
              <a:gd name="connsiteY0" fmla="*/ 0 h 1692771"/>
              <a:gd name="connsiteX1" fmla="*/ 743663 w 5128712"/>
              <a:gd name="connsiteY1" fmla="*/ 0 h 1692771"/>
              <a:gd name="connsiteX2" fmla="*/ 1487326 w 5128712"/>
              <a:gd name="connsiteY2" fmla="*/ 0 h 1692771"/>
              <a:gd name="connsiteX3" fmla="*/ 2230990 w 5128712"/>
              <a:gd name="connsiteY3" fmla="*/ 0 h 1692771"/>
              <a:gd name="connsiteX4" fmla="*/ 2769504 w 5128712"/>
              <a:gd name="connsiteY4" fmla="*/ 0 h 1692771"/>
              <a:gd name="connsiteX5" fmla="*/ 3410593 w 5128712"/>
              <a:gd name="connsiteY5" fmla="*/ 0 h 1692771"/>
              <a:gd name="connsiteX6" fmla="*/ 3949108 w 5128712"/>
              <a:gd name="connsiteY6" fmla="*/ 0 h 1692771"/>
              <a:gd name="connsiteX7" fmla="*/ 5128712 w 5128712"/>
              <a:gd name="connsiteY7" fmla="*/ 0 h 1692771"/>
              <a:gd name="connsiteX8" fmla="*/ 5128712 w 5128712"/>
              <a:gd name="connsiteY8" fmla="*/ 513474 h 1692771"/>
              <a:gd name="connsiteX9" fmla="*/ 5128712 w 5128712"/>
              <a:gd name="connsiteY9" fmla="*/ 1111586 h 1692771"/>
              <a:gd name="connsiteX10" fmla="*/ 5128712 w 5128712"/>
              <a:gd name="connsiteY10" fmla="*/ 1692771 h 1692771"/>
              <a:gd name="connsiteX11" fmla="*/ 4385049 w 5128712"/>
              <a:gd name="connsiteY11" fmla="*/ 1692771 h 1692771"/>
              <a:gd name="connsiteX12" fmla="*/ 3846534 w 5128712"/>
              <a:gd name="connsiteY12" fmla="*/ 1692771 h 1692771"/>
              <a:gd name="connsiteX13" fmla="*/ 3359306 w 5128712"/>
              <a:gd name="connsiteY13" fmla="*/ 1692771 h 1692771"/>
              <a:gd name="connsiteX14" fmla="*/ 2666930 w 5128712"/>
              <a:gd name="connsiteY14" fmla="*/ 1692771 h 1692771"/>
              <a:gd name="connsiteX15" fmla="*/ 2077128 w 5128712"/>
              <a:gd name="connsiteY15" fmla="*/ 1692771 h 1692771"/>
              <a:gd name="connsiteX16" fmla="*/ 1436039 w 5128712"/>
              <a:gd name="connsiteY16" fmla="*/ 1692771 h 1692771"/>
              <a:gd name="connsiteX17" fmla="*/ 948812 w 5128712"/>
              <a:gd name="connsiteY17" fmla="*/ 1692771 h 1692771"/>
              <a:gd name="connsiteX18" fmla="*/ 0 w 5128712"/>
              <a:gd name="connsiteY18" fmla="*/ 1692771 h 1692771"/>
              <a:gd name="connsiteX19" fmla="*/ 0 w 5128712"/>
              <a:gd name="connsiteY19" fmla="*/ 1094659 h 1692771"/>
              <a:gd name="connsiteX20" fmla="*/ 0 w 5128712"/>
              <a:gd name="connsiteY20" fmla="*/ 564257 h 1692771"/>
              <a:gd name="connsiteX21" fmla="*/ 0 w 5128712"/>
              <a:gd name="connsiteY21" fmla="*/ 0 h 169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28712" h="1692771" fill="none" extrusionOk="0">
                <a:moveTo>
                  <a:pt x="0" y="0"/>
                </a:moveTo>
                <a:cubicBezTo>
                  <a:pt x="266097" y="19937"/>
                  <a:pt x="399854" y="31307"/>
                  <a:pt x="743663" y="0"/>
                </a:cubicBezTo>
                <a:cubicBezTo>
                  <a:pt x="1087472" y="-31307"/>
                  <a:pt x="1312182" y="-14736"/>
                  <a:pt x="1487326" y="0"/>
                </a:cubicBezTo>
                <a:cubicBezTo>
                  <a:pt x="1662470" y="14736"/>
                  <a:pt x="1860383" y="-671"/>
                  <a:pt x="2230990" y="0"/>
                </a:cubicBezTo>
                <a:cubicBezTo>
                  <a:pt x="2601597" y="671"/>
                  <a:pt x="2526873" y="-9"/>
                  <a:pt x="2769504" y="0"/>
                </a:cubicBezTo>
                <a:cubicBezTo>
                  <a:pt x="3012135" y="9"/>
                  <a:pt x="3141751" y="-2247"/>
                  <a:pt x="3410593" y="0"/>
                </a:cubicBezTo>
                <a:cubicBezTo>
                  <a:pt x="3679435" y="2247"/>
                  <a:pt x="3718282" y="-21143"/>
                  <a:pt x="3949108" y="0"/>
                </a:cubicBezTo>
                <a:cubicBezTo>
                  <a:pt x="4179935" y="21143"/>
                  <a:pt x="4711493" y="-39087"/>
                  <a:pt x="5128712" y="0"/>
                </a:cubicBezTo>
                <a:cubicBezTo>
                  <a:pt x="5128023" y="250606"/>
                  <a:pt x="5121804" y="328937"/>
                  <a:pt x="5128712" y="513474"/>
                </a:cubicBezTo>
                <a:cubicBezTo>
                  <a:pt x="5135620" y="698011"/>
                  <a:pt x="5144045" y="987297"/>
                  <a:pt x="5128712" y="1111586"/>
                </a:cubicBezTo>
                <a:cubicBezTo>
                  <a:pt x="5113379" y="1235875"/>
                  <a:pt x="5139119" y="1423058"/>
                  <a:pt x="5128712" y="1692771"/>
                </a:cubicBezTo>
                <a:cubicBezTo>
                  <a:pt x="4765283" y="1662917"/>
                  <a:pt x="4664953" y="1699101"/>
                  <a:pt x="4385049" y="1692771"/>
                </a:cubicBezTo>
                <a:cubicBezTo>
                  <a:pt x="4105145" y="1686441"/>
                  <a:pt x="4069212" y="1671794"/>
                  <a:pt x="3846534" y="1692771"/>
                </a:cubicBezTo>
                <a:cubicBezTo>
                  <a:pt x="3623856" y="1713748"/>
                  <a:pt x="3467280" y="1709725"/>
                  <a:pt x="3359306" y="1692771"/>
                </a:cubicBezTo>
                <a:cubicBezTo>
                  <a:pt x="3251332" y="1675817"/>
                  <a:pt x="2826007" y="1722646"/>
                  <a:pt x="2666930" y="1692771"/>
                </a:cubicBezTo>
                <a:cubicBezTo>
                  <a:pt x="2507853" y="1662896"/>
                  <a:pt x="2285594" y="1701950"/>
                  <a:pt x="2077128" y="1692771"/>
                </a:cubicBezTo>
                <a:cubicBezTo>
                  <a:pt x="1868662" y="1683592"/>
                  <a:pt x="1609186" y="1694256"/>
                  <a:pt x="1436039" y="1692771"/>
                </a:cubicBezTo>
                <a:cubicBezTo>
                  <a:pt x="1262892" y="1691286"/>
                  <a:pt x="1185589" y="1700451"/>
                  <a:pt x="948812" y="1692771"/>
                </a:cubicBezTo>
                <a:cubicBezTo>
                  <a:pt x="712035" y="1685091"/>
                  <a:pt x="362076" y="1694857"/>
                  <a:pt x="0" y="1692771"/>
                </a:cubicBezTo>
                <a:cubicBezTo>
                  <a:pt x="2066" y="1495082"/>
                  <a:pt x="-14569" y="1286676"/>
                  <a:pt x="0" y="1094659"/>
                </a:cubicBezTo>
                <a:cubicBezTo>
                  <a:pt x="14569" y="902642"/>
                  <a:pt x="-3453" y="796319"/>
                  <a:pt x="0" y="564257"/>
                </a:cubicBezTo>
                <a:cubicBezTo>
                  <a:pt x="3453" y="332195"/>
                  <a:pt x="-15302" y="277195"/>
                  <a:pt x="0" y="0"/>
                </a:cubicBezTo>
                <a:close/>
              </a:path>
              <a:path w="5128712" h="1692771" stroke="0" extrusionOk="0">
                <a:moveTo>
                  <a:pt x="0" y="0"/>
                </a:moveTo>
                <a:cubicBezTo>
                  <a:pt x="220763" y="-768"/>
                  <a:pt x="392294" y="-2061"/>
                  <a:pt x="641089" y="0"/>
                </a:cubicBezTo>
                <a:cubicBezTo>
                  <a:pt x="889884" y="2061"/>
                  <a:pt x="1098185" y="18038"/>
                  <a:pt x="1333465" y="0"/>
                </a:cubicBezTo>
                <a:cubicBezTo>
                  <a:pt x="1568745" y="-18038"/>
                  <a:pt x="1741973" y="19630"/>
                  <a:pt x="2025841" y="0"/>
                </a:cubicBezTo>
                <a:cubicBezTo>
                  <a:pt x="2309709" y="-19630"/>
                  <a:pt x="2410485" y="-28066"/>
                  <a:pt x="2718217" y="0"/>
                </a:cubicBezTo>
                <a:cubicBezTo>
                  <a:pt x="3025949" y="28066"/>
                  <a:pt x="3108549" y="-11"/>
                  <a:pt x="3359306" y="0"/>
                </a:cubicBezTo>
                <a:cubicBezTo>
                  <a:pt x="3610063" y="11"/>
                  <a:pt x="3848067" y="-150"/>
                  <a:pt x="4102970" y="0"/>
                </a:cubicBezTo>
                <a:cubicBezTo>
                  <a:pt x="4357873" y="150"/>
                  <a:pt x="4807762" y="-11023"/>
                  <a:pt x="5128712" y="0"/>
                </a:cubicBezTo>
                <a:cubicBezTo>
                  <a:pt x="5119631" y="203673"/>
                  <a:pt x="5106341" y="301796"/>
                  <a:pt x="5128712" y="513474"/>
                </a:cubicBezTo>
                <a:cubicBezTo>
                  <a:pt x="5151083" y="725152"/>
                  <a:pt x="5125431" y="918738"/>
                  <a:pt x="5128712" y="1026948"/>
                </a:cubicBezTo>
                <a:cubicBezTo>
                  <a:pt x="5131993" y="1135158"/>
                  <a:pt x="5118334" y="1559603"/>
                  <a:pt x="5128712" y="1692771"/>
                </a:cubicBezTo>
                <a:cubicBezTo>
                  <a:pt x="4957866" y="1665915"/>
                  <a:pt x="4703490" y="1718517"/>
                  <a:pt x="4385049" y="1692771"/>
                </a:cubicBezTo>
                <a:cubicBezTo>
                  <a:pt x="4066608" y="1667025"/>
                  <a:pt x="4105294" y="1676591"/>
                  <a:pt x="3846534" y="1692771"/>
                </a:cubicBezTo>
                <a:cubicBezTo>
                  <a:pt x="3587775" y="1708951"/>
                  <a:pt x="3398627" y="1665504"/>
                  <a:pt x="3205445" y="1692771"/>
                </a:cubicBezTo>
                <a:cubicBezTo>
                  <a:pt x="3012263" y="1720038"/>
                  <a:pt x="2924340" y="1709894"/>
                  <a:pt x="2666930" y="1692771"/>
                </a:cubicBezTo>
                <a:cubicBezTo>
                  <a:pt x="2409520" y="1675648"/>
                  <a:pt x="2239750" y="1681299"/>
                  <a:pt x="2077128" y="1692771"/>
                </a:cubicBezTo>
                <a:cubicBezTo>
                  <a:pt x="1914506" y="1704243"/>
                  <a:pt x="1738082" y="1714350"/>
                  <a:pt x="1589901" y="1692771"/>
                </a:cubicBezTo>
                <a:cubicBezTo>
                  <a:pt x="1441720" y="1671192"/>
                  <a:pt x="1125011" y="1695523"/>
                  <a:pt x="1000099" y="1692771"/>
                </a:cubicBezTo>
                <a:cubicBezTo>
                  <a:pt x="875187" y="1690019"/>
                  <a:pt x="228276" y="1742551"/>
                  <a:pt x="0" y="1692771"/>
                </a:cubicBezTo>
                <a:cubicBezTo>
                  <a:pt x="14242" y="1449299"/>
                  <a:pt x="7914" y="1403236"/>
                  <a:pt x="0" y="1128514"/>
                </a:cubicBezTo>
                <a:cubicBezTo>
                  <a:pt x="-7914" y="853792"/>
                  <a:pt x="9682" y="683598"/>
                  <a:pt x="0" y="547329"/>
                </a:cubicBezTo>
                <a:cubicBezTo>
                  <a:pt x="-9682" y="411060"/>
                  <a:pt x="7437" y="254889"/>
                  <a:pt x="0" y="0"/>
                </a:cubicBezTo>
                <a:close/>
              </a:path>
            </a:pathLst>
          </a:custGeom>
          <a:ln w="28575">
            <a:solidFill>
              <a:srgbClr val="C00000"/>
            </a:solidFill>
            <a:extLst>
              <a:ext uri="{C807C97D-BFC1-408E-A445-0C87EB9F89A2}">
                <ask:lineSketchStyleProps xmlns="" xmlns:ask="http://schemas.microsoft.com/office/drawing/2018/sketchyshapes" sd="2340399788">
                  <a:prstGeom prst="rect">
                    <a:avLst/>
                  </a:prstGeom>
                  <ask:type>
                    <ask:lineSketchFreehand/>
                  </ask:type>
                </ask:lineSketchStyleProps>
              </a:ext>
            </a:extLst>
          </a:ln>
        </p:spPr>
        <p:style>
          <a:lnRef idx="2">
            <a:schemeClr val="accent5"/>
          </a:lnRef>
          <a:fillRef idx="1">
            <a:schemeClr val="lt1"/>
          </a:fillRef>
          <a:effectRef idx="0">
            <a:schemeClr val="accent5"/>
          </a:effectRef>
          <a:fontRef idx="minor">
            <a:schemeClr val="dk1"/>
          </a:fontRef>
        </p:style>
        <p:txBody>
          <a:bodyPr wrap="none">
            <a:spAutoFit/>
          </a:bodyPr>
          <a:lstStyle/>
          <a:p>
            <a:r>
              <a:rPr lang="en-US" sz="2400" dirty="0">
                <a:solidFill>
                  <a:srgbClr val="C00000"/>
                </a:solidFill>
              </a:rPr>
              <a:t>Also in the paper: </a:t>
            </a:r>
          </a:p>
          <a:p>
            <a:r>
              <a:rPr lang="en-US" sz="2000" dirty="0"/>
              <a:t>	Resource control from leading chip-makers</a:t>
            </a:r>
          </a:p>
          <a:p>
            <a:r>
              <a:rPr lang="en-US" sz="2000" dirty="0"/>
              <a:t>	Detailed design of Tangram</a:t>
            </a:r>
          </a:p>
          <a:p>
            <a:r>
              <a:rPr lang="en-US" sz="2000" dirty="0"/>
              <a:t>	Prototype implementation</a:t>
            </a:r>
          </a:p>
          <a:p>
            <a:r>
              <a:rPr lang="en-US" sz="2000" dirty="0"/>
              <a:t>	Complete evaluation </a:t>
            </a:r>
          </a:p>
        </p:txBody>
      </p:sp>
    </p:spTree>
    <p:extLst>
      <p:ext uri="{BB962C8B-B14F-4D97-AF65-F5344CB8AC3E}">
        <p14:creationId xmlns:p14="http://schemas.microsoft.com/office/powerpoint/2010/main" val="121234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79FA86-C1D0-4174-B92A-012C93F35582}"/>
              </a:ext>
            </a:extLst>
          </p:cNvPr>
          <p:cNvSpPr>
            <a:spLocks noGrp="1"/>
          </p:cNvSpPr>
          <p:nvPr>
            <p:ph type="sldNum" sz="quarter" idx="12"/>
          </p:nvPr>
        </p:nvSpPr>
        <p:spPr/>
        <p:txBody>
          <a:bodyPr/>
          <a:lstStyle/>
          <a:p>
            <a:fld id="{5A8AF19D-AACF-4220-AF5B-758AFE00DEE7}" type="slidenum">
              <a:rPr lang="en-US" smtClean="0"/>
              <a:pPr/>
              <a:t>16</a:t>
            </a:fld>
            <a:endParaRPr lang="en-US" dirty="0"/>
          </a:p>
        </p:txBody>
      </p:sp>
      <p:sp>
        <p:nvSpPr>
          <p:cNvPr id="3" name="Rectangle 2">
            <a:extLst>
              <a:ext uri="{FF2B5EF4-FFF2-40B4-BE49-F238E27FC236}">
                <a16:creationId xmlns:a16="http://schemas.microsoft.com/office/drawing/2014/main" id="{B409F6BF-CAC7-428B-94C5-FB28E434366A}"/>
              </a:ext>
            </a:extLst>
          </p:cNvPr>
          <p:cNvSpPr/>
          <p:nvPr/>
        </p:nvSpPr>
        <p:spPr>
          <a:xfrm>
            <a:off x="-1" y="211781"/>
            <a:ext cx="12192001" cy="5909310"/>
          </a:xfrm>
          <a:prstGeom prst="rect">
            <a:avLst/>
          </a:prstGeom>
        </p:spPr>
        <p:txBody>
          <a:bodyPr wrap="square">
            <a:spAutoFit/>
          </a:bodyPr>
          <a:lstStyle/>
          <a:p>
            <a:pPr marL="457200" marR="0">
              <a:spcBef>
                <a:spcPts val="0"/>
              </a:spcBef>
              <a:spcAft>
                <a:spcPts val="0"/>
              </a:spcAft>
            </a:pPr>
            <a:r>
              <a:rPr lang="en-US" b="1" dirty="0">
                <a:latin typeface="Calibri" panose="020F0502020204030204" pitchFamily="34" charset="0"/>
                <a:ea typeface="Calibri" panose="020F0502020204030204" pitchFamily="34" charset="0"/>
              </a:rPr>
              <a:t>Disclaimer</a:t>
            </a:r>
            <a:endParaRPr lang="en-US" dirty="0">
              <a:latin typeface="Calibri" panose="020F0502020204030204" pitchFamily="34" charset="0"/>
              <a:ea typeface="Calibri" panose="020F0502020204030204" pitchFamily="34" charset="0"/>
            </a:endParaRPr>
          </a:p>
          <a:p>
            <a:pPr marL="457200" marR="0">
              <a:spcBef>
                <a:spcPts val="0"/>
              </a:spcBef>
              <a:spcAft>
                <a:spcPts val="0"/>
              </a:spcAft>
            </a:pPr>
            <a:r>
              <a:rPr lang="en-US" dirty="0">
                <a:latin typeface="Calibri" panose="020F0502020204030204" pitchFamily="34" charset="0"/>
                <a:ea typeface="Calibri" panose="020F0502020204030204" pitchFamily="34" charset="0"/>
              </a:rPr>
              <a:t>The information presented in this document is for informational purposes only and may contain technical inaccuracies, omissions and typographical errors.</a:t>
            </a:r>
          </a:p>
          <a:p>
            <a:pPr marL="457200" marR="0">
              <a:spcBef>
                <a:spcPts val="0"/>
              </a:spcBef>
              <a:spcAft>
                <a:spcPts val="0"/>
              </a:spcAft>
            </a:pPr>
            <a:endParaRPr lang="en-US" dirty="0">
              <a:latin typeface="Calibri" panose="020F0502020204030204" pitchFamily="34" charset="0"/>
              <a:ea typeface="Calibri" panose="020F0502020204030204" pitchFamily="34" charset="0"/>
            </a:endParaRPr>
          </a:p>
          <a:p>
            <a:pPr marL="457200" marR="0">
              <a:spcBef>
                <a:spcPts val="0"/>
              </a:spcBef>
              <a:spcAft>
                <a:spcPts val="0"/>
              </a:spcAft>
            </a:pPr>
            <a:r>
              <a:rPr lang="en-US" dirty="0">
                <a:latin typeface="Calibri" panose="020F0502020204030204" pitchFamily="34" charset="0"/>
                <a:ea typeface="Calibri" panose="020F0502020204030204" pitchFamily="34" charset="0"/>
              </a:rPr>
              <a:t>The information contained herein is subject to change and may be rendered inaccurate for many reasons, including but not limited to product and roadmap changes, component and motherboard version changes, new model and/or product releases, product differences between differing manufacturers, software changes, BIOS flashes, firmware upgrades, or the like. AMD assumes no obligation to update or otherwise correct or revise this information. However, AMD reserves the right to revise this information and to make changes from time to time to the content hereof without obligation of AMD to notify any person of such revisions or changes.</a:t>
            </a:r>
          </a:p>
          <a:p>
            <a:pPr marL="457200" marR="0">
              <a:spcBef>
                <a:spcPts val="0"/>
              </a:spcBef>
              <a:spcAft>
                <a:spcPts val="0"/>
              </a:spcAft>
            </a:pPr>
            <a:endParaRPr lang="en-US" dirty="0">
              <a:latin typeface="Calibri" panose="020F0502020204030204" pitchFamily="34" charset="0"/>
              <a:ea typeface="Calibri" panose="020F0502020204030204" pitchFamily="34" charset="0"/>
            </a:endParaRPr>
          </a:p>
          <a:p>
            <a:pPr marL="457200" marR="0">
              <a:spcBef>
                <a:spcPts val="0"/>
              </a:spcBef>
              <a:spcAft>
                <a:spcPts val="0"/>
              </a:spcAft>
            </a:pPr>
            <a:r>
              <a:rPr lang="en-US" dirty="0">
                <a:latin typeface="Calibri" panose="020F0502020204030204" pitchFamily="34" charset="0"/>
                <a:ea typeface="Calibri" panose="020F0502020204030204" pitchFamily="34" charset="0"/>
              </a:rPr>
              <a:t>AMD MAKES NO REPRESENTATIONS OR WARRANTIES WITH RESPECT TO THE CONTENTS HEREOF AND ASSUMES NO RESPONSIBILITY FOR ANY INACCURACIES, ERRORS OR OMISSIONS THAT MAY APPEAR IN THIS INFORMATION.</a:t>
            </a:r>
          </a:p>
          <a:p>
            <a:pPr marL="457200" marR="0">
              <a:spcBef>
                <a:spcPts val="0"/>
              </a:spcBef>
              <a:spcAft>
                <a:spcPts val="0"/>
              </a:spcAft>
            </a:pPr>
            <a:endParaRPr lang="en-US" dirty="0">
              <a:latin typeface="Calibri" panose="020F0502020204030204" pitchFamily="34" charset="0"/>
              <a:ea typeface="Calibri" panose="020F0502020204030204" pitchFamily="34" charset="0"/>
            </a:endParaRPr>
          </a:p>
          <a:p>
            <a:pPr marL="457200" marR="0">
              <a:spcBef>
                <a:spcPts val="0"/>
              </a:spcBef>
              <a:spcAft>
                <a:spcPts val="0"/>
              </a:spcAft>
            </a:pPr>
            <a:r>
              <a:rPr lang="en-US" dirty="0">
                <a:latin typeface="Calibri" panose="020F0502020204030204" pitchFamily="34" charset="0"/>
                <a:ea typeface="Calibri" panose="020F0502020204030204" pitchFamily="34" charset="0"/>
              </a:rPr>
              <a:t>AMD SPECIFICALLY DISCLAIMS ANY IMPLIED WARRANTIES OF MERCHANTABILITY OR FITNESS FOR ANY PARTICULAR PURPOSE. IN NO EVENT WILL AMD BE LIABLE TO ANY PERSON FOR ANY DIRECT, INDIRECT, SPECIAL OR OTHER CONSEQUENTIAL DAMAGES ARISING FROM THE USE OF ANY INFORMATION CONTAINED HEREIN, EVEN IF AMD IS EXPRESSLY ADVISED OF THE POSSIBILITY OF SUCH DAMAGES.</a:t>
            </a:r>
          </a:p>
          <a:p>
            <a:pPr marL="457200" marR="0">
              <a:spcBef>
                <a:spcPts val="0"/>
              </a:spcBef>
              <a:spcAft>
                <a:spcPts val="0"/>
              </a:spcAft>
            </a:pPr>
            <a:endParaRPr lang="en-US" dirty="0">
              <a:latin typeface="Calibri" panose="020F0502020204030204" pitchFamily="34" charset="0"/>
              <a:ea typeface="Calibri" panose="020F0502020204030204" pitchFamily="34" charset="0"/>
            </a:endParaRPr>
          </a:p>
          <a:p>
            <a:pPr marL="457200" marR="0">
              <a:spcBef>
                <a:spcPts val="0"/>
              </a:spcBef>
              <a:spcAft>
                <a:spcPts val="0"/>
              </a:spcAft>
            </a:pPr>
            <a:r>
              <a:rPr lang="en-US" dirty="0">
                <a:latin typeface="Calibri" panose="020F0502020204030204" pitchFamily="34" charset="0"/>
                <a:ea typeface="Calibri" panose="020F0502020204030204" pitchFamily="34" charset="0"/>
              </a:rPr>
              <a:t>AMD, the AMD Arrow logo, Radeon, Ryzen, and combinations thereof are trademarks of Advanced Micro Devices, Inc. Other names used herein are for identification purposes only and may be trademarks of their respective companies.</a:t>
            </a:r>
          </a:p>
        </p:txBody>
      </p:sp>
    </p:spTree>
    <p:extLst>
      <p:ext uri="{BB962C8B-B14F-4D97-AF65-F5344CB8AC3E}">
        <p14:creationId xmlns:p14="http://schemas.microsoft.com/office/powerpoint/2010/main" val="4236583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DDCC72A-1F4C-43B7-A901-FA91DB909404}"/>
              </a:ext>
            </a:extLst>
          </p:cNvPr>
          <p:cNvSpPr>
            <a:spLocks noGrp="1"/>
          </p:cNvSpPr>
          <p:nvPr>
            <p:ph type="title"/>
          </p:nvPr>
        </p:nvSpPr>
        <p:spPr/>
        <p:txBody>
          <a:bodyPr/>
          <a:lstStyle/>
          <a:p>
            <a:r>
              <a:rPr lang="en-US" dirty="0"/>
              <a:t>Image sources</a:t>
            </a:r>
          </a:p>
        </p:txBody>
      </p:sp>
      <p:sp>
        <p:nvSpPr>
          <p:cNvPr id="2" name="Slide Number Placeholder 1">
            <a:extLst>
              <a:ext uri="{FF2B5EF4-FFF2-40B4-BE49-F238E27FC236}">
                <a16:creationId xmlns:a16="http://schemas.microsoft.com/office/drawing/2014/main" id="{D8489E73-9309-44AD-9EC9-7594A3D14656}"/>
              </a:ext>
            </a:extLst>
          </p:cNvPr>
          <p:cNvSpPr>
            <a:spLocks noGrp="1"/>
          </p:cNvSpPr>
          <p:nvPr>
            <p:ph type="sldNum" sz="quarter" idx="12"/>
          </p:nvPr>
        </p:nvSpPr>
        <p:spPr/>
        <p:txBody>
          <a:bodyPr/>
          <a:lstStyle/>
          <a:p>
            <a:fld id="{5A8AF19D-AACF-4220-AF5B-758AFE00DEE7}" type="slidenum">
              <a:rPr lang="en-US" smtClean="0"/>
              <a:t>17</a:t>
            </a:fld>
            <a:endParaRPr lang="en-US" dirty="0"/>
          </a:p>
        </p:txBody>
      </p:sp>
      <p:sp>
        <p:nvSpPr>
          <p:cNvPr id="11" name="TextBox 10">
            <a:extLst>
              <a:ext uri="{FF2B5EF4-FFF2-40B4-BE49-F238E27FC236}">
                <a16:creationId xmlns:a16="http://schemas.microsoft.com/office/drawing/2014/main" id="{08331A14-CB84-4853-BBDA-BDAD64D6D0C8}"/>
              </a:ext>
            </a:extLst>
          </p:cNvPr>
          <p:cNvSpPr txBox="1"/>
          <p:nvPr/>
        </p:nvSpPr>
        <p:spPr>
          <a:xfrm>
            <a:off x="655667" y="1454981"/>
            <a:ext cx="8900928" cy="369332"/>
          </a:xfrm>
          <a:prstGeom prst="rect">
            <a:avLst/>
          </a:prstGeom>
          <a:noFill/>
        </p:spPr>
        <p:txBody>
          <a:bodyPr wrap="square" rtlCol="0">
            <a:spAutoFit/>
          </a:bodyPr>
          <a:lstStyle>
            <a:defPPr>
              <a:defRPr lang="en-US"/>
            </a:defPPr>
            <a:lvl1pPr>
              <a:defRPr sz="900"/>
            </a:lvl1pPr>
          </a:lstStyle>
          <a:p>
            <a:r>
              <a:rPr lang="en-US" sz="1800" dirty="0">
                <a:solidFill>
                  <a:srgbClr val="0563C1"/>
                </a:solidFill>
                <a:hlinkClick r:id="rId3" tooltip="http://tallerdetecnologia.es/webquest/tangram/webquestTangram.html">
                  <a:extLst>
                    <a:ext uri="{A12FA001-AC4F-418D-AE19-62706E023703}">
                      <ahyp:hlinkClr xmlns:ahyp="http://schemas.microsoft.com/office/drawing/2018/hyperlinkcolor" val="tx"/>
                    </a:ext>
                  </a:extLst>
                </a:hlinkClick>
              </a:rPr>
              <a:t>Tangram image on the cover slide</a:t>
            </a:r>
            <a:r>
              <a:rPr lang="en-US" sz="1800" dirty="0">
                <a:solidFill>
                  <a:schemeClr val="accent3"/>
                </a:solidFill>
              </a:rPr>
              <a:t> </a:t>
            </a:r>
            <a:r>
              <a:rPr lang="en-US" sz="1800" dirty="0"/>
              <a:t>by Unknown Author is used under license by </a:t>
            </a:r>
            <a:r>
              <a:rPr lang="en-US" sz="1800" dirty="0">
                <a:solidFill>
                  <a:srgbClr val="0563C1"/>
                </a:solidFill>
                <a:hlinkClick r:id="rId4" tooltip="https://creativecommons.org/licenses/by/3.0/">
                  <a:extLst>
                    <a:ext uri="{A12FA001-AC4F-418D-AE19-62706E023703}">
                      <ahyp:hlinkClr xmlns:ahyp="http://schemas.microsoft.com/office/drawing/2018/hyperlinkcolor" val="tx"/>
                    </a:ext>
                  </a:extLst>
                </a:hlinkClick>
              </a:rPr>
              <a:t>CC BY</a:t>
            </a:r>
            <a:endParaRPr lang="en-US" sz="1800" dirty="0">
              <a:solidFill>
                <a:srgbClr val="0563C1"/>
              </a:solidFill>
            </a:endParaRPr>
          </a:p>
        </p:txBody>
      </p:sp>
      <p:sp>
        <p:nvSpPr>
          <p:cNvPr id="6" name="TextBox 5">
            <a:extLst>
              <a:ext uri="{FF2B5EF4-FFF2-40B4-BE49-F238E27FC236}">
                <a16:creationId xmlns:a16="http://schemas.microsoft.com/office/drawing/2014/main" id="{F4D2500B-129D-4E58-BB63-DBB3287C52FE}"/>
              </a:ext>
            </a:extLst>
          </p:cNvPr>
          <p:cNvSpPr txBox="1"/>
          <p:nvPr/>
        </p:nvSpPr>
        <p:spPr>
          <a:xfrm>
            <a:off x="672336" y="2011573"/>
            <a:ext cx="7526798" cy="369332"/>
          </a:xfrm>
          <a:prstGeom prst="rect">
            <a:avLst/>
          </a:prstGeom>
          <a:noFill/>
        </p:spPr>
        <p:txBody>
          <a:bodyPr wrap="square" rtlCol="0">
            <a:spAutoFit/>
          </a:bodyPr>
          <a:lstStyle/>
          <a:p>
            <a:r>
              <a:rPr lang="en-US" dirty="0">
                <a:hlinkClick r:id="rId5"/>
              </a:rPr>
              <a:t>Kaby Lake G image</a:t>
            </a:r>
            <a:r>
              <a:rPr lang="en-US" dirty="0"/>
              <a:t> (Slide 2) by </a:t>
            </a:r>
            <a:r>
              <a:rPr lang="en-US" dirty="0" err="1">
                <a:hlinkClick r:id="rId6" tooltip="Go to Fritzchens Fritz's photostream"/>
              </a:rPr>
              <a:t>Fritzchens</a:t>
            </a:r>
            <a:r>
              <a:rPr lang="en-US" dirty="0">
                <a:hlinkClick r:id="rId6" tooltip="Go to Fritzchens Fritz's photostream"/>
              </a:rPr>
              <a:t> Fritz</a:t>
            </a:r>
            <a:r>
              <a:rPr lang="en-US" dirty="0"/>
              <a:t> is used from public domain</a:t>
            </a:r>
          </a:p>
        </p:txBody>
      </p:sp>
      <p:sp>
        <p:nvSpPr>
          <p:cNvPr id="7" name="TextBox 6">
            <a:extLst>
              <a:ext uri="{FF2B5EF4-FFF2-40B4-BE49-F238E27FC236}">
                <a16:creationId xmlns:a16="http://schemas.microsoft.com/office/drawing/2014/main" id="{5FF766D9-7097-4707-B18B-010841D882DF}"/>
              </a:ext>
            </a:extLst>
          </p:cNvPr>
          <p:cNvSpPr txBox="1"/>
          <p:nvPr/>
        </p:nvSpPr>
        <p:spPr>
          <a:xfrm>
            <a:off x="655667" y="2520434"/>
            <a:ext cx="8770721" cy="369332"/>
          </a:xfrm>
          <a:prstGeom prst="rect">
            <a:avLst/>
          </a:prstGeom>
          <a:noFill/>
        </p:spPr>
        <p:txBody>
          <a:bodyPr wrap="square" rtlCol="0">
            <a:spAutoFit/>
          </a:bodyPr>
          <a:lstStyle/>
          <a:p>
            <a:r>
              <a:rPr lang="en-US" dirty="0">
                <a:hlinkClick r:id="rId7" tooltip="http://creativity103.com/collections/Technology/slides/circuit_board.html"/>
              </a:rPr>
              <a:t>Circuit background</a:t>
            </a:r>
            <a:r>
              <a:rPr lang="en-US" dirty="0"/>
              <a:t> (Slide 2) from </a:t>
            </a:r>
            <a:r>
              <a:rPr lang="en-US" dirty="0">
                <a:hlinkClick r:id="rId8"/>
              </a:rPr>
              <a:t>http://creativity103.com</a:t>
            </a:r>
            <a:r>
              <a:rPr lang="en-US" dirty="0"/>
              <a:t> is used under license by </a:t>
            </a:r>
            <a:r>
              <a:rPr lang="en-US" dirty="0">
                <a:hlinkClick r:id="rId4" tooltip="https://creativecommons.org/licenses/by/3.0/"/>
              </a:rPr>
              <a:t>CC BY</a:t>
            </a:r>
            <a:endParaRPr lang="en-US" dirty="0"/>
          </a:p>
        </p:txBody>
      </p:sp>
    </p:spTree>
    <p:extLst>
      <p:ext uri="{BB962C8B-B14F-4D97-AF65-F5344CB8AC3E}">
        <p14:creationId xmlns:p14="http://schemas.microsoft.com/office/powerpoint/2010/main" val="1263705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4FBAE-EFC4-48B2-8C45-0493EC12C16B}"/>
              </a:ext>
            </a:extLst>
          </p:cNvPr>
          <p:cNvSpPr>
            <a:spLocks noGrp="1"/>
          </p:cNvSpPr>
          <p:nvPr>
            <p:ph type="title"/>
          </p:nvPr>
        </p:nvSpPr>
        <p:spPr/>
        <p:txBody>
          <a:bodyPr>
            <a:normAutofit/>
          </a:bodyPr>
          <a:lstStyle/>
          <a:p>
            <a:r>
              <a:rPr lang="en-US" dirty="0"/>
              <a:t>Heterogeneous Systems</a:t>
            </a:r>
          </a:p>
        </p:txBody>
      </p:sp>
      <p:sp>
        <p:nvSpPr>
          <p:cNvPr id="3" name="Slide Number Placeholder 2">
            <a:extLst>
              <a:ext uri="{FF2B5EF4-FFF2-40B4-BE49-F238E27FC236}">
                <a16:creationId xmlns:a16="http://schemas.microsoft.com/office/drawing/2014/main" id="{609C1000-3F8A-4F9F-8EB8-1A0A31A3B34F}"/>
              </a:ext>
            </a:extLst>
          </p:cNvPr>
          <p:cNvSpPr>
            <a:spLocks noGrp="1"/>
          </p:cNvSpPr>
          <p:nvPr>
            <p:ph type="sldNum" sz="quarter" idx="12"/>
          </p:nvPr>
        </p:nvSpPr>
        <p:spPr/>
        <p:txBody>
          <a:bodyPr/>
          <a:lstStyle/>
          <a:p>
            <a:fld id="{5A8AF19D-AACF-4220-AF5B-758AFE00DEE7}" type="slidenum">
              <a:rPr lang="en-US" smtClean="0"/>
              <a:t>2</a:t>
            </a:fld>
            <a:endParaRPr lang="en-US" dirty="0"/>
          </a:p>
        </p:txBody>
      </p:sp>
      <p:sp>
        <p:nvSpPr>
          <p:cNvPr id="16" name="TextBox 15">
            <a:extLst>
              <a:ext uri="{FF2B5EF4-FFF2-40B4-BE49-F238E27FC236}">
                <a16:creationId xmlns:a16="http://schemas.microsoft.com/office/drawing/2014/main" id="{ADB95E19-E526-4D63-80C3-FE113790A88F}"/>
              </a:ext>
            </a:extLst>
          </p:cNvPr>
          <p:cNvSpPr txBox="1"/>
          <p:nvPr/>
        </p:nvSpPr>
        <p:spPr>
          <a:xfrm>
            <a:off x="1038532" y="5620036"/>
            <a:ext cx="10191135" cy="523220"/>
          </a:xfrm>
          <a:prstGeom prst="rect">
            <a:avLst/>
          </a:prstGeom>
          <a:noFill/>
        </p:spPr>
        <p:txBody>
          <a:bodyPr wrap="square" rtlCol="0">
            <a:spAutoFit/>
          </a:bodyPr>
          <a:lstStyle/>
          <a:p>
            <a:r>
              <a:rPr lang="en-US" sz="2800" dirty="0">
                <a:solidFill>
                  <a:srgbClr val="C00000"/>
                </a:solidFill>
              </a:rPr>
              <a:t>Challenge: System-wide efficiency with distributed resource control</a:t>
            </a:r>
            <a:endParaRPr lang="en-US" sz="2800" dirty="0"/>
          </a:p>
        </p:txBody>
      </p:sp>
      <p:pic>
        <p:nvPicPr>
          <p:cNvPr id="7" name="Picture 6" descr="A circuit board&#10;&#10;Description automatically generated">
            <a:extLst>
              <a:ext uri="{FF2B5EF4-FFF2-40B4-BE49-F238E27FC236}">
                <a16:creationId xmlns:a16="http://schemas.microsoft.com/office/drawing/2014/main" id="{6D650F65-7F3D-466D-BF5D-F1C438B6C71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155417" y="2169914"/>
            <a:ext cx="3197866" cy="1826111"/>
          </a:xfrm>
          <a:prstGeom prst="rect">
            <a:avLst/>
          </a:prstGeom>
        </p:spPr>
      </p:pic>
      <p:pic>
        <p:nvPicPr>
          <p:cNvPr id="59" name="Picture 58" descr="A circuit board&#10;&#10;Description automatically generated">
            <a:extLst>
              <a:ext uri="{FF2B5EF4-FFF2-40B4-BE49-F238E27FC236}">
                <a16:creationId xmlns:a16="http://schemas.microsoft.com/office/drawing/2014/main" id="{9DCA8675-E0B5-499D-B7DE-A2626EA885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412" y="1598376"/>
            <a:ext cx="4198325" cy="2767819"/>
          </a:xfrm>
          <a:prstGeom prst="rect">
            <a:avLst/>
          </a:prstGeom>
        </p:spPr>
      </p:pic>
      <p:sp>
        <p:nvSpPr>
          <p:cNvPr id="64" name="TextBox 63">
            <a:extLst>
              <a:ext uri="{FF2B5EF4-FFF2-40B4-BE49-F238E27FC236}">
                <a16:creationId xmlns:a16="http://schemas.microsoft.com/office/drawing/2014/main" id="{5918D013-89DA-49CE-9798-14EA72324269}"/>
              </a:ext>
            </a:extLst>
          </p:cNvPr>
          <p:cNvSpPr txBox="1"/>
          <p:nvPr/>
        </p:nvSpPr>
        <p:spPr>
          <a:xfrm>
            <a:off x="1585670" y="4432463"/>
            <a:ext cx="1642454" cy="400110"/>
          </a:xfrm>
          <a:prstGeom prst="rect">
            <a:avLst/>
          </a:prstGeom>
          <a:noFill/>
        </p:spPr>
        <p:txBody>
          <a:bodyPr wrap="square" rtlCol="0">
            <a:spAutoFit/>
          </a:bodyPr>
          <a:lstStyle/>
          <a:p>
            <a:r>
              <a:rPr lang="en-US" sz="2000" dirty="0">
                <a:solidFill>
                  <a:schemeClr val="accent1">
                    <a:lumMod val="75000"/>
                  </a:schemeClr>
                </a:solidFill>
              </a:rPr>
              <a:t>Nvidia GPU</a:t>
            </a:r>
          </a:p>
        </p:txBody>
      </p:sp>
      <p:cxnSp>
        <p:nvCxnSpPr>
          <p:cNvPr id="65" name="Straight Arrow Connector 64">
            <a:extLst>
              <a:ext uri="{FF2B5EF4-FFF2-40B4-BE49-F238E27FC236}">
                <a16:creationId xmlns:a16="http://schemas.microsoft.com/office/drawing/2014/main" id="{BEBEFA11-16BC-4622-8BB1-218E999A86D1}"/>
              </a:ext>
            </a:extLst>
          </p:cNvPr>
          <p:cNvCxnSpPr>
            <a:cxnSpLocks/>
          </p:cNvCxnSpPr>
          <p:nvPr/>
        </p:nvCxnSpPr>
        <p:spPr>
          <a:xfrm>
            <a:off x="2525409" y="3427330"/>
            <a:ext cx="0" cy="978744"/>
          </a:xfrm>
          <a:prstGeom prst="straightConnector1">
            <a:avLst/>
          </a:prstGeom>
          <a:ln w="38100" cap="rnd">
            <a:solidFill>
              <a:schemeClr val="accent1">
                <a:lumMod val="60000"/>
                <a:lumOff val="40000"/>
              </a:schemeClr>
            </a:solidFill>
            <a:headEnd type="oval"/>
            <a:tailEnd type="none" w="lg" len="lg"/>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F500394F-33E4-406A-A9B7-762DD82B91B0}"/>
              </a:ext>
            </a:extLst>
          </p:cNvPr>
          <p:cNvCxnSpPr>
            <a:cxnSpLocks/>
          </p:cNvCxnSpPr>
          <p:nvPr/>
        </p:nvCxnSpPr>
        <p:spPr>
          <a:xfrm flipV="1">
            <a:off x="2774479" y="1732163"/>
            <a:ext cx="0" cy="785930"/>
          </a:xfrm>
          <a:prstGeom prst="straightConnector1">
            <a:avLst/>
          </a:prstGeom>
          <a:ln w="38100" cap="rnd">
            <a:solidFill>
              <a:schemeClr val="accent1">
                <a:lumMod val="60000"/>
                <a:lumOff val="40000"/>
              </a:schemeClr>
            </a:solidFill>
            <a:headEnd type="oval"/>
            <a:tailEnd type="none" w="lg" len="lg"/>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77CCFCAD-8942-4883-A806-18D49CE7178D}"/>
              </a:ext>
            </a:extLst>
          </p:cNvPr>
          <p:cNvSpPr txBox="1"/>
          <p:nvPr/>
        </p:nvSpPr>
        <p:spPr>
          <a:xfrm>
            <a:off x="1469179" y="1357153"/>
            <a:ext cx="1642454" cy="400110"/>
          </a:xfrm>
          <a:prstGeom prst="rect">
            <a:avLst/>
          </a:prstGeom>
          <a:noFill/>
        </p:spPr>
        <p:txBody>
          <a:bodyPr wrap="square" rtlCol="0">
            <a:spAutoFit/>
          </a:bodyPr>
          <a:lstStyle/>
          <a:p>
            <a:r>
              <a:rPr lang="en-US" sz="2000" dirty="0">
                <a:solidFill>
                  <a:schemeClr val="accent1">
                    <a:lumMod val="75000"/>
                  </a:schemeClr>
                </a:solidFill>
              </a:rPr>
              <a:t>Nvidia GPU</a:t>
            </a:r>
          </a:p>
        </p:txBody>
      </p:sp>
      <p:cxnSp>
        <p:nvCxnSpPr>
          <p:cNvPr id="68" name="Straight Arrow Connector 67">
            <a:extLst>
              <a:ext uri="{FF2B5EF4-FFF2-40B4-BE49-F238E27FC236}">
                <a16:creationId xmlns:a16="http://schemas.microsoft.com/office/drawing/2014/main" id="{E85F65C9-A782-4A78-AF5F-353712E4604B}"/>
              </a:ext>
            </a:extLst>
          </p:cNvPr>
          <p:cNvCxnSpPr>
            <a:cxnSpLocks/>
          </p:cNvCxnSpPr>
          <p:nvPr/>
        </p:nvCxnSpPr>
        <p:spPr>
          <a:xfrm>
            <a:off x="3228124" y="3274144"/>
            <a:ext cx="0" cy="709384"/>
          </a:xfrm>
          <a:prstGeom prst="straightConnector1">
            <a:avLst/>
          </a:prstGeom>
          <a:ln w="38100" cap="rnd">
            <a:solidFill>
              <a:schemeClr val="accent4">
                <a:lumMod val="60000"/>
                <a:lumOff val="40000"/>
              </a:schemeClr>
            </a:solidFill>
            <a:headEnd type="oval"/>
            <a:tailEnd type="none" w="lg" len="lg"/>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48735447-27D9-410E-9473-25E9AB991009}"/>
              </a:ext>
            </a:extLst>
          </p:cNvPr>
          <p:cNvSpPr txBox="1"/>
          <p:nvPr/>
        </p:nvSpPr>
        <p:spPr>
          <a:xfrm>
            <a:off x="2863843" y="4005964"/>
            <a:ext cx="1155630" cy="400110"/>
          </a:xfrm>
          <a:prstGeom prst="rect">
            <a:avLst/>
          </a:prstGeom>
          <a:noFill/>
        </p:spPr>
        <p:txBody>
          <a:bodyPr wrap="square" rtlCol="0">
            <a:spAutoFit/>
          </a:bodyPr>
          <a:lstStyle/>
          <a:p>
            <a:r>
              <a:rPr lang="en-US" sz="2000" dirty="0">
                <a:solidFill>
                  <a:schemeClr val="accent4">
                    <a:lumMod val="75000"/>
                  </a:schemeClr>
                </a:solidFill>
              </a:rPr>
              <a:t>IBM CPU</a:t>
            </a:r>
          </a:p>
        </p:txBody>
      </p:sp>
      <p:cxnSp>
        <p:nvCxnSpPr>
          <p:cNvPr id="70" name="Straight Arrow Connector 69">
            <a:extLst>
              <a:ext uri="{FF2B5EF4-FFF2-40B4-BE49-F238E27FC236}">
                <a16:creationId xmlns:a16="http://schemas.microsoft.com/office/drawing/2014/main" id="{160945F8-7EE4-4D73-865C-A5A21815C473}"/>
              </a:ext>
            </a:extLst>
          </p:cNvPr>
          <p:cNvCxnSpPr>
            <a:cxnSpLocks/>
          </p:cNvCxnSpPr>
          <p:nvPr/>
        </p:nvCxnSpPr>
        <p:spPr>
          <a:xfrm flipV="1">
            <a:off x="3356867" y="1539159"/>
            <a:ext cx="0" cy="733288"/>
          </a:xfrm>
          <a:prstGeom prst="straightConnector1">
            <a:avLst/>
          </a:prstGeom>
          <a:ln w="38100" cap="rnd">
            <a:solidFill>
              <a:schemeClr val="accent4">
                <a:lumMod val="60000"/>
                <a:lumOff val="40000"/>
              </a:schemeClr>
            </a:solidFill>
            <a:headEnd type="oval"/>
            <a:tailEnd type="none" w="lg" len="lg"/>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0FBF73A7-EB13-4E6F-8900-35EA7245AD11}"/>
              </a:ext>
            </a:extLst>
          </p:cNvPr>
          <p:cNvSpPr txBox="1"/>
          <p:nvPr/>
        </p:nvSpPr>
        <p:spPr>
          <a:xfrm>
            <a:off x="3339472" y="1238058"/>
            <a:ext cx="1155630" cy="400110"/>
          </a:xfrm>
          <a:prstGeom prst="rect">
            <a:avLst/>
          </a:prstGeom>
          <a:noFill/>
        </p:spPr>
        <p:txBody>
          <a:bodyPr wrap="square" rtlCol="0">
            <a:spAutoFit/>
          </a:bodyPr>
          <a:lstStyle/>
          <a:p>
            <a:r>
              <a:rPr lang="en-US" sz="2000" dirty="0">
                <a:solidFill>
                  <a:schemeClr val="accent4">
                    <a:lumMod val="75000"/>
                  </a:schemeClr>
                </a:solidFill>
              </a:rPr>
              <a:t>IBM CPU</a:t>
            </a:r>
          </a:p>
        </p:txBody>
      </p:sp>
      <p:cxnSp>
        <p:nvCxnSpPr>
          <p:cNvPr id="72" name="Straight Arrow Connector 71">
            <a:extLst>
              <a:ext uri="{FF2B5EF4-FFF2-40B4-BE49-F238E27FC236}">
                <a16:creationId xmlns:a16="http://schemas.microsoft.com/office/drawing/2014/main" id="{E854F9F0-9249-469D-B570-3AB6D8E78F6A}"/>
              </a:ext>
            </a:extLst>
          </p:cNvPr>
          <p:cNvCxnSpPr>
            <a:cxnSpLocks/>
          </p:cNvCxnSpPr>
          <p:nvPr/>
        </p:nvCxnSpPr>
        <p:spPr>
          <a:xfrm>
            <a:off x="3805939" y="2982285"/>
            <a:ext cx="0" cy="733903"/>
          </a:xfrm>
          <a:prstGeom prst="straightConnector1">
            <a:avLst/>
          </a:prstGeom>
          <a:ln w="38100" cap="rnd">
            <a:solidFill>
              <a:schemeClr val="accent5">
                <a:lumMod val="60000"/>
                <a:lumOff val="40000"/>
              </a:schemeClr>
            </a:solidFill>
            <a:headEnd type="oval"/>
            <a:tailEnd type="none" w="lg" len="lg"/>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A2CF35CE-4280-4889-920E-F53D2521295D}"/>
              </a:ext>
            </a:extLst>
          </p:cNvPr>
          <p:cNvSpPr txBox="1"/>
          <p:nvPr/>
        </p:nvSpPr>
        <p:spPr>
          <a:xfrm>
            <a:off x="3805939" y="3557301"/>
            <a:ext cx="2092185" cy="400110"/>
          </a:xfrm>
          <a:prstGeom prst="rect">
            <a:avLst/>
          </a:prstGeom>
          <a:noFill/>
        </p:spPr>
        <p:txBody>
          <a:bodyPr wrap="square" rtlCol="0">
            <a:spAutoFit/>
          </a:bodyPr>
          <a:lstStyle/>
          <a:p>
            <a:r>
              <a:rPr lang="en-US" sz="2000" dirty="0">
                <a:solidFill>
                  <a:schemeClr val="accent5">
                    <a:lumMod val="60000"/>
                    <a:lumOff val="40000"/>
                  </a:schemeClr>
                </a:solidFill>
              </a:rPr>
              <a:t>Board controller</a:t>
            </a:r>
          </a:p>
        </p:txBody>
      </p:sp>
      <p:sp>
        <p:nvSpPr>
          <p:cNvPr id="74" name="TextBox 73">
            <a:extLst>
              <a:ext uri="{FF2B5EF4-FFF2-40B4-BE49-F238E27FC236}">
                <a16:creationId xmlns:a16="http://schemas.microsoft.com/office/drawing/2014/main" id="{7E7DA1D4-8235-4377-BDCF-240417B963FC}"/>
              </a:ext>
            </a:extLst>
          </p:cNvPr>
          <p:cNvSpPr txBox="1"/>
          <p:nvPr/>
        </p:nvSpPr>
        <p:spPr>
          <a:xfrm>
            <a:off x="1697018" y="5160743"/>
            <a:ext cx="2220269" cy="307777"/>
          </a:xfrm>
          <a:prstGeom prst="rect">
            <a:avLst/>
          </a:prstGeom>
          <a:noFill/>
        </p:spPr>
        <p:txBody>
          <a:bodyPr wrap="square" rtlCol="0">
            <a:spAutoFit/>
          </a:bodyPr>
          <a:lstStyle/>
          <a:p>
            <a:r>
              <a:rPr lang="en-US" sz="1400" dirty="0"/>
              <a:t>(Image courtesy: NVIDIA)</a:t>
            </a:r>
          </a:p>
        </p:txBody>
      </p:sp>
      <p:sp>
        <p:nvSpPr>
          <p:cNvPr id="75" name="TextBox 74">
            <a:extLst>
              <a:ext uri="{FF2B5EF4-FFF2-40B4-BE49-F238E27FC236}">
                <a16:creationId xmlns:a16="http://schemas.microsoft.com/office/drawing/2014/main" id="{56375A6B-18B3-4409-81C0-859D4F73B6FB}"/>
              </a:ext>
            </a:extLst>
          </p:cNvPr>
          <p:cNvSpPr txBox="1"/>
          <p:nvPr/>
        </p:nvSpPr>
        <p:spPr>
          <a:xfrm>
            <a:off x="1164661" y="4899031"/>
            <a:ext cx="3075231" cy="369332"/>
          </a:xfrm>
          <a:prstGeom prst="rect">
            <a:avLst/>
          </a:prstGeom>
          <a:noFill/>
        </p:spPr>
        <p:txBody>
          <a:bodyPr wrap="square" rtlCol="0">
            <a:spAutoFit/>
          </a:bodyPr>
          <a:lstStyle/>
          <a:p>
            <a:pPr algn="ctr"/>
            <a:r>
              <a:rPr lang="en-US" dirty="0"/>
              <a:t>Discrete integration</a:t>
            </a:r>
          </a:p>
        </p:txBody>
      </p:sp>
      <p:pic>
        <p:nvPicPr>
          <p:cNvPr id="76" name="Picture 75" descr="A picture containing oven, electronics, indoor, microwave&#10;&#10;Description automatically generated">
            <a:extLst>
              <a:ext uri="{FF2B5EF4-FFF2-40B4-BE49-F238E27FC236}">
                <a16:creationId xmlns:a16="http://schemas.microsoft.com/office/drawing/2014/main" id="{31A38F7B-BBBF-4692-A9B3-4D53C406B531}"/>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7235" t="12998" r="5816" b="14863"/>
          <a:stretch/>
        </p:blipFill>
        <p:spPr>
          <a:xfrm>
            <a:off x="8273284" y="2272447"/>
            <a:ext cx="2927689" cy="1615317"/>
          </a:xfrm>
          <a:prstGeom prst="rect">
            <a:avLst/>
          </a:prstGeom>
        </p:spPr>
      </p:pic>
      <p:cxnSp>
        <p:nvCxnSpPr>
          <p:cNvPr id="77" name="Straight Arrow Connector 76">
            <a:extLst>
              <a:ext uri="{FF2B5EF4-FFF2-40B4-BE49-F238E27FC236}">
                <a16:creationId xmlns:a16="http://schemas.microsoft.com/office/drawing/2014/main" id="{B8DA853B-8DAB-4DCC-AD46-83BBA0ABFA85}"/>
              </a:ext>
            </a:extLst>
          </p:cNvPr>
          <p:cNvCxnSpPr>
            <a:cxnSpLocks/>
          </p:cNvCxnSpPr>
          <p:nvPr/>
        </p:nvCxnSpPr>
        <p:spPr>
          <a:xfrm flipV="1">
            <a:off x="9412543" y="1904986"/>
            <a:ext cx="0" cy="849168"/>
          </a:xfrm>
          <a:prstGeom prst="straightConnector1">
            <a:avLst/>
          </a:prstGeom>
          <a:ln w="38100" cap="rnd">
            <a:solidFill>
              <a:srgbClr val="FF0000"/>
            </a:solidFill>
            <a:headEnd type="oval"/>
            <a:tailEnd type="none" w="lg" len="lg"/>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93F7727A-F50C-4F23-8EB6-4C44D691EF46}"/>
              </a:ext>
            </a:extLst>
          </p:cNvPr>
          <p:cNvSpPr txBox="1"/>
          <p:nvPr/>
        </p:nvSpPr>
        <p:spPr>
          <a:xfrm>
            <a:off x="8273284" y="1525436"/>
            <a:ext cx="1642454" cy="400110"/>
          </a:xfrm>
          <a:prstGeom prst="rect">
            <a:avLst/>
          </a:prstGeom>
          <a:noFill/>
        </p:spPr>
        <p:txBody>
          <a:bodyPr wrap="square" rtlCol="0">
            <a:spAutoFit/>
          </a:bodyPr>
          <a:lstStyle/>
          <a:p>
            <a:r>
              <a:rPr lang="en-US" sz="2000" dirty="0">
                <a:solidFill>
                  <a:srgbClr val="FF0000"/>
                </a:solidFill>
              </a:rPr>
              <a:t>AMD GPU</a:t>
            </a:r>
          </a:p>
        </p:txBody>
      </p:sp>
      <p:cxnSp>
        <p:nvCxnSpPr>
          <p:cNvPr id="79" name="Straight Arrow Connector 78">
            <a:extLst>
              <a:ext uri="{FF2B5EF4-FFF2-40B4-BE49-F238E27FC236}">
                <a16:creationId xmlns:a16="http://schemas.microsoft.com/office/drawing/2014/main" id="{B03D3066-693F-4A6A-9FB0-8BD41F2F1D0A}"/>
              </a:ext>
            </a:extLst>
          </p:cNvPr>
          <p:cNvCxnSpPr>
            <a:cxnSpLocks/>
          </p:cNvCxnSpPr>
          <p:nvPr/>
        </p:nvCxnSpPr>
        <p:spPr>
          <a:xfrm flipV="1">
            <a:off x="10623795" y="1959622"/>
            <a:ext cx="0" cy="1019291"/>
          </a:xfrm>
          <a:prstGeom prst="straightConnector1">
            <a:avLst/>
          </a:prstGeom>
          <a:ln w="38100" cap="rnd">
            <a:solidFill>
              <a:srgbClr val="FFC000"/>
            </a:solidFill>
            <a:headEnd type="oval"/>
            <a:tailEnd type="none" w="lg" len="lg"/>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B08F6D1E-204B-472A-953F-700C993F54D8}"/>
              </a:ext>
            </a:extLst>
          </p:cNvPr>
          <p:cNvSpPr txBox="1"/>
          <p:nvPr/>
        </p:nvSpPr>
        <p:spPr>
          <a:xfrm>
            <a:off x="10233770" y="1504876"/>
            <a:ext cx="1642453" cy="400110"/>
          </a:xfrm>
          <a:prstGeom prst="rect">
            <a:avLst/>
          </a:prstGeom>
          <a:noFill/>
        </p:spPr>
        <p:txBody>
          <a:bodyPr wrap="square" rtlCol="0">
            <a:spAutoFit/>
          </a:bodyPr>
          <a:lstStyle/>
          <a:p>
            <a:r>
              <a:rPr lang="en-US" sz="2000" dirty="0">
                <a:solidFill>
                  <a:schemeClr val="accent5">
                    <a:lumMod val="60000"/>
                    <a:lumOff val="40000"/>
                  </a:schemeClr>
                </a:solidFill>
              </a:rPr>
              <a:t>Intel CPU</a:t>
            </a:r>
          </a:p>
        </p:txBody>
      </p:sp>
      <p:cxnSp>
        <p:nvCxnSpPr>
          <p:cNvPr id="81" name="Straight Arrow Connector 80">
            <a:extLst>
              <a:ext uri="{FF2B5EF4-FFF2-40B4-BE49-F238E27FC236}">
                <a16:creationId xmlns:a16="http://schemas.microsoft.com/office/drawing/2014/main" id="{6DDE21FF-BE45-40A6-84E3-4AC0DD8C8717}"/>
              </a:ext>
            </a:extLst>
          </p:cNvPr>
          <p:cNvCxnSpPr>
            <a:cxnSpLocks/>
          </p:cNvCxnSpPr>
          <p:nvPr/>
        </p:nvCxnSpPr>
        <p:spPr>
          <a:xfrm>
            <a:off x="8623479" y="2978912"/>
            <a:ext cx="0" cy="1205419"/>
          </a:xfrm>
          <a:prstGeom prst="straightConnector1">
            <a:avLst/>
          </a:prstGeom>
          <a:ln w="38100" cap="rnd">
            <a:solidFill>
              <a:srgbClr val="B686DA"/>
            </a:solidFill>
            <a:headEnd type="oval"/>
            <a:tailEnd type="none" w="lg" len="lg"/>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32AB0D80-F207-4FA5-9396-9A627B1FE02D}"/>
              </a:ext>
            </a:extLst>
          </p:cNvPr>
          <p:cNvSpPr txBox="1"/>
          <p:nvPr/>
        </p:nvSpPr>
        <p:spPr>
          <a:xfrm>
            <a:off x="8396526" y="4162631"/>
            <a:ext cx="846145" cy="400110"/>
          </a:xfrm>
          <a:prstGeom prst="rect">
            <a:avLst/>
          </a:prstGeom>
          <a:noFill/>
        </p:spPr>
        <p:txBody>
          <a:bodyPr wrap="square" rtlCol="0">
            <a:spAutoFit/>
          </a:bodyPr>
          <a:lstStyle/>
          <a:p>
            <a:r>
              <a:rPr lang="en-US" sz="2000" dirty="0">
                <a:solidFill>
                  <a:srgbClr val="7030A0"/>
                </a:solidFill>
              </a:rPr>
              <a:t>HBM2</a:t>
            </a:r>
          </a:p>
        </p:txBody>
      </p:sp>
      <p:sp>
        <p:nvSpPr>
          <p:cNvPr id="83" name="TextBox 82">
            <a:extLst>
              <a:ext uri="{FF2B5EF4-FFF2-40B4-BE49-F238E27FC236}">
                <a16:creationId xmlns:a16="http://schemas.microsoft.com/office/drawing/2014/main" id="{8BCA396B-48BE-4B86-880E-69A780D89D87}"/>
              </a:ext>
            </a:extLst>
          </p:cNvPr>
          <p:cNvSpPr txBox="1"/>
          <p:nvPr/>
        </p:nvSpPr>
        <p:spPr>
          <a:xfrm>
            <a:off x="8378122" y="4606173"/>
            <a:ext cx="3075231" cy="369332"/>
          </a:xfrm>
          <a:prstGeom prst="rect">
            <a:avLst/>
          </a:prstGeom>
          <a:noFill/>
        </p:spPr>
        <p:txBody>
          <a:bodyPr wrap="square" rtlCol="0">
            <a:spAutoFit/>
          </a:bodyPr>
          <a:lstStyle/>
          <a:p>
            <a:pPr algn="ctr"/>
            <a:r>
              <a:rPr lang="en-US" dirty="0"/>
              <a:t>On-package integration</a:t>
            </a:r>
          </a:p>
        </p:txBody>
      </p:sp>
    </p:spTree>
    <p:extLst>
      <p:ext uri="{BB962C8B-B14F-4D97-AF65-F5344CB8AC3E}">
        <p14:creationId xmlns:p14="http://schemas.microsoft.com/office/powerpoint/2010/main" val="476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par>
                          <p:cTn id="11" fill="hold">
                            <p:stCondLst>
                              <p:cond delay="0"/>
                            </p:stCondLst>
                            <p:childTnLst>
                              <p:par>
                                <p:cTn id="12" presetID="22" presetClass="entr" presetSubtype="1" fill="hold" nodeType="afterEffect">
                                  <p:stCondLst>
                                    <p:cond delay="250"/>
                                  </p:stCondLst>
                                  <p:childTnLst>
                                    <p:set>
                                      <p:cBhvr>
                                        <p:cTn id="13" dur="1" fill="hold">
                                          <p:stCondLst>
                                            <p:cond delay="0"/>
                                          </p:stCondLst>
                                        </p:cTn>
                                        <p:tgtEl>
                                          <p:spTgt spid="72"/>
                                        </p:tgtEl>
                                        <p:attrNameLst>
                                          <p:attrName>style.visibility</p:attrName>
                                        </p:attrNameLst>
                                      </p:cBhvr>
                                      <p:to>
                                        <p:strVal val="visible"/>
                                      </p:to>
                                    </p:set>
                                    <p:animEffect transition="in" filter="wipe(up)">
                                      <p:cBhvr>
                                        <p:cTn id="14" dur="500"/>
                                        <p:tgtEl>
                                          <p:spTgt spid="72"/>
                                        </p:tgtEl>
                                      </p:cBhvr>
                                    </p:animEffect>
                                  </p:childTnLst>
                                </p:cTn>
                              </p:par>
                              <p:par>
                                <p:cTn id="15" presetID="22" presetClass="entr" presetSubtype="1" fill="hold" nodeType="withEffect">
                                  <p:stCondLst>
                                    <p:cond delay="250"/>
                                  </p:stCondLst>
                                  <p:childTnLst>
                                    <p:set>
                                      <p:cBhvr>
                                        <p:cTn id="16" dur="1" fill="hold">
                                          <p:stCondLst>
                                            <p:cond delay="0"/>
                                          </p:stCondLst>
                                        </p:cTn>
                                        <p:tgtEl>
                                          <p:spTgt spid="68"/>
                                        </p:tgtEl>
                                        <p:attrNameLst>
                                          <p:attrName>style.visibility</p:attrName>
                                        </p:attrNameLst>
                                      </p:cBhvr>
                                      <p:to>
                                        <p:strVal val="visible"/>
                                      </p:to>
                                    </p:set>
                                    <p:animEffect transition="in" filter="wipe(up)">
                                      <p:cBhvr>
                                        <p:cTn id="17" dur="500"/>
                                        <p:tgtEl>
                                          <p:spTgt spid="68"/>
                                        </p:tgtEl>
                                      </p:cBhvr>
                                    </p:animEffect>
                                  </p:childTnLst>
                                </p:cTn>
                              </p:par>
                              <p:par>
                                <p:cTn id="18" presetID="22" presetClass="entr" presetSubtype="1" fill="hold" nodeType="withEffect">
                                  <p:stCondLst>
                                    <p:cond delay="250"/>
                                  </p:stCondLst>
                                  <p:childTnLst>
                                    <p:set>
                                      <p:cBhvr>
                                        <p:cTn id="19" dur="1" fill="hold">
                                          <p:stCondLst>
                                            <p:cond delay="0"/>
                                          </p:stCondLst>
                                        </p:cTn>
                                        <p:tgtEl>
                                          <p:spTgt spid="65"/>
                                        </p:tgtEl>
                                        <p:attrNameLst>
                                          <p:attrName>style.visibility</p:attrName>
                                        </p:attrNameLst>
                                      </p:cBhvr>
                                      <p:to>
                                        <p:strVal val="visible"/>
                                      </p:to>
                                    </p:set>
                                    <p:animEffect transition="in" filter="wipe(up)">
                                      <p:cBhvr>
                                        <p:cTn id="20" dur="500"/>
                                        <p:tgtEl>
                                          <p:spTgt spid="65"/>
                                        </p:tgtEl>
                                      </p:cBhvr>
                                    </p:animEffect>
                                  </p:childTnLst>
                                </p:cTn>
                              </p:par>
                              <p:par>
                                <p:cTn id="21" presetID="22" presetClass="entr" presetSubtype="4" fill="hold" nodeType="withEffect">
                                  <p:stCondLst>
                                    <p:cond delay="250"/>
                                  </p:stCondLst>
                                  <p:childTnLst>
                                    <p:set>
                                      <p:cBhvr>
                                        <p:cTn id="22" dur="1" fill="hold">
                                          <p:stCondLst>
                                            <p:cond delay="0"/>
                                          </p:stCondLst>
                                        </p:cTn>
                                        <p:tgtEl>
                                          <p:spTgt spid="70"/>
                                        </p:tgtEl>
                                        <p:attrNameLst>
                                          <p:attrName>style.visibility</p:attrName>
                                        </p:attrNameLst>
                                      </p:cBhvr>
                                      <p:to>
                                        <p:strVal val="visible"/>
                                      </p:to>
                                    </p:set>
                                    <p:animEffect transition="in" filter="wipe(down)">
                                      <p:cBhvr>
                                        <p:cTn id="23" dur="500"/>
                                        <p:tgtEl>
                                          <p:spTgt spid="70"/>
                                        </p:tgtEl>
                                      </p:cBhvr>
                                    </p:animEffect>
                                  </p:childTnLst>
                                </p:cTn>
                              </p:par>
                              <p:par>
                                <p:cTn id="24" presetID="22" presetClass="entr" presetSubtype="4" fill="hold" nodeType="withEffect">
                                  <p:stCondLst>
                                    <p:cond delay="250"/>
                                  </p:stCondLst>
                                  <p:childTnLst>
                                    <p:set>
                                      <p:cBhvr>
                                        <p:cTn id="25" dur="1" fill="hold">
                                          <p:stCondLst>
                                            <p:cond delay="0"/>
                                          </p:stCondLst>
                                        </p:cTn>
                                        <p:tgtEl>
                                          <p:spTgt spid="66"/>
                                        </p:tgtEl>
                                        <p:attrNameLst>
                                          <p:attrName>style.visibility</p:attrName>
                                        </p:attrNameLst>
                                      </p:cBhvr>
                                      <p:to>
                                        <p:strVal val="visible"/>
                                      </p:to>
                                    </p:set>
                                    <p:animEffect transition="in" filter="wipe(down)">
                                      <p:cBhvr>
                                        <p:cTn id="26" dur="500"/>
                                        <p:tgtEl>
                                          <p:spTgt spid="66"/>
                                        </p:tgtEl>
                                      </p:cBhvr>
                                    </p:animEffect>
                                  </p:childTnLst>
                                </p:cTn>
                              </p:par>
                            </p:childTnLst>
                          </p:cTn>
                        </p:par>
                        <p:par>
                          <p:cTn id="27" fill="hold">
                            <p:stCondLst>
                              <p:cond delay="750"/>
                            </p:stCondLst>
                            <p:childTnLst>
                              <p:par>
                                <p:cTn id="28" presetID="1" presetClass="entr" presetSubtype="0" fill="hold" grpId="0" nodeType="afterEffect">
                                  <p:stCondLst>
                                    <p:cond delay="0"/>
                                  </p:stCondLst>
                                  <p:childTnLst>
                                    <p:set>
                                      <p:cBhvr>
                                        <p:cTn id="29" dur="1" fill="hold">
                                          <p:stCondLst>
                                            <p:cond delay="0"/>
                                          </p:stCondLst>
                                        </p:cTn>
                                        <p:tgtEl>
                                          <p:spTgt spid="73"/>
                                        </p:tgtEl>
                                        <p:attrNameLst>
                                          <p:attrName>style.visibility</p:attrName>
                                        </p:attrNameLst>
                                      </p:cBhvr>
                                      <p:to>
                                        <p:strVal val="visible"/>
                                      </p:to>
                                    </p:set>
                                  </p:childTnLst>
                                </p:cTn>
                              </p:par>
                            </p:childTnLst>
                          </p:cTn>
                        </p:par>
                        <p:par>
                          <p:cTn id="30" fill="hold">
                            <p:stCondLst>
                              <p:cond delay="750"/>
                            </p:stCondLst>
                            <p:childTnLst>
                              <p:par>
                                <p:cTn id="31" presetID="1" presetClass="entr" presetSubtype="0" fill="hold" grpId="0" nodeType="after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childTnLst>
                          </p:cTn>
                        </p:par>
                        <p:par>
                          <p:cTn id="33" fill="hold">
                            <p:stCondLst>
                              <p:cond delay="750"/>
                            </p:stCondLst>
                            <p:childTnLst>
                              <p:par>
                                <p:cTn id="34" presetID="1" presetClass="entr" presetSubtype="0" fill="hold" grpId="0" nodeType="afterEffect">
                                  <p:stCondLst>
                                    <p:cond delay="0"/>
                                  </p:stCondLst>
                                  <p:childTnLst>
                                    <p:set>
                                      <p:cBhvr>
                                        <p:cTn id="35" dur="1" fill="hold">
                                          <p:stCondLst>
                                            <p:cond delay="0"/>
                                          </p:stCondLst>
                                        </p:cTn>
                                        <p:tgtEl>
                                          <p:spTgt spid="64"/>
                                        </p:tgtEl>
                                        <p:attrNameLst>
                                          <p:attrName>style.visibility</p:attrName>
                                        </p:attrNameLst>
                                      </p:cBhvr>
                                      <p:to>
                                        <p:strVal val="visible"/>
                                      </p:to>
                                    </p:set>
                                  </p:childTnLst>
                                </p:cTn>
                              </p:par>
                            </p:childTnLst>
                          </p:cTn>
                        </p:par>
                        <p:par>
                          <p:cTn id="36" fill="hold">
                            <p:stCondLst>
                              <p:cond delay="750"/>
                            </p:stCondLst>
                            <p:childTnLst>
                              <p:par>
                                <p:cTn id="37" presetID="1" presetClass="entr" presetSubtype="0" fill="hold" grpId="0" nodeType="after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par>
                          <p:cTn id="39" fill="hold">
                            <p:stCondLst>
                              <p:cond delay="750"/>
                            </p:stCondLst>
                            <p:childTnLst>
                              <p:par>
                                <p:cTn id="40" presetID="1" presetClass="entr" presetSubtype="0" fill="hold" grpId="0" nodeType="afterEffect">
                                  <p:stCondLst>
                                    <p:cond delay="0"/>
                                  </p:stCondLst>
                                  <p:childTnLst>
                                    <p:set>
                                      <p:cBhvr>
                                        <p:cTn id="41" dur="1" fill="hold">
                                          <p:stCondLst>
                                            <p:cond delay="0"/>
                                          </p:stCondLst>
                                        </p:cTn>
                                        <p:tgtEl>
                                          <p:spTgt spid="7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76"/>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83"/>
                                        </p:tgtEl>
                                        <p:attrNameLst>
                                          <p:attrName>style.visibility</p:attrName>
                                        </p:attrNameLst>
                                      </p:cBhvr>
                                      <p:to>
                                        <p:strVal val="visible"/>
                                      </p:to>
                                    </p:set>
                                  </p:childTnLst>
                                </p:cTn>
                              </p:par>
                              <p:par>
                                <p:cTn id="50" presetID="22" presetClass="entr" presetSubtype="1" fill="hold" nodeType="withEffect">
                                  <p:stCondLst>
                                    <p:cond delay="250"/>
                                  </p:stCondLst>
                                  <p:childTnLst>
                                    <p:set>
                                      <p:cBhvr>
                                        <p:cTn id="51" dur="1" fill="hold">
                                          <p:stCondLst>
                                            <p:cond delay="0"/>
                                          </p:stCondLst>
                                        </p:cTn>
                                        <p:tgtEl>
                                          <p:spTgt spid="81"/>
                                        </p:tgtEl>
                                        <p:attrNameLst>
                                          <p:attrName>style.visibility</p:attrName>
                                        </p:attrNameLst>
                                      </p:cBhvr>
                                      <p:to>
                                        <p:strVal val="visible"/>
                                      </p:to>
                                    </p:set>
                                    <p:animEffect transition="in" filter="wipe(up)">
                                      <p:cBhvr>
                                        <p:cTn id="52" dur="500"/>
                                        <p:tgtEl>
                                          <p:spTgt spid="81"/>
                                        </p:tgtEl>
                                      </p:cBhvr>
                                    </p:animEffect>
                                  </p:childTnLst>
                                </p:cTn>
                              </p:par>
                              <p:par>
                                <p:cTn id="53" presetID="22" presetClass="entr" presetSubtype="4" fill="hold" nodeType="withEffect">
                                  <p:stCondLst>
                                    <p:cond delay="250"/>
                                  </p:stCondLst>
                                  <p:childTnLst>
                                    <p:set>
                                      <p:cBhvr>
                                        <p:cTn id="54" dur="1" fill="hold">
                                          <p:stCondLst>
                                            <p:cond delay="0"/>
                                          </p:stCondLst>
                                        </p:cTn>
                                        <p:tgtEl>
                                          <p:spTgt spid="77"/>
                                        </p:tgtEl>
                                        <p:attrNameLst>
                                          <p:attrName>style.visibility</p:attrName>
                                        </p:attrNameLst>
                                      </p:cBhvr>
                                      <p:to>
                                        <p:strVal val="visible"/>
                                      </p:to>
                                    </p:set>
                                    <p:animEffect transition="in" filter="wipe(down)">
                                      <p:cBhvr>
                                        <p:cTn id="55" dur="500"/>
                                        <p:tgtEl>
                                          <p:spTgt spid="77"/>
                                        </p:tgtEl>
                                      </p:cBhvr>
                                    </p:animEffect>
                                  </p:childTnLst>
                                </p:cTn>
                              </p:par>
                              <p:par>
                                <p:cTn id="56" presetID="22" presetClass="entr" presetSubtype="4" fill="hold" nodeType="withEffect">
                                  <p:stCondLst>
                                    <p:cond delay="250"/>
                                  </p:stCondLst>
                                  <p:childTnLst>
                                    <p:set>
                                      <p:cBhvr>
                                        <p:cTn id="57" dur="1" fill="hold">
                                          <p:stCondLst>
                                            <p:cond delay="0"/>
                                          </p:stCondLst>
                                        </p:cTn>
                                        <p:tgtEl>
                                          <p:spTgt spid="79"/>
                                        </p:tgtEl>
                                        <p:attrNameLst>
                                          <p:attrName>style.visibility</p:attrName>
                                        </p:attrNameLst>
                                      </p:cBhvr>
                                      <p:to>
                                        <p:strVal val="visible"/>
                                      </p:to>
                                    </p:set>
                                    <p:animEffect transition="in" filter="wipe(down)">
                                      <p:cBhvr>
                                        <p:cTn id="58" dur="500"/>
                                        <p:tgtEl>
                                          <p:spTgt spid="79"/>
                                        </p:tgtEl>
                                      </p:cBhvr>
                                    </p:animEffect>
                                  </p:childTnLst>
                                </p:cTn>
                              </p:par>
                            </p:childTnLst>
                          </p:cTn>
                        </p:par>
                        <p:par>
                          <p:cTn id="59" fill="hold">
                            <p:stCondLst>
                              <p:cond delay="750"/>
                            </p:stCondLst>
                            <p:childTnLst>
                              <p:par>
                                <p:cTn id="60" presetID="1" presetClass="entr" presetSubtype="0" fill="hold" grpId="0" nodeType="afterEffect">
                                  <p:stCondLst>
                                    <p:cond delay="0"/>
                                  </p:stCondLst>
                                  <p:childTnLst>
                                    <p:set>
                                      <p:cBhvr>
                                        <p:cTn id="61" dur="1" fill="hold">
                                          <p:stCondLst>
                                            <p:cond delay="0"/>
                                          </p:stCondLst>
                                        </p:cTn>
                                        <p:tgtEl>
                                          <p:spTgt spid="82"/>
                                        </p:tgtEl>
                                        <p:attrNameLst>
                                          <p:attrName>style.visibility</p:attrName>
                                        </p:attrNameLst>
                                      </p:cBhvr>
                                      <p:to>
                                        <p:strVal val="visible"/>
                                      </p:to>
                                    </p:set>
                                  </p:childTnLst>
                                </p:cTn>
                              </p:par>
                            </p:childTnLst>
                          </p:cTn>
                        </p:par>
                        <p:par>
                          <p:cTn id="62" fill="hold">
                            <p:stCondLst>
                              <p:cond delay="750"/>
                            </p:stCondLst>
                            <p:childTnLst>
                              <p:par>
                                <p:cTn id="63" presetID="1" presetClass="entr" presetSubtype="0" fill="hold" grpId="0" nodeType="afterEffect">
                                  <p:stCondLst>
                                    <p:cond delay="0"/>
                                  </p:stCondLst>
                                  <p:childTnLst>
                                    <p:set>
                                      <p:cBhvr>
                                        <p:cTn id="64" dur="1" fill="hold">
                                          <p:stCondLst>
                                            <p:cond delay="0"/>
                                          </p:stCondLst>
                                        </p:cTn>
                                        <p:tgtEl>
                                          <p:spTgt spid="78"/>
                                        </p:tgtEl>
                                        <p:attrNameLst>
                                          <p:attrName>style.visibility</p:attrName>
                                        </p:attrNameLst>
                                      </p:cBhvr>
                                      <p:to>
                                        <p:strVal val="visible"/>
                                      </p:to>
                                    </p:set>
                                  </p:childTnLst>
                                </p:cTn>
                              </p:par>
                            </p:childTnLst>
                          </p:cTn>
                        </p:par>
                        <p:par>
                          <p:cTn id="65" fill="hold">
                            <p:stCondLst>
                              <p:cond delay="750"/>
                            </p:stCondLst>
                            <p:childTnLst>
                              <p:par>
                                <p:cTn id="66" presetID="1" presetClass="entr" presetSubtype="0" fill="hold" grpId="0" nodeType="afterEffect">
                                  <p:stCondLst>
                                    <p:cond delay="0"/>
                                  </p:stCondLst>
                                  <p:childTnLst>
                                    <p:set>
                                      <p:cBhvr>
                                        <p:cTn id="67" dur="1" fill="hold">
                                          <p:stCondLst>
                                            <p:cond delay="0"/>
                                          </p:stCondLst>
                                        </p:cTn>
                                        <p:tgtEl>
                                          <p:spTgt spid="80"/>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4" grpId="0"/>
      <p:bldP spid="67" grpId="0"/>
      <p:bldP spid="69" grpId="0"/>
      <p:bldP spid="71" grpId="0"/>
      <p:bldP spid="73" grpId="0"/>
      <p:bldP spid="74" grpId="0"/>
      <p:bldP spid="75" grpId="0"/>
      <p:bldP spid="78" grpId="0"/>
      <p:bldP spid="80" grpId="0"/>
      <p:bldP spid="82" grpId="0"/>
      <p:bldP spid="8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0D8B0-D2E7-4304-B96C-502F2A4EA955}"/>
              </a:ext>
            </a:extLst>
          </p:cNvPr>
          <p:cNvSpPr>
            <a:spLocks noGrp="1"/>
          </p:cNvSpPr>
          <p:nvPr>
            <p:ph type="title"/>
          </p:nvPr>
        </p:nvSpPr>
        <p:spPr/>
        <p:txBody>
          <a:bodyPr/>
          <a:lstStyle/>
          <a:p>
            <a:r>
              <a:rPr lang="en-US" dirty="0"/>
              <a:t>State-of-the-Art Resource Controllers</a:t>
            </a:r>
          </a:p>
        </p:txBody>
      </p:sp>
      <p:sp>
        <p:nvSpPr>
          <p:cNvPr id="3" name="Slide Number Placeholder 2">
            <a:extLst>
              <a:ext uri="{FF2B5EF4-FFF2-40B4-BE49-F238E27FC236}">
                <a16:creationId xmlns:a16="http://schemas.microsoft.com/office/drawing/2014/main" id="{987151A1-BC41-4DE1-A320-675F1E1E49F2}"/>
              </a:ext>
            </a:extLst>
          </p:cNvPr>
          <p:cNvSpPr>
            <a:spLocks noGrp="1"/>
          </p:cNvSpPr>
          <p:nvPr>
            <p:ph type="sldNum" sz="quarter" idx="12"/>
          </p:nvPr>
        </p:nvSpPr>
        <p:spPr/>
        <p:txBody>
          <a:bodyPr/>
          <a:lstStyle/>
          <a:p>
            <a:fld id="{5A8AF19D-AACF-4220-AF5B-758AFE00DEE7}" type="slidenum">
              <a:rPr lang="en-US" smtClean="0"/>
              <a:t>3</a:t>
            </a:fld>
            <a:endParaRPr lang="en-US" dirty="0"/>
          </a:p>
        </p:txBody>
      </p:sp>
      <p:sp>
        <p:nvSpPr>
          <p:cNvPr id="31" name="TextBox 30">
            <a:extLst>
              <a:ext uri="{FF2B5EF4-FFF2-40B4-BE49-F238E27FC236}">
                <a16:creationId xmlns:a16="http://schemas.microsoft.com/office/drawing/2014/main" id="{0C809DF7-B9FF-4546-A89D-393FD81AD68E}"/>
              </a:ext>
            </a:extLst>
          </p:cNvPr>
          <p:cNvSpPr txBox="1"/>
          <p:nvPr/>
        </p:nvSpPr>
        <p:spPr>
          <a:xfrm>
            <a:off x="3455564" y="1905304"/>
            <a:ext cx="5280871"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dirty="0">
                <a:solidFill>
                  <a:srgbClr val="C00000"/>
                </a:solidFill>
              </a:rPr>
              <a:t>Limitation 1: Many heuristic algorithms</a:t>
            </a:r>
          </a:p>
        </p:txBody>
      </p:sp>
      <p:sp>
        <p:nvSpPr>
          <p:cNvPr id="32" name="TextBox 31">
            <a:extLst>
              <a:ext uri="{FF2B5EF4-FFF2-40B4-BE49-F238E27FC236}">
                <a16:creationId xmlns:a16="http://schemas.microsoft.com/office/drawing/2014/main" id="{4BA2F0FD-A819-484A-B44C-24A1AF741ACD}"/>
              </a:ext>
            </a:extLst>
          </p:cNvPr>
          <p:cNvSpPr txBox="1"/>
          <p:nvPr/>
        </p:nvSpPr>
        <p:spPr>
          <a:xfrm>
            <a:off x="4055920" y="2343235"/>
            <a:ext cx="4003958" cy="400110"/>
          </a:xfrm>
          <a:prstGeom prst="rect">
            <a:avLst/>
          </a:prstGeom>
          <a:noFill/>
        </p:spPr>
        <p:txBody>
          <a:bodyPr wrap="square" rtlCol="0">
            <a:spAutoFit/>
          </a:bodyPr>
          <a:lstStyle/>
          <a:p>
            <a:pPr algn="ctr"/>
            <a:r>
              <a:rPr lang="en-US" sz="2000" dirty="0"/>
              <a:t>Conflicting, and hard to reuse</a:t>
            </a:r>
          </a:p>
        </p:txBody>
      </p:sp>
      <p:sp>
        <p:nvSpPr>
          <p:cNvPr id="34" name="TextBox 33">
            <a:extLst>
              <a:ext uri="{FF2B5EF4-FFF2-40B4-BE49-F238E27FC236}">
                <a16:creationId xmlns:a16="http://schemas.microsoft.com/office/drawing/2014/main" id="{3C6855E2-31CB-46F4-B2E9-6B21F6F489F8}"/>
              </a:ext>
            </a:extLst>
          </p:cNvPr>
          <p:cNvSpPr txBox="1"/>
          <p:nvPr/>
        </p:nvSpPr>
        <p:spPr>
          <a:xfrm>
            <a:off x="3493664" y="2948303"/>
            <a:ext cx="5280871"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dirty="0">
                <a:solidFill>
                  <a:srgbClr val="C00000"/>
                </a:solidFill>
              </a:rPr>
              <a:t>Limitation 2: Centralized control</a:t>
            </a:r>
          </a:p>
        </p:txBody>
      </p:sp>
      <p:sp>
        <p:nvSpPr>
          <p:cNvPr id="36" name="TextBox 35">
            <a:extLst>
              <a:ext uri="{FF2B5EF4-FFF2-40B4-BE49-F238E27FC236}">
                <a16:creationId xmlns:a16="http://schemas.microsoft.com/office/drawing/2014/main" id="{62DBD7DF-BB04-4297-B968-FF8975E53C07}"/>
              </a:ext>
            </a:extLst>
          </p:cNvPr>
          <p:cNvSpPr txBox="1"/>
          <p:nvPr/>
        </p:nvSpPr>
        <p:spPr>
          <a:xfrm>
            <a:off x="2521599" y="4921196"/>
            <a:ext cx="7148799" cy="400110"/>
          </a:xfrm>
          <a:prstGeom prst="rect">
            <a:avLst/>
          </a:prstGeom>
          <a:noFill/>
        </p:spPr>
        <p:txBody>
          <a:bodyPr wrap="square" rtlCol="0">
            <a:spAutoFit/>
          </a:bodyPr>
          <a:lstStyle/>
          <a:p>
            <a:pPr algn="ctr"/>
            <a:r>
              <a:rPr lang="en-US" sz="2000" dirty="0"/>
              <a:t>Slow, ineffective because of non-modularity. Hard to reuse.</a:t>
            </a:r>
          </a:p>
        </p:txBody>
      </p:sp>
      <p:sp>
        <p:nvSpPr>
          <p:cNvPr id="38" name="TextBox 37">
            <a:extLst>
              <a:ext uri="{FF2B5EF4-FFF2-40B4-BE49-F238E27FC236}">
                <a16:creationId xmlns:a16="http://schemas.microsoft.com/office/drawing/2014/main" id="{B1DB3197-E454-4F7A-89E3-719E0BCE88F6}"/>
              </a:ext>
            </a:extLst>
          </p:cNvPr>
          <p:cNvSpPr txBox="1"/>
          <p:nvPr/>
        </p:nvSpPr>
        <p:spPr>
          <a:xfrm>
            <a:off x="3428833" y="5465516"/>
            <a:ext cx="5410531" cy="1200329"/>
          </a:xfrm>
          <a:prstGeom prst="rect">
            <a:avLst/>
          </a:prstGeom>
          <a:noFill/>
        </p:spPr>
        <p:txBody>
          <a:bodyPr wrap="square" rtlCol="0">
            <a:spAutoFit/>
          </a:bodyPr>
          <a:lstStyle/>
          <a:p>
            <a:pPr algn="ctr"/>
            <a:r>
              <a:rPr lang="en-US" sz="2400" dirty="0">
                <a:solidFill>
                  <a:srgbClr val="C00000"/>
                </a:solidFill>
              </a:rPr>
              <a:t>Why is the state of the art so limited?</a:t>
            </a:r>
          </a:p>
          <a:p>
            <a:pPr algn="ctr"/>
            <a:r>
              <a:rPr lang="en-US" sz="2400" dirty="0"/>
              <a:t>1. Distributed control is difficult</a:t>
            </a:r>
          </a:p>
          <a:p>
            <a:pPr algn="ctr"/>
            <a:r>
              <a:rPr lang="en-US" sz="2400" dirty="0"/>
              <a:t>2. Heuristics appear intuitive</a:t>
            </a:r>
          </a:p>
        </p:txBody>
      </p:sp>
      <p:sp>
        <p:nvSpPr>
          <p:cNvPr id="39" name="TextBox 38">
            <a:extLst>
              <a:ext uri="{FF2B5EF4-FFF2-40B4-BE49-F238E27FC236}">
                <a16:creationId xmlns:a16="http://schemas.microsoft.com/office/drawing/2014/main" id="{3EC93AFB-1FD9-47AF-9F74-2C59A7523BB9}"/>
              </a:ext>
            </a:extLst>
          </p:cNvPr>
          <p:cNvSpPr txBox="1"/>
          <p:nvPr/>
        </p:nvSpPr>
        <p:spPr>
          <a:xfrm>
            <a:off x="2961200" y="1222772"/>
            <a:ext cx="6269598" cy="461665"/>
          </a:xfrm>
          <a:prstGeom prst="rect">
            <a:avLst/>
          </a:prstGeom>
          <a:noFill/>
        </p:spPr>
        <p:txBody>
          <a:bodyPr wrap="square" rtlCol="0">
            <a:spAutoFit/>
          </a:bodyPr>
          <a:lstStyle/>
          <a:p>
            <a:pPr algn="ctr"/>
            <a:r>
              <a:rPr lang="en-US" sz="2400" dirty="0"/>
              <a:t>Run as firmware on embedded microcontrollers</a:t>
            </a:r>
          </a:p>
        </p:txBody>
      </p:sp>
      <p:pic>
        <p:nvPicPr>
          <p:cNvPr id="40" name="Picture 39">
            <a:extLst>
              <a:ext uri="{FF2B5EF4-FFF2-40B4-BE49-F238E27FC236}">
                <a16:creationId xmlns:a16="http://schemas.microsoft.com/office/drawing/2014/main" id="{2026B140-CAA3-4B2C-A845-79BC41F78463}"/>
              </a:ext>
            </a:extLst>
          </p:cNvPr>
          <p:cNvPicPr>
            <a:picLocks noChangeAspect="1"/>
          </p:cNvPicPr>
          <p:nvPr/>
        </p:nvPicPr>
        <p:blipFill>
          <a:blip r:embed="rId2"/>
          <a:stretch>
            <a:fillRect/>
          </a:stretch>
        </p:blipFill>
        <p:spPr>
          <a:xfrm>
            <a:off x="3944177" y="3404050"/>
            <a:ext cx="4303644" cy="1585841"/>
          </a:xfrm>
          <a:prstGeom prst="rect">
            <a:avLst/>
          </a:prstGeom>
        </p:spPr>
      </p:pic>
    </p:spTree>
    <p:extLst>
      <p:ext uri="{BB962C8B-B14F-4D97-AF65-F5344CB8AC3E}">
        <p14:creationId xmlns:p14="http://schemas.microsoft.com/office/powerpoint/2010/main" val="45097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
                                            <p:txEl>
                                              <p:pRg st="1" end="1"/>
                                            </p:txEl>
                                          </p:spTgt>
                                        </p:tgtEl>
                                        <p:attrNameLst>
                                          <p:attrName>style.visibility</p:attrName>
                                        </p:attrNameLst>
                                      </p:cBhvr>
                                      <p:to>
                                        <p:strVal val="visible"/>
                                      </p:to>
                                    </p:set>
                                    <p:animEffect transition="in" filter="fade">
                                      <p:cBhvr>
                                        <p:cTn id="32" dur="500"/>
                                        <p:tgtEl>
                                          <p:spTgt spid="38">
                                            <p:txEl>
                                              <p:p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8">
                                            <p:txEl>
                                              <p:pRg st="2" end="2"/>
                                            </p:txEl>
                                          </p:spTgt>
                                        </p:tgtEl>
                                        <p:attrNameLst>
                                          <p:attrName>style.visibility</p:attrName>
                                        </p:attrNameLst>
                                      </p:cBhvr>
                                      <p:to>
                                        <p:strVal val="visible"/>
                                      </p:to>
                                    </p:set>
                                    <p:animEffect transition="in" filter="fade">
                                      <p:cBhvr>
                                        <p:cTn id="35"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4" grpId="0"/>
      <p:bldP spid="36" grpId="0"/>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5BACA-41B9-4754-BA6D-80D1F7A96891}"/>
              </a:ext>
            </a:extLst>
          </p:cNvPr>
          <p:cNvSpPr>
            <a:spLocks noGrp="1"/>
          </p:cNvSpPr>
          <p:nvPr>
            <p:ph type="title"/>
          </p:nvPr>
        </p:nvSpPr>
        <p:spPr/>
        <p:txBody>
          <a:bodyPr/>
          <a:lstStyle/>
          <a:p>
            <a:r>
              <a:rPr lang="en-US" dirty="0"/>
              <a:t>Contributions</a:t>
            </a:r>
          </a:p>
        </p:txBody>
      </p:sp>
      <p:sp>
        <p:nvSpPr>
          <p:cNvPr id="3" name="Content Placeholder 2">
            <a:extLst>
              <a:ext uri="{FF2B5EF4-FFF2-40B4-BE49-F238E27FC236}">
                <a16:creationId xmlns:a16="http://schemas.microsoft.com/office/drawing/2014/main" id="{82B72F71-885C-43E7-8C19-72D03F166A5A}"/>
              </a:ext>
            </a:extLst>
          </p:cNvPr>
          <p:cNvSpPr>
            <a:spLocks noGrp="1"/>
          </p:cNvSpPr>
          <p:nvPr>
            <p:ph idx="1"/>
          </p:nvPr>
        </p:nvSpPr>
        <p:spPr/>
        <p:txBody>
          <a:bodyPr/>
          <a:lstStyle/>
          <a:p>
            <a:r>
              <a:rPr lang="en-US" dirty="0">
                <a:solidFill>
                  <a:srgbClr val="C00000"/>
                </a:solidFill>
              </a:rPr>
              <a:t>Tangram</a:t>
            </a:r>
            <a:r>
              <a:rPr lang="en-US" dirty="0"/>
              <a:t>: a distributed control framework that is modular, fast, and globally coordinated</a:t>
            </a:r>
          </a:p>
          <a:p>
            <a:endParaRPr lang="en-US" dirty="0"/>
          </a:p>
          <a:p>
            <a:endParaRPr lang="en-US" dirty="0"/>
          </a:p>
          <a:p>
            <a:r>
              <a:rPr lang="en-US" dirty="0"/>
              <a:t>A novel controller design that uses </a:t>
            </a:r>
            <a:r>
              <a:rPr lang="en-US" dirty="0">
                <a:solidFill>
                  <a:srgbClr val="C00000"/>
                </a:solidFill>
              </a:rPr>
              <a:t>formal control</a:t>
            </a:r>
            <a:r>
              <a:rPr lang="en-US" dirty="0"/>
              <a:t>, and with a </a:t>
            </a:r>
            <a:r>
              <a:rPr lang="en-US" dirty="0">
                <a:solidFill>
                  <a:srgbClr val="C00000"/>
                </a:solidFill>
              </a:rPr>
              <a:t>standard interface</a:t>
            </a:r>
          </a:p>
          <a:p>
            <a:endParaRPr lang="en-US" dirty="0"/>
          </a:p>
          <a:p>
            <a:endParaRPr lang="en-US" dirty="0"/>
          </a:p>
          <a:p>
            <a:r>
              <a:rPr lang="en-US" dirty="0">
                <a:solidFill>
                  <a:srgbClr val="C00000"/>
                </a:solidFill>
              </a:rPr>
              <a:t>Prototype</a:t>
            </a:r>
            <a:r>
              <a:rPr lang="en-US" dirty="0"/>
              <a:t> on a multi-vendor heterogeneous server</a:t>
            </a:r>
          </a:p>
        </p:txBody>
      </p:sp>
      <p:sp>
        <p:nvSpPr>
          <p:cNvPr id="4" name="Slide Number Placeholder 3">
            <a:extLst>
              <a:ext uri="{FF2B5EF4-FFF2-40B4-BE49-F238E27FC236}">
                <a16:creationId xmlns:a16="http://schemas.microsoft.com/office/drawing/2014/main" id="{7DA1FF5F-F758-477A-978A-C91CF6429A8E}"/>
              </a:ext>
            </a:extLst>
          </p:cNvPr>
          <p:cNvSpPr>
            <a:spLocks noGrp="1"/>
          </p:cNvSpPr>
          <p:nvPr>
            <p:ph type="sldNum" sz="quarter" idx="12"/>
          </p:nvPr>
        </p:nvSpPr>
        <p:spPr/>
        <p:txBody>
          <a:bodyPr/>
          <a:lstStyle/>
          <a:p>
            <a:fld id="{5A8AF19D-AACF-4220-AF5B-758AFE00DEE7}" type="slidenum">
              <a:rPr lang="en-US" smtClean="0"/>
              <a:pPr/>
              <a:t>4</a:t>
            </a:fld>
            <a:endParaRPr lang="en-US" dirty="0"/>
          </a:p>
        </p:txBody>
      </p:sp>
    </p:spTree>
    <p:extLst>
      <p:ext uri="{BB962C8B-B14F-4D97-AF65-F5344CB8AC3E}">
        <p14:creationId xmlns:p14="http://schemas.microsoft.com/office/powerpoint/2010/main" val="229713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0D8B0-D2E7-4304-B96C-502F2A4EA955}"/>
              </a:ext>
            </a:extLst>
          </p:cNvPr>
          <p:cNvSpPr>
            <a:spLocks noGrp="1"/>
          </p:cNvSpPr>
          <p:nvPr>
            <p:ph type="title"/>
          </p:nvPr>
        </p:nvSpPr>
        <p:spPr/>
        <p:txBody>
          <a:bodyPr/>
          <a:lstStyle/>
          <a:p>
            <a:r>
              <a:rPr lang="en-US" dirty="0"/>
              <a:t>Classifying Resource Control Goals</a:t>
            </a:r>
          </a:p>
        </p:txBody>
      </p:sp>
      <p:sp>
        <p:nvSpPr>
          <p:cNvPr id="3" name="Slide Number Placeholder 2">
            <a:extLst>
              <a:ext uri="{FF2B5EF4-FFF2-40B4-BE49-F238E27FC236}">
                <a16:creationId xmlns:a16="http://schemas.microsoft.com/office/drawing/2014/main" id="{987151A1-BC41-4DE1-A320-675F1E1E49F2}"/>
              </a:ext>
            </a:extLst>
          </p:cNvPr>
          <p:cNvSpPr>
            <a:spLocks noGrp="1"/>
          </p:cNvSpPr>
          <p:nvPr>
            <p:ph type="sldNum" sz="quarter" idx="12"/>
          </p:nvPr>
        </p:nvSpPr>
        <p:spPr/>
        <p:txBody>
          <a:bodyPr/>
          <a:lstStyle/>
          <a:p>
            <a:fld id="{5A8AF19D-AACF-4220-AF5B-758AFE00DEE7}" type="slidenum">
              <a:rPr lang="en-US" smtClean="0"/>
              <a:t>5</a:t>
            </a:fld>
            <a:endParaRPr lang="en-US" dirty="0"/>
          </a:p>
        </p:txBody>
      </p:sp>
      <p:sp>
        <p:nvSpPr>
          <p:cNvPr id="4" name="TextBox 3">
            <a:extLst>
              <a:ext uri="{FF2B5EF4-FFF2-40B4-BE49-F238E27FC236}">
                <a16:creationId xmlns:a16="http://schemas.microsoft.com/office/drawing/2014/main" id="{00E1EFF2-053C-46E2-BF04-034AA756C3DB}"/>
              </a:ext>
            </a:extLst>
          </p:cNvPr>
          <p:cNvSpPr txBox="1"/>
          <p:nvPr/>
        </p:nvSpPr>
        <p:spPr>
          <a:xfrm>
            <a:off x="1352395" y="1648708"/>
            <a:ext cx="1447800"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dirty="0">
                <a:solidFill>
                  <a:srgbClr val="C00000"/>
                </a:solidFill>
              </a:rPr>
              <a:t>Safety</a:t>
            </a:r>
          </a:p>
        </p:txBody>
      </p:sp>
      <p:sp>
        <p:nvSpPr>
          <p:cNvPr id="5" name="TextBox 4">
            <a:extLst>
              <a:ext uri="{FF2B5EF4-FFF2-40B4-BE49-F238E27FC236}">
                <a16:creationId xmlns:a16="http://schemas.microsoft.com/office/drawing/2014/main" id="{18329474-E885-4068-B868-40FE250B9DFA}"/>
              </a:ext>
            </a:extLst>
          </p:cNvPr>
          <p:cNvSpPr txBox="1"/>
          <p:nvPr/>
        </p:nvSpPr>
        <p:spPr>
          <a:xfrm>
            <a:off x="255643" y="2110373"/>
            <a:ext cx="3571106"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000" dirty="0">
                <a:solidFill>
                  <a:schemeClr val="tx1"/>
                </a:solidFill>
              </a:rPr>
              <a:t>thermals, voltage droops</a:t>
            </a:r>
          </a:p>
        </p:txBody>
      </p:sp>
      <p:sp>
        <p:nvSpPr>
          <p:cNvPr id="8" name="TextBox 7">
            <a:extLst>
              <a:ext uri="{FF2B5EF4-FFF2-40B4-BE49-F238E27FC236}">
                <a16:creationId xmlns:a16="http://schemas.microsoft.com/office/drawing/2014/main" id="{1E20540F-494B-476A-8316-E7BD21D009DE}"/>
              </a:ext>
            </a:extLst>
          </p:cNvPr>
          <p:cNvSpPr txBox="1"/>
          <p:nvPr/>
        </p:nvSpPr>
        <p:spPr>
          <a:xfrm>
            <a:off x="5178599" y="1648708"/>
            <a:ext cx="1911002"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dirty="0">
                <a:solidFill>
                  <a:srgbClr val="C00000"/>
                </a:solidFill>
              </a:rPr>
              <a:t>Preconfigured</a:t>
            </a:r>
          </a:p>
        </p:txBody>
      </p:sp>
      <p:sp>
        <p:nvSpPr>
          <p:cNvPr id="9" name="TextBox 8">
            <a:extLst>
              <a:ext uri="{FF2B5EF4-FFF2-40B4-BE49-F238E27FC236}">
                <a16:creationId xmlns:a16="http://schemas.microsoft.com/office/drawing/2014/main" id="{F81D0E2E-FF6F-4B24-B92D-9D9D3932EF67}"/>
              </a:ext>
            </a:extLst>
          </p:cNvPr>
          <p:cNvSpPr txBox="1"/>
          <p:nvPr/>
        </p:nvSpPr>
        <p:spPr>
          <a:xfrm>
            <a:off x="4348547" y="2110373"/>
            <a:ext cx="3571106"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000" dirty="0">
                <a:solidFill>
                  <a:schemeClr val="tx1"/>
                </a:solidFill>
              </a:rPr>
              <a:t>optimal for common patterns</a:t>
            </a:r>
          </a:p>
        </p:txBody>
      </p:sp>
      <p:sp>
        <p:nvSpPr>
          <p:cNvPr id="17" name="TextBox 16">
            <a:extLst>
              <a:ext uri="{FF2B5EF4-FFF2-40B4-BE49-F238E27FC236}">
                <a16:creationId xmlns:a16="http://schemas.microsoft.com/office/drawing/2014/main" id="{5425F410-41DA-4279-9899-8D095E927DA0}"/>
              </a:ext>
            </a:extLst>
          </p:cNvPr>
          <p:cNvSpPr txBox="1"/>
          <p:nvPr/>
        </p:nvSpPr>
        <p:spPr>
          <a:xfrm>
            <a:off x="8928603" y="1648708"/>
            <a:ext cx="1911002"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dirty="0">
                <a:solidFill>
                  <a:srgbClr val="C00000"/>
                </a:solidFill>
              </a:rPr>
              <a:t>Enhancement</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09E36F6-2470-4CF0-B796-82003F08EE18}"/>
                  </a:ext>
                </a:extLst>
              </p:cNvPr>
              <p:cNvSpPr txBox="1"/>
              <p:nvPr/>
            </p:nvSpPr>
            <p:spPr>
              <a:xfrm>
                <a:off x="8098551" y="2110373"/>
                <a:ext cx="3571106"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000" dirty="0">
                    <a:solidFill>
                      <a:schemeClr val="tx1"/>
                    </a:solidFill>
                  </a:rPr>
                  <a:t>minimize Energy</a:t>
                </a:r>
                <a14:m>
                  <m:oMath xmlns:m="http://schemas.openxmlformats.org/officeDocument/2006/math">
                    <m:r>
                      <a:rPr lang="en-US" sz="2000" b="0" i="1" smtClean="0">
                        <a:solidFill>
                          <a:schemeClr val="tx1"/>
                        </a:solidFill>
                        <a:latin typeface="Cambria Math" panose="02040503050406030204" pitchFamily="18" charset="0"/>
                      </a:rPr>
                      <m:t>×</m:t>
                    </m:r>
                  </m:oMath>
                </a14:m>
                <a:r>
                  <a:rPr lang="en-US" sz="2000" dirty="0">
                    <a:solidFill>
                      <a:schemeClr val="tx1"/>
                    </a:solidFill>
                  </a:rPr>
                  <a:t>Delay</a:t>
                </a:r>
              </a:p>
            </p:txBody>
          </p:sp>
        </mc:Choice>
        <mc:Fallback xmlns="">
          <p:sp>
            <p:nvSpPr>
              <p:cNvPr id="18" name="TextBox 17">
                <a:extLst>
                  <a:ext uri="{FF2B5EF4-FFF2-40B4-BE49-F238E27FC236}">
                    <a16:creationId xmlns:a16="http://schemas.microsoft.com/office/drawing/2014/main" id="{709E36F6-2470-4CF0-B796-82003F08EE18}"/>
                  </a:ext>
                </a:extLst>
              </p:cNvPr>
              <p:cNvSpPr txBox="1">
                <a:spLocks noRot="1" noChangeAspect="1" noMove="1" noResize="1" noEditPoints="1" noAdjustHandles="1" noChangeArrowheads="1" noChangeShapeType="1" noTextEdit="1"/>
              </p:cNvSpPr>
              <p:nvPr/>
            </p:nvSpPr>
            <p:spPr>
              <a:xfrm>
                <a:off x="8098551" y="2110373"/>
                <a:ext cx="3571106" cy="400110"/>
              </a:xfrm>
              <a:prstGeom prst="rect">
                <a:avLst/>
              </a:prstGeom>
              <a:blipFill>
                <a:blip r:embed="rId2"/>
                <a:stretch>
                  <a:fillRect t="-7576" b="-25758"/>
                </a:stretch>
              </a:blipFill>
              <a:ln>
                <a:noFill/>
              </a:ln>
            </p:spPr>
            <p:txBody>
              <a:bodyPr/>
              <a:lstStyle/>
              <a:p>
                <a:r>
                  <a:rPr lang="en-US">
                    <a:noFill/>
                  </a:rPr>
                  <a:t> </a:t>
                </a:r>
              </a:p>
            </p:txBody>
          </p:sp>
        </mc:Fallback>
      </mc:AlternateContent>
      <p:sp>
        <p:nvSpPr>
          <p:cNvPr id="31" name="TextBox 30">
            <a:extLst>
              <a:ext uri="{FF2B5EF4-FFF2-40B4-BE49-F238E27FC236}">
                <a16:creationId xmlns:a16="http://schemas.microsoft.com/office/drawing/2014/main" id="{7AEA010C-720B-47DB-94E8-8DA5ABA56F4E}"/>
              </a:ext>
            </a:extLst>
          </p:cNvPr>
          <p:cNvSpPr txBox="1"/>
          <p:nvPr/>
        </p:nvSpPr>
        <p:spPr>
          <a:xfrm>
            <a:off x="744470" y="2772093"/>
            <a:ext cx="2489025"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000" dirty="0">
                <a:solidFill>
                  <a:schemeClr val="accent4"/>
                </a:solidFill>
              </a:rPr>
              <a:t>Immediate response for protection</a:t>
            </a:r>
          </a:p>
        </p:txBody>
      </p:sp>
      <p:sp>
        <p:nvSpPr>
          <p:cNvPr id="32" name="TextBox 31">
            <a:extLst>
              <a:ext uri="{FF2B5EF4-FFF2-40B4-BE49-F238E27FC236}">
                <a16:creationId xmlns:a16="http://schemas.microsoft.com/office/drawing/2014/main" id="{CBA4B1BF-3636-49A7-84D3-0B95810B12A5}"/>
              </a:ext>
            </a:extLst>
          </p:cNvPr>
          <p:cNvSpPr txBox="1"/>
          <p:nvPr/>
        </p:nvSpPr>
        <p:spPr>
          <a:xfrm>
            <a:off x="4919404" y="2772093"/>
            <a:ext cx="2489026"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000" dirty="0">
                <a:solidFill>
                  <a:schemeClr val="accent4"/>
                </a:solidFill>
              </a:rPr>
              <a:t>Immediate response for optimality</a:t>
            </a:r>
          </a:p>
        </p:txBody>
      </p:sp>
      <p:sp>
        <p:nvSpPr>
          <p:cNvPr id="12" name="TextBox 11">
            <a:extLst>
              <a:ext uri="{FF2B5EF4-FFF2-40B4-BE49-F238E27FC236}">
                <a16:creationId xmlns:a16="http://schemas.microsoft.com/office/drawing/2014/main" id="{2E83253A-FFD5-485C-9BB8-66E94C47B8F5}"/>
              </a:ext>
            </a:extLst>
          </p:cNvPr>
          <p:cNvSpPr txBox="1"/>
          <p:nvPr/>
        </p:nvSpPr>
        <p:spPr>
          <a:xfrm>
            <a:off x="8639591" y="2781321"/>
            <a:ext cx="2489026"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000" dirty="0">
                <a:solidFill>
                  <a:schemeClr val="accent4"/>
                </a:solidFill>
              </a:rPr>
              <a:t>Requires search</a:t>
            </a:r>
          </a:p>
        </p:txBody>
      </p:sp>
    </p:spTree>
    <p:extLst>
      <p:ext uri="{BB962C8B-B14F-4D97-AF65-F5344CB8AC3E}">
        <p14:creationId xmlns:p14="http://schemas.microsoft.com/office/powerpoint/2010/main" val="381225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0"/>
                            </p:stCondLst>
                            <p:childTnLst>
                              <p:par>
                                <p:cTn id="11" presetID="10" presetClass="entr" presetSubtype="0" fill="hold" grpId="0" nodeType="afterEffect">
                                  <p:stCondLst>
                                    <p:cond delay="50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par>
                          <p:cTn id="21" fill="hold">
                            <p:stCondLst>
                              <p:cond delay="0"/>
                            </p:stCondLst>
                            <p:childTnLst>
                              <p:par>
                                <p:cTn id="22" presetID="10" presetClass="entr" presetSubtype="0" fill="hold" grpId="0" nodeType="afterEffect">
                                  <p:stCondLst>
                                    <p:cond delay="5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par>
                          <p:cTn id="32" fill="hold">
                            <p:stCondLst>
                              <p:cond delay="0"/>
                            </p:stCondLst>
                            <p:childTnLst>
                              <p:par>
                                <p:cTn id="33" presetID="10" presetClass="entr" presetSubtype="0" fill="hold" grpId="0" nodeType="afterEffect">
                                  <p:stCondLst>
                                    <p:cond delay="50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7" grpId="0"/>
      <p:bldP spid="18" grpId="0"/>
      <p:bldP spid="31" grpId="0"/>
      <p:bldP spid="32"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8A0EF-EA67-45BA-A676-4FE80555FCE2}"/>
              </a:ext>
            </a:extLst>
          </p:cNvPr>
          <p:cNvSpPr>
            <a:spLocks noGrp="1"/>
          </p:cNvSpPr>
          <p:nvPr>
            <p:ph type="title"/>
          </p:nvPr>
        </p:nvSpPr>
        <p:spPr/>
        <p:txBody>
          <a:bodyPr/>
          <a:lstStyle/>
          <a:p>
            <a:r>
              <a:rPr lang="en-US" dirty="0"/>
              <a:t>Enhancement: Robust Control</a:t>
            </a:r>
          </a:p>
        </p:txBody>
      </p:sp>
      <p:sp>
        <p:nvSpPr>
          <p:cNvPr id="3" name="Slide Number Placeholder 2">
            <a:extLst>
              <a:ext uri="{FF2B5EF4-FFF2-40B4-BE49-F238E27FC236}">
                <a16:creationId xmlns:a16="http://schemas.microsoft.com/office/drawing/2014/main" id="{A211610C-6EBB-4617-8097-662D5E97F00D}"/>
              </a:ext>
            </a:extLst>
          </p:cNvPr>
          <p:cNvSpPr>
            <a:spLocks noGrp="1"/>
          </p:cNvSpPr>
          <p:nvPr>
            <p:ph type="sldNum" sz="quarter" idx="12"/>
          </p:nvPr>
        </p:nvSpPr>
        <p:spPr/>
        <p:txBody>
          <a:bodyPr/>
          <a:lstStyle/>
          <a:p>
            <a:fld id="{5A8AF19D-AACF-4220-AF5B-758AFE00DEE7}" type="slidenum">
              <a:rPr lang="en-US" smtClean="0"/>
              <a:t>6</a:t>
            </a:fld>
            <a:endParaRPr lang="en-US" dirty="0"/>
          </a:p>
        </p:txBody>
      </p:sp>
      <p:cxnSp>
        <p:nvCxnSpPr>
          <p:cNvPr id="6" name="Straight Arrow Connector 31">
            <a:extLst>
              <a:ext uri="{FF2B5EF4-FFF2-40B4-BE49-F238E27FC236}">
                <a16:creationId xmlns:a16="http://schemas.microsoft.com/office/drawing/2014/main" id="{AD851E62-40A2-4411-9FBF-6CCF32BA3E0B}"/>
              </a:ext>
            </a:extLst>
          </p:cNvPr>
          <p:cNvCxnSpPr>
            <a:cxnSpLocks/>
            <a:stCxn id="19" idx="3"/>
            <a:endCxn id="13" idx="4"/>
          </p:cNvCxnSpPr>
          <p:nvPr/>
        </p:nvCxnSpPr>
        <p:spPr>
          <a:xfrm flipH="1">
            <a:off x="3631630" y="2998100"/>
            <a:ext cx="5559681" cy="194605"/>
          </a:xfrm>
          <a:prstGeom prst="bentConnector4">
            <a:avLst>
              <a:gd name="adj1" fmla="val -29095"/>
              <a:gd name="adj2" fmla="val 769235"/>
            </a:avLst>
          </a:prstGeom>
          <a:ln w="28575">
            <a:solidFill>
              <a:schemeClr val="tx1"/>
            </a:solidFill>
            <a:tailEnd type="triangle" w="lg" len="lg"/>
          </a:ln>
          <a:effectLst/>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1FA6BF8-95C5-41ED-9D6F-5481820A9826}"/>
              </a:ext>
            </a:extLst>
          </p:cNvPr>
          <p:cNvCxnSpPr>
            <a:cxnSpLocks/>
            <a:stCxn id="10" idx="3"/>
            <a:endCxn id="19" idx="1"/>
          </p:cNvCxnSpPr>
          <p:nvPr/>
        </p:nvCxnSpPr>
        <p:spPr>
          <a:xfrm>
            <a:off x="6445061" y="2995325"/>
            <a:ext cx="1552171" cy="2775"/>
          </a:xfrm>
          <a:prstGeom prst="straightConnector1">
            <a:avLst/>
          </a:prstGeom>
          <a:ln w="28575">
            <a:solidFill>
              <a:schemeClr val="tx1"/>
            </a:solidFill>
            <a:tailEnd type="triangle" w="lg" len="lg"/>
          </a:ln>
          <a:effectLst/>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827DBFD-0162-4058-9754-561747D7BC2C}"/>
              </a:ext>
            </a:extLst>
          </p:cNvPr>
          <p:cNvSpPr/>
          <p:nvPr/>
        </p:nvSpPr>
        <p:spPr>
          <a:xfrm>
            <a:off x="9337649" y="2997616"/>
            <a:ext cx="1374094" cy="646331"/>
          </a:xfrm>
          <a:prstGeom prst="rect">
            <a:avLst/>
          </a:prstGeom>
        </p:spPr>
        <p:txBody>
          <a:bodyPr wrap="none">
            <a:spAutoFit/>
          </a:bodyPr>
          <a:lstStyle/>
          <a:p>
            <a:r>
              <a:rPr lang="en-US" dirty="0">
                <a:solidFill>
                  <a:schemeClr val="accent4"/>
                </a:solidFill>
              </a:rPr>
              <a:t>Performance</a:t>
            </a:r>
          </a:p>
          <a:p>
            <a:r>
              <a:rPr lang="en-US" dirty="0">
                <a:solidFill>
                  <a:schemeClr val="accent4"/>
                </a:solidFill>
              </a:rPr>
              <a:t>Power</a:t>
            </a:r>
          </a:p>
        </p:txBody>
      </p:sp>
      <p:sp>
        <p:nvSpPr>
          <p:cNvPr id="9" name="Rectangle 8">
            <a:extLst>
              <a:ext uri="{FF2B5EF4-FFF2-40B4-BE49-F238E27FC236}">
                <a16:creationId xmlns:a16="http://schemas.microsoft.com/office/drawing/2014/main" id="{C9D440CF-1188-445B-8342-2E6AF472757D}"/>
              </a:ext>
            </a:extLst>
          </p:cNvPr>
          <p:cNvSpPr/>
          <p:nvPr/>
        </p:nvSpPr>
        <p:spPr>
          <a:xfrm>
            <a:off x="6980837" y="3036928"/>
            <a:ext cx="832472" cy="646331"/>
          </a:xfrm>
          <a:prstGeom prst="rect">
            <a:avLst/>
          </a:prstGeom>
        </p:spPr>
        <p:txBody>
          <a:bodyPr wrap="none">
            <a:spAutoFit/>
          </a:bodyPr>
          <a:lstStyle/>
          <a:p>
            <a:pPr algn="r"/>
            <a:r>
              <a:rPr lang="en-US" dirty="0">
                <a:solidFill>
                  <a:schemeClr val="accent4"/>
                </a:solidFill>
              </a:rPr>
              <a:t>DVFS</a:t>
            </a:r>
          </a:p>
          <a:p>
            <a:pPr algn="r"/>
            <a:r>
              <a:rPr lang="en-US" dirty="0">
                <a:solidFill>
                  <a:schemeClr val="accent4"/>
                </a:solidFill>
              </a:rPr>
              <a:t>#cores</a:t>
            </a:r>
          </a:p>
        </p:txBody>
      </p:sp>
      <p:pic>
        <p:nvPicPr>
          <p:cNvPr id="10" name="Graphic 9" descr="Head with gears">
            <a:extLst>
              <a:ext uri="{FF2B5EF4-FFF2-40B4-BE49-F238E27FC236}">
                <a16:creationId xmlns:a16="http://schemas.microsoft.com/office/drawing/2014/main" id="{8867A839-A923-409C-B94E-962CCCC4E6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30916" y="2488252"/>
            <a:ext cx="1014145" cy="1014145"/>
          </a:xfrm>
          <a:prstGeom prst="rect">
            <a:avLst/>
          </a:prstGeom>
          <a:effectLst>
            <a:outerShdw blurRad="50800" dist="38100" dir="2700000" algn="tl" rotWithShape="0">
              <a:prstClr val="black">
                <a:alpha val="40000"/>
              </a:prstClr>
            </a:outerShdw>
          </a:effectLst>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D847948-BDEB-4C41-8801-EB7A45A6E3E7}"/>
                  </a:ext>
                </a:extLst>
              </p:cNvPr>
              <p:cNvSpPr txBox="1"/>
              <p:nvPr/>
            </p:nvSpPr>
            <p:spPr>
              <a:xfrm>
                <a:off x="3451796" y="2919832"/>
                <a:ext cx="35458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11" name="TextBox 10">
                <a:extLst>
                  <a:ext uri="{FF2B5EF4-FFF2-40B4-BE49-F238E27FC236}">
                    <a16:creationId xmlns:a16="http://schemas.microsoft.com/office/drawing/2014/main" id="{CD847948-BDEB-4C41-8801-EB7A45A6E3E7}"/>
                  </a:ext>
                </a:extLst>
              </p:cNvPr>
              <p:cNvSpPr txBox="1">
                <a:spLocks noRot="1" noChangeAspect="1" noMove="1" noResize="1" noEditPoints="1" noAdjustHandles="1" noChangeArrowheads="1" noChangeShapeType="1" noTextEdit="1"/>
              </p:cNvSpPr>
              <p:nvPr/>
            </p:nvSpPr>
            <p:spPr>
              <a:xfrm>
                <a:off x="3451796" y="2919832"/>
                <a:ext cx="354584"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3AA452D-E926-4E4F-8006-65A4A3D3C0C0}"/>
                  </a:ext>
                </a:extLst>
              </p:cNvPr>
              <p:cNvSpPr txBox="1"/>
              <p:nvPr/>
            </p:nvSpPr>
            <p:spPr>
              <a:xfrm>
                <a:off x="3365893" y="2810659"/>
                <a:ext cx="36420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m:t>
                      </m:r>
                    </m:oMath>
                  </m:oMathPara>
                </a14:m>
                <a:endParaRPr lang="en-US" sz="2400" dirty="0">
                  <a:solidFill>
                    <a:schemeClr val="tx1"/>
                  </a:solidFill>
                </a:endParaRPr>
              </a:p>
            </p:txBody>
          </p:sp>
        </mc:Choice>
        <mc:Fallback xmlns="">
          <p:sp>
            <p:nvSpPr>
              <p:cNvPr id="12" name="TextBox 11">
                <a:extLst>
                  <a:ext uri="{FF2B5EF4-FFF2-40B4-BE49-F238E27FC236}">
                    <a16:creationId xmlns:a16="http://schemas.microsoft.com/office/drawing/2014/main" id="{23AA452D-E926-4E4F-8006-65A4A3D3C0C0}"/>
                  </a:ext>
                </a:extLst>
              </p:cNvPr>
              <p:cNvSpPr txBox="1">
                <a:spLocks noRot="1" noChangeAspect="1" noMove="1" noResize="1" noEditPoints="1" noAdjustHandles="1" noChangeArrowheads="1" noChangeShapeType="1" noTextEdit="1"/>
              </p:cNvSpPr>
              <p:nvPr/>
            </p:nvSpPr>
            <p:spPr>
              <a:xfrm>
                <a:off x="3365893" y="2810659"/>
                <a:ext cx="364202" cy="369332"/>
              </a:xfrm>
              <a:prstGeom prst="rect">
                <a:avLst/>
              </a:prstGeom>
              <a:blipFill>
                <a:blip r:embed="rId5"/>
                <a:stretch>
                  <a:fillRect/>
                </a:stretch>
              </a:blipFill>
            </p:spPr>
            <p:txBody>
              <a:bodyPr/>
              <a:lstStyle/>
              <a:p>
                <a:r>
                  <a:rPr lang="en-US">
                    <a:noFill/>
                  </a:rPr>
                  <a:t> </a:t>
                </a:r>
              </a:p>
            </p:txBody>
          </p:sp>
        </mc:Fallback>
      </mc:AlternateContent>
      <p:sp>
        <p:nvSpPr>
          <p:cNvPr id="13" name="Oval 12">
            <a:extLst>
              <a:ext uri="{FF2B5EF4-FFF2-40B4-BE49-F238E27FC236}">
                <a16:creationId xmlns:a16="http://schemas.microsoft.com/office/drawing/2014/main" id="{B9A40700-9706-4F9C-AD91-71B3656FB9F7}"/>
              </a:ext>
            </a:extLst>
          </p:cNvPr>
          <p:cNvSpPr/>
          <p:nvPr/>
        </p:nvSpPr>
        <p:spPr>
          <a:xfrm>
            <a:off x="3449735" y="2826405"/>
            <a:ext cx="363789" cy="3663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cxnSp>
        <p:nvCxnSpPr>
          <p:cNvPr id="14" name="Straight Arrow Connector 13">
            <a:extLst>
              <a:ext uri="{FF2B5EF4-FFF2-40B4-BE49-F238E27FC236}">
                <a16:creationId xmlns:a16="http://schemas.microsoft.com/office/drawing/2014/main" id="{C9681AB5-DFD8-421E-BDFC-681C9AC41037}"/>
              </a:ext>
            </a:extLst>
          </p:cNvPr>
          <p:cNvCxnSpPr>
            <a:cxnSpLocks/>
            <a:stCxn id="13" idx="6"/>
            <a:endCxn id="10" idx="1"/>
          </p:cNvCxnSpPr>
          <p:nvPr/>
        </p:nvCxnSpPr>
        <p:spPr>
          <a:xfrm flipV="1">
            <a:off x="3813524" y="2995325"/>
            <a:ext cx="1617392" cy="14230"/>
          </a:xfrm>
          <a:prstGeom prst="straightConnector1">
            <a:avLst/>
          </a:prstGeom>
          <a:ln w="28575">
            <a:solidFill>
              <a:schemeClr val="tx1"/>
            </a:solidFill>
            <a:tailEnd type="triangle" w="lg" len="lg"/>
          </a:ln>
          <a:effectLst/>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68FC88F-2B06-4C4D-AA79-1BC53F690F6C}"/>
              </a:ext>
            </a:extLst>
          </p:cNvPr>
          <p:cNvSpPr/>
          <p:nvPr/>
        </p:nvSpPr>
        <p:spPr>
          <a:xfrm>
            <a:off x="924703" y="2722714"/>
            <a:ext cx="983387" cy="583686"/>
          </a:xfrm>
          <a:prstGeom prst="rect">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Planner</a:t>
            </a:r>
          </a:p>
        </p:txBody>
      </p:sp>
      <p:cxnSp>
        <p:nvCxnSpPr>
          <p:cNvPr id="16" name="Straight Arrow Connector 15">
            <a:extLst>
              <a:ext uri="{FF2B5EF4-FFF2-40B4-BE49-F238E27FC236}">
                <a16:creationId xmlns:a16="http://schemas.microsoft.com/office/drawing/2014/main" id="{0AFC7B5C-AA67-494F-9621-F11E04BFB165}"/>
              </a:ext>
            </a:extLst>
          </p:cNvPr>
          <p:cNvCxnSpPr>
            <a:cxnSpLocks/>
            <a:stCxn id="15" idx="3"/>
            <a:endCxn id="13" idx="2"/>
          </p:cNvCxnSpPr>
          <p:nvPr/>
        </p:nvCxnSpPr>
        <p:spPr>
          <a:xfrm flipV="1">
            <a:off x="1908090" y="3009555"/>
            <a:ext cx="1541645" cy="5002"/>
          </a:xfrm>
          <a:prstGeom prst="straightConnector1">
            <a:avLst/>
          </a:prstGeom>
          <a:ln w="28575">
            <a:solidFill>
              <a:schemeClr val="tx1"/>
            </a:solidFill>
            <a:tailEnd type="triangle" w="lg" len="lg"/>
          </a:ln>
          <a:effectLst/>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C526586-F084-47EC-A2F0-EA368FCC2B96}"/>
              </a:ext>
            </a:extLst>
          </p:cNvPr>
          <p:cNvSpPr/>
          <p:nvPr/>
        </p:nvSpPr>
        <p:spPr>
          <a:xfrm>
            <a:off x="5211164" y="3411450"/>
            <a:ext cx="1378621" cy="707886"/>
          </a:xfrm>
          <a:prstGeom prst="rect">
            <a:avLst/>
          </a:prstGeom>
        </p:spPr>
        <p:txBody>
          <a:bodyPr wrap="square">
            <a:spAutoFit/>
          </a:bodyPr>
          <a:lstStyle/>
          <a:p>
            <a:pPr algn="ctr"/>
            <a:r>
              <a:rPr lang="en-US" sz="2000" dirty="0"/>
              <a:t>Robust Controller</a:t>
            </a:r>
          </a:p>
        </p:txBody>
      </p:sp>
      <p:sp>
        <p:nvSpPr>
          <p:cNvPr id="20" name="Rectangle 19">
            <a:extLst>
              <a:ext uri="{FF2B5EF4-FFF2-40B4-BE49-F238E27FC236}">
                <a16:creationId xmlns:a16="http://schemas.microsoft.com/office/drawing/2014/main" id="{1E17B86A-7C32-4D42-A5B6-A5CB16DFB538}"/>
              </a:ext>
            </a:extLst>
          </p:cNvPr>
          <p:cNvSpPr/>
          <p:nvPr/>
        </p:nvSpPr>
        <p:spPr>
          <a:xfrm>
            <a:off x="2305749" y="2444011"/>
            <a:ext cx="934871" cy="400110"/>
          </a:xfrm>
          <a:prstGeom prst="rect">
            <a:avLst/>
          </a:prstGeom>
        </p:spPr>
        <p:txBody>
          <a:bodyPr wrap="none">
            <a:spAutoFit/>
          </a:bodyPr>
          <a:lstStyle/>
          <a:p>
            <a:r>
              <a:rPr lang="en-US" sz="2000" dirty="0">
                <a:solidFill>
                  <a:srgbClr val="C00000"/>
                </a:solidFill>
              </a:rPr>
              <a:t>Targets</a:t>
            </a: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F86CCE95-0447-406A-85B6-BBF52F7D7B80}"/>
                  </a:ext>
                </a:extLst>
              </p:cNvPr>
              <p:cNvSpPr/>
              <p:nvPr/>
            </p:nvSpPr>
            <p:spPr>
              <a:xfrm>
                <a:off x="507224" y="3380692"/>
                <a:ext cx="1919308" cy="369332"/>
              </a:xfrm>
              <a:prstGeom prst="rect">
                <a:avLst/>
              </a:prstGeom>
            </p:spPr>
            <p:txBody>
              <a:bodyPr wrap="none">
                <a:spAutoFit/>
              </a:bodyPr>
              <a:lstStyle/>
              <a:p>
                <a:r>
                  <a:rPr lang="en-US" dirty="0"/>
                  <a:t>min Energy</a:t>
                </a:r>
                <a14:m>
                  <m:oMath xmlns:m="http://schemas.openxmlformats.org/officeDocument/2006/math">
                    <m:r>
                      <a:rPr lang="en-US" b="0" i="1" smtClean="0">
                        <a:latin typeface="Cambria Math" panose="02040503050406030204" pitchFamily="18" charset="0"/>
                      </a:rPr>
                      <m:t>×</m:t>
                    </m:r>
                  </m:oMath>
                </a14:m>
                <a:r>
                  <a:rPr lang="en-US" dirty="0"/>
                  <a:t>Delay</a:t>
                </a:r>
              </a:p>
            </p:txBody>
          </p:sp>
        </mc:Choice>
        <mc:Fallback xmlns="">
          <p:sp>
            <p:nvSpPr>
              <p:cNvPr id="22" name="Rectangle 21">
                <a:extLst>
                  <a:ext uri="{FF2B5EF4-FFF2-40B4-BE49-F238E27FC236}">
                    <a16:creationId xmlns:a16="http://schemas.microsoft.com/office/drawing/2014/main" id="{F86CCE95-0447-406A-85B6-BBF52F7D7B80}"/>
                  </a:ext>
                </a:extLst>
              </p:cNvPr>
              <p:cNvSpPr>
                <a:spLocks noRot="1" noChangeAspect="1" noMove="1" noResize="1" noEditPoints="1" noAdjustHandles="1" noChangeArrowheads="1" noChangeShapeType="1" noTextEdit="1"/>
              </p:cNvSpPr>
              <p:nvPr/>
            </p:nvSpPr>
            <p:spPr>
              <a:xfrm>
                <a:off x="507224" y="3380692"/>
                <a:ext cx="1919308" cy="369332"/>
              </a:xfrm>
              <a:prstGeom prst="rect">
                <a:avLst/>
              </a:prstGeom>
              <a:blipFill>
                <a:blip r:embed="rId6"/>
                <a:stretch>
                  <a:fillRect l="-2540" t="-10000" r="-2857" b="-26667"/>
                </a:stretch>
              </a:blipFill>
            </p:spPr>
            <p:txBody>
              <a:bodyPr/>
              <a:lstStyle/>
              <a:p>
                <a:r>
                  <a:rPr lang="en-US">
                    <a:noFill/>
                  </a:rPr>
                  <a:t> </a:t>
                </a:r>
              </a:p>
            </p:txBody>
          </p:sp>
        </mc:Fallback>
      </mc:AlternateContent>
      <p:cxnSp>
        <p:nvCxnSpPr>
          <p:cNvPr id="25" name="Straight Arrow Connector 31">
            <a:extLst>
              <a:ext uri="{FF2B5EF4-FFF2-40B4-BE49-F238E27FC236}">
                <a16:creationId xmlns:a16="http://schemas.microsoft.com/office/drawing/2014/main" id="{208683F4-454D-4899-9CEF-32A9D7700DB7}"/>
              </a:ext>
            </a:extLst>
          </p:cNvPr>
          <p:cNvCxnSpPr>
            <a:cxnSpLocks/>
            <a:stCxn id="15" idx="0"/>
            <a:endCxn id="68" idx="2"/>
          </p:cNvCxnSpPr>
          <p:nvPr/>
        </p:nvCxnSpPr>
        <p:spPr>
          <a:xfrm rot="16200000" flipV="1">
            <a:off x="956552" y="2262869"/>
            <a:ext cx="669474" cy="250216"/>
          </a:xfrm>
          <a:prstGeom prst="bentConnector3">
            <a:avLst>
              <a:gd name="adj1" fmla="val 41355"/>
            </a:avLst>
          </a:prstGeom>
          <a:ln w="28575">
            <a:solidFill>
              <a:schemeClr val="tx1"/>
            </a:solidFill>
            <a:headEnd type="triangle" w="lg" len="lg"/>
            <a:tailEnd type="triangle" w="lg" len="lg"/>
          </a:ln>
          <a:effectLst/>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3B1778C7-D33B-46BC-9189-D9CCB767CB63}"/>
              </a:ext>
            </a:extLst>
          </p:cNvPr>
          <p:cNvSpPr/>
          <p:nvPr/>
        </p:nvSpPr>
        <p:spPr>
          <a:xfrm>
            <a:off x="306461" y="1670334"/>
            <a:ext cx="2307939" cy="400110"/>
          </a:xfrm>
          <a:prstGeom prst="rect">
            <a:avLst/>
          </a:prstGeom>
        </p:spPr>
        <p:txBody>
          <a:bodyPr wrap="none">
            <a:spAutoFit/>
          </a:bodyPr>
          <a:lstStyle/>
          <a:p>
            <a:r>
              <a:rPr lang="en-US" sz="2000" dirty="0">
                <a:solidFill>
                  <a:srgbClr val="C00000"/>
                </a:solidFill>
              </a:rPr>
              <a:t>Coordination signals</a:t>
            </a:r>
          </a:p>
        </p:txBody>
      </p:sp>
      <p:sp>
        <p:nvSpPr>
          <p:cNvPr id="30" name="Rectangle 29">
            <a:extLst>
              <a:ext uri="{FF2B5EF4-FFF2-40B4-BE49-F238E27FC236}">
                <a16:creationId xmlns:a16="http://schemas.microsoft.com/office/drawing/2014/main" id="{45AF77E2-7AD8-4F66-9178-F398A859D897}"/>
              </a:ext>
            </a:extLst>
          </p:cNvPr>
          <p:cNvSpPr/>
          <p:nvPr/>
        </p:nvSpPr>
        <p:spPr>
          <a:xfrm>
            <a:off x="4395517" y="1878731"/>
            <a:ext cx="2319866" cy="400110"/>
          </a:xfrm>
          <a:prstGeom prst="rect">
            <a:avLst/>
          </a:prstGeom>
        </p:spPr>
        <p:txBody>
          <a:bodyPr wrap="none">
            <a:spAutoFit/>
          </a:bodyPr>
          <a:lstStyle/>
          <a:p>
            <a:r>
              <a:rPr lang="en-US" sz="2000" dirty="0">
                <a:solidFill>
                  <a:srgbClr val="002060"/>
                </a:solidFill>
              </a:rPr>
              <a:t>Enhancement Engine</a:t>
            </a:r>
          </a:p>
        </p:txBody>
      </p:sp>
      <p:sp>
        <p:nvSpPr>
          <p:cNvPr id="24" name="Rectangle 23">
            <a:extLst>
              <a:ext uri="{FF2B5EF4-FFF2-40B4-BE49-F238E27FC236}">
                <a16:creationId xmlns:a16="http://schemas.microsoft.com/office/drawing/2014/main" id="{BD16CB49-CE08-47A9-BD5C-04F879776393}"/>
              </a:ext>
            </a:extLst>
          </p:cNvPr>
          <p:cNvSpPr/>
          <p:nvPr/>
        </p:nvSpPr>
        <p:spPr>
          <a:xfrm>
            <a:off x="532435" y="2321545"/>
            <a:ext cx="6057351" cy="2368766"/>
          </a:xfrm>
          <a:prstGeom prst="rect">
            <a:avLst/>
          </a:prstGeom>
          <a:solidFill>
            <a:schemeClr val="accent4">
              <a:lumMod val="20000"/>
              <a:lumOff val="80000"/>
              <a:alpha val="12000"/>
            </a:schemeClr>
          </a:solidFill>
          <a:ln w="28575">
            <a:solidFill>
              <a:srgbClr val="00206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19" name="Graphic 18" descr="Processor">
            <a:extLst>
              <a:ext uri="{FF2B5EF4-FFF2-40B4-BE49-F238E27FC236}">
                <a16:creationId xmlns:a16="http://schemas.microsoft.com/office/drawing/2014/main" id="{1A23EBE3-B63E-4518-99C8-0FB51FE5CF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97232" y="2401060"/>
            <a:ext cx="1194079" cy="1194079"/>
          </a:xfrm>
          <a:prstGeom prst="rect">
            <a:avLst/>
          </a:prstGeom>
        </p:spPr>
      </p:pic>
      <p:sp>
        <p:nvSpPr>
          <p:cNvPr id="26" name="Rectangle 25">
            <a:extLst>
              <a:ext uri="{FF2B5EF4-FFF2-40B4-BE49-F238E27FC236}">
                <a16:creationId xmlns:a16="http://schemas.microsoft.com/office/drawing/2014/main" id="{5B6F4542-83CF-4E49-8EB6-75673BCBCEEB}"/>
              </a:ext>
            </a:extLst>
          </p:cNvPr>
          <p:cNvSpPr/>
          <p:nvPr/>
        </p:nvSpPr>
        <p:spPr>
          <a:xfrm>
            <a:off x="8025044" y="3506542"/>
            <a:ext cx="1242648" cy="400110"/>
          </a:xfrm>
          <a:prstGeom prst="rect">
            <a:avLst/>
          </a:prstGeom>
        </p:spPr>
        <p:txBody>
          <a:bodyPr wrap="none">
            <a:spAutoFit/>
          </a:bodyPr>
          <a:lstStyle/>
          <a:p>
            <a:r>
              <a:rPr lang="en-US" sz="2000" dirty="0"/>
              <a:t>CPU Chip</a:t>
            </a:r>
          </a:p>
        </p:txBody>
      </p:sp>
      <p:sp>
        <p:nvSpPr>
          <p:cNvPr id="64" name="Rectangle 63">
            <a:extLst>
              <a:ext uri="{FF2B5EF4-FFF2-40B4-BE49-F238E27FC236}">
                <a16:creationId xmlns:a16="http://schemas.microsoft.com/office/drawing/2014/main" id="{7011596C-2953-44E1-A640-D5EC939B973D}"/>
              </a:ext>
            </a:extLst>
          </p:cNvPr>
          <p:cNvSpPr/>
          <p:nvPr/>
        </p:nvSpPr>
        <p:spPr>
          <a:xfrm>
            <a:off x="2090640" y="4983805"/>
            <a:ext cx="8010719" cy="461665"/>
          </a:xfrm>
          <a:prstGeom prst="rect">
            <a:avLst/>
          </a:prstGeom>
        </p:spPr>
        <p:txBody>
          <a:bodyPr wrap="none">
            <a:spAutoFit/>
          </a:bodyPr>
          <a:lstStyle/>
          <a:p>
            <a:r>
              <a:rPr lang="en-US" sz="2400" dirty="0"/>
              <a:t>Formal, coordinated optimization replaces piecemeal heuristics</a:t>
            </a:r>
          </a:p>
        </p:txBody>
      </p:sp>
      <p:sp>
        <p:nvSpPr>
          <p:cNvPr id="68" name="Rectangle 67">
            <a:extLst>
              <a:ext uri="{FF2B5EF4-FFF2-40B4-BE49-F238E27FC236}">
                <a16:creationId xmlns:a16="http://schemas.microsoft.com/office/drawing/2014/main" id="{732CCBEA-4538-42FE-8940-D453108A4044}"/>
              </a:ext>
            </a:extLst>
          </p:cNvPr>
          <p:cNvSpPr/>
          <p:nvPr/>
        </p:nvSpPr>
        <p:spPr>
          <a:xfrm>
            <a:off x="1117020" y="1946575"/>
            <a:ext cx="98322" cy="106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37153CB8-4025-4779-BAAD-75310307E756}"/>
              </a:ext>
            </a:extLst>
          </p:cNvPr>
          <p:cNvSpPr/>
          <p:nvPr/>
        </p:nvSpPr>
        <p:spPr>
          <a:xfrm>
            <a:off x="4013020" y="2452892"/>
            <a:ext cx="1283621" cy="400110"/>
          </a:xfrm>
          <a:prstGeom prst="rect">
            <a:avLst/>
          </a:prstGeom>
        </p:spPr>
        <p:txBody>
          <a:bodyPr wrap="none">
            <a:spAutoFit/>
          </a:bodyPr>
          <a:lstStyle/>
          <a:p>
            <a:r>
              <a:rPr lang="en-US" sz="2000" dirty="0"/>
              <a:t>Deviations</a:t>
            </a:r>
          </a:p>
        </p:txBody>
      </p:sp>
      <p:sp>
        <p:nvSpPr>
          <p:cNvPr id="31" name="Rectangle 30">
            <a:extLst>
              <a:ext uri="{FF2B5EF4-FFF2-40B4-BE49-F238E27FC236}">
                <a16:creationId xmlns:a16="http://schemas.microsoft.com/office/drawing/2014/main" id="{6D1AF3FE-3F44-485B-8927-E7CFD81353DA}"/>
              </a:ext>
            </a:extLst>
          </p:cNvPr>
          <p:cNvSpPr/>
          <p:nvPr/>
        </p:nvSpPr>
        <p:spPr>
          <a:xfrm>
            <a:off x="9316584" y="2459827"/>
            <a:ext cx="1050288" cy="400110"/>
          </a:xfrm>
          <a:prstGeom prst="rect">
            <a:avLst/>
          </a:prstGeom>
        </p:spPr>
        <p:txBody>
          <a:bodyPr wrap="none">
            <a:spAutoFit/>
          </a:bodyPr>
          <a:lstStyle/>
          <a:p>
            <a:r>
              <a:rPr lang="en-US" sz="2000" dirty="0">
                <a:solidFill>
                  <a:srgbClr val="C00000"/>
                </a:solidFill>
              </a:rPr>
              <a:t>Outputs</a:t>
            </a:r>
          </a:p>
        </p:txBody>
      </p:sp>
      <p:sp>
        <p:nvSpPr>
          <p:cNvPr id="35" name="Rectangle 34">
            <a:extLst>
              <a:ext uri="{FF2B5EF4-FFF2-40B4-BE49-F238E27FC236}">
                <a16:creationId xmlns:a16="http://schemas.microsoft.com/office/drawing/2014/main" id="{BEAF8FFC-D9D4-4BEB-A534-8DE71C75858D}"/>
              </a:ext>
            </a:extLst>
          </p:cNvPr>
          <p:cNvSpPr/>
          <p:nvPr/>
        </p:nvSpPr>
        <p:spPr>
          <a:xfrm>
            <a:off x="6990906" y="2446249"/>
            <a:ext cx="817853" cy="400110"/>
          </a:xfrm>
          <a:prstGeom prst="rect">
            <a:avLst/>
          </a:prstGeom>
        </p:spPr>
        <p:txBody>
          <a:bodyPr wrap="none">
            <a:spAutoFit/>
          </a:bodyPr>
          <a:lstStyle/>
          <a:p>
            <a:r>
              <a:rPr lang="en-US" sz="2000" dirty="0">
                <a:solidFill>
                  <a:srgbClr val="C00000"/>
                </a:solidFill>
              </a:rPr>
              <a:t>Inputs</a:t>
            </a:r>
          </a:p>
        </p:txBody>
      </p:sp>
    </p:spTree>
    <p:extLst>
      <p:ext uri="{BB962C8B-B14F-4D97-AF65-F5344CB8AC3E}">
        <p14:creationId xmlns:p14="http://schemas.microsoft.com/office/powerpoint/2010/main" val="162740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0" presetClass="entr" presetSubtype="0"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childTnLst>
                                </p:cTn>
                              </p:par>
                              <p:par>
                                <p:cTn id="20" presetID="10" presetClass="entr" presetSubtype="0" fill="hold" grpId="0" nodeType="withEffect">
                                  <p:stCondLst>
                                    <p:cond delay="25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par>
                          <p:cTn id="33" fill="hold">
                            <p:stCondLst>
                              <p:cond delay="0"/>
                            </p:stCondLst>
                            <p:childTnLst>
                              <p:par>
                                <p:cTn id="34" presetID="22" presetClass="entr" presetSubtype="8"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par>
                                <p:cTn id="37" presetID="21" presetClass="entr" presetSubtype="1"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heel(1)">
                                      <p:cBhvr>
                                        <p:cTn id="39" dur="750"/>
                                        <p:tgtEl>
                                          <p:spTgt spid="6"/>
                                        </p:tgtEl>
                                      </p:cBhvr>
                                    </p:animEffect>
                                  </p:childTnLst>
                                </p:cTn>
                              </p:par>
                            </p:childTnLst>
                          </p:cTn>
                        </p:par>
                        <p:par>
                          <p:cTn id="40" fill="hold">
                            <p:stCondLst>
                              <p:cond delay="750"/>
                            </p:stCondLst>
                            <p:childTnLst>
                              <p:par>
                                <p:cTn id="41" presetID="10"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par>
                          <p:cTn id="50" fill="hold">
                            <p:stCondLst>
                              <p:cond delay="1250"/>
                            </p:stCondLst>
                            <p:childTnLst>
                              <p:par>
                                <p:cTn id="51" presetID="22" presetClass="entr" presetSubtype="8" fill="hold"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childTnLst>
                          </p:cTn>
                        </p:par>
                        <p:par>
                          <p:cTn id="54" fill="hold">
                            <p:stCondLst>
                              <p:cond delay="1750"/>
                            </p:stCondLst>
                            <p:childTnLst>
                              <p:par>
                                <p:cTn id="55" presetID="1" presetClass="entr" presetSubtype="0" fill="hold" grpId="0" nodeType="afterEffect">
                                  <p:stCondLst>
                                    <p:cond delay="0"/>
                                  </p:stCondLst>
                                  <p:childTnLst>
                                    <p:set>
                                      <p:cBhvr>
                                        <p:cTn id="56" dur="1" fill="hold">
                                          <p:stCondLst>
                                            <p:cond delay="0"/>
                                          </p:stCondLst>
                                        </p:cTn>
                                        <p:tgtEl>
                                          <p:spTgt spid="72"/>
                                        </p:tgtEl>
                                        <p:attrNameLst>
                                          <p:attrName>style.visibility</p:attrName>
                                        </p:attrNameLst>
                                      </p:cBhvr>
                                      <p:to>
                                        <p:strVal val="visible"/>
                                      </p:to>
                                    </p:set>
                                  </p:childTnLst>
                                </p:cTn>
                              </p:par>
                            </p:childTnLst>
                          </p:cTn>
                        </p:par>
                        <p:par>
                          <p:cTn id="57" fill="hold">
                            <p:stCondLst>
                              <p:cond delay="1750"/>
                            </p:stCondLst>
                            <p:childTnLst>
                              <p:par>
                                <p:cTn id="58" presetID="22" presetClass="entr" presetSubtype="8" fill="hold" nodeType="afterEffect">
                                  <p:stCondLst>
                                    <p:cond delay="250"/>
                                  </p:stCondLst>
                                  <p:childTnLst>
                                    <p:set>
                                      <p:cBhvr>
                                        <p:cTn id="59" dur="1" fill="hold">
                                          <p:stCondLst>
                                            <p:cond delay="0"/>
                                          </p:stCondLst>
                                        </p:cTn>
                                        <p:tgtEl>
                                          <p:spTgt spid="7"/>
                                        </p:tgtEl>
                                        <p:attrNameLst>
                                          <p:attrName>style.visibility</p:attrName>
                                        </p:attrNameLst>
                                      </p:cBhvr>
                                      <p:to>
                                        <p:strVal val="visible"/>
                                      </p:to>
                                    </p:set>
                                    <p:animEffect transition="in" filter="wipe(left)">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childTnLst>
                          </p:cTn>
                        </p:par>
                        <p:par>
                          <p:cTn id="66" fill="hold">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childTnLst>
                          </p:cTn>
                        </p:par>
                        <p:par>
                          <p:cTn id="73" fill="hold">
                            <p:stCondLst>
                              <p:cond delay="0"/>
                            </p:stCondLst>
                            <p:childTnLst>
                              <p:par>
                                <p:cTn id="74" presetID="6" presetClass="entr" presetSubtype="32" fill="hold" nodeType="after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circle(out)">
                                      <p:cBhvr>
                                        <p:cTn id="76" dur="500"/>
                                        <p:tgtEl>
                                          <p:spTgt spid="25"/>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fade">
                                      <p:cBhvr>
                                        <p:cTn id="84" dur="500"/>
                                        <p:tgtEl>
                                          <p:spTgt spid="30"/>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animBg="1"/>
      <p:bldP spid="15" grpId="0" animBg="1"/>
      <p:bldP spid="17" grpId="0"/>
      <p:bldP spid="20" grpId="0"/>
      <p:bldP spid="22" grpId="0"/>
      <p:bldP spid="28" grpId="0"/>
      <p:bldP spid="30" grpId="0"/>
      <p:bldP spid="24" grpId="0" animBg="1"/>
      <p:bldP spid="26" grpId="0"/>
      <p:bldP spid="64" grpId="0"/>
      <p:bldP spid="72" grpId="0"/>
      <p:bldP spid="31"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2AA5-8A01-4025-83D2-7405CE70840C}"/>
              </a:ext>
            </a:extLst>
          </p:cNvPr>
          <p:cNvSpPr>
            <a:spLocks noGrp="1"/>
          </p:cNvSpPr>
          <p:nvPr>
            <p:ph type="title"/>
          </p:nvPr>
        </p:nvSpPr>
        <p:spPr/>
        <p:txBody>
          <a:bodyPr/>
          <a:lstStyle/>
          <a:p>
            <a:r>
              <a:rPr lang="en-US" dirty="0"/>
              <a:t>Robust Controller Operation</a:t>
            </a:r>
          </a:p>
        </p:txBody>
      </p:sp>
      <p:sp>
        <p:nvSpPr>
          <p:cNvPr id="3" name="Slide Number Placeholder 2">
            <a:extLst>
              <a:ext uri="{FF2B5EF4-FFF2-40B4-BE49-F238E27FC236}">
                <a16:creationId xmlns:a16="http://schemas.microsoft.com/office/drawing/2014/main" id="{BD0BF86F-C8C2-4BCF-8885-2353F13CA70F}"/>
              </a:ext>
            </a:extLst>
          </p:cNvPr>
          <p:cNvSpPr>
            <a:spLocks noGrp="1"/>
          </p:cNvSpPr>
          <p:nvPr>
            <p:ph type="sldNum" sz="quarter" idx="12"/>
          </p:nvPr>
        </p:nvSpPr>
        <p:spPr/>
        <p:txBody>
          <a:bodyPr/>
          <a:lstStyle/>
          <a:p>
            <a:fld id="{5A8AF19D-AACF-4220-AF5B-758AFE00DEE7}" type="slidenum">
              <a:rPr lang="en-US" smtClean="0"/>
              <a:t>7</a:t>
            </a:fld>
            <a:endParaRPr lang="en-US" dirty="0"/>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A555A32-9E02-487A-B723-7C252A235230}"/>
                  </a:ext>
                </a:extLst>
              </p:cNvPr>
              <p:cNvSpPr txBox="1"/>
              <p:nvPr/>
            </p:nvSpPr>
            <p:spPr>
              <a:xfrm>
                <a:off x="3663558" y="3519867"/>
                <a:ext cx="4836132" cy="461665"/>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m:rPr>
                          <m:nor/>
                        </m:rPr>
                        <a:rPr lang="en-US" sz="2400" i="0" smtClean="0"/>
                        <m:t>inputs</m:t>
                      </m:r>
                      <m:r>
                        <m:rPr>
                          <m:aln/>
                        </m:rPr>
                        <a:rPr lang="en-US" sz="2400" b="0" i="0" smtClean="0">
                          <a:latin typeface="Cambria Math" panose="02040503050406030204" pitchFamily="18" charset="0"/>
                        </a:rPr>
                        <m:t>=</m:t>
                      </m:r>
                      <m:r>
                        <m:rPr>
                          <m:nor/>
                        </m:rPr>
                        <a:rPr lang="en-US" sz="2400" b="1"/>
                        <m:t>C</m:t>
                      </m:r>
                      <m:r>
                        <a:rPr lang="en-US" sz="2400">
                          <a:latin typeface="Cambria Math" panose="02040503050406030204" pitchFamily="18" charset="0"/>
                        </a:rPr>
                        <m:t>×</m:t>
                      </m:r>
                      <m:r>
                        <m:rPr>
                          <m:nor/>
                        </m:rPr>
                        <a:rPr lang="en-US" sz="2400"/>
                        <m:t>state</m:t>
                      </m:r>
                      <m:r>
                        <a:rPr lang="en-US" sz="2400">
                          <a:latin typeface="Cambria Math" panose="02040503050406030204" pitchFamily="18" charset="0"/>
                        </a:rPr>
                        <m:t>+</m:t>
                      </m:r>
                      <m:r>
                        <m:rPr>
                          <m:nor/>
                        </m:rPr>
                        <a:rPr lang="en-US" sz="2400" b="1"/>
                        <m:t>D</m:t>
                      </m:r>
                      <m:r>
                        <a:rPr lang="en-US" sz="2400">
                          <a:latin typeface="Cambria Math" panose="02040503050406030204" pitchFamily="18" charset="0"/>
                        </a:rPr>
                        <m:t>×</m:t>
                      </m:r>
                      <m:r>
                        <m:rPr>
                          <m:nor/>
                        </m:rPr>
                        <a:rPr lang="en-US" sz="2400" b="0" i="0" smtClean="0"/>
                        <m:t>deviations</m:t>
                      </m:r>
                    </m:oMath>
                  </m:oMathPara>
                </a14:m>
                <a:endParaRPr lang="en-US" sz="2400" dirty="0"/>
              </a:p>
            </p:txBody>
          </p:sp>
        </mc:Choice>
        <mc:Fallback xmlns="">
          <p:sp>
            <p:nvSpPr>
              <p:cNvPr id="26" name="TextBox 25">
                <a:extLst>
                  <a:ext uri="{FF2B5EF4-FFF2-40B4-BE49-F238E27FC236}">
                    <a16:creationId xmlns:a16="http://schemas.microsoft.com/office/drawing/2014/main" id="{7A555A32-9E02-487A-B723-7C252A235230}"/>
                  </a:ext>
                </a:extLst>
              </p:cNvPr>
              <p:cNvSpPr txBox="1">
                <a:spLocks noRot="1" noChangeAspect="1" noMove="1" noResize="1" noEditPoints="1" noAdjustHandles="1" noChangeArrowheads="1" noChangeShapeType="1" noTextEdit="1"/>
              </p:cNvSpPr>
              <p:nvPr/>
            </p:nvSpPr>
            <p:spPr>
              <a:xfrm>
                <a:off x="3663558" y="3519867"/>
                <a:ext cx="4836132" cy="461665"/>
              </a:xfrm>
              <a:prstGeom prst="rect">
                <a:avLst/>
              </a:prstGeom>
              <a:blipFill>
                <a:blip r:embed="rId2"/>
                <a:stretch>
                  <a:fillRect l="-1009" b="-184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932065E5-3D80-49B4-BB2D-AFC596C0C18B}"/>
                  </a:ext>
                </a:extLst>
              </p:cNvPr>
              <p:cNvSpPr/>
              <p:nvPr/>
            </p:nvSpPr>
            <p:spPr>
              <a:xfrm>
                <a:off x="3378363" y="3996289"/>
                <a:ext cx="5268878" cy="461665"/>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m:rPr>
                          <m:nor/>
                        </m:rPr>
                        <a:rPr lang="en-US" sz="2400" b="0" i="0" smtClean="0"/>
                        <m:t>stat</m:t>
                      </m:r>
                      <m:sSub>
                        <m:sSubPr>
                          <m:ctrlPr>
                            <a:rPr lang="en-US" sz="2400" b="0" i="1" smtClean="0">
                              <a:latin typeface="Cambria Math" panose="02040503050406030204" pitchFamily="18" charset="0"/>
                            </a:rPr>
                          </m:ctrlPr>
                        </m:sSubPr>
                        <m:e>
                          <m:r>
                            <m:rPr>
                              <m:nor/>
                            </m:rPr>
                            <a:rPr lang="en-US" sz="2400" b="0" i="0" smtClean="0"/>
                            <m:t>e</m:t>
                          </m:r>
                        </m:e>
                        <m:sub>
                          <m:r>
                            <m:rPr>
                              <m:sty m:val="p"/>
                            </m:rPr>
                            <a:rPr lang="en-US" sz="2400" b="0" i="0" smtClean="0">
                              <a:latin typeface="Cambria Math" panose="02040503050406030204" pitchFamily="18" charset="0"/>
                            </a:rPr>
                            <m:t>new</m:t>
                          </m:r>
                        </m:sub>
                      </m:sSub>
                      <m:r>
                        <a:rPr lang="en-US" sz="2400" b="0" i="0" smtClean="0">
                          <a:latin typeface="Cambria Math" panose="02040503050406030204" pitchFamily="18" charset="0"/>
                        </a:rPr>
                        <m:t>=</m:t>
                      </m:r>
                      <m:r>
                        <m:rPr>
                          <m:nor/>
                        </m:rPr>
                        <a:rPr lang="en-US" sz="2400" b="1" i="0" smtClean="0"/>
                        <m:t>A</m:t>
                      </m:r>
                      <m:r>
                        <a:rPr lang="en-US" sz="2400" b="0" i="0" smtClean="0">
                          <a:latin typeface="Cambria Math" panose="02040503050406030204" pitchFamily="18" charset="0"/>
                        </a:rPr>
                        <m:t>×</m:t>
                      </m:r>
                      <m:r>
                        <m:rPr>
                          <m:nor/>
                        </m:rPr>
                        <a:rPr lang="en-US" sz="2400" b="0" i="0" smtClean="0"/>
                        <m:t>state</m:t>
                      </m:r>
                      <m:r>
                        <a:rPr lang="en-US" sz="2400" b="0" i="0" smtClean="0">
                          <a:latin typeface="Cambria Math" panose="02040503050406030204" pitchFamily="18" charset="0"/>
                        </a:rPr>
                        <m:t>+</m:t>
                      </m:r>
                      <m:r>
                        <m:rPr>
                          <m:nor/>
                        </m:rPr>
                        <a:rPr lang="en-US" sz="2400" b="1" i="0" smtClean="0"/>
                        <m:t>B</m:t>
                      </m:r>
                      <m:r>
                        <a:rPr lang="en-US" sz="2400" b="0" i="0" smtClean="0">
                          <a:latin typeface="Cambria Math" panose="02040503050406030204" pitchFamily="18" charset="0"/>
                        </a:rPr>
                        <m:t>×</m:t>
                      </m:r>
                      <m:r>
                        <m:rPr>
                          <m:nor/>
                        </m:rPr>
                        <a:rPr lang="en-US" sz="2400" b="0" i="0" smtClean="0"/>
                        <m:t>deviations</m:t>
                      </m:r>
                    </m:oMath>
                  </m:oMathPara>
                </a14:m>
                <a:endParaRPr lang="en-US" sz="2400" dirty="0"/>
              </a:p>
            </p:txBody>
          </p:sp>
        </mc:Choice>
        <mc:Fallback xmlns="">
          <p:sp>
            <p:nvSpPr>
              <p:cNvPr id="27" name="Rectangle 26">
                <a:extLst>
                  <a:ext uri="{FF2B5EF4-FFF2-40B4-BE49-F238E27FC236}">
                    <a16:creationId xmlns:a16="http://schemas.microsoft.com/office/drawing/2014/main" id="{932065E5-3D80-49B4-BB2D-AFC596C0C18B}"/>
                  </a:ext>
                </a:extLst>
              </p:cNvPr>
              <p:cNvSpPr>
                <a:spLocks noRot="1" noChangeAspect="1" noMove="1" noResize="1" noEditPoints="1" noAdjustHandles="1" noChangeArrowheads="1" noChangeShapeType="1" noTextEdit="1"/>
              </p:cNvSpPr>
              <p:nvPr/>
            </p:nvSpPr>
            <p:spPr>
              <a:xfrm>
                <a:off x="3378363" y="3996289"/>
                <a:ext cx="5268878" cy="46166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5CD27C0E-F2A6-4AAF-89C3-8EF62F5F04DE}"/>
                  </a:ext>
                </a:extLst>
              </p:cNvPr>
              <p:cNvSpPr txBox="1"/>
              <p:nvPr/>
            </p:nvSpPr>
            <p:spPr>
              <a:xfrm>
                <a:off x="3932903" y="2804357"/>
                <a:ext cx="4278735" cy="461665"/>
              </a:xfrm>
              <a:prstGeom prst="rect">
                <a:avLst/>
              </a:prstGeom>
              <a:noFill/>
            </p:spPr>
            <p:txBody>
              <a:bodyPr wrap="none" rtlCol="0">
                <a:spAutoFit/>
              </a:bodyPr>
              <a:lstStyle/>
              <a:p>
                <a:r>
                  <a:rPr lang="en-US" sz="2400" b="0" dirty="0">
                    <a:solidFill>
                      <a:schemeClr val="tx1"/>
                    </a:solidFill>
                  </a:rPr>
                  <a:t>Matrices </a:t>
                </a:r>
                <a14:m>
                  <m:oMath xmlns:m="http://schemas.openxmlformats.org/officeDocument/2006/math">
                    <m:r>
                      <m:rPr>
                        <m:nor/>
                      </m:rPr>
                      <a:rPr lang="en-US" sz="2400" b="0" i="0" smtClean="0">
                        <a:solidFill>
                          <a:schemeClr val="tx1"/>
                        </a:solidFill>
                      </a:rPr>
                      <m:t>[</m:t>
                    </m:r>
                    <m:r>
                      <m:rPr>
                        <m:nor/>
                      </m:rPr>
                      <a:rPr lang="en-US" sz="2400" b="1" i="0" smtClean="0">
                        <a:solidFill>
                          <a:schemeClr val="tx1"/>
                        </a:solidFill>
                      </a:rPr>
                      <m:t>A</m:t>
                    </m:r>
                    <m:r>
                      <m:rPr>
                        <m:nor/>
                      </m:rPr>
                      <a:rPr lang="en-US" sz="2400" b="1" i="0" smtClean="0">
                        <a:solidFill>
                          <a:schemeClr val="tx1"/>
                        </a:solidFill>
                      </a:rPr>
                      <m:t>, </m:t>
                    </m:r>
                    <m:r>
                      <m:rPr>
                        <m:nor/>
                      </m:rPr>
                      <a:rPr lang="en-US" sz="2400" b="1" i="0" smtClean="0">
                        <a:solidFill>
                          <a:schemeClr val="tx1"/>
                        </a:solidFill>
                      </a:rPr>
                      <m:t>B</m:t>
                    </m:r>
                    <m:r>
                      <m:rPr>
                        <m:nor/>
                      </m:rPr>
                      <a:rPr lang="en-US" sz="2400" b="1" i="0" smtClean="0">
                        <a:solidFill>
                          <a:schemeClr val="tx1"/>
                        </a:solidFill>
                      </a:rPr>
                      <m:t>, </m:t>
                    </m:r>
                    <m:r>
                      <m:rPr>
                        <m:nor/>
                      </m:rPr>
                      <a:rPr lang="en-US" sz="2400" b="1" i="0" smtClean="0">
                        <a:solidFill>
                          <a:schemeClr val="tx1"/>
                        </a:solidFill>
                      </a:rPr>
                      <m:t>C</m:t>
                    </m:r>
                    <m:r>
                      <m:rPr>
                        <m:nor/>
                      </m:rPr>
                      <a:rPr lang="en-US" sz="2400" b="1" i="0" smtClean="0">
                        <a:solidFill>
                          <a:schemeClr val="tx1"/>
                        </a:solidFill>
                      </a:rPr>
                      <m:t>, </m:t>
                    </m:r>
                    <m:r>
                      <m:rPr>
                        <m:nor/>
                      </m:rPr>
                      <a:rPr lang="en-US" sz="2400" b="1" i="0" smtClean="0">
                        <a:solidFill>
                          <a:schemeClr val="tx1"/>
                        </a:solidFill>
                      </a:rPr>
                      <m:t>D</m:t>
                    </m:r>
                    <m:r>
                      <m:rPr>
                        <m:nor/>
                      </m:rPr>
                      <a:rPr lang="en-US" sz="2400" b="0" i="0" smtClean="0">
                        <a:solidFill>
                          <a:schemeClr val="tx1"/>
                        </a:solidFill>
                      </a:rPr>
                      <m:t>]</m:t>
                    </m:r>
                  </m:oMath>
                </a14:m>
                <a:r>
                  <a:rPr lang="en-US" sz="2400" dirty="0">
                    <a:solidFill>
                      <a:schemeClr val="tx1"/>
                    </a:solidFill>
                  </a:rPr>
                  <a:t>, </a:t>
                </a:r>
                <a:r>
                  <a:rPr lang="en-US" sz="2400" dirty="0"/>
                  <a:t>and</a:t>
                </a:r>
                <a:r>
                  <a:rPr lang="en-US" sz="2400" dirty="0">
                    <a:solidFill>
                      <a:schemeClr val="accent4"/>
                    </a:solidFill>
                  </a:rPr>
                  <a:t> </a:t>
                </a:r>
                <a:r>
                  <a:rPr lang="en-US" sz="2400" i="1" dirty="0">
                    <a:latin typeface="Georgia Pro Cond" panose="02040506050405020303" pitchFamily="18" charset="0"/>
                  </a:rPr>
                  <a:t>state</a:t>
                </a:r>
              </a:p>
            </p:txBody>
          </p:sp>
        </mc:Choice>
        <mc:Fallback xmlns="">
          <p:sp>
            <p:nvSpPr>
              <p:cNvPr id="28" name="TextBox 27">
                <a:extLst>
                  <a:ext uri="{FF2B5EF4-FFF2-40B4-BE49-F238E27FC236}">
                    <a16:creationId xmlns:a16="http://schemas.microsoft.com/office/drawing/2014/main" id="{5CD27C0E-F2A6-4AAF-89C3-8EF62F5F04DE}"/>
                  </a:ext>
                </a:extLst>
              </p:cNvPr>
              <p:cNvSpPr txBox="1">
                <a:spLocks noRot="1" noChangeAspect="1" noMove="1" noResize="1" noEditPoints="1" noAdjustHandles="1" noChangeArrowheads="1" noChangeShapeType="1" noTextEdit="1"/>
              </p:cNvSpPr>
              <p:nvPr/>
            </p:nvSpPr>
            <p:spPr>
              <a:xfrm>
                <a:off x="3932903" y="2804357"/>
                <a:ext cx="4278735" cy="461665"/>
              </a:xfrm>
              <a:prstGeom prst="rect">
                <a:avLst/>
              </a:prstGeom>
              <a:blipFill>
                <a:blip r:embed="rId4"/>
                <a:stretch>
                  <a:fillRect l="-2137" t="-10526" r="-570" b="-28947"/>
                </a:stretch>
              </a:blipFill>
            </p:spPr>
            <p:txBody>
              <a:bodyPr/>
              <a:lstStyle/>
              <a:p>
                <a:r>
                  <a:rPr lang="en-US">
                    <a:noFill/>
                  </a:rPr>
                  <a:t> </a:t>
                </a:r>
              </a:p>
            </p:txBody>
          </p:sp>
        </mc:Fallback>
      </mc:AlternateContent>
      <p:sp>
        <p:nvSpPr>
          <p:cNvPr id="25" name="Rectangle 24">
            <a:extLst>
              <a:ext uri="{FF2B5EF4-FFF2-40B4-BE49-F238E27FC236}">
                <a16:creationId xmlns:a16="http://schemas.microsoft.com/office/drawing/2014/main" id="{7DA6BA3C-8DE5-4E30-BB42-0C125F8226D1}"/>
              </a:ext>
            </a:extLst>
          </p:cNvPr>
          <p:cNvSpPr/>
          <p:nvPr/>
        </p:nvSpPr>
        <p:spPr>
          <a:xfrm>
            <a:off x="8684185" y="3765456"/>
            <a:ext cx="2472316" cy="461665"/>
          </a:xfrm>
          <a:prstGeom prst="rect">
            <a:avLst/>
          </a:prstGeom>
        </p:spPr>
        <p:txBody>
          <a:bodyPr wrap="square">
            <a:spAutoFit/>
          </a:bodyPr>
          <a:lstStyle/>
          <a:p>
            <a:pPr algn="ctr"/>
            <a:r>
              <a:rPr lang="en-US" sz="2400" dirty="0">
                <a:solidFill>
                  <a:srgbClr val="C00000"/>
                </a:solidFill>
              </a:rPr>
              <a:t>Every T time-units</a:t>
            </a:r>
          </a:p>
        </p:txBody>
      </p:sp>
      <p:cxnSp>
        <p:nvCxnSpPr>
          <p:cNvPr id="32" name="Straight Arrow Connector 31">
            <a:extLst>
              <a:ext uri="{FF2B5EF4-FFF2-40B4-BE49-F238E27FC236}">
                <a16:creationId xmlns:a16="http://schemas.microsoft.com/office/drawing/2014/main" id="{E1C52BDD-A3DF-4368-A4CF-30B4258A9253}"/>
              </a:ext>
            </a:extLst>
          </p:cNvPr>
          <p:cNvCxnSpPr>
            <a:cxnSpLocks/>
            <a:endCxn id="16" idx="1"/>
          </p:cNvCxnSpPr>
          <p:nvPr/>
        </p:nvCxnSpPr>
        <p:spPr>
          <a:xfrm>
            <a:off x="3932903" y="2043933"/>
            <a:ext cx="1461392" cy="0"/>
          </a:xfrm>
          <a:prstGeom prst="straightConnector1">
            <a:avLst/>
          </a:prstGeom>
          <a:ln w="38100">
            <a:tailEnd type="triangle" w="lg" len="lg"/>
          </a:ln>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1C69DAB4-EA88-4590-B175-A3BD094D508F}"/>
              </a:ext>
            </a:extLst>
          </p:cNvPr>
          <p:cNvCxnSpPr>
            <a:cxnSpLocks/>
            <a:stCxn id="16" idx="3"/>
          </p:cNvCxnSpPr>
          <p:nvPr/>
        </p:nvCxnSpPr>
        <p:spPr>
          <a:xfrm>
            <a:off x="6797705" y="2043933"/>
            <a:ext cx="1078297" cy="0"/>
          </a:xfrm>
          <a:prstGeom prst="straightConnector1">
            <a:avLst/>
          </a:prstGeom>
          <a:ln w="38100">
            <a:tailEnd type="triangle" w="lg" len="lg"/>
          </a:ln>
        </p:spPr>
        <p:style>
          <a:lnRef idx="3">
            <a:schemeClr val="dk1"/>
          </a:lnRef>
          <a:fillRef idx="0">
            <a:schemeClr val="dk1"/>
          </a:fillRef>
          <a:effectRef idx="2">
            <a:schemeClr val="dk1"/>
          </a:effectRef>
          <a:fontRef idx="minor">
            <a:schemeClr val="tx1"/>
          </a:fontRef>
        </p:style>
      </p:cxnSp>
      <p:sp>
        <p:nvSpPr>
          <p:cNvPr id="34" name="Rectangle 33">
            <a:extLst>
              <a:ext uri="{FF2B5EF4-FFF2-40B4-BE49-F238E27FC236}">
                <a16:creationId xmlns:a16="http://schemas.microsoft.com/office/drawing/2014/main" id="{FEB5823A-F94E-45F2-9F1B-6576E74DF724}"/>
              </a:ext>
            </a:extLst>
          </p:cNvPr>
          <p:cNvSpPr/>
          <p:nvPr/>
        </p:nvSpPr>
        <p:spPr>
          <a:xfrm>
            <a:off x="6756607" y="1507471"/>
            <a:ext cx="934871" cy="461665"/>
          </a:xfrm>
          <a:prstGeom prst="rect">
            <a:avLst/>
          </a:prstGeom>
        </p:spPr>
        <p:txBody>
          <a:bodyPr wrap="none">
            <a:spAutoFit/>
          </a:bodyPr>
          <a:lstStyle/>
          <a:p>
            <a:r>
              <a:rPr lang="en-US" sz="2400" dirty="0"/>
              <a:t>inputs</a:t>
            </a:r>
          </a:p>
        </p:txBody>
      </p:sp>
      <p:sp>
        <p:nvSpPr>
          <p:cNvPr id="35" name="TextBox 34">
            <a:extLst>
              <a:ext uri="{FF2B5EF4-FFF2-40B4-BE49-F238E27FC236}">
                <a16:creationId xmlns:a16="http://schemas.microsoft.com/office/drawing/2014/main" id="{75623D43-B4CF-4B93-A8EB-A8305B6FE68A}"/>
              </a:ext>
            </a:extLst>
          </p:cNvPr>
          <p:cNvSpPr txBox="1"/>
          <p:nvPr/>
        </p:nvSpPr>
        <p:spPr>
          <a:xfrm>
            <a:off x="2814268" y="1512074"/>
            <a:ext cx="2654263" cy="461665"/>
          </a:xfrm>
          <a:prstGeom prst="rect">
            <a:avLst/>
          </a:prstGeom>
        </p:spPr>
        <p:txBody>
          <a:bodyPr wrap="square">
            <a:spAutoFit/>
          </a:bodyPr>
          <a:lstStyle>
            <a:defPPr>
              <a:defRPr lang="en-US"/>
            </a:defPPr>
            <a:lvl1pPr>
              <a:defRPr sz="2400"/>
            </a:lvl1pPr>
          </a:lstStyle>
          <a:p>
            <a:pPr algn="r"/>
            <a:r>
              <a:rPr lang="en-US" dirty="0"/>
              <a:t>deviations</a:t>
            </a:r>
          </a:p>
        </p:txBody>
      </p:sp>
      <p:sp>
        <p:nvSpPr>
          <p:cNvPr id="20" name="Right Brace 19">
            <a:extLst>
              <a:ext uri="{FF2B5EF4-FFF2-40B4-BE49-F238E27FC236}">
                <a16:creationId xmlns:a16="http://schemas.microsoft.com/office/drawing/2014/main" id="{F8627810-39A3-493C-913A-34FF3DC82EBC}"/>
              </a:ext>
            </a:extLst>
          </p:cNvPr>
          <p:cNvSpPr/>
          <p:nvPr/>
        </p:nvSpPr>
        <p:spPr>
          <a:xfrm>
            <a:off x="8395083" y="3543561"/>
            <a:ext cx="199764" cy="914393"/>
          </a:xfrm>
          <a:prstGeom prst="rightBrace">
            <a:avLst>
              <a:gd name="adj1" fmla="val 43476"/>
              <a:gd name="adj2" fmla="val 5324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dirty="0"/>
          </a:p>
        </p:txBody>
      </p:sp>
      <p:pic>
        <p:nvPicPr>
          <p:cNvPr id="16" name="Graphic 15" descr="Head with gears">
            <a:extLst>
              <a:ext uri="{FF2B5EF4-FFF2-40B4-BE49-F238E27FC236}">
                <a16:creationId xmlns:a16="http://schemas.microsoft.com/office/drawing/2014/main" id="{E4C36395-2BC3-4EAB-949E-93C6BD5461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94295" y="1342228"/>
            <a:ext cx="1403410" cy="1403410"/>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C477F86A-0D26-4BDE-86A0-6B8BEAE3D068}"/>
              </a:ext>
            </a:extLst>
          </p:cNvPr>
          <p:cNvSpPr/>
          <p:nvPr/>
        </p:nvSpPr>
        <p:spPr>
          <a:xfrm>
            <a:off x="965905" y="4875332"/>
            <a:ext cx="10212732" cy="461665"/>
          </a:xfrm>
          <a:prstGeom prst="rect">
            <a:avLst/>
          </a:prstGeom>
        </p:spPr>
        <p:txBody>
          <a:bodyPr wrap="none">
            <a:spAutoFit/>
          </a:bodyPr>
          <a:lstStyle/>
          <a:p>
            <a:pPr algn="ctr"/>
            <a:r>
              <a:rPr lang="en-US" sz="2400" dirty="0">
                <a:solidFill>
                  <a:srgbClr val="C00000"/>
                </a:solidFill>
              </a:rPr>
              <a:t>Deviations are small even when runtime conditions differ from design conditions</a:t>
            </a:r>
          </a:p>
        </p:txBody>
      </p:sp>
    </p:spTree>
    <p:extLst>
      <p:ext uri="{BB962C8B-B14F-4D97-AF65-F5344CB8AC3E}">
        <p14:creationId xmlns:p14="http://schemas.microsoft.com/office/powerpoint/2010/main" val="220790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22" presetClass="entr" presetSubtype="8"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500"/>
                                        <p:tgtEl>
                                          <p:spTgt spid="3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par>
                                <p:cTn id="15" presetID="22" presetClass="entr" presetSubtype="8"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5" grpId="0"/>
      <p:bldP spid="34" grpId="0"/>
      <p:bldP spid="35"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5C61DAB-C0ED-438C-A73F-B07C2F3379A0}"/>
              </a:ext>
            </a:extLst>
          </p:cNvPr>
          <p:cNvSpPr/>
          <p:nvPr/>
        </p:nvSpPr>
        <p:spPr>
          <a:xfrm>
            <a:off x="2018875" y="1764526"/>
            <a:ext cx="5582153" cy="3978781"/>
          </a:xfrm>
          <a:prstGeom prst="rect">
            <a:avLst/>
          </a:prstGeom>
          <a:solidFill>
            <a:srgbClr val="FDF1DF"/>
          </a:solidFill>
          <a:ln w="38100">
            <a:solidFill>
              <a:schemeClr val="accent5">
                <a:lumMod val="75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Title 1">
            <a:extLst>
              <a:ext uri="{FF2B5EF4-FFF2-40B4-BE49-F238E27FC236}">
                <a16:creationId xmlns:a16="http://schemas.microsoft.com/office/drawing/2014/main" id="{C44C11ED-FF26-49F6-A26F-FA024667B5A9}"/>
              </a:ext>
            </a:extLst>
          </p:cNvPr>
          <p:cNvSpPr>
            <a:spLocks noGrp="1"/>
          </p:cNvSpPr>
          <p:nvPr>
            <p:ph type="title"/>
          </p:nvPr>
        </p:nvSpPr>
        <p:spPr/>
        <p:txBody>
          <a:bodyPr/>
          <a:lstStyle/>
          <a:p>
            <a:r>
              <a:rPr lang="en-US" dirty="0"/>
              <a:t>Proposed Controller</a:t>
            </a:r>
          </a:p>
        </p:txBody>
      </p:sp>
      <p:sp>
        <p:nvSpPr>
          <p:cNvPr id="3" name="Slide Number Placeholder 2">
            <a:extLst>
              <a:ext uri="{FF2B5EF4-FFF2-40B4-BE49-F238E27FC236}">
                <a16:creationId xmlns:a16="http://schemas.microsoft.com/office/drawing/2014/main" id="{191AF9E5-8282-4FD2-AD49-BEF87F479E57}"/>
              </a:ext>
            </a:extLst>
          </p:cNvPr>
          <p:cNvSpPr>
            <a:spLocks noGrp="1"/>
          </p:cNvSpPr>
          <p:nvPr>
            <p:ph type="sldNum" sz="quarter" idx="12"/>
          </p:nvPr>
        </p:nvSpPr>
        <p:spPr/>
        <p:txBody>
          <a:bodyPr/>
          <a:lstStyle/>
          <a:p>
            <a:fld id="{5A8AF19D-AACF-4220-AF5B-758AFE00DEE7}" type="slidenum">
              <a:rPr lang="en-US" smtClean="0"/>
              <a:t>8</a:t>
            </a:fld>
            <a:endParaRPr lang="en-US" dirty="0"/>
          </a:p>
        </p:txBody>
      </p:sp>
      <p:sp>
        <p:nvSpPr>
          <p:cNvPr id="5" name="Rectangle 4">
            <a:extLst>
              <a:ext uri="{FF2B5EF4-FFF2-40B4-BE49-F238E27FC236}">
                <a16:creationId xmlns:a16="http://schemas.microsoft.com/office/drawing/2014/main" id="{BB6AFE27-4F47-44E1-8CE9-4C4781A2AF4A}"/>
              </a:ext>
            </a:extLst>
          </p:cNvPr>
          <p:cNvSpPr/>
          <p:nvPr/>
        </p:nvSpPr>
        <p:spPr>
          <a:xfrm>
            <a:off x="3207285" y="2169484"/>
            <a:ext cx="2052803" cy="759845"/>
          </a:xfrm>
          <a:prstGeom prst="rect">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Enhancement Engine</a:t>
            </a:r>
          </a:p>
        </p:txBody>
      </p:sp>
      <p:sp>
        <p:nvSpPr>
          <p:cNvPr id="6" name="Rectangle 5">
            <a:extLst>
              <a:ext uri="{FF2B5EF4-FFF2-40B4-BE49-F238E27FC236}">
                <a16:creationId xmlns:a16="http://schemas.microsoft.com/office/drawing/2014/main" id="{66EB5549-446F-46E3-AD2A-C8AFBD0ABACC}"/>
              </a:ext>
            </a:extLst>
          </p:cNvPr>
          <p:cNvSpPr/>
          <p:nvPr/>
        </p:nvSpPr>
        <p:spPr>
          <a:xfrm>
            <a:off x="3207283" y="3110949"/>
            <a:ext cx="2052803" cy="759845"/>
          </a:xfrm>
          <a:prstGeom prst="rect">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t>Safety Engines</a:t>
            </a:r>
          </a:p>
        </p:txBody>
      </p:sp>
      <p:sp>
        <p:nvSpPr>
          <p:cNvPr id="7" name="Rectangle 6">
            <a:extLst>
              <a:ext uri="{FF2B5EF4-FFF2-40B4-BE49-F238E27FC236}">
                <a16:creationId xmlns:a16="http://schemas.microsoft.com/office/drawing/2014/main" id="{15451D7A-E8BF-47AC-8B60-A12E3C7FFFE3}"/>
              </a:ext>
            </a:extLst>
          </p:cNvPr>
          <p:cNvSpPr/>
          <p:nvPr/>
        </p:nvSpPr>
        <p:spPr>
          <a:xfrm>
            <a:off x="3207283" y="4161829"/>
            <a:ext cx="2052803" cy="759845"/>
          </a:xfrm>
          <a:prstGeom prst="rect">
            <a:avLst/>
          </a:prstGeom>
          <a:solidFill>
            <a:schemeClr val="accent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Preconfigured Engines</a:t>
            </a:r>
          </a:p>
        </p:txBody>
      </p:sp>
      <p:sp>
        <p:nvSpPr>
          <p:cNvPr id="8" name="Trapezoid 7">
            <a:extLst>
              <a:ext uri="{FF2B5EF4-FFF2-40B4-BE49-F238E27FC236}">
                <a16:creationId xmlns:a16="http://schemas.microsoft.com/office/drawing/2014/main" id="{C5D7F24F-9892-437D-B159-CC5526E469C5}"/>
              </a:ext>
            </a:extLst>
          </p:cNvPr>
          <p:cNvSpPr/>
          <p:nvPr/>
        </p:nvSpPr>
        <p:spPr>
          <a:xfrm rot="5400000">
            <a:off x="6326255" y="3303082"/>
            <a:ext cx="1406013" cy="379923"/>
          </a:xfrm>
          <a:prstGeom prst="trapezoid">
            <a:avLst>
              <a:gd name="adj" fmla="val 63708"/>
            </a:avLst>
          </a:prstGeom>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000" dirty="0"/>
          </a:p>
        </p:txBody>
      </p:sp>
      <p:cxnSp>
        <p:nvCxnSpPr>
          <p:cNvPr id="12" name="Straight Arrow Connector 31">
            <a:extLst>
              <a:ext uri="{FF2B5EF4-FFF2-40B4-BE49-F238E27FC236}">
                <a16:creationId xmlns:a16="http://schemas.microsoft.com/office/drawing/2014/main" id="{77BC50A6-3D97-4948-BA4D-B3FB9ABEF41E}"/>
              </a:ext>
            </a:extLst>
          </p:cNvPr>
          <p:cNvCxnSpPr>
            <a:cxnSpLocks/>
            <a:stCxn id="7" idx="3"/>
          </p:cNvCxnSpPr>
          <p:nvPr/>
        </p:nvCxnSpPr>
        <p:spPr>
          <a:xfrm flipV="1">
            <a:off x="5260086" y="3901244"/>
            <a:ext cx="1579212" cy="640508"/>
          </a:xfrm>
          <a:prstGeom prst="bentConnector3">
            <a:avLst>
              <a:gd name="adj1" fmla="val 50000"/>
            </a:avLst>
          </a:prstGeom>
          <a:ln w="28575">
            <a:solidFill>
              <a:schemeClr val="tx1"/>
            </a:solidFill>
            <a:tailEnd type="triangle" w="lg" len="lg"/>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31">
            <a:extLst>
              <a:ext uri="{FF2B5EF4-FFF2-40B4-BE49-F238E27FC236}">
                <a16:creationId xmlns:a16="http://schemas.microsoft.com/office/drawing/2014/main" id="{6B2700BE-FE2D-453F-AE52-E54EFCBB9BEB}"/>
              </a:ext>
            </a:extLst>
          </p:cNvPr>
          <p:cNvCxnSpPr>
            <a:cxnSpLocks/>
            <a:stCxn id="5" idx="3"/>
          </p:cNvCxnSpPr>
          <p:nvPr/>
        </p:nvCxnSpPr>
        <p:spPr>
          <a:xfrm>
            <a:off x="5260088" y="2549407"/>
            <a:ext cx="1579210" cy="518564"/>
          </a:xfrm>
          <a:prstGeom prst="bentConnector3">
            <a:avLst>
              <a:gd name="adj1" fmla="val 50000"/>
            </a:avLst>
          </a:prstGeom>
          <a:ln w="28575">
            <a:solidFill>
              <a:schemeClr val="tx1"/>
            </a:solidFill>
            <a:tailEnd type="triangle" w="lg" len="lg"/>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31">
            <a:extLst>
              <a:ext uri="{FF2B5EF4-FFF2-40B4-BE49-F238E27FC236}">
                <a16:creationId xmlns:a16="http://schemas.microsoft.com/office/drawing/2014/main" id="{19592C8B-7E91-45A0-B221-DDDF31D5130D}"/>
              </a:ext>
            </a:extLst>
          </p:cNvPr>
          <p:cNvCxnSpPr>
            <a:cxnSpLocks/>
            <a:stCxn id="22" idx="3"/>
            <a:endCxn id="6" idx="1"/>
          </p:cNvCxnSpPr>
          <p:nvPr/>
        </p:nvCxnSpPr>
        <p:spPr>
          <a:xfrm flipH="1">
            <a:off x="3207283" y="3460422"/>
            <a:ext cx="6048233" cy="30450"/>
          </a:xfrm>
          <a:prstGeom prst="bentConnector5">
            <a:avLst>
              <a:gd name="adj1" fmla="val -10568"/>
              <a:gd name="adj2" fmla="val 6143406"/>
              <a:gd name="adj3" fmla="val 112419"/>
            </a:avLst>
          </a:prstGeom>
          <a:ln w="28575">
            <a:solidFill>
              <a:schemeClr val="accent6"/>
            </a:solidFill>
            <a:tailEnd type="triangle" w="lg" len="lg"/>
          </a:ln>
          <a:effectLst/>
        </p:spPr>
        <p:style>
          <a:lnRef idx="1">
            <a:schemeClr val="accent1"/>
          </a:lnRef>
          <a:fillRef idx="0">
            <a:schemeClr val="accent1"/>
          </a:fillRef>
          <a:effectRef idx="0">
            <a:schemeClr val="accent1"/>
          </a:effectRef>
          <a:fontRef idx="minor">
            <a:schemeClr val="tx1"/>
          </a:fontRef>
        </p:style>
      </p:cxnSp>
      <p:cxnSp>
        <p:nvCxnSpPr>
          <p:cNvPr id="45" name="Straight Arrow Connector 31">
            <a:extLst>
              <a:ext uri="{FF2B5EF4-FFF2-40B4-BE49-F238E27FC236}">
                <a16:creationId xmlns:a16="http://schemas.microsoft.com/office/drawing/2014/main" id="{7BCDD696-65B1-4145-9B57-6B96A1AF758F}"/>
              </a:ext>
            </a:extLst>
          </p:cNvPr>
          <p:cNvCxnSpPr>
            <a:cxnSpLocks/>
            <a:stCxn id="51" idx="3"/>
            <a:endCxn id="7" idx="1"/>
          </p:cNvCxnSpPr>
          <p:nvPr/>
        </p:nvCxnSpPr>
        <p:spPr>
          <a:xfrm flipH="1">
            <a:off x="3207283" y="3714232"/>
            <a:ext cx="6124032" cy="827520"/>
          </a:xfrm>
          <a:prstGeom prst="bentConnector5">
            <a:avLst>
              <a:gd name="adj1" fmla="val -4342"/>
              <a:gd name="adj2" fmla="val 166699"/>
              <a:gd name="adj3" fmla="val 105104"/>
            </a:avLst>
          </a:prstGeom>
          <a:ln w="28575">
            <a:solidFill>
              <a:schemeClr val="accent1"/>
            </a:solidFill>
            <a:tailEnd type="triangle" w="lg" len="lg"/>
          </a:ln>
          <a:effectLst/>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10F8ADF2-516C-4625-8F92-5EAA23C9C90B}"/>
              </a:ext>
            </a:extLst>
          </p:cNvPr>
          <p:cNvSpPr/>
          <p:nvPr/>
        </p:nvSpPr>
        <p:spPr>
          <a:xfrm>
            <a:off x="9232993" y="3660899"/>
            <a:ext cx="98322" cy="106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C4772550-2233-465D-ABDF-BC57EA1D2358}"/>
              </a:ext>
            </a:extLst>
          </p:cNvPr>
          <p:cNvSpPr/>
          <p:nvPr/>
        </p:nvSpPr>
        <p:spPr>
          <a:xfrm>
            <a:off x="9194065" y="3179020"/>
            <a:ext cx="98322" cy="106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0" name="Straight Arrow Connector 31">
            <a:extLst>
              <a:ext uri="{FF2B5EF4-FFF2-40B4-BE49-F238E27FC236}">
                <a16:creationId xmlns:a16="http://schemas.microsoft.com/office/drawing/2014/main" id="{F34AC1EE-3E1A-451E-B90D-2CE6ADB5D27A}"/>
              </a:ext>
            </a:extLst>
          </p:cNvPr>
          <p:cNvCxnSpPr>
            <a:cxnSpLocks/>
            <a:stCxn id="59" idx="3"/>
            <a:endCxn id="5" idx="1"/>
          </p:cNvCxnSpPr>
          <p:nvPr/>
        </p:nvCxnSpPr>
        <p:spPr>
          <a:xfrm flipH="1" flipV="1">
            <a:off x="3207285" y="2549407"/>
            <a:ext cx="6085102" cy="682946"/>
          </a:xfrm>
          <a:prstGeom prst="bentConnector5">
            <a:avLst>
              <a:gd name="adj1" fmla="val -12804"/>
              <a:gd name="adj2" fmla="val -331862"/>
              <a:gd name="adj3" fmla="val 115564"/>
            </a:avLst>
          </a:prstGeom>
          <a:ln w="28575">
            <a:solidFill>
              <a:srgbClr val="002060"/>
            </a:solidFill>
            <a:tailEnd type="triangle" w="lg" len="lg"/>
          </a:ln>
          <a:effectLst/>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7CAA99BA-5C52-4A82-BF93-886952BA31A3}"/>
              </a:ext>
            </a:extLst>
          </p:cNvPr>
          <p:cNvSpPr/>
          <p:nvPr/>
        </p:nvSpPr>
        <p:spPr>
          <a:xfrm>
            <a:off x="2378549" y="1175826"/>
            <a:ext cx="2095189" cy="369332"/>
          </a:xfrm>
          <a:prstGeom prst="rect">
            <a:avLst/>
          </a:prstGeom>
        </p:spPr>
        <p:txBody>
          <a:bodyPr wrap="none">
            <a:spAutoFit/>
          </a:bodyPr>
          <a:lstStyle/>
          <a:p>
            <a:r>
              <a:rPr lang="en-US" dirty="0"/>
              <a:t>Coordination signals</a:t>
            </a:r>
          </a:p>
        </p:txBody>
      </p:sp>
      <p:pic>
        <p:nvPicPr>
          <p:cNvPr id="22" name="Graphic 21" descr="Processor">
            <a:extLst>
              <a:ext uri="{FF2B5EF4-FFF2-40B4-BE49-F238E27FC236}">
                <a16:creationId xmlns:a16="http://schemas.microsoft.com/office/drawing/2014/main" id="{FEDA0838-CCF7-4F52-8D80-76D8720724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1437" y="2863382"/>
            <a:ext cx="1194079" cy="1194079"/>
          </a:xfrm>
          <a:prstGeom prst="rect">
            <a:avLst/>
          </a:prstGeom>
        </p:spPr>
      </p:pic>
      <p:cxnSp>
        <p:nvCxnSpPr>
          <p:cNvPr id="17" name="Straight Arrow Connector 16">
            <a:extLst>
              <a:ext uri="{FF2B5EF4-FFF2-40B4-BE49-F238E27FC236}">
                <a16:creationId xmlns:a16="http://schemas.microsoft.com/office/drawing/2014/main" id="{FAFFF399-7607-42A2-8FBC-D13570C9CE58}"/>
              </a:ext>
            </a:extLst>
          </p:cNvPr>
          <p:cNvCxnSpPr>
            <a:cxnSpLocks/>
            <a:endCxn id="22" idx="1"/>
          </p:cNvCxnSpPr>
          <p:nvPr/>
        </p:nvCxnSpPr>
        <p:spPr>
          <a:xfrm>
            <a:off x="7219223" y="3460421"/>
            <a:ext cx="842214" cy="1"/>
          </a:xfrm>
          <a:prstGeom prst="straightConnector1">
            <a:avLst/>
          </a:prstGeom>
          <a:ln w="28575">
            <a:solidFill>
              <a:schemeClr val="tx1"/>
            </a:solidFill>
            <a:tailEnd type="triangle" w="lg" len="lg"/>
          </a:ln>
          <a:effectLst/>
        </p:spPr>
        <p:style>
          <a:lnRef idx="1">
            <a:schemeClr val="accent1"/>
          </a:lnRef>
          <a:fillRef idx="0">
            <a:schemeClr val="accent1"/>
          </a:fillRef>
          <a:effectRef idx="0">
            <a:schemeClr val="accent1"/>
          </a:effectRef>
          <a:fontRef idx="minor">
            <a:schemeClr val="tx1"/>
          </a:fontRef>
        </p:style>
      </p:cxnSp>
      <p:cxnSp>
        <p:nvCxnSpPr>
          <p:cNvPr id="61" name="Straight Arrow Connector 31">
            <a:extLst>
              <a:ext uri="{FF2B5EF4-FFF2-40B4-BE49-F238E27FC236}">
                <a16:creationId xmlns:a16="http://schemas.microsoft.com/office/drawing/2014/main" id="{2C3BA417-49D7-4AAB-895D-7CE3AD6A7257}"/>
              </a:ext>
            </a:extLst>
          </p:cNvPr>
          <p:cNvCxnSpPr>
            <a:cxnSpLocks/>
            <a:stCxn id="5" idx="0"/>
          </p:cNvCxnSpPr>
          <p:nvPr/>
        </p:nvCxnSpPr>
        <p:spPr>
          <a:xfrm rot="16200000" flipV="1">
            <a:off x="3391174" y="1326970"/>
            <a:ext cx="658622" cy="1026405"/>
          </a:xfrm>
          <a:prstGeom prst="bentConnector3">
            <a:avLst>
              <a:gd name="adj1" fmla="val 50000"/>
            </a:avLst>
          </a:prstGeom>
          <a:ln w="28575">
            <a:solidFill>
              <a:schemeClr val="tx1"/>
            </a:solidFill>
            <a:headEnd type="triangle" w="lg" len="lg"/>
            <a:tailEnd type="triangle" w="lg" len="lg"/>
          </a:ln>
          <a:effectLst/>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41DE63E6-15AA-4924-9CEB-A9A7A8A359C8}"/>
              </a:ext>
            </a:extLst>
          </p:cNvPr>
          <p:cNvSpPr/>
          <p:nvPr/>
        </p:nvSpPr>
        <p:spPr>
          <a:xfrm>
            <a:off x="3158121" y="1609473"/>
            <a:ext cx="98322" cy="106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B18345B8-92E5-43F5-89C2-ED84F4D97580}"/>
              </a:ext>
            </a:extLst>
          </p:cNvPr>
          <p:cNvSpPr/>
          <p:nvPr/>
        </p:nvSpPr>
        <p:spPr>
          <a:xfrm>
            <a:off x="901726" y="5936586"/>
            <a:ext cx="10388550" cy="461665"/>
          </a:xfrm>
          <a:prstGeom prst="rect">
            <a:avLst/>
          </a:prstGeom>
        </p:spPr>
        <p:txBody>
          <a:bodyPr wrap="none">
            <a:spAutoFit/>
          </a:bodyPr>
          <a:lstStyle/>
          <a:p>
            <a:pPr algn="ctr"/>
            <a:r>
              <a:rPr lang="en-US" sz="2400" dirty="0">
                <a:solidFill>
                  <a:srgbClr val="C00000"/>
                </a:solidFill>
              </a:rPr>
              <a:t>Enhancement engine is robust to interference from other engines, and subsystems</a:t>
            </a:r>
          </a:p>
        </p:txBody>
      </p:sp>
      <p:cxnSp>
        <p:nvCxnSpPr>
          <p:cNvPr id="23" name="Straight Arrow Connector 22">
            <a:extLst>
              <a:ext uri="{FF2B5EF4-FFF2-40B4-BE49-F238E27FC236}">
                <a16:creationId xmlns:a16="http://schemas.microsoft.com/office/drawing/2014/main" id="{FD77A975-F677-4CB0-882D-D56DEE53AA7C}"/>
              </a:ext>
            </a:extLst>
          </p:cNvPr>
          <p:cNvCxnSpPr>
            <a:cxnSpLocks/>
            <a:stCxn id="6" idx="3"/>
            <a:endCxn id="8" idx="2"/>
          </p:cNvCxnSpPr>
          <p:nvPr/>
        </p:nvCxnSpPr>
        <p:spPr>
          <a:xfrm>
            <a:off x="5260086" y="3490872"/>
            <a:ext cx="1579214" cy="2172"/>
          </a:xfrm>
          <a:prstGeom prst="straightConnector1">
            <a:avLst/>
          </a:prstGeom>
          <a:ln w="28575">
            <a:solidFill>
              <a:schemeClr val="tx1"/>
            </a:solidFill>
            <a:tailEnd type="triangle" w="lg" len="lg"/>
          </a:ln>
          <a:effectLst/>
        </p:spPr>
        <p:style>
          <a:lnRef idx="1">
            <a:schemeClr val="accent1"/>
          </a:lnRef>
          <a:fillRef idx="0">
            <a:schemeClr val="accent1"/>
          </a:fillRef>
          <a:effectRef idx="0">
            <a:schemeClr val="accent1"/>
          </a:effectRef>
          <a:fontRef idx="minor">
            <a:schemeClr val="tx1"/>
          </a:fontRef>
        </p:style>
      </p:cxnSp>
      <p:pic>
        <p:nvPicPr>
          <p:cNvPr id="18" name="Graphic 17" descr="Upward trend">
            <a:extLst>
              <a:ext uri="{FF2B5EF4-FFF2-40B4-BE49-F238E27FC236}">
                <a16:creationId xmlns:a16="http://schemas.microsoft.com/office/drawing/2014/main" id="{11000F9C-2405-462B-9909-B200EBF9B6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34042" y="1990474"/>
            <a:ext cx="682946" cy="682946"/>
          </a:xfrm>
          <a:prstGeom prst="rect">
            <a:avLst/>
          </a:prstGeom>
        </p:spPr>
      </p:pic>
      <p:sp>
        <p:nvSpPr>
          <p:cNvPr id="19" name="Lightning Bolt 18">
            <a:extLst>
              <a:ext uri="{FF2B5EF4-FFF2-40B4-BE49-F238E27FC236}">
                <a16:creationId xmlns:a16="http://schemas.microsoft.com/office/drawing/2014/main" id="{2F936D61-58C4-494B-886F-5C37AD3BF840}"/>
              </a:ext>
            </a:extLst>
          </p:cNvPr>
          <p:cNvSpPr/>
          <p:nvPr/>
        </p:nvSpPr>
        <p:spPr>
          <a:xfrm>
            <a:off x="8346713" y="2169484"/>
            <a:ext cx="286299" cy="461665"/>
          </a:xfrm>
          <a:prstGeom prst="lightningBol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Arrow Connector 30">
            <a:extLst>
              <a:ext uri="{FF2B5EF4-FFF2-40B4-BE49-F238E27FC236}">
                <a16:creationId xmlns:a16="http://schemas.microsoft.com/office/drawing/2014/main" id="{0AE14932-F57B-46A5-8292-A670B3183D0E}"/>
              </a:ext>
            </a:extLst>
          </p:cNvPr>
          <p:cNvCxnSpPr>
            <a:cxnSpLocks/>
          </p:cNvCxnSpPr>
          <p:nvPr/>
        </p:nvCxnSpPr>
        <p:spPr>
          <a:xfrm>
            <a:off x="5264469" y="3494679"/>
            <a:ext cx="1579214" cy="2172"/>
          </a:xfrm>
          <a:prstGeom prst="straightConnector1">
            <a:avLst/>
          </a:prstGeom>
          <a:ln w="28575">
            <a:solidFill>
              <a:schemeClr val="tx1"/>
            </a:solidFill>
            <a:tailEnd type="triangle" w="lg" len="lg"/>
          </a:ln>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E085B9B-FC79-4815-AA6F-E5DB21D3CEC5}"/>
              </a:ext>
            </a:extLst>
          </p:cNvPr>
          <p:cNvCxnSpPr>
            <a:cxnSpLocks/>
          </p:cNvCxnSpPr>
          <p:nvPr/>
        </p:nvCxnSpPr>
        <p:spPr>
          <a:xfrm>
            <a:off x="5263569" y="2552747"/>
            <a:ext cx="1579210" cy="518564"/>
          </a:xfrm>
          <a:prstGeom prst="bentConnector3">
            <a:avLst>
              <a:gd name="adj1" fmla="val 50000"/>
            </a:avLst>
          </a:prstGeom>
          <a:ln w="28575">
            <a:solidFill>
              <a:schemeClr val="tx1"/>
            </a:solidFill>
            <a:tailEnd type="triangle" w="lg" len="lg"/>
          </a:ln>
          <a:effectLst/>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64114889-6787-486A-AAA1-36CC13992DA6}"/>
              </a:ext>
            </a:extLst>
          </p:cNvPr>
          <p:cNvSpPr/>
          <p:nvPr/>
        </p:nvSpPr>
        <p:spPr>
          <a:xfrm>
            <a:off x="6326777" y="1288015"/>
            <a:ext cx="1292341" cy="400110"/>
          </a:xfrm>
          <a:prstGeom prst="rect">
            <a:avLst/>
          </a:prstGeom>
        </p:spPr>
        <p:txBody>
          <a:bodyPr wrap="none">
            <a:spAutoFit/>
          </a:bodyPr>
          <a:lstStyle/>
          <a:p>
            <a:r>
              <a:rPr lang="en-US" sz="2000" dirty="0">
                <a:solidFill>
                  <a:schemeClr val="accent6">
                    <a:lumMod val="50000"/>
                  </a:schemeClr>
                </a:solidFill>
              </a:rPr>
              <a:t>Controller</a:t>
            </a:r>
          </a:p>
        </p:txBody>
      </p:sp>
      <p:sp>
        <p:nvSpPr>
          <p:cNvPr id="34" name="Rectangle 33">
            <a:extLst>
              <a:ext uri="{FF2B5EF4-FFF2-40B4-BE49-F238E27FC236}">
                <a16:creationId xmlns:a16="http://schemas.microsoft.com/office/drawing/2014/main" id="{04B6B2E7-C20D-42B9-9F1B-DE79D693F3D9}"/>
              </a:ext>
            </a:extLst>
          </p:cNvPr>
          <p:cNvSpPr/>
          <p:nvPr/>
        </p:nvSpPr>
        <p:spPr>
          <a:xfrm>
            <a:off x="6802429" y="3284977"/>
            <a:ext cx="300082" cy="369332"/>
          </a:xfrm>
          <a:prstGeom prst="rect">
            <a:avLst/>
          </a:prstGeom>
        </p:spPr>
        <p:txBody>
          <a:bodyPr wrap="none">
            <a:spAutoFit/>
          </a:bodyPr>
          <a:lstStyle/>
          <a:p>
            <a:r>
              <a:rPr lang="en-US" dirty="0">
                <a:solidFill>
                  <a:schemeClr val="bg1"/>
                </a:solidFill>
              </a:rPr>
              <a:t>1</a:t>
            </a:r>
          </a:p>
        </p:txBody>
      </p:sp>
      <p:sp>
        <p:nvSpPr>
          <p:cNvPr id="35" name="Rectangle 34">
            <a:extLst>
              <a:ext uri="{FF2B5EF4-FFF2-40B4-BE49-F238E27FC236}">
                <a16:creationId xmlns:a16="http://schemas.microsoft.com/office/drawing/2014/main" id="{FA8DBB12-BEA7-46E6-8600-3950B09C6977}"/>
              </a:ext>
            </a:extLst>
          </p:cNvPr>
          <p:cNvSpPr/>
          <p:nvPr/>
        </p:nvSpPr>
        <p:spPr>
          <a:xfrm>
            <a:off x="6822906" y="3688129"/>
            <a:ext cx="300082" cy="369332"/>
          </a:xfrm>
          <a:prstGeom prst="rect">
            <a:avLst/>
          </a:prstGeom>
        </p:spPr>
        <p:txBody>
          <a:bodyPr wrap="none">
            <a:spAutoFit/>
          </a:bodyPr>
          <a:lstStyle/>
          <a:p>
            <a:r>
              <a:rPr lang="en-US" dirty="0">
                <a:solidFill>
                  <a:schemeClr val="bg1"/>
                </a:solidFill>
              </a:rPr>
              <a:t>2</a:t>
            </a:r>
          </a:p>
        </p:txBody>
      </p:sp>
      <p:sp>
        <p:nvSpPr>
          <p:cNvPr id="36" name="Rectangle 35">
            <a:extLst>
              <a:ext uri="{FF2B5EF4-FFF2-40B4-BE49-F238E27FC236}">
                <a16:creationId xmlns:a16="http://schemas.microsoft.com/office/drawing/2014/main" id="{B0FBF592-EB55-4D2C-98C9-84A07529EE3C}"/>
              </a:ext>
            </a:extLst>
          </p:cNvPr>
          <p:cNvSpPr/>
          <p:nvPr/>
        </p:nvSpPr>
        <p:spPr>
          <a:xfrm>
            <a:off x="6799403" y="2863020"/>
            <a:ext cx="300082" cy="369332"/>
          </a:xfrm>
          <a:prstGeom prst="rect">
            <a:avLst/>
          </a:prstGeom>
        </p:spPr>
        <p:txBody>
          <a:bodyPr wrap="none">
            <a:spAutoFit/>
          </a:bodyPr>
          <a:lstStyle/>
          <a:p>
            <a:r>
              <a:rPr lang="en-US" dirty="0">
                <a:solidFill>
                  <a:schemeClr val="bg1"/>
                </a:solidFill>
              </a:rPr>
              <a:t>3</a:t>
            </a:r>
          </a:p>
        </p:txBody>
      </p:sp>
      <p:sp>
        <p:nvSpPr>
          <p:cNvPr id="37" name="Rectangle 36">
            <a:extLst>
              <a:ext uri="{FF2B5EF4-FFF2-40B4-BE49-F238E27FC236}">
                <a16:creationId xmlns:a16="http://schemas.microsoft.com/office/drawing/2014/main" id="{59BF5ADE-5C57-414F-8C03-A85C12D9AEC3}"/>
              </a:ext>
            </a:extLst>
          </p:cNvPr>
          <p:cNvSpPr/>
          <p:nvPr/>
        </p:nvSpPr>
        <p:spPr>
          <a:xfrm>
            <a:off x="5246496" y="3136852"/>
            <a:ext cx="1567609" cy="369332"/>
          </a:xfrm>
          <a:prstGeom prst="rect">
            <a:avLst/>
          </a:prstGeom>
        </p:spPr>
        <p:txBody>
          <a:bodyPr wrap="none">
            <a:spAutoFit/>
          </a:bodyPr>
          <a:lstStyle/>
          <a:p>
            <a:r>
              <a:rPr lang="en-US" dirty="0"/>
              <a:t>Low frequency</a:t>
            </a:r>
          </a:p>
        </p:txBody>
      </p:sp>
    </p:spTree>
    <p:extLst>
      <p:ext uri="{BB962C8B-B14F-4D97-AF65-F5344CB8AC3E}">
        <p14:creationId xmlns:p14="http://schemas.microsoft.com/office/powerpoint/2010/main" val="340087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fade">
                                      <p:cBhvr>
                                        <p:cTn id="16" dur="500"/>
                                        <p:tgtEl>
                                          <p:spTgt spid="6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25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wheel(1)">
                                      <p:cBhvr>
                                        <p:cTn id="28" dur="1250"/>
                                        <p:tgtEl>
                                          <p:spTgt spid="60"/>
                                        </p:tgtEl>
                                      </p:cBhvr>
                                    </p:animEffect>
                                  </p:childTnLst>
                                </p:cTn>
                              </p:par>
                              <p:par>
                                <p:cTn id="29" presetID="21" presetClass="entr" presetSubtype="1"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heel(1)">
                                      <p:cBhvr>
                                        <p:cTn id="31" dur="1250"/>
                                        <p:tgtEl>
                                          <p:spTgt spid="26"/>
                                        </p:tgtEl>
                                      </p:cBhvr>
                                    </p:animEffect>
                                  </p:childTnLst>
                                </p:cTn>
                              </p:par>
                              <p:par>
                                <p:cTn id="32" presetID="21" presetClass="entr" presetSubtype="1" fill="hold"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heel(1)">
                                      <p:cBhvr>
                                        <p:cTn id="34" dur="1250"/>
                                        <p:tgtEl>
                                          <p:spTgt spid="4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par>
                                <p:cTn id="40" presetID="22" presetClass="entr" presetSubtype="8"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par>
                                <p:cTn id="43" presetID="22" presetClass="entr" presetSubtype="8"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0" presetClass="entr" presetSubtype="0" fill="hold" grpId="0" nodeType="withEffect">
                                  <p:stCondLst>
                                    <p:cond delay="25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cTn>
                              </p:par>
                              <p:par>
                                <p:cTn id="55" presetID="10" presetClass="entr" presetSubtype="0" fill="hold" grpId="0" nodeType="withEffect">
                                  <p:stCondLst>
                                    <p:cond delay="75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childTnLst>
                          </p:cTn>
                        </p:par>
                        <p:par>
                          <p:cTn id="58" fill="hold">
                            <p:stCondLst>
                              <p:cond delay="1750"/>
                            </p:stCondLst>
                            <p:childTnLst>
                              <p:par>
                                <p:cTn id="59" presetID="22" presetClass="entr" presetSubtype="8" fill="hold" nodeType="afterEffect">
                                  <p:stCondLst>
                                    <p:cond delay="50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9" presetClass="emph" presetSubtype="0" nodeType="clickEffect">
                                  <p:stCondLst>
                                    <p:cond delay="0"/>
                                  </p:stCondLst>
                                  <p:childTnLst>
                                    <p:set>
                                      <p:cBhvr>
                                        <p:cTn id="77" dur="indefinite"/>
                                        <p:tgtEl>
                                          <p:spTgt spid="23"/>
                                        </p:tgtEl>
                                        <p:attrNameLst>
                                          <p:attrName>style.opacity</p:attrName>
                                        </p:attrNameLst>
                                      </p:cBhvr>
                                      <p:to>
                                        <p:strVal val="0.25"/>
                                      </p:to>
                                    </p:set>
                                    <p:animEffect filter="image" prLst="opacity: 0.25">
                                      <p:cBhvr rctx="IE">
                                        <p:cTn id="78" dur="indefinite"/>
                                        <p:tgtEl>
                                          <p:spTgt spid="23"/>
                                        </p:tgtEl>
                                      </p:cBhvr>
                                    </p:animEffect>
                                  </p:childTnLst>
                                </p:cTn>
                              </p:par>
                              <p:par>
                                <p:cTn id="79" presetID="9" presetClass="emph" presetSubtype="0" nodeType="withEffect">
                                  <p:stCondLst>
                                    <p:cond delay="0"/>
                                  </p:stCondLst>
                                  <p:childTnLst>
                                    <p:set>
                                      <p:cBhvr>
                                        <p:cTn id="80" dur="indefinite"/>
                                        <p:tgtEl>
                                          <p:spTgt spid="12"/>
                                        </p:tgtEl>
                                        <p:attrNameLst>
                                          <p:attrName>style.opacity</p:attrName>
                                        </p:attrNameLst>
                                      </p:cBhvr>
                                      <p:to>
                                        <p:strVal val="0.25"/>
                                      </p:to>
                                    </p:set>
                                    <p:animEffect filter="image" prLst="opacity: 0.25">
                                      <p:cBhvr rctx="IE">
                                        <p:cTn id="81" dur="indefinite"/>
                                        <p:tgtEl>
                                          <p:spTgt spid="12"/>
                                        </p:tgtEl>
                                      </p:cBhvr>
                                    </p:animEffect>
                                  </p:childTnLst>
                                </p:cTn>
                              </p:par>
                            </p:childTnLst>
                          </p:cTn>
                        </p:par>
                        <p:par>
                          <p:cTn id="82" fill="hold">
                            <p:stCondLst>
                              <p:cond delay="0"/>
                            </p:stCondLst>
                            <p:childTnLst>
                              <p:par>
                                <p:cTn id="83" presetID="10" presetClass="entr" presetSubtype="0" fill="hold" nodeType="afterEffect">
                                  <p:stCondLst>
                                    <p:cond delay="500"/>
                                  </p:stCondLst>
                                  <p:childTnLst>
                                    <p:set>
                                      <p:cBhvr>
                                        <p:cTn id="84" dur="1" fill="hold">
                                          <p:stCondLst>
                                            <p:cond delay="0"/>
                                          </p:stCondLst>
                                        </p:cTn>
                                        <p:tgtEl>
                                          <p:spTgt spid="18"/>
                                        </p:tgtEl>
                                        <p:attrNameLst>
                                          <p:attrName>style.visibility</p:attrName>
                                        </p:attrNameLst>
                                      </p:cBhvr>
                                      <p:to>
                                        <p:strVal val="visible"/>
                                      </p:to>
                                    </p:set>
                                    <p:animEffect transition="in" filter="fade">
                                      <p:cBhvr>
                                        <p:cTn id="85" dur="500"/>
                                        <p:tgtEl>
                                          <p:spTgt spid="18"/>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nodeType="clickEffect">
                                  <p:stCondLst>
                                    <p:cond delay="0"/>
                                  </p:stCondLst>
                                  <p:childTnLst>
                                    <p:set>
                                      <p:cBhvr>
                                        <p:cTn id="89" dur="1" fill="hold">
                                          <p:stCondLst>
                                            <p:cond delay="0"/>
                                          </p:stCondLst>
                                        </p:cTn>
                                        <p:tgtEl>
                                          <p:spTgt spid="18"/>
                                        </p:tgtEl>
                                        <p:attrNameLst>
                                          <p:attrName>style.visibility</p:attrName>
                                        </p:attrNameLst>
                                      </p:cBhvr>
                                      <p:to>
                                        <p:strVal val="hidden"/>
                                      </p:to>
                                    </p:set>
                                  </p:childTnLst>
                                </p:cTn>
                              </p:par>
                              <p:par>
                                <p:cTn id="90" presetID="1" presetClass="entr" presetSubtype="0" fill="hold" grpId="0" nodeType="withEffect">
                                  <p:stCondLst>
                                    <p:cond delay="0"/>
                                  </p:stCondLst>
                                  <p:childTnLst>
                                    <p:set>
                                      <p:cBhvr>
                                        <p:cTn id="91" dur="1" fill="hold">
                                          <p:stCondLst>
                                            <p:cond delay="0"/>
                                          </p:stCondLst>
                                        </p:cTn>
                                        <p:tgtEl>
                                          <p:spTgt spid="19"/>
                                        </p:tgtEl>
                                        <p:attrNameLst>
                                          <p:attrName>style.visibility</p:attrName>
                                        </p:attrNameLst>
                                      </p:cBhvr>
                                      <p:to>
                                        <p:strVal val="visible"/>
                                      </p:to>
                                    </p:set>
                                  </p:childTnLst>
                                </p:cTn>
                              </p:par>
                            </p:childTnLst>
                          </p:cTn>
                        </p:par>
                        <p:par>
                          <p:cTn id="92" fill="hold">
                            <p:stCondLst>
                              <p:cond delay="0"/>
                            </p:stCondLst>
                            <p:childTnLst>
                              <p:par>
                                <p:cTn id="93" presetID="9" presetClass="emph" presetSubtype="0" nodeType="afterEffect">
                                  <p:stCondLst>
                                    <p:cond delay="250"/>
                                  </p:stCondLst>
                                  <p:childTnLst>
                                    <p:set>
                                      <p:cBhvr>
                                        <p:cTn id="94" dur="indefinite"/>
                                        <p:tgtEl>
                                          <p:spTgt spid="15"/>
                                        </p:tgtEl>
                                        <p:attrNameLst>
                                          <p:attrName>style.opacity</p:attrName>
                                        </p:attrNameLst>
                                      </p:cBhvr>
                                      <p:to>
                                        <p:strVal val="0.25"/>
                                      </p:to>
                                    </p:set>
                                    <p:animEffect filter="image" prLst="opacity: 0.25">
                                      <p:cBhvr rctx="IE">
                                        <p:cTn id="95" dur="indefinite"/>
                                        <p:tgtEl>
                                          <p:spTgt spid="15"/>
                                        </p:tgtEl>
                                      </p:cBhvr>
                                    </p:animEffect>
                                  </p:childTnLst>
                                </p:cTn>
                              </p:par>
                              <p:par>
                                <p:cTn id="96" presetID="1" presetClass="entr" presetSubtype="0" fill="hold" grpId="0" nodeType="withEffect">
                                  <p:stCondLst>
                                    <p:cond delay="0"/>
                                  </p:stCondLst>
                                  <p:childTnLst>
                                    <p:set>
                                      <p:cBhvr>
                                        <p:cTn id="97" dur="1" fill="hold">
                                          <p:stCondLst>
                                            <p:cond delay="0"/>
                                          </p:stCondLst>
                                        </p:cTn>
                                        <p:tgtEl>
                                          <p:spTgt spid="37"/>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31"/>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grpId="1" nodeType="clickEffect">
                                  <p:stCondLst>
                                    <p:cond delay="0"/>
                                  </p:stCondLst>
                                  <p:childTnLst>
                                    <p:set>
                                      <p:cBhvr>
                                        <p:cTn id="103" dur="1" fill="hold">
                                          <p:stCondLst>
                                            <p:cond delay="0"/>
                                          </p:stCondLst>
                                        </p:cTn>
                                        <p:tgtEl>
                                          <p:spTgt spid="19"/>
                                        </p:tgtEl>
                                        <p:attrNameLst>
                                          <p:attrName>style.visibility</p:attrName>
                                        </p:attrNameLst>
                                      </p:cBhvr>
                                      <p:to>
                                        <p:strVal val="hidden"/>
                                      </p:to>
                                    </p:set>
                                  </p:childTnLst>
                                </p:cTn>
                              </p:par>
                              <p:par>
                                <p:cTn id="104" presetID="1" presetClass="exit" presetSubtype="0" fill="hold" grpId="1" nodeType="withEffect">
                                  <p:stCondLst>
                                    <p:cond delay="0"/>
                                  </p:stCondLst>
                                  <p:childTnLst>
                                    <p:set>
                                      <p:cBhvr>
                                        <p:cTn id="105" dur="1" fill="hold">
                                          <p:stCondLst>
                                            <p:cond delay="0"/>
                                          </p:stCondLst>
                                        </p:cTn>
                                        <p:tgtEl>
                                          <p:spTgt spid="37"/>
                                        </p:tgtEl>
                                        <p:attrNameLst>
                                          <p:attrName>style.visibility</p:attrName>
                                        </p:attrNameLst>
                                      </p:cBhvr>
                                      <p:to>
                                        <p:strVal val="hidden"/>
                                      </p:to>
                                    </p:set>
                                  </p:childTnLst>
                                </p:cTn>
                              </p:par>
                            </p:childTnLst>
                          </p:cTn>
                        </p:par>
                        <p:par>
                          <p:cTn id="106" fill="hold">
                            <p:stCondLst>
                              <p:cond delay="0"/>
                            </p:stCondLst>
                            <p:childTnLst>
                              <p:par>
                                <p:cTn id="107" presetID="1" presetClass="entr" presetSubtype="0" fill="hold" nodeType="afterEffect">
                                  <p:stCondLst>
                                    <p:cond delay="250"/>
                                  </p:stCondLst>
                                  <p:childTnLst>
                                    <p:set>
                                      <p:cBhvr>
                                        <p:cTn id="108" dur="1" fill="hold">
                                          <p:stCondLst>
                                            <p:cond delay="0"/>
                                          </p:stCondLst>
                                        </p:cTn>
                                        <p:tgtEl>
                                          <p:spTgt spid="32"/>
                                        </p:tgtEl>
                                        <p:attrNameLst>
                                          <p:attrName>style.visibility</p:attrName>
                                        </p:attrNameLst>
                                      </p:cBhvr>
                                      <p:to>
                                        <p:strVal val="visible"/>
                                      </p:to>
                                    </p:set>
                                  </p:childTnLst>
                                </p:cTn>
                              </p:par>
                              <p:par>
                                <p:cTn id="109" presetID="9" presetClass="emph" presetSubtype="0" nodeType="withEffect">
                                  <p:stCondLst>
                                    <p:cond delay="250"/>
                                  </p:stCondLst>
                                  <p:childTnLst>
                                    <p:set>
                                      <p:cBhvr>
                                        <p:cTn id="110" dur="indefinite"/>
                                        <p:tgtEl>
                                          <p:spTgt spid="31"/>
                                        </p:tgtEl>
                                        <p:attrNameLst>
                                          <p:attrName>style.opacity</p:attrName>
                                        </p:attrNameLst>
                                      </p:cBhvr>
                                      <p:to>
                                        <p:strVal val="0.25"/>
                                      </p:to>
                                    </p:set>
                                    <p:animEffect filter="image" prLst="opacity: 0.25">
                                      <p:cBhvr rctx="IE">
                                        <p:cTn id="111" dur="indefinite"/>
                                        <p:tgtEl>
                                          <p:spTgt spid="31"/>
                                        </p:tgtEl>
                                      </p:cBhvr>
                                    </p:animEffect>
                                  </p:childTnLst>
                                </p:cTn>
                              </p:par>
                            </p:childTnLst>
                          </p:cTn>
                        </p:par>
                        <p:par>
                          <p:cTn id="112" fill="hold">
                            <p:stCondLst>
                              <p:cond delay="250"/>
                            </p:stCondLst>
                            <p:childTnLst>
                              <p:par>
                                <p:cTn id="113" presetID="1" presetClass="entr" presetSubtype="0" fill="hold" nodeType="afterEffect">
                                  <p:stCondLst>
                                    <p:cond delay="500"/>
                                  </p:stCondLst>
                                  <p:childTnLst>
                                    <p:set>
                                      <p:cBhvr>
                                        <p:cTn id="1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 grpId="0" animBg="1"/>
      <p:bldP spid="6" grpId="0" animBg="1"/>
      <p:bldP spid="7" grpId="0" animBg="1"/>
      <p:bldP spid="8" grpId="0" animBg="1"/>
      <p:bldP spid="68" grpId="0"/>
      <p:bldP spid="4" grpId="0"/>
      <p:bldP spid="19" grpId="0" animBg="1"/>
      <p:bldP spid="19" grpId="1" animBg="1"/>
      <p:bldP spid="33" grpId="0"/>
      <p:bldP spid="34" grpId="0"/>
      <p:bldP spid="35" grpId="0"/>
      <p:bldP spid="36" grpId="0"/>
      <p:bldP spid="37" grpId="0"/>
      <p:bldP spid="3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68D30-A6F7-4D1D-8C18-396B7BA183A3}"/>
              </a:ext>
            </a:extLst>
          </p:cNvPr>
          <p:cNvSpPr>
            <a:spLocks noGrp="1"/>
          </p:cNvSpPr>
          <p:nvPr>
            <p:ph type="title"/>
          </p:nvPr>
        </p:nvSpPr>
        <p:spPr/>
        <p:txBody>
          <a:bodyPr/>
          <a:lstStyle/>
          <a:p>
            <a:r>
              <a:rPr lang="en-US" dirty="0"/>
              <a:t>Proposed Controller Interface</a:t>
            </a:r>
          </a:p>
        </p:txBody>
      </p:sp>
      <p:sp>
        <p:nvSpPr>
          <p:cNvPr id="3" name="Slide Number Placeholder 2">
            <a:extLst>
              <a:ext uri="{FF2B5EF4-FFF2-40B4-BE49-F238E27FC236}">
                <a16:creationId xmlns:a16="http://schemas.microsoft.com/office/drawing/2014/main" id="{D43E2E73-79B2-4E29-BC6A-29287608357E}"/>
              </a:ext>
            </a:extLst>
          </p:cNvPr>
          <p:cNvSpPr>
            <a:spLocks noGrp="1"/>
          </p:cNvSpPr>
          <p:nvPr>
            <p:ph type="sldNum" sz="quarter" idx="12"/>
          </p:nvPr>
        </p:nvSpPr>
        <p:spPr/>
        <p:txBody>
          <a:bodyPr/>
          <a:lstStyle/>
          <a:p>
            <a:fld id="{5A8AF19D-AACF-4220-AF5B-758AFE00DEE7}" type="slidenum">
              <a:rPr lang="en-US" smtClean="0"/>
              <a:t>9</a:t>
            </a:fld>
            <a:endParaRPr lang="en-US" dirty="0"/>
          </a:p>
        </p:txBody>
      </p:sp>
      <p:sp>
        <p:nvSpPr>
          <p:cNvPr id="5" name="Rectangle 4">
            <a:extLst>
              <a:ext uri="{FF2B5EF4-FFF2-40B4-BE49-F238E27FC236}">
                <a16:creationId xmlns:a16="http://schemas.microsoft.com/office/drawing/2014/main" id="{6FECE50F-FCBB-4BFA-ADB9-384461C2CA0B}"/>
              </a:ext>
            </a:extLst>
          </p:cNvPr>
          <p:cNvSpPr/>
          <p:nvPr/>
        </p:nvSpPr>
        <p:spPr>
          <a:xfrm>
            <a:off x="2987751" y="2078711"/>
            <a:ext cx="6292697" cy="3732245"/>
          </a:xfrm>
          <a:prstGeom prst="rect">
            <a:avLst/>
          </a:prstGeom>
          <a:solidFill>
            <a:srgbClr val="F8EFD8"/>
          </a:solidFill>
          <a:ln w="254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C23BD4B6-8774-4193-BF2B-9FC7037D68D6}"/>
              </a:ext>
            </a:extLst>
          </p:cNvPr>
          <p:cNvSpPr/>
          <p:nvPr/>
        </p:nvSpPr>
        <p:spPr>
          <a:xfrm>
            <a:off x="5065858" y="2255992"/>
            <a:ext cx="3824011" cy="3155509"/>
          </a:xfrm>
          <a:prstGeom prst="rect">
            <a:avLst/>
          </a:prstGeom>
          <a:solidFill>
            <a:schemeClr val="bg1"/>
          </a:solidFill>
          <a:ln w="254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2" name="TextBox 11">
            <a:extLst>
              <a:ext uri="{FF2B5EF4-FFF2-40B4-BE49-F238E27FC236}">
                <a16:creationId xmlns:a16="http://schemas.microsoft.com/office/drawing/2014/main" id="{03C4F29B-8EEC-48A0-8449-005F7DD6814E}"/>
              </a:ext>
            </a:extLst>
          </p:cNvPr>
          <p:cNvSpPr txBox="1"/>
          <p:nvPr/>
        </p:nvSpPr>
        <p:spPr>
          <a:xfrm>
            <a:off x="6076244" y="5769977"/>
            <a:ext cx="3400148" cy="461665"/>
          </a:xfrm>
          <a:prstGeom prst="rect">
            <a:avLst/>
          </a:prstGeom>
        </p:spPr>
        <p:txBody>
          <a:bodyPr wrap="square">
            <a:spAutoFit/>
          </a:bodyPr>
          <a:lstStyle>
            <a:defPPr>
              <a:defRPr lang="en-US"/>
            </a:defPPr>
            <a:lvl1pPr>
              <a:defRPr sz="2400"/>
            </a:lvl1pPr>
          </a:lstStyle>
          <a:p>
            <a:pPr algn="ctr"/>
            <a:r>
              <a:rPr lang="en-US" dirty="0"/>
              <a:t>Subsystem, e.g., CPU Chip</a:t>
            </a:r>
          </a:p>
        </p:txBody>
      </p:sp>
      <p:sp>
        <p:nvSpPr>
          <p:cNvPr id="14" name="Rectangle 13">
            <a:extLst>
              <a:ext uri="{FF2B5EF4-FFF2-40B4-BE49-F238E27FC236}">
                <a16:creationId xmlns:a16="http://schemas.microsoft.com/office/drawing/2014/main" id="{79C8DFC7-BCB8-481A-B4DA-8FBE7E179B14}"/>
              </a:ext>
            </a:extLst>
          </p:cNvPr>
          <p:cNvSpPr/>
          <p:nvPr/>
        </p:nvSpPr>
        <p:spPr>
          <a:xfrm>
            <a:off x="6076244" y="2451186"/>
            <a:ext cx="699122" cy="698554"/>
          </a:xfrm>
          <a:prstGeom prst="rect">
            <a:avLst/>
          </a:prstGeom>
          <a:solidFill>
            <a:srgbClr val="F5FAE9"/>
          </a:solidFill>
          <a:ln w="2540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mj-lt"/>
              </a:rPr>
              <a:t>C</a:t>
            </a:r>
          </a:p>
        </p:txBody>
      </p:sp>
      <p:sp>
        <p:nvSpPr>
          <p:cNvPr id="15" name="Rectangle 14">
            <a:extLst>
              <a:ext uri="{FF2B5EF4-FFF2-40B4-BE49-F238E27FC236}">
                <a16:creationId xmlns:a16="http://schemas.microsoft.com/office/drawing/2014/main" id="{A95B10E1-645F-4BFB-8516-24F70D695005}"/>
              </a:ext>
            </a:extLst>
          </p:cNvPr>
          <p:cNvSpPr/>
          <p:nvPr/>
        </p:nvSpPr>
        <p:spPr>
          <a:xfrm>
            <a:off x="6095368" y="3454842"/>
            <a:ext cx="699122" cy="698555"/>
          </a:xfrm>
          <a:prstGeom prst="rect">
            <a:avLst/>
          </a:prstGeom>
          <a:solidFill>
            <a:srgbClr val="F8EAE9"/>
          </a:solidFill>
          <a:ln w="25400">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mj-lt"/>
              </a:rPr>
              <a:t>C</a:t>
            </a:r>
          </a:p>
        </p:txBody>
      </p:sp>
      <p:sp>
        <p:nvSpPr>
          <p:cNvPr id="17" name="Rectangle 16">
            <a:extLst>
              <a:ext uri="{FF2B5EF4-FFF2-40B4-BE49-F238E27FC236}">
                <a16:creationId xmlns:a16="http://schemas.microsoft.com/office/drawing/2014/main" id="{0240E942-8BAE-46EE-8DE9-1EDB9B30DB17}"/>
              </a:ext>
            </a:extLst>
          </p:cNvPr>
          <p:cNvSpPr/>
          <p:nvPr/>
        </p:nvSpPr>
        <p:spPr>
          <a:xfrm>
            <a:off x="1763811" y="2446519"/>
            <a:ext cx="718747" cy="707885"/>
          </a:xfrm>
          <a:prstGeom prst="rect">
            <a:avLst/>
          </a:prstGeom>
          <a:solidFill>
            <a:srgbClr val="ECF1F7"/>
          </a:solidFill>
          <a:ln w="254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mj-lt"/>
              </a:rPr>
              <a:t>C</a:t>
            </a:r>
          </a:p>
        </p:txBody>
      </p:sp>
      <p:cxnSp>
        <p:nvCxnSpPr>
          <p:cNvPr id="20" name="Straight Arrow Connector 31">
            <a:extLst>
              <a:ext uri="{FF2B5EF4-FFF2-40B4-BE49-F238E27FC236}">
                <a16:creationId xmlns:a16="http://schemas.microsoft.com/office/drawing/2014/main" id="{FBE54784-25C7-41CC-8391-7B12DA84C647}"/>
              </a:ext>
            </a:extLst>
          </p:cNvPr>
          <p:cNvCxnSpPr>
            <a:cxnSpLocks/>
            <a:endCxn id="15" idx="1"/>
          </p:cNvCxnSpPr>
          <p:nvPr/>
        </p:nvCxnSpPr>
        <p:spPr>
          <a:xfrm rot="16200000" flipH="1">
            <a:off x="5201794" y="2910545"/>
            <a:ext cx="1003657" cy="783492"/>
          </a:xfrm>
          <a:prstGeom prst="bentConnector2">
            <a:avLst/>
          </a:prstGeom>
          <a:ln w="28575">
            <a:solidFill>
              <a:schemeClr val="tx1"/>
            </a:solidFill>
            <a:headEnd type="triangle" w="lg" len="lg"/>
            <a:tailEnd type="triangle" w="lg" len="lg"/>
          </a:ln>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B4A1513-D630-4329-8148-5C4E49064A03}"/>
              </a:ext>
            </a:extLst>
          </p:cNvPr>
          <p:cNvCxnSpPr>
            <a:cxnSpLocks/>
            <a:stCxn id="29" idx="3"/>
            <a:endCxn id="14" idx="1"/>
          </p:cNvCxnSpPr>
          <p:nvPr/>
        </p:nvCxnSpPr>
        <p:spPr>
          <a:xfrm flipV="1">
            <a:off x="4261003" y="2800463"/>
            <a:ext cx="1815241" cy="4666"/>
          </a:xfrm>
          <a:prstGeom prst="straightConnector1">
            <a:avLst/>
          </a:prstGeom>
          <a:ln w="28575">
            <a:solidFill>
              <a:schemeClr val="tx1"/>
            </a:solidFill>
            <a:headEnd type="triangle" w="lg" len="lg"/>
            <a:tailEnd type="triangle" w="lg" len="lg"/>
          </a:ln>
          <a:effectLst/>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B06244FD-5AB5-43BB-BACA-970DECD26D32}"/>
              </a:ext>
            </a:extLst>
          </p:cNvPr>
          <p:cNvSpPr/>
          <p:nvPr/>
        </p:nvSpPr>
        <p:spPr>
          <a:xfrm>
            <a:off x="4282366" y="2944753"/>
            <a:ext cx="98322" cy="106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E7D6D9BB-962B-415D-BA56-C1C718614008}"/>
              </a:ext>
            </a:extLst>
          </p:cNvPr>
          <p:cNvSpPr/>
          <p:nvPr/>
        </p:nvSpPr>
        <p:spPr>
          <a:xfrm>
            <a:off x="3561882" y="2451186"/>
            <a:ext cx="699121" cy="707886"/>
          </a:xfrm>
          <a:prstGeom prst="rect">
            <a:avLst/>
          </a:prstGeom>
          <a:solidFill>
            <a:srgbClr val="FCF9EF"/>
          </a:solidFill>
          <a:ln w="254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mj-lt"/>
              </a:rPr>
              <a:t>C</a:t>
            </a:r>
          </a:p>
        </p:txBody>
      </p:sp>
      <p:cxnSp>
        <p:nvCxnSpPr>
          <p:cNvPr id="23" name="Straight Arrow Connector 31">
            <a:extLst>
              <a:ext uri="{FF2B5EF4-FFF2-40B4-BE49-F238E27FC236}">
                <a16:creationId xmlns:a16="http://schemas.microsoft.com/office/drawing/2014/main" id="{48844EC1-5348-45D0-AF33-83824E5E09D9}"/>
              </a:ext>
            </a:extLst>
          </p:cNvPr>
          <p:cNvCxnSpPr>
            <a:cxnSpLocks/>
            <a:stCxn id="24" idx="1"/>
            <a:endCxn id="6" idx="1"/>
          </p:cNvCxnSpPr>
          <p:nvPr/>
        </p:nvCxnSpPr>
        <p:spPr>
          <a:xfrm rot="10800000" flipH="1" flipV="1">
            <a:off x="4282366" y="2998085"/>
            <a:ext cx="783492" cy="835661"/>
          </a:xfrm>
          <a:prstGeom prst="bentConnector3">
            <a:avLst>
              <a:gd name="adj1" fmla="val 29177"/>
            </a:avLst>
          </a:prstGeom>
          <a:ln w="28575">
            <a:solidFill>
              <a:schemeClr val="tx1"/>
            </a:solidFill>
            <a:tailEnd type="triangle" w="lg" len="lg"/>
          </a:ln>
          <a:effectLst/>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F88459F-66EE-4A87-A258-352838DBCC5C}"/>
              </a:ext>
            </a:extLst>
          </p:cNvPr>
          <p:cNvSpPr txBox="1"/>
          <p:nvPr/>
        </p:nvSpPr>
        <p:spPr>
          <a:xfrm>
            <a:off x="4253741" y="3902052"/>
            <a:ext cx="850310" cy="707886"/>
          </a:xfrm>
          <a:prstGeom prst="rect">
            <a:avLst/>
          </a:prstGeom>
        </p:spPr>
        <p:txBody>
          <a:bodyPr wrap="square">
            <a:spAutoFit/>
          </a:bodyPr>
          <a:lstStyle>
            <a:defPPr>
              <a:defRPr lang="en-US"/>
            </a:defPPr>
            <a:lvl1pPr>
              <a:defRPr sz="2400"/>
            </a:lvl1pPr>
          </a:lstStyle>
          <a:p>
            <a:pPr algn="ctr"/>
            <a:r>
              <a:rPr lang="en-US" sz="2000" dirty="0"/>
              <a:t>Local inputs</a:t>
            </a:r>
            <a:endParaRPr lang="en-US" dirty="0"/>
          </a:p>
        </p:txBody>
      </p:sp>
      <p:cxnSp>
        <p:nvCxnSpPr>
          <p:cNvPr id="41" name="Straight Arrow Connector 31">
            <a:extLst>
              <a:ext uri="{FF2B5EF4-FFF2-40B4-BE49-F238E27FC236}">
                <a16:creationId xmlns:a16="http://schemas.microsoft.com/office/drawing/2014/main" id="{468256AE-367E-4231-84EB-44D5AEFA3F97}"/>
              </a:ext>
            </a:extLst>
          </p:cNvPr>
          <p:cNvCxnSpPr>
            <a:cxnSpLocks/>
            <a:stCxn id="6" idx="3"/>
            <a:endCxn id="29" idx="2"/>
          </p:cNvCxnSpPr>
          <p:nvPr/>
        </p:nvCxnSpPr>
        <p:spPr>
          <a:xfrm flipH="1" flipV="1">
            <a:off x="3911443" y="3159072"/>
            <a:ext cx="4978426" cy="674675"/>
          </a:xfrm>
          <a:prstGeom prst="bentConnector4">
            <a:avLst>
              <a:gd name="adj1" fmla="val -4592"/>
              <a:gd name="adj2" fmla="val -267737"/>
            </a:avLst>
          </a:prstGeom>
          <a:ln w="28575">
            <a:solidFill>
              <a:schemeClr val="tx1"/>
            </a:solidFill>
            <a:tailEnd type="triangle" w="lg" len="lg"/>
          </a:ln>
          <a:effectLst/>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D3E1052E-880D-4F08-BC33-DDC4DC570CF5}"/>
              </a:ext>
            </a:extLst>
          </p:cNvPr>
          <p:cNvSpPr txBox="1"/>
          <p:nvPr/>
        </p:nvSpPr>
        <p:spPr>
          <a:xfrm>
            <a:off x="2987751" y="3445511"/>
            <a:ext cx="1012021" cy="707886"/>
          </a:xfrm>
          <a:prstGeom prst="rect">
            <a:avLst/>
          </a:prstGeom>
        </p:spPr>
        <p:txBody>
          <a:bodyPr wrap="square">
            <a:spAutoFit/>
          </a:bodyPr>
          <a:lstStyle>
            <a:defPPr>
              <a:defRPr lang="en-US"/>
            </a:defPPr>
            <a:lvl1pPr>
              <a:defRPr sz="2400"/>
            </a:lvl1pPr>
          </a:lstStyle>
          <a:p>
            <a:pPr algn="ctr"/>
            <a:r>
              <a:rPr lang="en-US" sz="2000" dirty="0"/>
              <a:t>Local outputs</a:t>
            </a:r>
            <a:endParaRPr lang="en-US" dirty="0"/>
          </a:p>
        </p:txBody>
      </p:sp>
      <p:cxnSp>
        <p:nvCxnSpPr>
          <p:cNvPr id="74" name="Straight Arrow Connector 73">
            <a:extLst>
              <a:ext uri="{FF2B5EF4-FFF2-40B4-BE49-F238E27FC236}">
                <a16:creationId xmlns:a16="http://schemas.microsoft.com/office/drawing/2014/main" id="{D505F167-9555-444C-B8BC-58492BDA2342}"/>
              </a:ext>
            </a:extLst>
          </p:cNvPr>
          <p:cNvCxnSpPr>
            <a:cxnSpLocks/>
            <a:stCxn id="17" idx="3"/>
            <a:endCxn id="29" idx="1"/>
          </p:cNvCxnSpPr>
          <p:nvPr/>
        </p:nvCxnSpPr>
        <p:spPr>
          <a:xfrm>
            <a:off x="2482558" y="2800462"/>
            <a:ext cx="1079324" cy="4667"/>
          </a:xfrm>
          <a:prstGeom prst="straightConnector1">
            <a:avLst/>
          </a:prstGeom>
          <a:ln w="28575">
            <a:solidFill>
              <a:schemeClr val="tx1"/>
            </a:solidFill>
            <a:headEnd type="triangle" w="lg" len="lg"/>
            <a:tailEnd type="triangle" w="lg" len="lg"/>
          </a:ln>
          <a:effectLst/>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8C7A0743-2A6B-455C-9515-251FBE842DFD}"/>
              </a:ext>
            </a:extLst>
          </p:cNvPr>
          <p:cNvSpPr txBox="1"/>
          <p:nvPr/>
        </p:nvSpPr>
        <p:spPr>
          <a:xfrm>
            <a:off x="1636889" y="1275552"/>
            <a:ext cx="8918222" cy="461665"/>
          </a:xfrm>
          <a:prstGeom prst="rect">
            <a:avLst/>
          </a:prstGeom>
        </p:spPr>
        <p:txBody>
          <a:bodyPr wrap="square">
            <a:spAutoFit/>
          </a:bodyPr>
          <a:lstStyle>
            <a:defPPr>
              <a:defRPr lang="en-US"/>
            </a:defPPr>
            <a:lvl1pPr>
              <a:defRPr sz="2400"/>
            </a:lvl1pPr>
          </a:lstStyle>
          <a:p>
            <a:pPr algn="ctr"/>
            <a:r>
              <a:rPr lang="en-US" dirty="0"/>
              <a:t>Optimize/control </a:t>
            </a:r>
            <a:r>
              <a:rPr lang="en-US" dirty="0">
                <a:solidFill>
                  <a:srgbClr val="C00000"/>
                </a:solidFill>
              </a:rPr>
              <a:t>locally</a:t>
            </a:r>
            <a:r>
              <a:rPr lang="en-US" dirty="0"/>
              <a:t> and propagate constraints </a:t>
            </a:r>
            <a:r>
              <a:rPr lang="en-US" dirty="0">
                <a:solidFill>
                  <a:srgbClr val="C00000"/>
                </a:solidFill>
              </a:rPr>
              <a:t>hierarchically</a:t>
            </a:r>
          </a:p>
        </p:txBody>
      </p:sp>
      <p:sp>
        <p:nvSpPr>
          <p:cNvPr id="78" name="TextBox 77">
            <a:extLst>
              <a:ext uri="{FF2B5EF4-FFF2-40B4-BE49-F238E27FC236}">
                <a16:creationId xmlns:a16="http://schemas.microsoft.com/office/drawing/2014/main" id="{DC99180D-0919-46CD-B729-75B315A8FD72}"/>
              </a:ext>
            </a:extLst>
          </p:cNvPr>
          <p:cNvSpPr txBox="1"/>
          <p:nvPr/>
        </p:nvSpPr>
        <p:spPr>
          <a:xfrm>
            <a:off x="9447717" y="1981247"/>
            <a:ext cx="2540761" cy="461665"/>
          </a:xfrm>
          <a:prstGeom prst="rect">
            <a:avLst/>
          </a:prstGeom>
        </p:spPr>
        <p:txBody>
          <a:bodyPr wrap="square">
            <a:spAutoFit/>
          </a:bodyPr>
          <a:lstStyle>
            <a:defPPr>
              <a:defRPr lang="en-US"/>
            </a:defPPr>
            <a:lvl1pPr>
              <a:defRPr sz="2400"/>
            </a:lvl1pPr>
          </a:lstStyle>
          <a:p>
            <a:pPr algn="ctr"/>
            <a:r>
              <a:rPr lang="en-US" dirty="0">
                <a:solidFill>
                  <a:srgbClr val="C00000"/>
                </a:solidFill>
              </a:rPr>
              <a:t>Parent to Child</a:t>
            </a:r>
          </a:p>
        </p:txBody>
      </p:sp>
      <p:sp>
        <p:nvSpPr>
          <p:cNvPr id="79" name="TextBox 78">
            <a:extLst>
              <a:ext uri="{FF2B5EF4-FFF2-40B4-BE49-F238E27FC236}">
                <a16:creationId xmlns:a16="http://schemas.microsoft.com/office/drawing/2014/main" id="{C603A5BF-7232-45ED-A430-C36F5DC01AF1}"/>
              </a:ext>
            </a:extLst>
          </p:cNvPr>
          <p:cNvSpPr txBox="1"/>
          <p:nvPr/>
        </p:nvSpPr>
        <p:spPr>
          <a:xfrm>
            <a:off x="9396882" y="2451186"/>
            <a:ext cx="2639408" cy="707886"/>
          </a:xfrm>
          <a:prstGeom prst="rect">
            <a:avLst/>
          </a:prstGeom>
        </p:spPr>
        <p:txBody>
          <a:bodyPr wrap="square">
            <a:spAutoFit/>
          </a:bodyPr>
          <a:lstStyle>
            <a:defPPr>
              <a:defRPr lang="en-US"/>
            </a:defPPr>
            <a:lvl1pPr>
              <a:defRPr sz="2400"/>
            </a:lvl1pPr>
          </a:lstStyle>
          <a:p>
            <a:pPr algn="ctr"/>
            <a:r>
              <a:rPr lang="en-US" sz="2000" dirty="0"/>
              <a:t>max power, </a:t>
            </a:r>
          </a:p>
          <a:p>
            <a:pPr algn="ctr"/>
            <a:r>
              <a:rPr lang="en-US" sz="2000" dirty="0"/>
              <a:t>min performance, etc.</a:t>
            </a:r>
          </a:p>
        </p:txBody>
      </p:sp>
      <p:sp>
        <p:nvSpPr>
          <p:cNvPr id="80" name="TextBox 79">
            <a:extLst>
              <a:ext uri="{FF2B5EF4-FFF2-40B4-BE49-F238E27FC236}">
                <a16:creationId xmlns:a16="http://schemas.microsoft.com/office/drawing/2014/main" id="{B1B85608-D080-4F34-A1A2-72219BD46A33}"/>
              </a:ext>
            </a:extLst>
          </p:cNvPr>
          <p:cNvSpPr txBox="1"/>
          <p:nvPr/>
        </p:nvSpPr>
        <p:spPr>
          <a:xfrm>
            <a:off x="9476392" y="3831596"/>
            <a:ext cx="2540761" cy="461665"/>
          </a:xfrm>
          <a:prstGeom prst="rect">
            <a:avLst/>
          </a:prstGeom>
        </p:spPr>
        <p:txBody>
          <a:bodyPr wrap="square">
            <a:spAutoFit/>
          </a:bodyPr>
          <a:lstStyle>
            <a:defPPr>
              <a:defRPr lang="en-US"/>
            </a:defPPr>
            <a:lvl1pPr>
              <a:defRPr sz="2400"/>
            </a:lvl1pPr>
          </a:lstStyle>
          <a:p>
            <a:pPr algn="ctr"/>
            <a:r>
              <a:rPr lang="en-US" dirty="0">
                <a:solidFill>
                  <a:srgbClr val="C00000"/>
                </a:solidFill>
              </a:rPr>
              <a:t>Child to Parent</a:t>
            </a:r>
          </a:p>
        </p:txBody>
      </p:sp>
      <p:sp>
        <p:nvSpPr>
          <p:cNvPr id="81" name="TextBox 80">
            <a:extLst>
              <a:ext uri="{FF2B5EF4-FFF2-40B4-BE49-F238E27FC236}">
                <a16:creationId xmlns:a16="http://schemas.microsoft.com/office/drawing/2014/main" id="{B14ADB92-DB6F-4A1F-83DC-1B38F7BEDC92}"/>
              </a:ext>
            </a:extLst>
          </p:cNvPr>
          <p:cNvSpPr txBox="1"/>
          <p:nvPr/>
        </p:nvSpPr>
        <p:spPr>
          <a:xfrm>
            <a:off x="9280448" y="4293261"/>
            <a:ext cx="2933999" cy="707886"/>
          </a:xfrm>
          <a:prstGeom prst="rect">
            <a:avLst/>
          </a:prstGeom>
        </p:spPr>
        <p:txBody>
          <a:bodyPr wrap="square">
            <a:spAutoFit/>
          </a:bodyPr>
          <a:lstStyle>
            <a:defPPr>
              <a:defRPr lang="en-US"/>
            </a:defPPr>
            <a:lvl1pPr>
              <a:defRPr sz="2400"/>
            </a:lvl1pPr>
          </a:lstStyle>
          <a:p>
            <a:pPr algn="ctr"/>
            <a:r>
              <a:rPr lang="en-US" sz="2000" dirty="0"/>
              <a:t>power used, </a:t>
            </a:r>
          </a:p>
          <a:p>
            <a:pPr algn="ctr"/>
            <a:r>
              <a:rPr lang="en-US" sz="2000" dirty="0"/>
              <a:t>performance achieved, etc.</a:t>
            </a:r>
          </a:p>
        </p:txBody>
      </p:sp>
    </p:spTree>
    <p:extLst>
      <p:ext uri="{BB962C8B-B14F-4D97-AF65-F5344CB8AC3E}">
        <p14:creationId xmlns:p14="http://schemas.microsoft.com/office/powerpoint/2010/main" val="408456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right)">
                                      <p:cBhvr>
                                        <p:cTn id="25" dur="500"/>
                                        <p:tgtEl>
                                          <p:spTgt spid="41"/>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500"/>
                                        <p:tgtEl>
                                          <p:spTgt spid="5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500"/>
                                        <p:tgtEl>
                                          <p:spTgt spid="22"/>
                                        </p:tgtEl>
                                      </p:cBhvr>
                                    </p:animEffect>
                                  </p:childTnLst>
                                </p:cTn>
                              </p:par>
                              <p:par>
                                <p:cTn id="44" presetID="22" presetClass="entr" presetSubtype="8"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par>
                                <p:cTn id="47" presetID="10" presetClass="entr" presetSubtype="0" fill="hold" grpId="0" nodeType="withEffect">
                                  <p:stCondLst>
                                    <p:cond delay="25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par>
                                <p:cTn id="50" presetID="10" presetClass="entr" presetSubtype="0" fill="hold" grpId="0" nodeType="withEffect">
                                  <p:stCondLst>
                                    <p:cond delay="50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74"/>
                                        </p:tgtEl>
                                        <p:attrNameLst>
                                          <p:attrName>style.visibility</p:attrName>
                                        </p:attrNameLst>
                                      </p:cBhvr>
                                      <p:to>
                                        <p:strVal val="visible"/>
                                      </p:to>
                                    </p:set>
                                    <p:animEffect transition="in" filter="wipe(right)">
                                      <p:cBhvr>
                                        <p:cTn id="57" dur="500"/>
                                        <p:tgtEl>
                                          <p:spTgt spid="74"/>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78"/>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7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80"/>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p:bldP spid="14" grpId="0" animBg="1"/>
      <p:bldP spid="15" grpId="0" animBg="1"/>
      <p:bldP spid="17" grpId="0" animBg="1"/>
      <p:bldP spid="29" grpId="0" animBg="1"/>
      <p:bldP spid="38" grpId="0"/>
      <p:bldP spid="54" grpId="0"/>
      <p:bldP spid="77" grpId="0"/>
      <p:bldP spid="78" grpId="0"/>
      <p:bldP spid="79" grpId="0"/>
      <p:bldP spid="80" grpId="0"/>
      <p:bldP spid="81" grpId="0"/>
    </p:bld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0F672A"/>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5">
      <a:majorFont>
        <a:latin typeface="Rockwell"/>
        <a:ea typeface=""/>
        <a:cs typeface=""/>
      </a:majorFont>
      <a:minorFont>
        <a:latin typeface="Gill Sans M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6260</TotalTime>
  <Words>937</Words>
  <Application>Microsoft Office PowerPoint</Application>
  <PresentationFormat>Widescreen</PresentationFormat>
  <Paragraphs>202</Paragraphs>
  <Slides>17</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Gill Sans MT</vt:lpstr>
      <vt:lpstr>Cambria Math</vt:lpstr>
      <vt:lpstr>Georgia Pro Cond</vt:lpstr>
      <vt:lpstr>Calibri</vt:lpstr>
      <vt:lpstr>Rockwell</vt:lpstr>
      <vt:lpstr>Arial</vt:lpstr>
      <vt:lpstr>Office Theme</vt:lpstr>
      <vt:lpstr>Tangram: Integrated Control of Heterogeneous Computers</vt:lpstr>
      <vt:lpstr>Heterogeneous Systems</vt:lpstr>
      <vt:lpstr>State-of-the-Art Resource Controllers</vt:lpstr>
      <vt:lpstr>Contributions</vt:lpstr>
      <vt:lpstr>Classifying Resource Control Goals</vt:lpstr>
      <vt:lpstr>Enhancement: Robust Control</vt:lpstr>
      <vt:lpstr>Robust Controller Operation</vt:lpstr>
      <vt:lpstr>Proposed Controller</vt:lpstr>
      <vt:lpstr>Proposed Controller Interface</vt:lpstr>
      <vt:lpstr>Tangram Control Framework</vt:lpstr>
      <vt:lpstr>Prototype</vt:lpstr>
      <vt:lpstr>Prototype Response Times</vt:lpstr>
      <vt:lpstr>Prototype Evaluation Highlights</vt:lpstr>
      <vt:lpstr>Collaborative Application: rsct from Chai</vt:lpstr>
      <vt:lpstr>Summary</vt:lpstr>
      <vt:lpstr>PowerPoint Presentation</vt:lpstr>
      <vt:lpstr>Image 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Tangram: Integrated Control of Heterogeneous Computers</dc:title>
  <dc:creator>Raghavendra Pradyumna Pothukuchi</dc:creator>
  <cp:lastModifiedBy>Windows User</cp:lastModifiedBy>
  <cp:revision>203</cp:revision>
  <dcterms:created xsi:type="dcterms:W3CDTF">2019-09-25T17:26:35Z</dcterms:created>
  <dcterms:modified xsi:type="dcterms:W3CDTF">2019-11-02T17:40:06Z</dcterms:modified>
</cp:coreProperties>
</file>