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96" r:id="rId5"/>
    <p:sldId id="313" r:id="rId6"/>
    <p:sldId id="314" r:id="rId7"/>
    <p:sldId id="316" r:id="rId8"/>
    <p:sldId id="326" r:id="rId9"/>
    <p:sldId id="324" r:id="rId10"/>
    <p:sldId id="327" r:id="rId11"/>
    <p:sldId id="332" r:id="rId12"/>
    <p:sldId id="319" r:id="rId13"/>
    <p:sldId id="320" r:id="rId14"/>
    <p:sldId id="328" r:id="rId15"/>
    <p:sldId id="322" r:id="rId16"/>
    <p:sldId id="318" r:id="rId17"/>
    <p:sldId id="334" r:id="rId18"/>
    <p:sldId id="270" r:id="rId19"/>
    <p:sldId id="323" r:id="rId20"/>
    <p:sldId id="325" r:id="rId21"/>
    <p:sldId id="312" r:id="rId22"/>
    <p:sldId id="331" r:id="rId23"/>
    <p:sldId id="330" r:id="rId24"/>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6CE39"/>
    <a:srgbClr val="00AAB5"/>
    <a:srgbClr val="767DC5"/>
    <a:srgbClr val="ED1C24"/>
    <a:srgbClr val="F26522"/>
    <a:srgbClr val="F1FCFD"/>
    <a:srgbClr val="D6F6F8"/>
    <a:srgbClr val="73E1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086" autoAdjust="0"/>
  </p:normalViewPr>
  <p:slideViewPr>
    <p:cSldViewPr snapToGrid="0" snapToObjects="1" showGuides="1">
      <p:cViewPr varScale="1">
        <p:scale>
          <a:sx n="164" d="100"/>
          <a:sy n="164" d="100"/>
        </p:scale>
        <p:origin x="-2034" y="-102"/>
      </p:cViewPr>
      <p:guideLst>
        <p:guide orient="horz" pos="432"/>
        <p:guide pos="2789"/>
      </p:guideLst>
    </p:cSldViewPr>
  </p:slideViewPr>
  <p:notesTextViewPr>
    <p:cViewPr>
      <p:scale>
        <a:sx n="1" d="1"/>
        <a:sy n="1" d="1"/>
      </p:scale>
      <p:origin x="0" y="0"/>
    </p:cViewPr>
  </p:notesTextViewPr>
  <p:sorterViewPr>
    <p:cViewPr>
      <p:scale>
        <a:sx n="60" d="100"/>
        <a:sy n="60" d="100"/>
      </p:scale>
      <p:origin x="0" y="0"/>
    </p:cViewPr>
  </p:sorterViewPr>
  <p:notesViewPr>
    <p:cSldViewPr snapToGrid="0" snapToObjects="1" showGuides="1">
      <p:cViewPr>
        <p:scale>
          <a:sx n="190" d="100"/>
          <a:sy n="190" d="100"/>
        </p:scale>
        <p:origin x="-96" y="3222"/>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manne\AppData\Local\Microsoft\Windows\Temporary%20Internet%20Files\Content.Outlook\NCFNW0PA\perf_coupling_figure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648216079814902"/>
          <c:y val="0.12256840723372771"/>
          <c:w val="0.74137154730658683"/>
          <c:h val="0.55636537620297466"/>
        </c:manualLayout>
      </c:layout>
      <c:lineChart>
        <c:grouping val="standard"/>
        <c:ser>
          <c:idx val="0"/>
          <c:order val="0"/>
          <c:tx>
            <c:strRef>
              <c:f>Figure1_thermal_coupling!$Z$1</c:f>
              <c:strCache>
                <c:ptCount val="1"/>
                <c:pt idx="0">
                  <c:v>GPU Pow</c:v>
                </c:pt>
              </c:strCache>
            </c:strRef>
          </c:tx>
          <c:marker>
            <c:symbol val="none"/>
          </c:marker>
          <c:val>
            <c:numRef>
              <c:f>Figure1_thermal_coupling!$Z$6:$Z$361</c:f>
              <c:numCache>
                <c:formatCode>General</c:formatCode>
                <c:ptCount val="356"/>
                <c:pt idx="0">
                  <c:v>1</c:v>
                </c:pt>
                <c:pt idx="1">
                  <c:v>1</c:v>
                </c:pt>
                <c:pt idx="2">
                  <c:v>1.2284559846327172</c:v>
                </c:pt>
                <c:pt idx="3">
                  <c:v>1.4529376697357101</c:v>
                </c:pt>
                <c:pt idx="4">
                  <c:v>1.6959660859773458</c:v>
                </c:pt>
                <c:pt idx="5">
                  <c:v>1.9308471881830882</c:v>
                </c:pt>
                <c:pt idx="6">
                  <c:v>2.1638736172749602</c:v>
                </c:pt>
                <c:pt idx="7">
                  <c:v>2.1848711664569258</c:v>
                </c:pt>
                <c:pt idx="8">
                  <c:v>2.201430747830714</c:v>
                </c:pt>
                <c:pt idx="9">
                  <c:v>2.1973902099755058</c:v>
                </c:pt>
                <c:pt idx="10">
                  <c:v>2.2132211697688278</c:v>
                </c:pt>
                <c:pt idx="11">
                  <c:v>2.2355434854606777</c:v>
                </c:pt>
                <c:pt idx="12">
                  <c:v>2.2310392793270202</c:v>
                </c:pt>
                <c:pt idx="13">
                  <c:v>2.2375306352255442</c:v>
                </c:pt>
                <c:pt idx="14">
                  <c:v>2.2556136980857122</c:v>
                </c:pt>
                <c:pt idx="15">
                  <c:v>2.2602503808703802</c:v>
                </c:pt>
                <c:pt idx="16">
                  <c:v>2.2483937206067584</c:v>
                </c:pt>
                <c:pt idx="17">
                  <c:v>2.266741736768894</c:v>
                </c:pt>
                <c:pt idx="18">
                  <c:v>2.2723057561104882</c:v>
                </c:pt>
                <c:pt idx="19">
                  <c:v>2.2713784195535527</c:v>
                </c:pt>
                <c:pt idx="20">
                  <c:v>2.2789295886600112</c:v>
                </c:pt>
                <c:pt idx="21">
                  <c:v>2.3019805259323052</c:v>
                </c:pt>
                <c:pt idx="22">
                  <c:v>2.2690600781612242</c:v>
                </c:pt>
                <c:pt idx="23">
                  <c:v>2.281777836656298</c:v>
                </c:pt>
                <c:pt idx="24">
                  <c:v>2.28793800092736</c:v>
                </c:pt>
                <c:pt idx="25">
                  <c:v>2.292707160362998</c:v>
                </c:pt>
                <c:pt idx="26">
                  <c:v>2.2999271378419612</c:v>
                </c:pt>
                <c:pt idx="27">
                  <c:v>2.3390739882095777</c:v>
                </c:pt>
                <c:pt idx="28">
                  <c:v>2.3331125389150182</c:v>
                </c:pt>
                <c:pt idx="29">
                  <c:v>2.3445055309001779</c:v>
                </c:pt>
                <c:pt idx="30">
                  <c:v>2.3615287805524381</c:v>
                </c:pt>
                <c:pt idx="31">
                  <c:v>2.3598728224150372</c:v>
                </c:pt>
                <c:pt idx="32">
                  <c:v>2.3692786646353579</c:v>
                </c:pt>
                <c:pt idx="33">
                  <c:v>2.3892164006093921</c:v>
                </c:pt>
                <c:pt idx="34">
                  <c:v>2.3996820560376229</c:v>
                </c:pt>
                <c:pt idx="35">
                  <c:v>2.3903424521428067</c:v>
                </c:pt>
                <c:pt idx="36">
                  <c:v>2.4047161687752552</c:v>
                </c:pt>
                <c:pt idx="37">
                  <c:v>2.4154467775054647</c:v>
                </c:pt>
                <c:pt idx="38">
                  <c:v>2.4102139497913488</c:v>
                </c:pt>
                <c:pt idx="39">
                  <c:v>2.411008809697273</c:v>
                </c:pt>
                <c:pt idx="40">
                  <c:v>2.4280982976750352</c:v>
                </c:pt>
                <c:pt idx="41">
                  <c:v>2.426839769490627</c:v>
                </c:pt>
                <c:pt idx="42">
                  <c:v>2.4323375505067242</c:v>
                </c:pt>
                <c:pt idx="43">
                  <c:v>2.4520765715042607</c:v>
                </c:pt>
                <c:pt idx="44">
                  <c:v>2.4658541432072587</c:v>
                </c:pt>
                <c:pt idx="45">
                  <c:v>2.4618798436775542</c:v>
                </c:pt>
                <c:pt idx="46">
                  <c:v>2.4791680466317807</c:v>
                </c:pt>
                <c:pt idx="47">
                  <c:v>2.486520500761741</c:v>
                </c:pt>
                <c:pt idx="48">
                  <c:v>2.483208584486984</c:v>
                </c:pt>
                <c:pt idx="49">
                  <c:v>2.4872491223421869</c:v>
                </c:pt>
                <c:pt idx="50">
                  <c:v>2.5026164138570568</c:v>
                </c:pt>
                <c:pt idx="51">
                  <c:v>2.5046035636219202</c:v>
                </c:pt>
                <c:pt idx="52">
                  <c:v>2.5171888454659981</c:v>
                </c:pt>
                <c:pt idx="53">
                  <c:v>2.5426243624561202</c:v>
                </c:pt>
                <c:pt idx="54">
                  <c:v>2.540372259389283</c:v>
                </c:pt>
                <c:pt idx="55">
                  <c:v>2.5438166523150381</c:v>
                </c:pt>
                <c:pt idx="56">
                  <c:v>2.5502417698880571</c:v>
                </c:pt>
                <c:pt idx="57">
                  <c:v>2.5544810227197448</c:v>
                </c:pt>
                <c:pt idx="58">
                  <c:v>2.5607074253162878</c:v>
                </c:pt>
                <c:pt idx="59">
                  <c:v>2.578922964827449</c:v>
                </c:pt>
                <c:pt idx="60">
                  <c:v>2.57945287143141</c:v>
                </c:pt>
                <c:pt idx="61">
                  <c:v>2.5918394382989987</c:v>
                </c:pt>
                <c:pt idx="62">
                  <c:v>2.5922368682519807</c:v>
                </c:pt>
                <c:pt idx="63">
                  <c:v>2.5874014704908261</c:v>
                </c:pt>
                <c:pt idx="64">
                  <c:v>2.5905809101145918</c:v>
                </c:pt>
                <c:pt idx="65">
                  <c:v>2.6134993707359082</c:v>
                </c:pt>
                <c:pt idx="66">
                  <c:v>2.6176723852421007</c:v>
                </c:pt>
                <c:pt idx="67">
                  <c:v>2.6184010068225581</c:v>
                </c:pt>
                <c:pt idx="68">
                  <c:v>2.629992713784195</c:v>
                </c:pt>
                <c:pt idx="69">
                  <c:v>2.643439093859707</c:v>
                </c:pt>
                <c:pt idx="70">
                  <c:v>2.6317811485725797</c:v>
                </c:pt>
                <c:pt idx="71">
                  <c:v>2.6317811485725797</c:v>
                </c:pt>
                <c:pt idx="72">
                  <c:v>2.641319467443862</c:v>
                </c:pt>
                <c:pt idx="73">
                  <c:v>2.6448963370206</c:v>
                </c:pt>
                <c:pt idx="74">
                  <c:v>2.6499966880837249</c:v>
                </c:pt>
                <c:pt idx="75">
                  <c:v>2.6746373451679295</c:v>
                </c:pt>
                <c:pt idx="76">
                  <c:v>2.6777505464661959</c:v>
                </c:pt>
                <c:pt idx="77">
                  <c:v>2.6813936543684211</c:v>
                </c:pt>
                <c:pt idx="78">
                  <c:v>2.6872888653374978</c:v>
                </c:pt>
                <c:pt idx="79">
                  <c:v>2.6774855931641977</c:v>
                </c:pt>
                <c:pt idx="80">
                  <c:v>2.6709942372656852</c:v>
                </c:pt>
                <c:pt idx="81">
                  <c:v>2.6775518314897</c:v>
                </c:pt>
                <c:pt idx="82">
                  <c:v>2.6792740279525802</c:v>
                </c:pt>
                <c:pt idx="83">
                  <c:v>2.6661588395045368</c:v>
                </c:pt>
                <c:pt idx="84">
                  <c:v>2.6843743790157002</c:v>
                </c:pt>
                <c:pt idx="85">
                  <c:v>2.6944426044909577</c:v>
                </c:pt>
                <c:pt idx="86">
                  <c:v>2.7027886335033378</c:v>
                </c:pt>
                <c:pt idx="87">
                  <c:v>2.7072928396370202</c:v>
                </c:pt>
                <c:pt idx="88">
                  <c:v>2.7333245015566217</c:v>
                </c:pt>
                <c:pt idx="89">
                  <c:v>2.7304100152348147</c:v>
                </c:pt>
                <c:pt idx="90">
                  <c:v>2.7202755514340602</c:v>
                </c:pt>
                <c:pt idx="91">
                  <c:v>2.7236537060343258</c:v>
                </c:pt>
                <c:pt idx="92">
                  <c:v>2.7316685434192167</c:v>
                </c:pt>
                <c:pt idx="93">
                  <c:v>2.7106047559117807</c:v>
                </c:pt>
                <c:pt idx="94">
                  <c:v>2.7206729813870312</c:v>
                </c:pt>
                <c:pt idx="95">
                  <c:v>2.7404782407100812</c:v>
                </c:pt>
                <c:pt idx="96">
                  <c:v>2.7488905080479795</c:v>
                </c:pt>
                <c:pt idx="97">
                  <c:v>2.7527985692521688</c:v>
                </c:pt>
                <c:pt idx="98">
                  <c:v>2.7787639928462609</c:v>
                </c:pt>
                <c:pt idx="99">
                  <c:v>2.7728687818771931</c:v>
                </c:pt>
                <c:pt idx="100">
                  <c:v>2.7673047625356295</c:v>
                </c:pt>
                <c:pt idx="101">
                  <c:v>2.7624031264489628</c:v>
                </c:pt>
                <c:pt idx="102">
                  <c:v>2.7651188977942631</c:v>
                </c:pt>
                <c:pt idx="103">
                  <c:v>2.7694906272769519</c:v>
                </c:pt>
                <c:pt idx="104">
                  <c:v>2.7620719348214879</c:v>
                </c:pt>
                <c:pt idx="105">
                  <c:v>2.7650526594687577</c:v>
                </c:pt>
                <c:pt idx="106">
                  <c:v>2.7679671457905686</c:v>
                </c:pt>
                <c:pt idx="107">
                  <c:v>2.772868781877194</c:v>
                </c:pt>
                <c:pt idx="108">
                  <c:v>2.7584288269192547</c:v>
                </c:pt>
                <c:pt idx="109">
                  <c:v>2.7769093197323982</c:v>
                </c:pt>
                <c:pt idx="110">
                  <c:v>2.8160561700999973</c:v>
                </c:pt>
                <c:pt idx="111">
                  <c:v>2.8218189044180728</c:v>
                </c:pt>
                <c:pt idx="112">
                  <c:v>2.8284427369676077</c:v>
                </c:pt>
                <c:pt idx="113">
                  <c:v>2.875670663045625</c:v>
                </c:pt>
                <c:pt idx="114">
                  <c:v>2.8714314102139467</c:v>
                </c:pt>
                <c:pt idx="115">
                  <c:v>2.8418891170431086</c:v>
                </c:pt>
                <c:pt idx="116">
                  <c:v>2.8457971782473486</c:v>
                </c:pt>
                <c:pt idx="117">
                  <c:v>2.8421540703451007</c:v>
                </c:pt>
                <c:pt idx="118">
                  <c:v>2.7987017288203155</c:v>
                </c:pt>
                <c:pt idx="119">
                  <c:v>2.8039345565344296</c:v>
                </c:pt>
                <c:pt idx="120">
                  <c:v>2.7919454196197702</c:v>
                </c:pt>
                <c:pt idx="121">
                  <c:v>2.7782340862423158</c:v>
                </c:pt>
                <c:pt idx="122">
                  <c:v>2.7702854871828837</c:v>
                </c:pt>
                <c:pt idx="123">
                  <c:v>2.7974432006358878</c:v>
                </c:pt>
                <c:pt idx="124">
                  <c:v>2.8159899317745167</c:v>
                </c:pt>
                <c:pt idx="125">
                  <c:v>2.8314896999403767</c:v>
                </c:pt>
                <c:pt idx="126">
                  <c:v>2.8457309399218387</c:v>
                </c:pt>
                <c:pt idx="127">
                  <c:v>2.8657349142213691</c:v>
                </c:pt>
                <c:pt idx="128">
                  <c:v>2.8578525534874477</c:v>
                </c:pt>
                <c:pt idx="129">
                  <c:v>2.842352785321586</c:v>
                </c:pt>
                <c:pt idx="130">
                  <c:v>2.8547393521891782</c:v>
                </c:pt>
                <c:pt idx="131">
                  <c:v>2.8622242829701272</c:v>
                </c:pt>
                <c:pt idx="132">
                  <c:v>2.8613631847386767</c:v>
                </c:pt>
                <c:pt idx="133">
                  <c:v>2.8673908723587482</c:v>
                </c:pt>
                <c:pt idx="134">
                  <c:v>2.8798436775518121</c:v>
                </c:pt>
                <c:pt idx="135">
                  <c:v>2.8716963635159267</c:v>
                </c:pt>
                <c:pt idx="136">
                  <c:v>2.8644101477114718</c:v>
                </c:pt>
                <c:pt idx="137">
                  <c:v>2.8546731138636559</c:v>
                </c:pt>
                <c:pt idx="138">
                  <c:v>2.8640127177584951</c:v>
                </c:pt>
                <c:pt idx="139">
                  <c:v>2.8602371332052607</c:v>
                </c:pt>
                <c:pt idx="140">
                  <c:v>2.8543419222362028</c:v>
                </c:pt>
                <c:pt idx="141">
                  <c:v>2.8594422732993121</c:v>
                </c:pt>
                <c:pt idx="142">
                  <c:v>2.8842154070345067</c:v>
                </c:pt>
                <c:pt idx="143">
                  <c:v>2.8845465986619852</c:v>
                </c:pt>
                <c:pt idx="144">
                  <c:v>2.8881897065642201</c:v>
                </c:pt>
                <c:pt idx="145">
                  <c:v>2.9009074650592828</c:v>
                </c:pt>
                <c:pt idx="146">
                  <c:v>2.9177982380605432</c:v>
                </c:pt>
                <c:pt idx="147">
                  <c:v>2.9151487050407328</c:v>
                </c:pt>
                <c:pt idx="148">
                  <c:v>2.9081274425382602</c:v>
                </c:pt>
                <c:pt idx="149">
                  <c:v>2.9160760415976679</c:v>
                </c:pt>
                <c:pt idx="150">
                  <c:v>2.9205140094058422</c:v>
                </c:pt>
                <c:pt idx="151">
                  <c:v>2.9174008081075802</c:v>
                </c:pt>
                <c:pt idx="152">
                  <c:v>2.9183281446645029</c:v>
                </c:pt>
                <c:pt idx="153">
                  <c:v>2.9201828177783682</c:v>
                </c:pt>
                <c:pt idx="154">
                  <c:v>2.9041531430085437</c:v>
                </c:pt>
                <c:pt idx="155">
                  <c:v>2.902165993243667</c:v>
                </c:pt>
                <c:pt idx="156">
                  <c:v>2.8902430946545499</c:v>
                </c:pt>
                <c:pt idx="157">
                  <c:v>2.8873286083327812</c:v>
                </c:pt>
                <c:pt idx="158">
                  <c:v>2.8898456647015927</c:v>
                </c:pt>
                <c:pt idx="159">
                  <c:v>2.9034907597536002</c:v>
                </c:pt>
                <c:pt idx="160">
                  <c:v>2.9005100351063202</c:v>
                </c:pt>
                <c:pt idx="161">
                  <c:v>2.903159568126128</c:v>
                </c:pt>
                <c:pt idx="162">
                  <c:v>2.9007749884082932</c:v>
                </c:pt>
                <c:pt idx="163">
                  <c:v>2.9022984698946663</c:v>
                </c:pt>
                <c:pt idx="164">
                  <c:v>2.9101145923031062</c:v>
                </c:pt>
                <c:pt idx="165">
                  <c:v>2.9262105053984238</c:v>
                </c:pt>
                <c:pt idx="166">
                  <c:v>2.9480029144863207</c:v>
                </c:pt>
                <c:pt idx="167">
                  <c:v>2.9515797840630587</c:v>
                </c:pt>
                <c:pt idx="168">
                  <c:v>2.9591971914949999</c:v>
                </c:pt>
                <c:pt idx="169">
                  <c:v>2.9611181029343601</c:v>
                </c:pt>
                <c:pt idx="170">
                  <c:v>2.9564151818241804</c:v>
                </c:pt>
                <c:pt idx="171">
                  <c:v>2.9571438034046467</c:v>
                </c:pt>
                <c:pt idx="172">
                  <c:v>2.9666158839504528</c:v>
                </c:pt>
                <c:pt idx="173">
                  <c:v>2.9623766311187567</c:v>
                </c:pt>
                <c:pt idx="174">
                  <c:v>2.9624428694442373</c:v>
                </c:pt>
                <c:pt idx="175">
                  <c:v>2.9685367953898152</c:v>
                </c:pt>
                <c:pt idx="176">
                  <c:v>2.9683380804133281</c:v>
                </c:pt>
                <c:pt idx="177">
                  <c:v>2.9901967278267212</c:v>
                </c:pt>
                <c:pt idx="178">
                  <c:v>3.0007948599059606</c:v>
                </c:pt>
                <c:pt idx="179">
                  <c:v>3.0007948599059566</c:v>
                </c:pt>
                <c:pt idx="180">
                  <c:v>2.9973504669801949</c:v>
                </c:pt>
                <c:pt idx="181">
                  <c:v>2.9959594621447967</c:v>
                </c:pt>
                <c:pt idx="182">
                  <c:v>2.962177916142279</c:v>
                </c:pt>
                <c:pt idx="183">
                  <c:v>2.9629727760482187</c:v>
                </c:pt>
                <c:pt idx="184">
                  <c:v>2.9623103927932677</c:v>
                </c:pt>
                <c:pt idx="185">
                  <c:v>2.9458170497449832</c:v>
                </c:pt>
                <c:pt idx="186">
                  <c:v>2.9389282638934877</c:v>
                </c:pt>
                <c:pt idx="187">
                  <c:v>2.9526395972709807</c:v>
                </c:pt>
                <c:pt idx="188">
                  <c:v>2.9478041995098367</c:v>
                </c:pt>
                <c:pt idx="189">
                  <c:v>2.9477379611843566</c:v>
                </c:pt>
                <c:pt idx="190">
                  <c:v>2.96747698218189</c:v>
                </c:pt>
                <c:pt idx="191">
                  <c:v>2.969066701993774</c:v>
                </c:pt>
                <c:pt idx="192">
                  <c:v>2.9586010465655432</c:v>
                </c:pt>
                <c:pt idx="193">
                  <c:v>2.957342518381135</c:v>
                </c:pt>
                <c:pt idx="194">
                  <c:v>2.9653573557660482</c:v>
                </c:pt>
                <c:pt idx="195">
                  <c:v>2.9540306021063802</c:v>
                </c:pt>
                <c:pt idx="196">
                  <c:v>2.9652248791150551</c:v>
                </c:pt>
                <c:pt idx="197">
                  <c:v>2.9866860965754789</c:v>
                </c:pt>
                <c:pt idx="198">
                  <c:v>2.9925150692190372</c:v>
                </c:pt>
                <c:pt idx="199">
                  <c:v>3.0016559581373801</c:v>
                </c:pt>
                <c:pt idx="200">
                  <c:v>3.0234483672252761</c:v>
                </c:pt>
                <c:pt idx="201">
                  <c:v>3.0286811949393941</c:v>
                </c:pt>
                <c:pt idx="202">
                  <c:v>3.0241107504802418</c:v>
                </c:pt>
                <c:pt idx="203">
                  <c:v>3.0270914751275217</c:v>
                </c:pt>
                <c:pt idx="204">
                  <c:v>3.0233821288997809</c:v>
                </c:pt>
                <c:pt idx="205">
                  <c:v>3.0163608663972972</c:v>
                </c:pt>
                <c:pt idx="206">
                  <c:v>3.0146386699344228</c:v>
                </c:pt>
                <c:pt idx="207">
                  <c:v>3.0115917069616618</c:v>
                </c:pt>
                <c:pt idx="208">
                  <c:v>3.0119891369146177</c:v>
                </c:pt>
                <c:pt idx="209">
                  <c:v>3.0083460290123871</c:v>
                </c:pt>
                <c:pt idx="210">
                  <c:v>3.0188779227661122</c:v>
                </c:pt>
                <c:pt idx="211">
                  <c:v>3.0114592303106567</c:v>
                </c:pt>
                <c:pt idx="212">
                  <c:v>3.0184804928131377</c:v>
                </c:pt>
                <c:pt idx="213">
                  <c:v>3.022256077366364</c:v>
                </c:pt>
                <c:pt idx="214">
                  <c:v>3.022256077366364</c:v>
                </c:pt>
                <c:pt idx="215">
                  <c:v>3.014373716632456</c:v>
                </c:pt>
                <c:pt idx="216">
                  <c:v>3.010796847055718</c:v>
                </c:pt>
                <c:pt idx="217">
                  <c:v>3.0052328277141149</c:v>
                </c:pt>
                <c:pt idx="218">
                  <c:v>2.9948996489368751</c:v>
                </c:pt>
                <c:pt idx="219">
                  <c:v>2.9884082930383467</c:v>
                </c:pt>
                <c:pt idx="220">
                  <c:v>2.9861561899715179</c:v>
                </c:pt>
                <c:pt idx="221">
                  <c:v>2.9976154202821728</c:v>
                </c:pt>
                <c:pt idx="222">
                  <c:v>2.9999337616745052</c:v>
                </c:pt>
                <c:pt idx="223">
                  <c:v>3.0074186924554551</c:v>
                </c:pt>
                <c:pt idx="224">
                  <c:v>3.0158309597933362</c:v>
                </c:pt>
                <c:pt idx="225">
                  <c:v>3.0232496522487908</c:v>
                </c:pt>
                <c:pt idx="226">
                  <c:v>3.0241769888057242</c:v>
                </c:pt>
                <c:pt idx="227">
                  <c:v>3.0166920580247729</c:v>
                </c:pt>
                <c:pt idx="228">
                  <c:v>3.0204014042525</c:v>
                </c:pt>
                <c:pt idx="229">
                  <c:v>3.0100682254752567</c:v>
                </c:pt>
                <c:pt idx="230">
                  <c:v>3.0055640193415911</c:v>
                </c:pt>
                <c:pt idx="231">
                  <c:v>3.0024508180433198</c:v>
                </c:pt>
                <c:pt idx="232">
                  <c:v>3.0158971981188181</c:v>
                </c:pt>
                <c:pt idx="233">
                  <c:v>3.0050341127376412</c:v>
                </c:pt>
                <c:pt idx="234">
                  <c:v>3.0324567794926138</c:v>
                </c:pt>
                <c:pt idx="235">
                  <c:v>3.0529906603961048</c:v>
                </c:pt>
                <c:pt idx="236">
                  <c:v>3.0612042127575139</c:v>
                </c:pt>
                <c:pt idx="237">
                  <c:v>3.0678280453070212</c:v>
                </c:pt>
                <c:pt idx="238">
                  <c:v>3.083394051798396</c:v>
                </c:pt>
                <c:pt idx="239">
                  <c:v>3.0843876266808001</c:v>
                </c:pt>
                <c:pt idx="240">
                  <c:v>3.0927998940186767</c:v>
                </c:pt>
                <c:pt idx="241">
                  <c:v>3.104259124329336</c:v>
                </c:pt>
                <c:pt idx="242">
                  <c:v>3.1141948731536071</c:v>
                </c:pt>
                <c:pt idx="243">
                  <c:v>3.1424786381400267</c:v>
                </c:pt>
                <c:pt idx="244">
                  <c:v>3.1537391534741999</c:v>
                </c:pt>
                <c:pt idx="245">
                  <c:v>3.1438034046499301</c:v>
                </c:pt>
                <c:pt idx="246">
                  <c:v>3.1634099489965051</c:v>
                </c:pt>
                <c:pt idx="247">
                  <c:v>3.182486586739087</c:v>
                </c:pt>
                <c:pt idx="248">
                  <c:v>3.177187520699488</c:v>
                </c:pt>
                <c:pt idx="249">
                  <c:v>3.1877194144531997</c:v>
                </c:pt>
                <c:pt idx="250">
                  <c:v>3.2065973372193248</c:v>
                </c:pt>
                <c:pt idx="251">
                  <c:v>3.2042789958269862</c:v>
                </c:pt>
                <c:pt idx="252">
                  <c:v>3.200967079552238</c:v>
                </c:pt>
                <c:pt idx="253">
                  <c:v>3.218983904086905</c:v>
                </c:pt>
                <c:pt idx="254">
                  <c:v>3.2293170828641578</c:v>
                </c:pt>
                <c:pt idx="255">
                  <c:v>3.2429621779161422</c:v>
                </c:pt>
                <c:pt idx="256">
                  <c:v>3.2411737431277872</c:v>
                </c:pt>
                <c:pt idx="257">
                  <c:v>3.2583294694310152</c:v>
                </c:pt>
                <c:pt idx="258">
                  <c:v>3.2601841425448881</c:v>
                </c:pt>
                <c:pt idx="259">
                  <c:v>3.2540239782738287</c:v>
                </c:pt>
                <c:pt idx="260">
                  <c:v>3.2626349605881972</c:v>
                </c:pt>
                <c:pt idx="261">
                  <c:v>3.2804530701463981</c:v>
                </c:pt>
                <c:pt idx="262">
                  <c:v>3.2866132344174352</c:v>
                </c:pt>
                <c:pt idx="263">
                  <c:v>3.2967476982181867</c:v>
                </c:pt>
                <c:pt idx="264">
                  <c:v>3.3116513214545762</c:v>
                </c:pt>
                <c:pt idx="265">
                  <c:v>3.3096641716897377</c:v>
                </c:pt>
                <c:pt idx="266">
                  <c:v>3.2766112472676832</c:v>
                </c:pt>
                <c:pt idx="267">
                  <c:v>3.2621712923097412</c:v>
                </c:pt>
                <c:pt idx="268">
                  <c:v>3.2213684838047172</c:v>
                </c:pt>
                <c:pt idx="269">
                  <c:v>3.182354110088097</c:v>
                </c:pt>
                <c:pt idx="270">
                  <c:v>3.1708286414519451</c:v>
                </c:pt>
                <c:pt idx="271">
                  <c:v>3.2136185997217988</c:v>
                </c:pt>
                <c:pt idx="272">
                  <c:v>3.2338875273233181</c:v>
                </c:pt>
                <c:pt idx="273">
                  <c:v>3.2495860104656602</c:v>
                </c:pt>
                <c:pt idx="274">
                  <c:v>3.2487911505597267</c:v>
                </c:pt>
                <c:pt idx="275">
                  <c:v>3.2497184871166449</c:v>
                </c:pt>
                <c:pt idx="276">
                  <c:v>3.2132211697688287</c:v>
                </c:pt>
                <c:pt idx="277">
                  <c:v>3.1973239716500079</c:v>
                </c:pt>
                <c:pt idx="278">
                  <c:v>3.201563224481685</c:v>
                </c:pt>
                <c:pt idx="279">
                  <c:v>3.2046764257799571</c:v>
                </c:pt>
                <c:pt idx="280">
                  <c:v>3.1830827316685442</c:v>
                </c:pt>
                <c:pt idx="281">
                  <c:v>3.1877194144531997</c:v>
                </c:pt>
                <c:pt idx="282">
                  <c:v>3.183678876598</c:v>
                </c:pt>
                <c:pt idx="283">
                  <c:v>3.1695038749420452</c:v>
                </c:pt>
                <c:pt idx="284">
                  <c:v>3.1687752533616012</c:v>
                </c:pt>
                <c:pt idx="285">
                  <c:v>3.2045439491289649</c:v>
                </c:pt>
                <c:pt idx="286">
                  <c:v>3.234351195601775</c:v>
                </c:pt>
                <c:pt idx="287">
                  <c:v>3.2354772471352002</c:v>
                </c:pt>
                <c:pt idx="288">
                  <c:v>3.2664105451414311</c:v>
                </c:pt>
                <c:pt idx="289">
                  <c:v>3.2639597270981002</c:v>
                </c:pt>
                <c:pt idx="290">
                  <c:v>3.2299132277936011</c:v>
                </c:pt>
                <c:pt idx="291">
                  <c:v>3.1966615883950462</c:v>
                </c:pt>
                <c:pt idx="292">
                  <c:v>3.2405775981983358</c:v>
                </c:pt>
                <c:pt idx="293">
                  <c:v>3.2414386964297539</c:v>
                </c:pt>
                <c:pt idx="294">
                  <c:v>3.2701198913691472</c:v>
                </c:pt>
                <c:pt idx="295">
                  <c:v>3.2655494469099842</c:v>
                </c:pt>
                <c:pt idx="296">
                  <c:v>3.285420944558521</c:v>
                </c:pt>
                <c:pt idx="297">
                  <c:v>3.2167980393455577</c:v>
                </c:pt>
                <c:pt idx="298">
                  <c:v>3.2034841359210442</c:v>
                </c:pt>
                <c:pt idx="299">
                  <c:v>3.1824203484136002</c:v>
                </c:pt>
                <c:pt idx="300">
                  <c:v>3.1798370537192797</c:v>
                </c:pt>
                <c:pt idx="301">
                  <c:v>3.1969265416970378</c:v>
                </c:pt>
                <c:pt idx="302">
                  <c:v>3.2182552825064601</c:v>
                </c:pt>
                <c:pt idx="303">
                  <c:v>3.214082268000265</c:v>
                </c:pt>
                <c:pt idx="304">
                  <c:v>3.2412399814532677</c:v>
                </c:pt>
                <c:pt idx="305">
                  <c:v>3.2699211763926725</c:v>
                </c:pt>
                <c:pt idx="306">
                  <c:v>3.2403788832218332</c:v>
                </c:pt>
                <c:pt idx="307">
                  <c:v>3.2532953566933842</c:v>
                </c:pt>
                <c:pt idx="308">
                  <c:v>3.2924422070610047</c:v>
                </c:pt>
                <c:pt idx="309">
                  <c:v>3.290190103994171</c:v>
                </c:pt>
                <c:pt idx="310">
                  <c:v>3.2699211763926725</c:v>
                </c:pt>
                <c:pt idx="311">
                  <c:v>3.280386831820902</c:v>
                </c:pt>
                <c:pt idx="312">
                  <c:v>3.2820427899582572</c:v>
                </c:pt>
                <c:pt idx="313">
                  <c:v>3.2525667351129401</c:v>
                </c:pt>
                <c:pt idx="314">
                  <c:v>3.2476650990262961</c:v>
                </c:pt>
                <c:pt idx="315">
                  <c:v>3.2835662714446689</c:v>
                </c:pt>
                <c:pt idx="316">
                  <c:v>3.2986023713320551</c:v>
                </c:pt>
                <c:pt idx="317">
                  <c:v>3.285420944558521</c:v>
                </c:pt>
                <c:pt idx="318">
                  <c:v>3.281512883354309</c:v>
                </c:pt>
                <c:pt idx="319">
                  <c:v>3.2825064582367411</c:v>
                </c:pt>
                <c:pt idx="320">
                  <c:v>3.2607802874743541</c:v>
                </c:pt>
                <c:pt idx="321">
                  <c:v>3.2618401006822548</c:v>
                </c:pt>
                <c:pt idx="322">
                  <c:v>3.287143141021414</c:v>
                </c:pt>
                <c:pt idx="323">
                  <c:v>3.2625024839372037</c:v>
                </c:pt>
                <c:pt idx="324">
                  <c:v>3.274359144200834</c:v>
                </c:pt>
                <c:pt idx="325">
                  <c:v>3.2615089090547777</c:v>
                </c:pt>
                <c:pt idx="326">
                  <c:v>3.2246141617540007</c:v>
                </c:pt>
                <c:pt idx="327">
                  <c:v>3.2169967543220612</c:v>
                </c:pt>
                <c:pt idx="328">
                  <c:v>3.2234218718950958</c:v>
                </c:pt>
                <c:pt idx="329">
                  <c:v>3.1844737365039411</c:v>
                </c:pt>
                <c:pt idx="330">
                  <c:v>3.2101742067960672</c:v>
                </c:pt>
                <c:pt idx="331">
                  <c:v>3.2195138106908647</c:v>
                </c:pt>
                <c:pt idx="332">
                  <c:v>3.161820229184606</c:v>
                </c:pt>
                <c:pt idx="333">
                  <c:v>3.1976551632774721</c:v>
                </c:pt>
                <c:pt idx="334">
                  <c:v>3.2034841359210442</c:v>
                </c:pt>
                <c:pt idx="335">
                  <c:v>3.1946082003046961</c:v>
                </c:pt>
                <c:pt idx="336">
                  <c:v>3.2227594886401261</c:v>
                </c:pt>
                <c:pt idx="337">
                  <c:v>3.2495860104656602</c:v>
                </c:pt>
                <c:pt idx="338">
                  <c:v>3.2379280651785152</c:v>
                </c:pt>
                <c:pt idx="339">
                  <c:v>3.2673378816983774</c:v>
                </c:pt>
                <c:pt idx="340">
                  <c:v>3.2482612439557612</c:v>
                </c:pt>
                <c:pt idx="341">
                  <c:v>3.2075246737762586</c:v>
                </c:pt>
                <c:pt idx="342">
                  <c:v>3.2403126448963535</c:v>
                </c:pt>
                <c:pt idx="343">
                  <c:v>3.206464860568325</c:v>
                </c:pt>
                <c:pt idx="344">
                  <c:v>3.2091143935881301</c:v>
                </c:pt>
                <c:pt idx="345">
                  <c:v>3.2108365900510032</c:v>
                </c:pt>
                <c:pt idx="346">
                  <c:v>3.2308405643505331</c:v>
                </c:pt>
                <c:pt idx="347">
                  <c:v>2.8477843280121986</c:v>
                </c:pt>
                <c:pt idx="348">
                  <c:v>2.8907730012585278</c:v>
                </c:pt>
                <c:pt idx="349">
                  <c:v>2.8870636550307998</c:v>
                </c:pt>
                <c:pt idx="350">
                  <c:v>2.8840166920580237</c:v>
                </c:pt>
                <c:pt idx="351">
                  <c:v>2.5344108100947187</c:v>
                </c:pt>
                <c:pt idx="352">
                  <c:v>2.5387163012519052</c:v>
                </c:pt>
                <c:pt idx="353">
                  <c:v>2.1651321454593719</c:v>
                </c:pt>
                <c:pt idx="354">
                  <c:v>1.79267404120024</c:v>
                </c:pt>
                <c:pt idx="355">
                  <c:v>1.44545273895476</c:v>
                </c:pt>
              </c:numCache>
            </c:numRef>
          </c:val>
          <c:smooth val="1"/>
        </c:ser>
        <c:ser>
          <c:idx val="1"/>
          <c:order val="1"/>
          <c:tx>
            <c:strRef>
              <c:f>Figure1_thermal_coupling!$AA$1</c:f>
              <c:strCache>
                <c:ptCount val="1"/>
                <c:pt idx="0">
                  <c:v>CPU CU0 Pow</c:v>
                </c:pt>
              </c:strCache>
            </c:strRef>
          </c:tx>
          <c:spPr>
            <a:ln>
              <a:solidFill>
                <a:schemeClr val="accent2">
                  <a:lumMod val="50000"/>
                </a:schemeClr>
              </a:solidFill>
            </a:ln>
          </c:spPr>
          <c:marker>
            <c:symbol val="none"/>
          </c:marker>
          <c:val>
            <c:numRef>
              <c:f>Figure1_thermal_coupling!$AA$6:$AA$361</c:f>
              <c:numCache>
                <c:formatCode>General</c:formatCode>
                <c:ptCount val="356"/>
                <c:pt idx="0">
                  <c:v>1</c:v>
                </c:pt>
                <c:pt idx="1">
                  <c:v>0.96615058187971659</c:v>
                </c:pt>
                <c:pt idx="2">
                  <c:v>0.9144096467870626</c:v>
                </c:pt>
                <c:pt idx="3">
                  <c:v>0.94245574161346801</c:v>
                </c:pt>
                <c:pt idx="4">
                  <c:v>0.88346065240346505</c:v>
                </c:pt>
                <c:pt idx="5">
                  <c:v>0.8969996769054257</c:v>
                </c:pt>
                <c:pt idx="6">
                  <c:v>0.97340226017654996</c:v>
                </c:pt>
                <c:pt idx="7">
                  <c:v>0.95067546573278805</c:v>
                </c:pt>
                <c:pt idx="8">
                  <c:v>0.95309310446848772</c:v>
                </c:pt>
                <c:pt idx="9">
                  <c:v>0.94825782699709005</c:v>
                </c:pt>
                <c:pt idx="10">
                  <c:v>0.95454517320221399</c:v>
                </c:pt>
                <c:pt idx="11">
                  <c:v>0.94922587281958204</c:v>
                </c:pt>
                <c:pt idx="12">
                  <c:v>0.93810448705331595</c:v>
                </c:pt>
                <c:pt idx="13">
                  <c:v>0.94970989573082243</c:v>
                </c:pt>
                <c:pt idx="14">
                  <c:v>0.95938168858386941</c:v>
                </c:pt>
                <c:pt idx="15">
                  <c:v>0.95696281193790855</c:v>
                </c:pt>
                <c:pt idx="16">
                  <c:v>0.95889766567262502</c:v>
                </c:pt>
                <c:pt idx="17">
                  <c:v>0.98791056841124936</c:v>
                </c:pt>
                <c:pt idx="18">
                  <c:v>0.99806514626528597</c:v>
                </c:pt>
                <c:pt idx="19">
                  <c:v>1.0212759636202988</c:v>
                </c:pt>
                <c:pt idx="20">
                  <c:v>1.0372338647682142</c:v>
                </c:pt>
                <c:pt idx="21">
                  <c:v>1.035783033944738</c:v>
                </c:pt>
                <c:pt idx="22">
                  <c:v>1.011605408677503</c:v>
                </c:pt>
                <c:pt idx="23">
                  <c:v>1.0048365153816539</c:v>
                </c:pt>
                <c:pt idx="24">
                  <c:v>0.98501014467457204</c:v>
                </c:pt>
                <c:pt idx="25">
                  <c:v>0.98936263714498196</c:v>
                </c:pt>
                <c:pt idx="26">
                  <c:v>0.98501014467457204</c:v>
                </c:pt>
                <c:pt idx="27">
                  <c:v>1.032398587296812</c:v>
                </c:pt>
                <c:pt idx="28">
                  <c:v>1.044002758064057</c:v>
                </c:pt>
                <c:pt idx="29">
                  <c:v>1.0556081667415662</c:v>
                </c:pt>
                <c:pt idx="30">
                  <c:v>1.0227255565335061</c:v>
                </c:pt>
                <c:pt idx="31">
                  <c:v>1.0212747257100339</c:v>
                </c:pt>
                <c:pt idx="32">
                  <c:v>1.0159554253273959</c:v>
                </c:pt>
                <c:pt idx="33">
                  <c:v>0.996614315441816</c:v>
                </c:pt>
                <c:pt idx="34">
                  <c:v>1.0116041707672438</c:v>
                </c:pt>
                <c:pt idx="35">
                  <c:v>1.0169234711498818</c:v>
                </c:pt>
                <c:pt idx="36">
                  <c:v>1.0314305414743259</c:v>
                </c:pt>
                <c:pt idx="37">
                  <c:v>1.03481622603251</c:v>
                </c:pt>
                <c:pt idx="38">
                  <c:v>1.0314305414743259</c:v>
                </c:pt>
                <c:pt idx="39">
                  <c:v>1.029979710650851</c:v>
                </c:pt>
                <c:pt idx="40">
                  <c:v>1.0420691422396018</c:v>
                </c:pt>
                <c:pt idx="41">
                  <c:v>1.052223720093636</c:v>
                </c:pt>
                <c:pt idx="42">
                  <c:v>1.0585098283885059</c:v>
                </c:pt>
                <c:pt idx="43">
                  <c:v>1.0628623208589121</c:v>
                </c:pt>
                <c:pt idx="44">
                  <c:v>1.0304649714723579</c:v>
                </c:pt>
                <c:pt idx="45">
                  <c:v>1.0512581500916669</c:v>
                </c:pt>
                <c:pt idx="46">
                  <c:v>1.0343334410315261</c:v>
                </c:pt>
                <c:pt idx="47">
                  <c:v>1.0140242853234493</c:v>
                </c:pt>
                <c:pt idx="48">
                  <c:v>1.0604459200334788</c:v>
                </c:pt>
                <c:pt idx="49">
                  <c:v>1.088976037771118</c:v>
                </c:pt>
                <c:pt idx="50">
                  <c:v>1.0817218836537659</c:v>
                </c:pt>
                <c:pt idx="51">
                  <c:v>1.0855903532129276</c:v>
                </c:pt>
                <c:pt idx="52">
                  <c:v>1.0976785468914221</c:v>
                </c:pt>
                <c:pt idx="53">
                  <c:v>1.076401345360869</c:v>
                </c:pt>
                <c:pt idx="54">
                  <c:v>1.0938088394219949</c:v>
                </c:pt>
                <c:pt idx="55">
                  <c:v>1.1044474401872721</c:v>
                </c:pt>
                <c:pt idx="56">
                  <c:v>1.1063822939219841</c:v>
                </c:pt>
                <c:pt idx="57">
                  <c:v>1.1107347863923938</c:v>
                </c:pt>
                <c:pt idx="58">
                  <c:v>1.098646592713908</c:v>
                </c:pt>
                <c:pt idx="59">
                  <c:v>1.0681828591518172</c:v>
                </c:pt>
                <c:pt idx="60">
                  <c:v>1.096228953978216</c:v>
                </c:pt>
                <c:pt idx="61">
                  <c:v>1.0942941002434958</c:v>
                </c:pt>
                <c:pt idx="62">
                  <c:v>1.0884907769496159</c:v>
                </c:pt>
                <c:pt idx="63">
                  <c:v>1.102513824362825</c:v>
                </c:pt>
                <c:pt idx="64">
                  <c:v>1.1039634172760278</c:v>
                </c:pt>
                <c:pt idx="65">
                  <c:v>1.067213575419063</c:v>
                </c:pt>
                <c:pt idx="66">
                  <c:v>1.0889735619506062</c:v>
                </c:pt>
                <c:pt idx="67">
                  <c:v>1.1063822939219841</c:v>
                </c:pt>
                <c:pt idx="68">
                  <c:v>1.0938100773322539</c:v>
                </c:pt>
                <c:pt idx="69">
                  <c:v>1.1228242179811356</c:v>
                </c:pt>
                <c:pt idx="70">
                  <c:v>1.1479686511606018</c:v>
                </c:pt>
                <c:pt idx="71">
                  <c:v>1.146517820337138</c:v>
                </c:pt>
                <c:pt idx="72">
                  <c:v>1.1470006053381159</c:v>
                </c:pt>
                <c:pt idx="73">
                  <c:v>1.1411972820442338</c:v>
                </c:pt>
                <c:pt idx="74">
                  <c:v>1.1440989436911781</c:v>
                </c:pt>
                <c:pt idx="75">
                  <c:v>1.10154577854033</c:v>
                </c:pt>
                <c:pt idx="76">
                  <c:v>1.1063822939219841</c:v>
                </c:pt>
                <c:pt idx="77">
                  <c:v>1.1155700638637962</c:v>
                </c:pt>
                <c:pt idx="78">
                  <c:v>1.117503679688244</c:v>
                </c:pt>
                <c:pt idx="79">
                  <c:v>1.126207426718818</c:v>
                </c:pt>
                <c:pt idx="80">
                  <c:v>1.1450657516034031</c:v>
                </c:pt>
                <c:pt idx="81">
                  <c:v>1.1528026907217401</c:v>
                </c:pt>
                <c:pt idx="82">
                  <c:v>1.1503850519860506</c:v>
                </c:pt>
                <c:pt idx="83">
                  <c:v>1.1702114226931288</c:v>
                </c:pt>
                <c:pt idx="84">
                  <c:v>1.1228229800708831</c:v>
                </c:pt>
                <c:pt idx="85">
                  <c:v>1.1358792195718559</c:v>
                </c:pt>
                <c:pt idx="86">
                  <c:v>1.1329775579249159</c:v>
                </c:pt>
                <c:pt idx="87">
                  <c:v>1.1387808812188043</c:v>
                </c:pt>
                <c:pt idx="88">
                  <c:v>1.1373300503953259</c:v>
                </c:pt>
                <c:pt idx="89">
                  <c:v>1.1532867136329819</c:v>
                </c:pt>
                <c:pt idx="90">
                  <c:v>1.1687605918696531</c:v>
                </c:pt>
                <c:pt idx="91">
                  <c:v>1.1610236527513158</c:v>
                </c:pt>
                <c:pt idx="92">
                  <c:v>1.1557043523686716</c:v>
                </c:pt>
                <c:pt idx="93">
                  <c:v>1.1547375444564583</c:v>
                </c:pt>
                <c:pt idx="94">
                  <c:v>1.1697286376921316</c:v>
                </c:pt>
                <c:pt idx="95">
                  <c:v>1.1494194819840731</c:v>
                </c:pt>
                <c:pt idx="96">
                  <c:v>1.1349124116596301</c:v>
                </c:pt>
                <c:pt idx="97">
                  <c:v>1.1421653278667305</c:v>
                </c:pt>
                <c:pt idx="98">
                  <c:v>1.1416813049554799</c:v>
                </c:pt>
                <c:pt idx="99">
                  <c:v>1.1518358828095119</c:v>
                </c:pt>
                <c:pt idx="100">
                  <c:v>1.1663429531339609</c:v>
                </c:pt>
                <c:pt idx="101">
                  <c:v>1.1619916985737981</c:v>
                </c:pt>
                <c:pt idx="102">
                  <c:v>1.156672398191166</c:v>
                </c:pt>
                <c:pt idx="103">
                  <c:v>1.1547387823667121</c:v>
                </c:pt>
                <c:pt idx="104">
                  <c:v>1.1702126606033882</c:v>
                </c:pt>
                <c:pt idx="105">
                  <c:v>1.156189613190181</c:v>
                </c:pt>
                <c:pt idx="106">
                  <c:v>1.1755307230757621</c:v>
                </c:pt>
                <c:pt idx="107">
                  <c:v>1.1881041775757559</c:v>
                </c:pt>
                <c:pt idx="108">
                  <c:v>1.2011604170767238</c:v>
                </c:pt>
                <c:pt idx="109">
                  <c:v>1.178433622632961</c:v>
                </c:pt>
                <c:pt idx="110">
                  <c:v>1.1890722233982443</c:v>
                </c:pt>
                <c:pt idx="111">
                  <c:v>1.2055141474573854</c:v>
                </c:pt>
                <c:pt idx="112">
                  <c:v>1.1745663909840518</c:v>
                </c:pt>
                <c:pt idx="113">
                  <c:v>1.174082368072817</c:v>
                </c:pt>
                <c:pt idx="114">
                  <c:v>1.2030952708114322</c:v>
                </c:pt>
                <c:pt idx="115">
                  <c:v>1.1861705617513092</c:v>
                </c:pt>
                <c:pt idx="116">
                  <c:v>1.1832689001043559</c:v>
                </c:pt>
                <c:pt idx="117">
                  <c:v>1.27707897743661</c:v>
                </c:pt>
                <c:pt idx="118">
                  <c:v>1.2891684090253559</c:v>
                </c:pt>
                <c:pt idx="119">
                  <c:v>1.2640227379356359</c:v>
                </c:pt>
                <c:pt idx="120">
                  <c:v>1.3027074335273141</c:v>
                </c:pt>
                <c:pt idx="121">
                  <c:v>1.301256602703843</c:v>
                </c:pt>
                <c:pt idx="122">
                  <c:v>1.2287224889918831</c:v>
                </c:pt>
                <c:pt idx="123">
                  <c:v>1.2296892969041013</c:v>
                </c:pt>
                <c:pt idx="124">
                  <c:v>1.2224363806970178</c:v>
                </c:pt>
                <c:pt idx="125">
                  <c:v>1.1939062629593682</c:v>
                </c:pt>
                <c:pt idx="126">
                  <c:v>1.1992255633420121</c:v>
                </c:pt>
                <c:pt idx="127">
                  <c:v>1.220985549873554</c:v>
                </c:pt>
                <c:pt idx="128">
                  <c:v>1.1823008542818763</c:v>
                </c:pt>
                <c:pt idx="129">
                  <c:v>1.2088973561950598</c:v>
                </c:pt>
                <c:pt idx="130">
                  <c:v>1.2828810628202321</c:v>
                </c:pt>
                <c:pt idx="131">
                  <c:v>1.2819142549080038</c:v>
                </c:pt>
                <c:pt idx="132">
                  <c:v>1.2630559300234101</c:v>
                </c:pt>
                <c:pt idx="133">
                  <c:v>1.3070599259977309</c:v>
                </c:pt>
                <c:pt idx="134">
                  <c:v>1.3104443726456478</c:v>
                </c:pt>
                <c:pt idx="135">
                  <c:v>1.2417799664031151</c:v>
                </c:pt>
                <c:pt idx="136">
                  <c:v>1.2427467743153431</c:v>
                </c:pt>
                <c:pt idx="137">
                  <c:v>1.2596714833754776</c:v>
                </c:pt>
                <c:pt idx="138">
                  <c:v>1.253385375080619</c:v>
                </c:pt>
                <c:pt idx="139">
                  <c:v>1.2398451126684018</c:v>
                </c:pt>
                <c:pt idx="140">
                  <c:v>1.257252606729528</c:v>
                </c:pt>
                <c:pt idx="141">
                  <c:v>1.2664403766713341</c:v>
                </c:pt>
                <c:pt idx="142">
                  <c:v>1.2562857988173</c:v>
                </c:pt>
                <c:pt idx="143">
                  <c:v>1.257252606729528</c:v>
                </c:pt>
                <c:pt idx="144">
                  <c:v>1.3152796501170376</c:v>
                </c:pt>
                <c:pt idx="145">
                  <c:v>1.3167304809405149</c:v>
                </c:pt>
                <c:pt idx="146">
                  <c:v>1.298354941056908</c:v>
                </c:pt>
                <c:pt idx="147">
                  <c:v>1.3031902185282978</c:v>
                </c:pt>
                <c:pt idx="148">
                  <c:v>1.3027061956170538</c:v>
                </c:pt>
                <c:pt idx="149">
                  <c:v>1.2461299830530099</c:v>
                </c:pt>
                <c:pt idx="150">
                  <c:v>1.241294705581609</c:v>
                </c:pt>
                <c:pt idx="151">
                  <c:v>1.2325909585510511</c:v>
                </c:pt>
                <c:pt idx="152">
                  <c:v>1.2195347190500674</c:v>
                </c:pt>
                <c:pt idx="153">
                  <c:v>1.2151834644899251</c:v>
                </c:pt>
                <c:pt idx="154">
                  <c:v>1.2180851261368748</c:v>
                </c:pt>
                <c:pt idx="155">
                  <c:v>1.2321081735500681</c:v>
                </c:pt>
                <c:pt idx="156">
                  <c:v>1.2108309720195138</c:v>
                </c:pt>
                <c:pt idx="157">
                  <c:v>1.2146994415786818</c:v>
                </c:pt>
                <c:pt idx="158">
                  <c:v>1.2253368044337001</c:v>
                </c:pt>
                <c:pt idx="159">
                  <c:v>1.2306561048163442</c:v>
                </c:pt>
                <c:pt idx="160">
                  <c:v>1.2166330574031297</c:v>
                </c:pt>
                <c:pt idx="161">
                  <c:v>1.2664403766713341</c:v>
                </c:pt>
                <c:pt idx="162">
                  <c:v>1.2693420383182741</c:v>
                </c:pt>
                <c:pt idx="163">
                  <c:v>1.2669243995825696</c:v>
                </c:pt>
                <c:pt idx="164">
                  <c:v>1.2746613387009118</c:v>
                </c:pt>
                <c:pt idx="165">
                  <c:v>1.2785298082600798</c:v>
                </c:pt>
                <c:pt idx="166">
                  <c:v>1.2587034375529931</c:v>
                </c:pt>
                <c:pt idx="167">
                  <c:v>1.2867495323793998</c:v>
                </c:pt>
                <c:pt idx="168">
                  <c:v>1.2930368785845239</c:v>
                </c:pt>
                <c:pt idx="169">
                  <c:v>1.2499996905224173</c:v>
                </c:pt>
                <c:pt idx="170">
                  <c:v>1.2499996905224173</c:v>
                </c:pt>
                <c:pt idx="171">
                  <c:v>1.3293039354405041</c:v>
                </c:pt>
                <c:pt idx="172">
                  <c:v>1.307543948908968</c:v>
                </c:pt>
                <c:pt idx="173">
                  <c:v>1.2988389639681461</c:v>
                </c:pt>
                <c:pt idx="174">
                  <c:v>1.3418761520302338</c:v>
                </c:pt>
                <c:pt idx="175">
                  <c:v>1.3201161654986981</c:v>
                </c:pt>
                <c:pt idx="176">
                  <c:v>1.2504837134336779</c:v>
                </c:pt>
                <c:pt idx="177">
                  <c:v>1.2398451126684018</c:v>
                </c:pt>
                <c:pt idx="178">
                  <c:v>1.2383942818449234</c:v>
                </c:pt>
                <c:pt idx="179">
                  <c:v>1.193423477958389</c:v>
                </c:pt>
                <c:pt idx="180">
                  <c:v>1.2234031886092438</c:v>
                </c:pt>
                <c:pt idx="181">
                  <c:v>1.2190506961388339</c:v>
                </c:pt>
                <c:pt idx="182">
                  <c:v>1.249998452612165</c:v>
                </c:pt>
                <c:pt idx="183">
                  <c:v>1.2529001142591158</c:v>
                </c:pt>
                <c:pt idx="184">
                  <c:v>1.2794953782620431</c:v>
                </c:pt>
                <c:pt idx="185">
                  <c:v>1.279979401173291</c:v>
                </c:pt>
                <c:pt idx="186">
                  <c:v>1.2780457853488381</c:v>
                </c:pt>
                <c:pt idx="187">
                  <c:v>1.2620878842009282</c:v>
                </c:pt>
                <c:pt idx="188">
                  <c:v>1.2480648367877221</c:v>
                </c:pt>
                <c:pt idx="189">
                  <c:v>1.2620878842009282</c:v>
                </c:pt>
                <c:pt idx="190">
                  <c:v>1.2354926201979859</c:v>
                </c:pt>
                <c:pt idx="191">
                  <c:v>1.2267876352571698</c:v>
                </c:pt>
                <c:pt idx="192">
                  <c:v>1.2166330574031297</c:v>
                </c:pt>
                <c:pt idx="193">
                  <c:v>1.220985549873554</c:v>
                </c:pt>
                <c:pt idx="194">
                  <c:v>1.211314994930758</c:v>
                </c:pt>
                <c:pt idx="195">
                  <c:v>1.205995694548111</c:v>
                </c:pt>
                <c:pt idx="196">
                  <c:v>1.2137326336664538</c:v>
                </c:pt>
                <c:pt idx="197">
                  <c:v>1.2383942818449234</c:v>
                </c:pt>
                <c:pt idx="198">
                  <c:v>1.2364594281102201</c:v>
                </c:pt>
                <c:pt idx="199">
                  <c:v>1.2422615134938411</c:v>
                </c:pt>
                <c:pt idx="200">
                  <c:v>1.271758439143718</c:v>
                </c:pt>
                <c:pt idx="201">
                  <c:v>1.3293026975302438</c:v>
                </c:pt>
                <c:pt idx="202">
                  <c:v>1.3176972888527418</c:v>
                </c:pt>
                <c:pt idx="203">
                  <c:v>1.32301658923538</c:v>
                </c:pt>
                <c:pt idx="204">
                  <c:v>1.3244674200588549</c:v>
                </c:pt>
                <c:pt idx="205">
                  <c:v>1.3215657584119098</c:v>
                </c:pt>
                <c:pt idx="206">
                  <c:v>1.241778728492857</c:v>
                </c:pt>
                <c:pt idx="207">
                  <c:v>1.2451644130510398</c:v>
                </c:pt>
                <c:pt idx="208">
                  <c:v>1.2620891221111821</c:v>
                </c:pt>
                <c:pt idx="209">
                  <c:v>1.2620891221111821</c:v>
                </c:pt>
                <c:pt idx="210">
                  <c:v>1.2538681600816031</c:v>
                </c:pt>
                <c:pt idx="211">
                  <c:v>1.2872335552906418</c:v>
                </c:pt>
                <c:pt idx="212">
                  <c:v>1.291584809850794</c:v>
                </c:pt>
                <c:pt idx="213">
                  <c:v>1.2804634240845341</c:v>
                </c:pt>
                <c:pt idx="214">
                  <c:v>1.2823982778192478</c:v>
                </c:pt>
                <c:pt idx="215">
                  <c:v>1.286267985288674</c:v>
                </c:pt>
                <c:pt idx="216">
                  <c:v>1.285783962377431</c:v>
                </c:pt>
                <c:pt idx="217">
                  <c:v>1.2746625766111721</c:v>
                </c:pt>
                <c:pt idx="218">
                  <c:v>1.2765961924356202</c:v>
                </c:pt>
                <c:pt idx="219">
                  <c:v>1.2707928691417509</c:v>
                </c:pt>
                <c:pt idx="220">
                  <c:v>1.2664403766713341</c:v>
                </c:pt>
                <c:pt idx="221">
                  <c:v>1.2712756541427299</c:v>
                </c:pt>
                <c:pt idx="222">
                  <c:v>1.2746601007906531</c:v>
                </c:pt>
                <c:pt idx="223">
                  <c:v>1.2814302319967621</c:v>
                </c:pt>
                <c:pt idx="224">
                  <c:v>1.2756281466131378</c:v>
                </c:pt>
                <c:pt idx="225">
                  <c:v>1.27998063908355</c:v>
                </c:pt>
                <c:pt idx="226">
                  <c:v>1.272243699965214</c:v>
                </c:pt>
                <c:pt idx="227">
                  <c:v>1.2823982778192478</c:v>
                </c:pt>
                <c:pt idx="228">
                  <c:v>1.3027074335273141</c:v>
                </c:pt>
                <c:pt idx="229">
                  <c:v>1.306091880175239</c:v>
                </c:pt>
                <c:pt idx="230">
                  <c:v>1.2886831482038541</c:v>
                </c:pt>
                <c:pt idx="231">
                  <c:v>1.2930356406742638</c:v>
                </c:pt>
                <c:pt idx="232">
                  <c:v>1.292068832762038</c:v>
                </c:pt>
                <c:pt idx="233">
                  <c:v>1.60299722831893</c:v>
                </c:pt>
                <c:pt idx="234">
                  <c:v>1.888779952786102</c:v>
                </c:pt>
                <c:pt idx="235">
                  <c:v>2.2079293103725885</c:v>
                </c:pt>
                <c:pt idx="236">
                  <c:v>2.4782381566030747</c:v>
                </c:pt>
                <c:pt idx="237">
                  <c:v>2.7161496534470229</c:v>
                </c:pt>
                <c:pt idx="238">
                  <c:v>2.6639246954431282</c:v>
                </c:pt>
                <c:pt idx="239">
                  <c:v>2.7234025696541151</c:v>
                </c:pt>
                <c:pt idx="240">
                  <c:v>2.7185660542724612</c:v>
                </c:pt>
                <c:pt idx="241">
                  <c:v>2.7103463301531368</c:v>
                </c:pt>
                <c:pt idx="242">
                  <c:v>2.8162446011638562</c:v>
                </c:pt>
                <c:pt idx="243">
                  <c:v>2.8355869489597221</c:v>
                </c:pt>
                <c:pt idx="244">
                  <c:v>2.7577347727754113</c:v>
                </c:pt>
                <c:pt idx="245">
                  <c:v>2.7640208810702482</c:v>
                </c:pt>
                <c:pt idx="246">
                  <c:v>2.7983530841915152</c:v>
                </c:pt>
                <c:pt idx="247">
                  <c:v>2.7480642178326096</c:v>
                </c:pt>
                <c:pt idx="248">
                  <c:v>2.782880443865102</c:v>
                </c:pt>
                <c:pt idx="249">
                  <c:v>2.8264004169281574</c:v>
                </c:pt>
                <c:pt idx="250">
                  <c:v>2.77417669683454</c:v>
                </c:pt>
                <c:pt idx="251">
                  <c:v>2.7964207062773312</c:v>
                </c:pt>
                <c:pt idx="252">
                  <c:v>2.7954526604548167</c:v>
                </c:pt>
                <c:pt idx="253">
                  <c:v>2.7645049039815026</c:v>
                </c:pt>
                <c:pt idx="254">
                  <c:v>2.7717578201885829</c:v>
                </c:pt>
                <c:pt idx="255">
                  <c:v>2.837521802694448</c:v>
                </c:pt>
                <c:pt idx="256">
                  <c:v>2.8467095726362421</c:v>
                </c:pt>
                <c:pt idx="257">
                  <c:v>2.8268844398394033</c:v>
                </c:pt>
                <c:pt idx="258">
                  <c:v>2.8051244533078821</c:v>
                </c:pt>
                <c:pt idx="259">
                  <c:v>2.8089929228670512</c:v>
                </c:pt>
                <c:pt idx="260">
                  <c:v>2.8152790311619147</c:v>
                </c:pt>
                <c:pt idx="261">
                  <c:v>2.7804628051294049</c:v>
                </c:pt>
                <c:pt idx="262">
                  <c:v>2.8147950082506732</c:v>
                </c:pt>
                <c:pt idx="263">
                  <c:v>2.8544465117545768</c:v>
                </c:pt>
                <c:pt idx="264">
                  <c:v>2.8597658121372147</c:v>
                </c:pt>
                <c:pt idx="265">
                  <c:v>2.8418742951648377</c:v>
                </c:pt>
                <c:pt idx="266">
                  <c:v>2.5420672853742139</c:v>
                </c:pt>
                <c:pt idx="267">
                  <c:v>2.5241757684018578</c:v>
                </c:pt>
                <c:pt idx="268">
                  <c:v>2.2243699965214812</c:v>
                </c:pt>
                <c:pt idx="269">
                  <c:v>1.9381032491430581</c:v>
                </c:pt>
                <c:pt idx="270">
                  <c:v>1.922145347995142</c:v>
                </c:pt>
                <c:pt idx="271">
                  <c:v>2.2354913822877402</c:v>
                </c:pt>
                <c:pt idx="272">
                  <c:v>2.2973868952344212</c:v>
                </c:pt>
                <c:pt idx="273">
                  <c:v>2.2920675948517788</c:v>
                </c:pt>
                <c:pt idx="274">
                  <c:v>2.281428994086502</c:v>
                </c:pt>
                <c:pt idx="275">
                  <c:v>1.9927446079723898</c:v>
                </c:pt>
                <c:pt idx="276">
                  <c:v>1.7287218700367539</c:v>
                </c:pt>
                <c:pt idx="277">
                  <c:v>1.459379831718479</c:v>
                </c:pt>
                <c:pt idx="278">
                  <c:v>1.6557049713238101</c:v>
                </c:pt>
                <c:pt idx="279">
                  <c:v>1.6445835855575501</c:v>
                </c:pt>
                <c:pt idx="280">
                  <c:v>1.7867501513345301</c:v>
                </c:pt>
                <c:pt idx="281">
                  <c:v>1.7538675411264739</c:v>
                </c:pt>
                <c:pt idx="282">
                  <c:v>1.9535771273797342</c:v>
                </c:pt>
                <c:pt idx="283">
                  <c:v>1.9443893574379219</c:v>
                </c:pt>
                <c:pt idx="284">
                  <c:v>1.9487418499083382</c:v>
                </c:pt>
                <c:pt idx="285">
                  <c:v>2.1677937839574457</c:v>
                </c:pt>
                <c:pt idx="286">
                  <c:v>2.427465267332924</c:v>
                </c:pt>
                <c:pt idx="287">
                  <c:v>2.1595740598381061</c:v>
                </c:pt>
                <c:pt idx="288">
                  <c:v>2.0101545778540402</c:v>
                </c:pt>
                <c:pt idx="289">
                  <c:v>2.0135390245019602</c:v>
                </c:pt>
                <c:pt idx="290">
                  <c:v>1.704061459768536</c:v>
                </c:pt>
                <c:pt idx="291">
                  <c:v>1.5469050386661281</c:v>
                </c:pt>
                <c:pt idx="292">
                  <c:v>1.540618930371269</c:v>
                </c:pt>
                <c:pt idx="293">
                  <c:v>1.780948065950908</c:v>
                </c:pt>
                <c:pt idx="294">
                  <c:v>1.7857833434223018</c:v>
                </c:pt>
                <c:pt idx="295">
                  <c:v>1.7529007332142459</c:v>
                </c:pt>
                <c:pt idx="296">
                  <c:v>1.7630553110682801</c:v>
                </c:pt>
                <c:pt idx="297">
                  <c:v>1.765955734804961</c:v>
                </c:pt>
                <c:pt idx="298">
                  <c:v>1.7393592328917711</c:v>
                </c:pt>
                <c:pt idx="299">
                  <c:v>1.7340399325091318</c:v>
                </c:pt>
                <c:pt idx="300">
                  <c:v>1.6958392598286978</c:v>
                </c:pt>
                <c:pt idx="301">
                  <c:v>1.8592817892259719</c:v>
                </c:pt>
                <c:pt idx="302">
                  <c:v>1.8539624888433339</c:v>
                </c:pt>
                <c:pt idx="303">
                  <c:v>1.5802679580546499</c:v>
                </c:pt>
                <c:pt idx="304">
                  <c:v>1.9231121559073701</c:v>
                </c:pt>
                <c:pt idx="305">
                  <c:v>1.9434213116154291</c:v>
                </c:pt>
                <c:pt idx="306">
                  <c:v>1.9487406119980741</c:v>
                </c:pt>
                <c:pt idx="307">
                  <c:v>1.9526090815572421</c:v>
                </c:pt>
                <c:pt idx="308">
                  <c:v>1.9642144902347449</c:v>
                </c:pt>
                <c:pt idx="309">
                  <c:v>1.95309186655823</c:v>
                </c:pt>
                <c:pt idx="310">
                  <c:v>1.9767867068244751</c:v>
                </c:pt>
                <c:pt idx="311">
                  <c:v>1.702609391034801</c:v>
                </c:pt>
                <c:pt idx="312">
                  <c:v>2.0135377865917126</c:v>
                </c:pt>
                <c:pt idx="313">
                  <c:v>2.3278518667067751</c:v>
                </c:pt>
                <c:pt idx="314">
                  <c:v>2.0546413588293402</c:v>
                </c:pt>
                <c:pt idx="315">
                  <c:v>2.3370396366485777</c:v>
                </c:pt>
                <c:pt idx="316">
                  <c:v>2.6179870836443602</c:v>
                </c:pt>
                <c:pt idx="317">
                  <c:v>2.5145064513693152</c:v>
                </c:pt>
                <c:pt idx="318">
                  <c:v>2.4864591186326539</c:v>
                </c:pt>
                <c:pt idx="319">
                  <c:v>2.4129581970084435</c:v>
                </c:pt>
                <c:pt idx="320">
                  <c:v>2.4506760846879172</c:v>
                </c:pt>
                <c:pt idx="321">
                  <c:v>2.4018368112422062</c:v>
                </c:pt>
                <c:pt idx="322">
                  <c:v>2.4535765084246002</c:v>
                </c:pt>
                <c:pt idx="323">
                  <c:v>2.1658589302227127</c:v>
                </c:pt>
                <c:pt idx="324">
                  <c:v>2.4511588696888795</c:v>
                </c:pt>
                <c:pt idx="325">
                  <c:v>2.2263036123459385</c:v>
                </c:pt>
                <c:pt idx="326">
                  <c:v>1.9966130775315643</c:v>
                </c:pt>
                <c:pt idx="327">
                  <c:v>1.9487406119980741</c:v>
                </c:pt>
                <c:pt idx="328">
                  <c:v>1.9574455969389</c:v>
                </c:pt>
                <c:pt idx="329">
                  <c:v>1.7954526604548331</c:v>
                </c:pt>
                <c:pt idx="330">
                  <c:v>1.6992249443868821</c:v>
                </c:pt>
                <c:pt idx="331">
                  <c:v>1.9100559164064048</c:v>
                </c:pt>
                <c:pt idx="332">
                  <c:v>1.6929388360920161</c:v>
                </c:pt>
                <c:pt idx="333">
                  <c:v>1.993711415884617</c:v>
                </c:pt>
                <c:pt idx="334">
                  <c:v>1.8921643994340278</c:v>
                </c:pt>
                <c:pt idx="335">
                  <c:v>1.8863610761401459</c:v>
                </c:pt>
                <c:pt idx="336">
                  <c:v>1.9695337906173818</c:v>
                </c:pt>
                <c:pt idx="337">
                  <c:v>2.2490304067896898</c:v>
                </c:pt>
                <c:pt idx="338">
                  <c:v>2.2770777395263617</c:v>
                </c:pt>
                <c:pt idx="339">
                  <c:v>2.5469038007558678</c:v>
                </c:pt>
                <c:pt idx="340">
                  <c:v>2.7383936628898042</c:v>
                </c:pt>
                <c:pt idx="341">
                  <c:v>2.4472916380400012</c:v>
                </c:pt>
                <c:pt idx="342">
                  <c:v>2.4690516245715277</c:v>
                </c:pt>
                <c:pt idx="343">
                  <c:v>2.1382968583075685</c:v>
                </c:pt>
                <c:pt idx="344">
                  <c:v>2.1687605918696602</c:v>
                </c:pt>
                <c:pt idx="345">
                  <c:v>2.0623770600374232</c:v>
                </c:pt>
                <c:pt idx="346">
                  <c:v>2.18906850966746</c:v>
                </c:pt>
                <c:pt idx="347">
                  <c:v>1.8781401141105742</c:v>
                </c:pt>
                <c:pt idx="348">
                  <c:v>2.1818155934603678</c:v>
                </c:pt>
                <c:pt idx="349">
                  <c:v>2.1165356338657468</c:v>
                </c:pt>
                <c:pt idx="350">
                  <c:v>2.0884895390393572</c:v>
                </c:pt>
                <c:pt idx="351">
                  <c:v>2.218566673227591</c:v>
                </c:pt>
                <c:pt idx="352">
                  <c:v>2.4951628656632168</c:v>
                </c:pt>
                <c:pt idx="353">
                  <c:v>2.4434219305705658</c:v>
                </c:pt>
                <c:pt idx="354">
                  <c:v>2.4487412309532028</c:v>
                </c:pt>
                <c:pt idx="355">
                  <c:v>2.5976779279362932</c:v>
                </c:pt>
              </c:numCache>
            </c:numRef>
          </c:val>
        </c:ser>
        <c:ser>
          <c:idx val="2"/>
          <c:order val="2"/>
          <c:tx>
            <c:strRef>
              <c:f>Figure1_thermal_coupling!$AB$1</c:f>
              <c:strCache>
                <c:ptCount val="1"/>
                <c:pt idx="0">
                  <c:v>CPU CU1 Pow</c:v>
                </c:pt>
              </c:strCache>
            </c:strRef>
          </c:tx>
          <c:marker>
            <c:symbol val="none"/>
          </c:marker>
          <c:val>
            <c:numRef>
              <c:f>Figure1_thermal_coupling!$AB$6:$AB$361</c:f>
              <c:numCache>
                <c:formatCode>General</c:formatCode>
                <c:ptCount val="356"/>
                <c:pt idx="0">
                  <c:v>1</c:v>
                </c:pt>
                <c:pt idx="1">
                  <c:v>0.997815783175379</c:v>
                </c:pt>
                <c:pt idx="2">
                  <c:v>1.107470625471122</c:v>
                </c:pt>
                <c:pt idx="3">
                  <c:v>1.2573170704429499</c:v>
                </c:pt>
                <c:pt idx="4">
                  <c:v>1.2940137025215241</c:v>
                </c:pt>
                <c:pt idx="5">
                  <c:v>1.4491020441943219</c:v>
                </c:pt>
                <c:pt idx="6">
                  <c:v>1.5006531401052641</c:v>
                </c:pt>
                <c:pt idx="7">
                  <c:v>1.5115742242283658</c:v>
                </c:pt>
                <c:pt idx="8">
                  <c:v>1.4814302426236476</c:v>
                </c:pt>
                <c:pt idx="9">
                  <c:v>1.5788521286328205</c:v>
                </c:pt>
                <c:pt idx="10">
                  <c:v>1.5491454377492611</c:v>
                </c:pt>
                <c:pt idx="11">
                  <c:v>1.4827409963965461</c:v>
                </c:pt>
                <c:pt idx="12">
                  <c:v>1.3394472018985801</c:v>
                </c:pt>
                <c:pt idx="13">
                  <c:v>1.3931825146341421</c:v>
                </c:pt>
                <c:pt idx="14">
                  <c:v>1.31323548161254</c:v>
                </c:pt>
                <c:pt idx="15">
                  <c:v>1.3193519597558341</c:v>
                </c:pt>
                <c:pt idx="16">
                  <c:v>1.4525970147918341</c:v>
                </c:pt>
                <c:pt idx="17">
                  <c:v>1.561814566366416</c:v>
                </c:pt>
                <c:pt idx="18">
                  <c:v>1.484925213221161</c:v>
                </c:pt>
                <c:pt idx="19">
                  <c:v>1.5941427647957589</c:v>
                </c:pt>
                <c:pt idx="20">
                  <c:v>1.6221025295758498</c:v>
                </c:pt>
                <c:pt idx="21">
                  <c:v>1.5832216806726354</c:v>
                </c:pt>
                <c:pt idx="22">
                  <c:v>1.494537780352561</c:v>
                </c:pt>
                <c:pt idx="23">
                  <c:v>1.5216240820809113</c:v>
                </c:pt>
                <c:pt idx="24">
                  <c:v>1.3979904757857251</c:v>
                </c:pt>
                <c:pt idx="25">
                  <c:v>1.4202710531436791</c:v>
                </c:pt>
                <c:pt idx="26">
                  <c:v>1.4001746926103373</c:v>
                </c:pt>
                <c:pt idx="27">
                  <c:v>1.4569676852222522</c:v>
                </c:pt>
                <c:pt idx="28">
                  <c:v>1.5002180861652861</c:v>
                </c:pt>
                <c:pt idx="29">
                  <c:v>1.6098718100704299</c:v>
                </c:pt>
                <c:pt idx="30">
                  <c:v>1.5251179342878483</c:v>
                </c:pt>
                <c:pt idx="31">
                  <c:v>1.556135378944284</c:v>
                </c:pt>
                <c:pt idx="32">
                  <c:v>1.5635614924698662</c:v>
                </c:pt>
                <c:pt idx="33">
                  <c:v>1.499341267941781</c:v>
                </c:pt>
                <c:pt idx="34">
                  <c:v>1.5006520217146768</c:v>
                </c:pt>
                <c:pt idx="35">
                  <c:v>1.4796821981296018</c:v>
                </c:pt>
                <c:pt idx="36">
                  <c:v>1.475313764480362</c:v>
                </c:pt>
                <c:pt idx="37">
                  <c:v>1.3914344701400878</c:v>
                </c:pt>
                <c:pt idx="38">
                  <c:v>1.4499755072460518</c:v>
                </c:pt>
                <c:pt idx="39">
                  <c:v>1.4333741173102201</c:v>
                </c:pt>
                <c:pt idx="40">
                  <c:v>1.4534704778435639</c:v>
                </c:pt>
                <c:pt idx="41">
                  <c:v>1.4940993712408099</c:v>
                </c:pt>
                <c:pt idx="42">
                  <c:v>1.6242878647910646</c:v>
                </c:pt>
                <c:pt idx="43">
                  <c:v>1.549582728470422</c:v>
                </c:pt>
                <c:pt idx="44">
                  <c:v>1.4643937987478441</c:v>
                </c:pt>
                <c:pt idx="45">
                  <c:v>1.563563729251058</c:v>
                </c:pt>
                <c:pt idx="46">
                  <c:v>1.4722572029946031</c:v>
                </c:pt>
                <c:pt idx="47">
                  <c:v>1.439054423122949</c:v>
                </c:pt>
                <c:pt idx="48">
                  <c:v>1.4997796770535257</c:v>
                </c:pt>
                <c:pt idx="49">
                  <c:v>1.52031220991744</c:v>
                </c:pt>
                <c:pt idx="50">
                  <c:v>1.4608977097597471</c:v>
                </c:pt>
                <c:pt idx="51">
                  <c:v>1.4460443643179719</c:v>
                </c:pt>
                <c:pt idx="52">
                  <c:v>1.3787664599135261</c:v>
                </c:pt>
                <c:pt idx="53">
                  <c:v>1.3669707943481011</c:v>
                </c:pt>
                <c:pt idx="54">
                  <c:v>1.4600242467080158</c:v>
                </c:pt>
                <c:pt idx="55">
                  <c:v>1.447791290421415</c:v>
                </c:pt>
                <c:pt idx="56">
                  <c:v>1.4451709012662421</c:v>
                </c:pt>
                <c:pt idx="57">
                  <c:v>1.5006531401052641</c:v>
                </c:pt>
                <c:pt idx="58">
                  <c:v>1.4001724558291582</c:v>
                </c:pt>
                <c:pt idx="59">
                  <c:v>1.3617277792565381</c:v>
                </c:pt>
                <c:pt idx="60">
                  <c:v>1.3320210883729822</c:v>
                </c:pt>
                <c:pt idx="61">
                  <c:v>1.2900814412028521</c:v>
                </c:pt>
                <c:pt idx="62">
                  <c:v>1.2407156805071218</c:v>
                </c:pt>
                <c:pt idx="63">
                  <c:v>1.251636764630226</c:v>
                </c:pt>
                <c:pt idx="64">
                  <c:v>1.257753242773519</c:v>
                </c:pt>
                <c:pt idx="65">
                  <c:v>1.2511994739090602</c:v>
                </c:pt>
                <c:pt idx="66">
                  <c:v>1.4154619736015079</c:v>
                </c:pt>
                <c:pt idx="67">
                  <c:v>1.52555298822782</c:v>
                </c:pt>
                <c:pt idx="68">
                  <c:v>1.555260797501957</c:v>
                </c:pt>
                <c:pt idx="69">
                  <c:v>1.579288300963382</c:v>
                </c:pt>
                <c:pt idx="70">
                  <c:v>1.5657457092944911</c:v>
                </c:pt>
                <c:pt idx="71">
                  <c:v>1.5032735292604531</c:v>
                </c:pt>
                <c:pt idx="72">
                  <c:v>1.414588510549778</c:v>
                </c:pt>
                <c:pt idx="73">
                  <c:v>1.388812962594314</c:v>
                </c:pt>
                <c:pt idx="74">
                  <c:v>1.3735223264313721</c:v>
                </c:pt>
                <c:pt idx="75">
                  <c:v>1.4036663080360754</c:v>
                </c:pt>
                <c:pt idx="76">
                  <c:v>1.409782786179371</c:v>
                </c:pt>
                <c:pt idx="77">
                  <c:v>1.3643481684117389</c:v>
                </c:pt>
                <c:pt idx="78">
                  <c:v>1.3254662011179379</c:v>
                </c:pt>
                <c:pt idx="79">
                  <c:v>1.3647854591328901</c:v>
                </c:pt>
                <c:pt idx="80">
                  <c:v>1.4071623970241685</c:v>
                </c:pt>
                <c:pt idx="81">
                  <c:v>1.4158992643226604</c:v>
                </c:pt>
                <c:pt idx="82">
                  <c:v>1.4949728342925401</c:v>
                </c:pt>
                <c:pt idx="83">
                  <c:v>1.5823482176209138</c:v>
                </c:pt>
                <c:pt idx="84">
                  <c:v>1.4272587575575191</c:v>
                </c:pt>
                <c:pt idx="85">
                  <c:v>1.4150258012709378</c:v>
                </c:pt>
                <c:pt idx="86">
                  <c:v>1.451286261018943</c:v>
                </c:pt>
                <c:pt idx="87">
                  <c:v>1.5325451662040261</c:v>
                </c:pt>
                <c:pt idx="88">
                  <c:v>1.571426015107215</c:v>
                </c:pt>
                <c:pt idx="89">
                  <c:v>1.62559750017335</c:v>
                </c:pt>
                <c:pt idx="90">
                  <c:v>1.652683801901722</c:v>
                </c:pt>
                <c:pt idx="91">
                  <c:v>1.5360390184109458</c:v>
                </c:pt>
                <c:pt idx="92">
                  <c:v>1.5150691948258779</c:v>
                </c:pt>
                <c:pt idx="93">
                  <c:v>1.4661396064607199</c:v>
                </c:pt>
                <c:pt idx="94">
                  <c:v>1.5312332940405438</c:v>
                </c:pt>
                <c:pt idx="95">
                  <c:v>1.5203110915268501</c:v>
                </c:pt>
                <c:pt idx="96">
                  <c:v>1.5810363454574259</c:v>
                </c:pt>
                <c:pt idx="97">
                  <c:v>1.576230621087032</c:v>
                </c:pt>
                <c:pt idx="98">
                  <c:v>1.5819098085091556</c:v>
                </c:pt>
                <c:pt idx="99">
                  <c:v>1.6395773825633959</c:v>
                </c:pt>
                <c:pt idx="100">
                  <c:v>1.6758378423114</c:v>
                </c:pt>
                <c:pt idx="101">
                  <c:v>1.693312695298957</c:v>
                </c:pt>
                <c:pt idx="102">
                  <c:v>1.657052235550954</c:v>
                </c:pt>
                <c:pt idx="103">
                  <c:v>1.6076864748552289</c:v>
                </c:pt>
                <c:pt idx="104">
                  <c:v>1.5897743311465069</c:v>
                </c:pt>
                <c:pt idx="105">
                  <c:v>1.5019638938781477</c:v>
                </c:pt>
                <c:pt idx="106">
                  <c:v>1.439054423122949</c:v>
                </c:pt>
                <c:pt idx="107">
                  <c:v>1.5067696182485502</c:v>
                </c:pt>
                <c:pt idx="108">
                  <c:v>1.571426015107215</c:v>
                </c:pt>
                <c:pt idx="109">
                  <c:v>1.4613350004809078</c:v>
                </c:pt>
                <c:pt idx="110">
                  <c:v>1.4591507836562869</c:v>
                </c:pt>
                <c:pt idx="111">
                  <c:v>1.5412831518931001</c:v>
                </c:pt>
                <c:pt idx="112">
                  <c:v>1.4089104415182381</c:v>
                </c:pt>
                <c:pt idx="113">
                  <c:v>1.442986684441621</c:v>
                </c:pt>
                <c:pt idx="114">
                  <c:v>1.4442974382145111</c:v>
                </c:pt>
                <c:pt idx="115">
                  <c:v>1.507643081300285</c:v>
                </c:pt>
                <c:pt idx="116">
                  <c:v>1.488857474539844</c:v>
                </c:pt>
                <c:pt idx="117">
                  <c:v>1.5858431882184258</c:v>
                </c:pt>
                <c:pt idx="118">
                  <c:v>1.572736768880111</c:v>
                </c:pt>
                <c:pt idx="119">
                  <c:v>1.5998219522178714</c:v>
                </c:pt>
                <c:pt idx="120">
                  <c:v>1.612928371556196</c:v>
                </c:pt>
                <c:pt idx="121">
                  <c:v>1.662294132251924</c:v>
                </c:pt>
                <c:pt idx="122">
                  <c:v>1.6430723531609071</c:v>
                </c:pt>
                <c:pt idx="123">
                  <c:v>1.6317139783166441</c:v>
                </c:pt>
                <c:pt idx="124">
                  <c:v>1.6085599379069588</c:v>
                </c:pt>
                <c:pt idx="125">
                  <c:v>1.5316705847617109</c:v>
                </c:pt>
                <c:pt idx="126">
                  <c:v>1.5583207141594901</c:v>
                </c:pt>
                <c:pt idx="127">
                  <c:v>1.5854058974972638</c:v>
                </c:pt>
                <c:pt idx="128">
                  <c:v>1.5294863679370838</c:v>
                </c:pt>
                <c:pt idx="129">
                  <c:v>1.6553053094474919</c:v>
                </c:pt>
                <c:pt idx="130">
                  <c:v>1.7584063828787819</c:v>
                </c:pt>
                <c:pt idx="131">
                  <c:v>1.7260770660588642</c:v>
                </c:pt>
                <c:pt idx="132">
                  <c:v>1.6391400918422361</c:v>
                </c:pt>
                <c:pt idx="133">
                  <c:v>1.6151114699902323</c:v>
                </c:pt>
                <c:pt idx="134">
                  <c:v>1.484486804109415</c:v>
                </c:pt>
                <c:pt idx="135">
                  <c:v>1.352115212125143</c:v>
                </c:pt>
                <c:pt idx="136">
                  <c:v>1.2704212530000734</c:v>
                </c:pt>
                <c:pt idx="137">
                  <c:v>1.2420241974988298</c:v>
                </c:pt>
                <c:pt idx="138">
                  <c:v>1.3237192750144713</c:v>
                </c:pt>
                <c:pt idx="139">
                  <c:v>1.2712947160518118</c:v>
                </c:pt>
                <c:pt idx="140">
                  <c:v>1.3315826792612409</c:v>
                </c:pt>
                <c:pt idx="141">
                  <c:v>1.419393116529583</c:v>
                </c:pt>
                <c:pt idx="142">
                  <c:v>1.4408002308358179</c:v>
                </c:pt>
                <c:pt idx="143">
                  <c:v>1.4919140360255978</c:v>
                </c:pt>
                <c:pt idx="144">
                  <c:v>1.6085588195163709</c:v>
                </c:pt>
                <c:pt idx="145">
                  <c:v>1.6784582314665986</c:v>
                </c:pt>
                <c:pt idx="146">
                  <c:v>1.653557264953448</c:v>
                </c:pt>
                <c:pt idx="147">
                  <c:v>1.7387473130666049</c:v>
                </c:pt>
                <c:pt idx="148">
                  <c:v>1.7876769014317688</c:v>
                </c:pt>
                <c:pt idx="149">
                  <c:v>1.7710755114959369</c:v>
                </c:pt>
                <c:pt idx="150">
                  <c:v>1.7212724600790479</c:v>
                </c:pt>
                <c:pt idx="151">
                  <c:v>1.6837012465581518</c:v>
                </c:pt>
                <c:pt idx="152">
                  <c:v>1.6037542135365519</c:v>
                </c:pt>
                <c:pt idx="153">
                  <c:v>1.4962847064560221</c:v>
                </c:pt>
                <c:pt idx="154">
                  <c:v>1.4809951886836759</c:v>
                </c:pt>
                <c:pt idx="155">
                  <c:v>1.5089549534637681</c:v>
                </c:pt>
                <c:pt idx="156">
                  <c:v>1.4119692397851702</c:v>
                </c:pt>
                <c:pt idx="157">
                  <c:v>1.4386182507923742</c:v>
                </c:pt>
                <c:pt idx="158">
                  <c:v>1.421579570135387</c:v>
                </c:pt>
                <c:pt idx="159">
                  <c:v>1.4700718677793898</c:v>
                </c:pt>
                <c:pt idx="160">
                  <c:v>1.4766256366438439</c:v>
                </c:pt>
                <c:pt idx="161">
                  <c:v>1.6548691371169231</c:v>
                </c:pt>
                <c:pt idx="162">
                  <c:v>1.6767124237537343</c:v>
                </c:pt>
                <c:pt idx="163">
                  <c:v>1.6981195380599501</c:v>
                </c:pt>
                <c:pt idx="164">
                  <c:v>1.5867177696607568</c:v>
                </c:pt>
                <c:pt idx="165">
                  <c:v>1.5478358023669618</c:v>
                </c:pt>
                <c:pt idx="166">
                  <c:v>1.4359967432465917</c:v>
                </c:pt>
                <c:pt idx="167">
                  <c:v>1.4779363904167298</c:v>
                </c:pt>
                <c:pt idx="168">
                  <c:v>1.447355118090863</c:v>
                </c:pt>
                <c:pt idx="169">
                  <c:v>1.5390978166778879</c:v>
                </c:pt>
                <c:pt idx="170">
                  <c:v>1.6194821404206501</c:v>
                </c:pt>
                <c:pt idx="171">
                  <c:v>1.7155943910474978</c:v>
                </c:pt>
                <c:pt idx="172">
                  <c:v>1.6491899496947959</c:v>
                </c:pt>
                <c:pt idx="173">
                  <c:v>1.7356907515808391</c:v>
                </c:pt>
                <c:pt idx="174">
                  <c:v>1.7898622366469759</c:v>
                </c:pt>
                <c:pt idx="175">
                  <c:v>1.7217097508002031</c:v>
                </c:pt>
                <c:pt idx="176">
                  <c:v>1.647440786810149</c:v>
                </c:pt>
                <c:pt idx="177">
                  <c:v>1.57229835976836</c:v>
                </c:pt>
                <c:pt idx="178">
                  <c:v>1.5281744957736019</c:v>
                </c:pt>
                <c:pt idx="179">
                  <c:v>1.3966763668410662</c:v>
                </c:pt>
                <c:pt idx="180">
                  <c:v>1.4661396064607199</c:v>
                </c:pt>
                <c:pt idx="181">
                  <c:v>1.4801194888507641</c:v>
                </c:pt>
                <c:pt idx="182">
                  <c:v>1.6081237655763849</c:v>
                </c:pt>
                <c:pt idx="183">
                  <c:v>1.6574895262721141</c:v>
                </c:pt>
                <c:pt idx="184">
                  <c:v>1.7199628246967542</c:v>
                </c:pt>
                <c:pt idx="185">
                  <c:v>1.712535592780565</c:v>
                </c:pt>
                <c:pt idx="186">
                  <c:v>1.7413688206123858</c:v>
                </c:pt>
                <c:pt idx="187">
                  <c:v>1.7632121072491838</c:v>
                </c:pt>
                <c:pt idx="188">
                  <c:v>1.7234577952942598</c:v>
                </c:pt>
                <c:pt idx="189">
                  <c:v>1.7553487030024262</c:v>
                </c:pt>
                <c:pt idx="190">
                  <c:v>1.625161327842781</c:v>
                </c:pt>
                <c:pt idx="191">
                  <c:v>1.5670575814579801</c:v>
                </c:pt>
                <c:pt idx="192">
                  <c:v>1.4661396064607199</c:v>
                </c:pt>
                <c:pt idx="193">
                  <c:v>1.5491443193586698</c:v>
                </c:pt>
                <c:pt idx="194">
                  <c:v>1.531669466371113</c:v>
                </c:pt>
                <c:pt idx="195">
                  <c:v>1.556571551274853</c:v>
                </c:pt>
                <c:pt idx="196">
                  <c:v>1.5941427647957589</c:v>
                </c:pt>
                <c:pt idx="197">
                  <c:v>1.669721364168107</c:v>
                </c:pt>
                <c:pt idx="198">
                  <c:v>1.5736102319318421</c:v>
                </c:pt>
                <c:pt idx="199">
                  <c:v>1.6443831069338088</c:v>
                </c:pt>
                <c:pt idx="200">
                  <c:v>1.6745270885385148</c:v>
                </c:pt>
                <c:pt idx="201">
                  <c:v>1.7658336147949587</c:v>
                </c:pt>
                <c:pt idx="202">
                  <c:v>1.7841830492248441</c:v>
                </c:pt>
                <c:pt idx="203">
                  <c:v>1.7177786078721196</c:v>
                </c:pt>
                <c:pt idx="204">
                  <c:v>1.6636071228059981</c:v>
                </c:pt>
                <c:pt idx="205">
                  <c:v>1.6701597732798601</c:v>
                </c:pt>
                <c:pt idx="206">
                  <c:v>1.4696356954488159</c:v>
                </c:pt>
                <c:pt idx="207">
                  <c:v>1.426385294505794</c:v>
                </c:pt>
                <c:pt idx="208">
                  <c:v>1.4464816550391213</c:v>
                </c:pt>
                <c:pt idx="209">
                  <c:v>1.4268225852269538</c:v>
                </c:pt>
                <c:pt idx="210">
                  <c:v>1.3818252581804582</c:v>
                </c:pt>
                <c:pt idx="211">
                  <c:v>1.4648310894690098</c:v>
                </c:pt>
                <c:pt idx="212">
                  <c:v>1.4744425382098141</c:v>
                </c:pt>
                <c:pt idx="213">
                  <c:v>1.5067707366391458</c:v>
                </c:pt>
                <c:pt idx="214">
                  <c:v>1.5286140232759451</c:v>
                </c:pt>
                <c:pt idx="215">
                  <c:v>1.6203567218629749</c:v>
                </c:pt>
                <c:pt idx="216">
                  <c:v>1.6478791959218999</c:v>
                </c:pt>
                <c:pt idx="217">
                  <c:v>1.5880274050430481</c:v>
                </c:pt>
                <c:pt idx="218">
                  <c:v>1.570988724386067</c:v>
                </c:pt>
                <c:pt idx="219">
                  <c:v>1.581473636178593</c:v>
                </c:pt>
                <c:pt idx="220">
                  <c:v>1.5190014561445442</c:v>
                </c:pt>
                <c:pt idx="221">
                  <c:v>1.4595869559868559</c:v>
                </c:pt>
                <c:pt idx="222">
                  <c:v>1.5045842830333438</c:v>
                </c:pt>
                <c:pt idx="223">
                  <c:v>1.5797267100751244</c:v>
                </c:pt>
                <c:pt idx="224">
                  <c:v>1.5587568864900661</c:v>
                </c:pt>
                <c:pt idx="225">
                  <c:v>1.5609411033146858</c:v>
                </c:pt>
                <c:pt idx="226">
                  <c:v>1.6644794674671359</c:v>
                </c:pt>
                <c:pt idx="227">
                  <c:v>1.693313813689548</c:v>
                </c:pt>
                <c:pt idx="228">
                  <c:v>1.706856405358433</c:v>
                </c:pt>
                <c:pt idx="229">
                  <c:v>1.6260359092851069</c:v>
                </c:pt>
                <c:pt idx="230">
                  <c:v>1.5473985116458009</c:v>
                </c:pt>
                <c:pt idx="231">
                  <c:v>1.4525970147918341</c:v>
                </c:pt>
                <c:pt idx="232">
                  <c:v>1.3346414775281779</c:v>
                </c:pt>
                <c:pt idx="233">
                  <c:v>1.4233264962388459</c:v>
                </c:pt>
                <c:pt idx="234">
                  <c:v>1.6024434597636621</c:v>
                </c:pt>
                <c:pt idx="235">
                  <c:v>1.7894249459258138</c:v>
                </c:pt>
                <c:pt idx="236">
                  <c:v>1.991259777529744</c:v>
                </c:pt>
                <c:pt idx="237">
                  <c:v>2.1791147267436282</c:v>
                </c:pt>
                <c:pt idx="238">
                  <c:v>2.1231951971834451</c:v>
                </c:pt>
                <c:pt idx="239">
                  <c:v>2.1729982486003472</c:v>
                </c:pt>
                <c:pt idx="240">
                  <c:v>2.186540840269219</c:v>
                </c:pt>
                <c:pt idx="241">
                  <c:v>2.1529018880670012</c:v>
                </c:pt>
                <c:pt idx="242">
                  <c:v>2.1952777075677012</c:v>
                </c:pt>
                <c:pt idx="243">
                  <c:v>2.1948415352371322</c:v>
                </c:pt>
                <c:pt idx="244">
                  <c:v>2.1450384838202377</c:v>
                </c:pt>
                <c:pt idx="245">
                  <c:v>2.18479391416576</c:v>
                </c:pt>
                <c:pt idx="246">
                  <c:v>2.1550872232822078</c:v>
                </c:pt>
                <c:pt idx="247">
                  <c:v>2.1004784474949201</c:v>
                </c:pt>
                <c:pt idx="248">
                  <c:v>2.1690671056722532</c:v>
                </c:pt>
                <c:pt idx="249">
                  <c:v>2.183046988062308</c:v>
                </c:pt>
                <c:pt idx="250">
                  <c:v>2.1673190611782052</c:v>
                </c:pt>
                <c:pt idx="251">
                  <c:v>2.2293539504910882</c:v>
                </c:pt>
                <c:pt idx="252">
                  <c:v>2.2228013000172231</c:v>
                </c:pt>
                <c:pt idx="253">
                  <c:v>2.1874143033209585</c:v>
                </c:pt>
                <c:pt idx="254">
                  <c:v>2.1900358108667302</c:v>
                </c:pt>
                <c:pt idx="255">
                  <c:v>2.1952788259582738</c:v>
                </c:pt>
                <c:pt idx="256">
                  <c:v>2.1935318998548352</c:v>
                </c:pt>
                <c:pt idx="257">
                  <c:v>2.2096959990694987</c:v>
                </c:pt>
                <c:pt idx="258">
                  <c:v>2.2223651276866541</c:v>
                </c:pt>
                <c:pt idx="259">
                  <c:v>2.2481395572515575</c:v>
                </c:pt>
                <c:pt idx="260">
                  <c:v>2.2040156932567747</c:v>
                </c:pt>
                <c:pt idx="261">
                  <c:v>2.1712502041062827</c:v>
                </c:pt>
                <c:pt idx="262">
                  <c:v>2.1808616528471019</c:v>
                </c:pt>
                <c:pt idx="263">
                  <c:v>2.149844208190645</c:v>
                </c:pt>
                <c:pt idx="264">
                  <c:v>2.1017892012678185</c:v>
                </c:pt>
                <c:pt idx="265">
                  <c:v>2.1358643258005987</c:v>
                </c:pt>
                <c:pt idx="266">
                  <c:v>1.965484229574274</c:v>
                </c:pt>
                <c:pt idx="267">
                  <c:v>2.019219542309834</c:v>
                </c:pt>
                <c:pt idx="268">
                  <c:v>1.9370871740730318</c:v>
                </c:pt>
                <c:pt idx="269">
                  <c:v>1.8484021553623471</c:v>
                </c:pt>
                <c:pt idx="270">
                  <c:v>1.8291803762713301</c:v>
                </c:pt>
                <c:pt idx="271">
                  <c:v>2.027082946556598</c:v>
                </c:pt>
                <c:pt idx="272">
                  <c:v>1.9746572692033348</c:v>
                </c:pt>
                <c:pt idx="273">
                  <c:v>1.992569412912043</c:v>
                </c:pt>
                <c:pt idx="274">
                  <c:v>2.0537308391731961</c:v>
                </c:pt>
                <c:pt idx="275">
                  <c:v>1.844469894043675</c:v>
                </c:pt>
                <c:pt idx="276">
                  <c:v>1.6941861583506881</c:v>
                </c:pt>
                <c:pt idx="277">
                  <c:v>1.655305309447493</c:v>
                </c:pt>
                <c:pt idx="278">
                  <c:v>1.6727801624350549</c:v>
                </c:pt>
                <c:pt idx="279">
                  <c:v>1.544339713378859</c:v>
                </c:pt>
                <c:pt idx="280">
                  <c:v>1.6858854633827789</c:v>
                </c:pt>
                <c:pt idx="281">
                  <c:v>1.695060739793014</c:v>
                </c:pt>
                <c:pt idx="282">
                  <c:v>1.7422422836641158</c:v>
                </c:pt>
                <c:pt idx="283">
                  <c:v>1.6902550154226061</c:v>
                </c:pt>
                <c:pt idx="284">
                  <c:v>1.807337089634532</c:v>
                </c:pt>
                <c:pt idx="285">
                  <c:v>1.8850999058315121</c:v>
                </c:pt>
                <c:pt idx="286">
                  <c:v>1.989074442314531</c:v>
                </c:pt>
                <c:pt idx="287">
                  <c:v>1.9261649715593281</c:v>
                </c:pt>
                <c:pt idx="288">
                  <c:v>1.892962191687674</c:v>
                </c:pt>
                <c:pt idx="289">
                  <c:v>1.8261204596137981</c:v>
                </c:pt>
                <c:pt idx="290">
                  <c:v>1.7439892097675758</c:v>
                </c:pt>
                <c:pt idx="291">
                  <c:v>1.6308393968743218</c:v>
                </c:pt>
                <c:pt idx="292">
                  <c:v>1.6203544850817881</c:v>
                </c:pt>
                <c:pt idx="293">
                  <c:v>1.793792261184459</c:v>
                </c:pt>
                <c:pt idx="294">
                  <c:v>1.773259728320558</c:v>
                </c:pt>
                <c:pt idx="295">
                  <c:v>1.761464062755127</c:v>
                </c:pt>
                <c:pt idx="296">
                  <c:v>1.7898611182563791</c:v>
                </c:pt>
                <c:pt idx="297">
                  <c:v>1.6837023649487528</c:v>
                </c:pt>
                <c:pt idx="298">
                  <c:v>1.644384225324389</c:v>
                </c:pt>
                <c:pt idx="299">
                  <c:v>1.6631698320848358</c:v>
                </c:pt>
                <c:pt idx="300">
                  <c:v>1.6138029529985181</c:v>
                </c:pt>
                <c:pt idx="301">
                  <c:v>1.7086044498524791</c:v>
                </c:pt>
                <c:pt idx="302">
                  <c:v>1.7710766298865281</c:v>
                </c:pt>
                <c:pt idx="303">
                  <c:v>1.6089972286281149</c:v>
                </c:pt>
                <c:pt idx="304">
                  <c:v>1.7291369827163918</c:v>
                </c:pt>
                <c:pt idx="305">
                  <c:v>1.7601555457634261</c:v>
                </c:pt>
                <c:pt idx="306">
                  <c:v>1.8125801047261032</c:v>
                </c:pt>
                <c:pt idx="307">
                  <c:v>1.80078443916067</c:v>
                </c:pt>
                <c:pt idx="308">
                  <c:v>1.7527283138472398</c:v>
                </c:pt>
                <c:pt idx="309">
                  <c:v>1.8003471484395148</c:v>
                </c:pt>
                <c:pt idx="310">
                  <c:v>1.6941872767412891</c:v>
                </c:pt>
                <c:pt idx="311">
                  <c:v>1.4967208787865911</c:v>
                </c:pt>
                <c:pt idx="312">
                  <c:v>1.618607558978334</c:v>
                </c:pt>
                <c:pt idx="313">
                  <c:v>1.8051517544193199</c:v>
                </c:pt>
                <c:pt idx="314">
                  <c:v>1.655741481778062</c:v>
                </c:pt>
                <c:pt idx="315">
                  <c:v>1.83049001165363</c:v>
                </c:pt>
                <c:pt idx="316">
                  <c:v>1.979462993573734</c:v>
                </c:pt>
                <c:pt idx="317">
                  <c:v>2.0017435709316862</c:v>
                </c:pt>
                <c:pt idx="318">
                  <c:v>2.0537319575637882</c:v>
                </c:pt>
                <c:pt idx="319">
                  <c:v>2.0781967517463866</c:v>
                </c:pt>
                <c:pt idx="320">
                  <c:v>2.1585810754891281</c:v>
                </c:pt>
                <c:pt idx="321">
                  <c:v>2.1594556569314487</c:v>
                </c:pt>
                <c:pt idx="322">
                  <c:v>2.1328066459242372</c:v>
                </c:pt>
                <c:pt idx="323">
                  <c:v>1.8907790932536439</c:v>
                </c:pt>
                <c:pt idx="324">
                  <c:v>2.020966468413294</c:v>
                </c:pt>
                <c:pt idx="325">
                  <c:v>1.908690118571774</c:v>
                </c:pt>
                <c:pt idx="326">
                  <c:v>1.7955403056785171</c:v>
                </c:pt>
                <c:pt idx="327">
                  <c:v>1.80340370992527</c:v>
                </c:pt>
                <c:pt idx="328">
                  <c:v>1.897767916058076</c:v>
                </c:pt>
                <c:pt idx="329">
                  <c:v>1.80165678382181</c:v>
                </c:pt>
                <c:pt idx="330">
                  <c:v>1.7173413171509573</c:v>
                </c:pt>
                <c:pt idx="331">
                  <c:v>1.7243312583459804</c:v>
                </c:pt>
                <c:pt idx="332">
                  <c:v>1.643510762272659</c:v>
                </c:pt>
                <c:pt idx="333">
                  <c:v>1.85015131824699</c:v>
                </c:pt>
                <c:pt idx="334">
                  <c:v>1.6601121522084861</c:v>
                </c:pt>
                <c:pt idx="335">
                  <c:v>1.7348172885291138</c:v>
                </c:pt>
                <c:pt idx="336">
                  <c:v>1.8628204468641438</c:v>
                </c:pt>
                <c:pt idx="337">
                  <c:v>1.9772810135302881</c:v>
                </c:pt>
                <c:pt idx="338">
                  <c:v>1.9375255831847731</c:v>
                </c:pt>
                <c:pt idx="339">
                  <c:v>2.1891634662055912</c:v>
                </c:pt>
                <c:pt idx="340">
                  <c:v>2.1376123702946508</c:v>
                </c:pt>
                <c:pt idx="341">
                  <c:v>2.048927351583989</c:v>
                </c:pt>
                <c:pt idx="342">
                  <c:v>1.9799014026854778</c:v>
                </c:pt>
                <c:pt idx="343">
                  <c:v>1.8567039687208569</c:v>
                </c:pt>
                <c:pt idx="344">
                  <c:v>1.8387918250121338</c:v>
                </c:pt>
                <c:pt idx="345">
                  <c:v>1.8213169720245779</c:v>
                </c:pt>
                <c:pt idx="346">
                  <c:v>1.8409760418367609</c:v>
                </c:pt>
                <c:pt idx="347">
                  <c:v>1.65923757076617</c:v>
                </c:pt>
                <c:pt idx="348">
                  <c:v>1.767581659289011</c:v>
                </c:pt>
                <c:pt idx="349">
                  <c:v>1.811706641674359</c:v>
                </c:pt>
                <c:pt idx="350">
                  <c:v>1.8235023072397898</c:v>
                </c:pt>
                <c:pt idx="351">
                  <c:v>1.4958487578035651</c:v>
                </c:pt>
                <c:pt idx="352">
                  <c:v>1.3848831617349429</c:v>
                </c:pt>
                <c:pt idx="353">
                  <c:v>1.0039312547671302</c:v>
                </c:pt>
                <c:pt idx="354">
                  <c:v>0.63521129753440075</c:v>
                </c:pt>
                <c:pt idx="355">
                  <c:v>0.44080313865135479</c:v>
                </c:pt>
              </c:numCache>
            </c:numRef>
          </c:val>
        </c:ser>
        <c:dLbls/>
        <c:marker val="1"/>
        <c:axId val="89781760"/>
        <c:axId val="89783680"/>
      </c:lineChart>
      <c:lineChart>
        <c:grouping val="standard"/>
        <c:ser>
          <c:idx val="3"/>
          <c:order val="3"/>
          <c:tx>
            <c:strRef>
              <c:f>Figure1_thermal_coupling!$AD$1</c:f>
              <c:strCache>
                <c:ptCount val="1"/>
                <c:pt idx="0">
                  <c:v>PeakDieTemp</c:v>
                </c:pt>
              </c:strCache>
            </c:strRef>
          </c:tx>
          <c:marker>
            <c:symbol val="none"/>
          </c:marker>
          <c:val>
            <c:numRef>
              <c:f>Figure1_thermal_coupling!$AD$6:$AD$361</c:f>
              <c:numCache>
                <c:formatCode>General</c:formatCode>
                <c:ptCount val="356"/>
                <c:pt idx="0">
                  <c:v>0.69879620000000242</c:v>
                </c:pt>
                <c:pt idx="1">
                  <c:v>0.70001120000000105</c:v>
                </c:pt>
                <c:pt idx="2">
                  <c:v>0.70421900000000004</c:v>
                </c:pt>
                <c:pt idx="3">
                  <c:v>0.70842839999999996</c:v>
                </c:pt>
                <c:pt idx="4">
                  <c:v>0.71298039999999996</c:v>
                </c:pt>
                <c:pt idx="5">
                  <c:v>0.71866059999999998</c:v>
                </c:pt>
                <c:pt idx="6">
                  <c:v>0.72523080000000095</c:v>
                </c:pt>
                <c:pt idx="7">
                  <c:v>0.72850800000000004</c:v>
                </c:pt>
                <c:pt idx="8">
                  <c:v>0.7322798000000037</c:v>
                </c:pt>
                <c:pt idx="9">
                  <c:v>0.73648479999999661</c:v>
                </c:pt>
                <c:pt idx="10">
                  <c:v>0.73894219999999999</c:v>
                </c:pt>
                <c:pt idx="11">
                  <c:v>0.74140200000000001</c:v>
                </c:pt>
                <c:pt idx="12">
                  <c:v>0.74523919999999999</c:v>
                </c:pt>
                <c:pt idx="13">
                  <c:v>0.74851000000000001</c:v>
                </c:pt>
                <c:pt idx="14">
                  <c:v>0.75001960000000245</c:v>
                </c:pt>
                <c:pt idx="15">
                  <c:v>0.75313779999999997</c:v>
                </c:pt>
                <c:pt idx="16">
                  <c:v>0.75644239999999996</c:v>
                </c:pt>
                <c:pt idx="17">
                  <c:v>0.75761780000000245</c:v>
                </c:pt>
                <c:pt idx="18">
                  <c:v>0.75956019999999658</c:v>
                </c:pt>
                <c:pt idx="19">
                  <c:v>0.76337780000000244</c:v>
                </c:pt>
                <c:pt idx="20">
                  <c:v>0.76564060000000489</c:v>
                </c:pt>
                <c:pt idx="21">
                  <c:v>0.76835040000000243</c:v>
                </c:pt>
                <c:pt idx="22">
                  <c:v>0.77198120000000259</c:v>
                </c:pt>
                <c:pt idx="23">
                  <c:v>0.77484120000000489</c:v>
                </c:pt>
                <c:pt idx="24">
                  <c:v>0.77664340000000376</c:v>
                </c:pt>
                <c:pt idx="25">
                  <c:v>0.77989400000000375</c:v>
                </c:pt>
                <c:pt idx="26">
                  <c:v>0.78187260000000003</c:v>
                </c:pt>
                <c:pt idx="27">
                  <c:v>0.78459239999999641</c:v>
                </c:pt>
                <c:pt idx="28">
                  <c:v>0.78790440000000095</c:v>
                </c:pt>
                <c:pt idx="29">
                  <c:v>0.79017739999999659</c:v>
                </c:pt>
                <c:pt idx="30">
                  <c:v>0.79191020000000001</c:v>
                </c:pt>
                <c:pt idx="31">
                  <c:v>0.79465120000000244</c:v>
                </c:pt>
                <c:pt idx="32">
                  <c:v>0.79634179999999999</c:v>
                </c:pt>
                <c:pt idx="33">
                  <c:v>0.79733539999999659</c:v>
                </c:pt>
                <c:pt idx="34">
                  <c:v>0.79998859999999661</c:v>
                </c:pt>
                <c:pt idx="35">
                  <c:v>0.80226419999999643</c:v>
                </c:pt>
                <c:pt idx="36">
                  <c:v>0.8034091999999966</c:v>
                </c:pt>
                <c:pt idx="37">
                  <c:v>0.80525040000000003</c:v>
                </c:pt>
                <c:pt idx="38">
                  <c:v>0.80791560000000195</c:v>
                </c:pt>
                <c:pt idx="39">
                  <c:v>0.8091024</c:v>
                </c:pt>
                <c:pt idx="40">
                  <c:v>0.81055739999999743</c:v>
                </c:pt>
                <c:pt idx="41">
                  <c:v>0.81334419999999996</c:v>
                </c:pt>
                <c:pt idx="42">
                  <c:v>0.81495580000000245</c:v>
                </c:pt>
                <c:pt idx="43">
                  <c:v>0.81585640000000004</c:v>
                </c:pt>
                <c:pt idx="44">
                  <c:v>0.81847000000000003</c:v>
                </c:pt>
                <c:pt idx="45">
                  <c:v>0.82007300000000005</c:v>
                </c:pt>
                <c:pt idx="46">
                  <c:v>0.8204944000000024</c:v>
                </c:pt>
                <c:pt idx="47">
                  <c:v>0.8223978000000024</c:v>
                </c:pt>
                <c:pt idx="48">
                  <c:v>0.82450780000000001</c:v>
                </c:pt>
                <c:pt idx="49">
                  <c:v>0.82513639999999755</c:v>
                </c:pt>
                <c:pt idx="50">
                  <c:v>0.82662540000000373</c:v>
                </c:pt>
                <c:pt idx="51">
                  <c:v>0.82946960000000003</c:v>
                </c:pt>
                <c:pt idx="52">
                  <c:v>0.83053239999999728</c:v>
                </c:pt>
                <c:pt idx="53">
                  <c:v>0.83255199999999896</c:v>
                </c:pt>
                <c:pt idx="54">
                  <c:v>0.83473719999999996</c:v>
                </c:pt>
                <c:pt idx="55">
                  <c:v>0.83596099999999796</c:v>
                </c:pt>
                <c:pt idx="56">
                  <c:v>0.83796599999999999</c:v>
                </c:pt>
                <c:pt idx="57">
                  <c:v>0.83994640000000242</c:v>
                </c:pt>
                <c:pt idx="58">
                  <c:v>0.84063040000000344</c:v>
                </c:pt>
                <c:pt idx="59">
                  <c:v>0.84276880000000243</c:v>
                </c:pt>
                <c:pt idx="60">
                  <c:v>0.8453238000000024</c:v>
                </c:pt>
                <c:pt idx="61">
                  <c:v>0.84532099999999999</c:v>
                </c:pt>
                <c:pt idx="62">
                  <c:v>0.84682940000000373</c:v>
                </c:pt>
                <c:pt idx="63">
                  <c:v>0.84944640000000005</c:v>
                </c:pt>
                <c:pt idx="64">
                  <c:v>0.84990360000000242</c:v>
                </c:pt>
                <c:pt idx="65">
                  <c:v>0.85047919999999999</c:v>
                </c:pt>
                <c:pt idx="66">
                  <c:v>0.85289200000000243</c:v>
                </c:pt>
                <c:pt idx="67">
                  <c:v>0.85394180000000375</c:v>
                </c:pt>
                <c:pt idx="68">
                  <c:v>0.85383540000000346</c:v>
                </c:pt>
                <c:pt idx="69">
                  <c:v>0.85565900000000272</c:v>
                </c:pt>
                <c:pt idx="70">
                  <c:v>0.85774300000000359</c:v>
                </c:pt>
                <c:pt idx="71">
                  <c:v>0.85801700000000003</c:v>
                </c:pt>
                <c:pt idx="72">
                  <c:v>0.85945919999999998</c:v>
                </c:pt>
                <c:pt idx="73">
                  <c:v>0.86142779999999997</c:v>
                </c:pt>
                <c:pt idx="74">
                  <c:v>0.86161120000000346</c:v>
                </c:pt>
                <c:pt idx="75">
                  <c:v>0.86229299999999998</c:v>
                </c:pt>
                <c:pt idx="76">
                  <c:v>0.86379440000000374</c:v>
                </c:pt>
                <c:pt idx="77">
                  <c:v>0.86426919999999996</c:v>
                </c:pt>
                <c:pt idx="78">
                  <c:v>0.86478759999999999</c:v>
                </c:pt>
                <c:pt idx="79">
                  <c:v>0.86705200000000004</c:v>
                </c:pt>
                <c:pt idx="80">
                  <c:v>0.86783820000000345</c:v>
                </c:pt>
                <c:pt idx="81">
                  <c:v>0.8680942000000037</c:v>
                </c:pt>
                <c:pt idx="82">
                  <c:v>0.86985880000000271</c:v>
                </c:pt>
                <c:pt idx="83">
                  <c:v>0.87121119999999896</c:v>
                </c:pt>
                <c:pt idx="84">
                  <c:v>0.87081319999999796</c:v>
                </c:pt>
                <c:pt idx="85">
                  <c:v>0.87172020000000372</c:v>
                </c:pt>
                <c:pt idx="86">
                  <c:v>0.87392040000000271</c:v>
                </c:pt>
                <c:pt idx="87">
                  <c:v>0.87469520000000489</c:v>
                </c:pt>
                <c:pt idx="88">
                  <c:v>0.87501460000000242</c:v>
                </c:pt>
                <c:pt idx="89">
                  <c:v>0.87695259999999997</c:v>
                </c:pt>
                <c:pt idx="90">
                  <c:v>0.87809540000000375</c:v>
                </c:pt>
                <c:pt idx="91">
                  <c:v>0.87772740000000271</c:v>
                </c:pt>
                <c:pt idx="92">
                  <c:v>0.87937480000000345</c:v>
                </c:pt>
                <c:pt idx="93">
                  <c:v>0.88001580000000001</c:v>
                </c:pt>
                <c:pt idx="94">
                  <c:v>0.88019720000000001</c:v>
                </c:pt>
                <c:pt idx="95">
                  <c:v>0.88153659999999623</c:v>
                </c:pt>
                <c:pt idx="96">
                  <c:v>0.88286419999999655</c:v>
                </c:pt>
                <c:pt idx="97">
                  <c:v>0.88342940000000003</c:v>
                </c:pt>
                <c:pt idx="98">
                  <c:v>0.88497160000000241</c:v>
                </c:pt>
                <c:pt idx="99">
                  <c:v>0.88586399999999643</c:v>
                </c:pt>
                <c:pt idx="100">
                  <c:v>0.88657639999999627</c:v>
                </c:pt>
                <c:pt idx="101">
                  <c:v>0.88744259999999642</c:v>
                </c:pt>
                <c:pt idx="102">
                  <c:v>0.88734679999999655</c:v>
                </c:pt>
                <c:pt idx="103">
                  <c:v>0.88819999999999999</c:v>
                </c:pt>
                <c:pt idx="104">
                  <c:v>0.8895541999999963</c:v>
                </c:pt>
                <c:pt idx="105">
                  <c:v>0.8893934</c:v>
                </c:pt>
                <c:pt idx="106">
                  <c:v>0.88995540000000195</c:v>
                </c:pt>
                <c:pt idx="107">
                  <c:v>0.8913996000000034</c:v>
                </c:pt>
                <c:pt idx="108">
                  <c:v>0.89118560000000002</c:v>
                </c:pt>
                <c:pt idx="109">
                  <c:v>0.8908784000000024</c:v>
                </c:pt>
                <c:pt idx="110">
                  <c:v>0.89277160000000344</c:v>
                </c:pt>
                <c:pt idx="111">
                  <c:v>0.89326799999999729</c:v>
                </c:pt>
                <c:pt idx="112">
                  <c:v>0.8932234</c:v>
                </c:pt>
                <c:pt idx="113">
                  <c:v>0.89535219999999627</c:v>
                </c:pt>
                <c:pt idx="114">
                  <c:v>0.89642679999999642</c:v>
                </c:pt>
                <c:pt idx="115">
                  <c:v>0.89583900000000005</c:v>
                </c:pt>
                <c:pt idx="116">
                  <c:v>0.89701819999999755</c:v>
                </c:pt>
                <c:pt idx="117">
                  <c:v>0.89858719999999637</c:v>
                </c:pt>
                <c:pt idx="118">
                  <c:v>0.89822780000000002</c:v>
                </c:pt>
                <c:pt idx="119">
                  <c:v>0.89888060000000003</c:v>
                </c:pt>
                <c:pt idx="120">
                  <c:v>0.90034480000000205</c:v>
                </c:pt>
                <c:pt idx="121">
                  <c:v>0.89992540000000243</c:v>
                </c:pt>
                <c:pt idx="122">
                  <c:v>0.89950819999999643</c:v>
                </c:pt>
                <c:pt idx="123">
                  <c:v>0.90112780000000003</c:v>
                </c:pt>
                <c:pt idx="124">
                  <c:v>0.90147080000000002</c:v>
                </c:pt>
                <c:pt idx="125">
                  <c:v>0.9020937999999965</c:v>
                </c:pt>
                <c:pt idx="126">
                  <c:v>0.90445839999999655</c:v>
                </c:pt>
                <c:pt idx="127">
                  <c:v>0.90505460000000004</c:v>
                </c:pt>
                <c:pt idx="128">
                  <c:v>0.90484800000000243</c:v>
                </c:pt>
                <c:pt idx="129">
                  <c:v>0.9059695999999966</c:v>
                </c:pt>
                <c:pt idx="130">
                  <c:v>0.9059104</c:v>
                </c:pt>
                <c:pt idx="131">
                  <c:v>0.90509180000000344</c:v>
                </c:pt>
                <c:pt idx="132">
                  <c:v>0.90617980000000342</c:v>
                </c:pt>
                <c:pt idx="133">
                  <c:v>0.90746299999999636</c:v>
                </c:pt>
                <c:pt idx="134">
                  <c:v>0.90728140000000002</c:v>
                </c:pt>
                <c:pt idx="135">
                  <c:v>0.90750980000000003</c:v>
                </c:pt>
                <c:pt idx="136">
                  <c:v>0.90907720000000003</c:v>
                </c:pt>
                <c:pt idx="137">
                  <c:v>0.91004540000000245</c:v>
                </c:pt>
                <c:pt idx="138">
                  <c:v>0.90963740000000004</c:v>
                </c:pt>
                <c:pt idx="139">
                  <c:v>0.91039060000000005</c:v>
                </c:pt>
                <c:pt idx="140">
                  <c:v>0.91176780000000002</c:v>
                </c:pt>
                <c:pt idx="141">
                  <c:v>0.91187399999999996</c:v>
                </c:pt>
                <c:pt idx="142">
                  <c:v>0.91109379999999796</c:v>
                </c:pt>
                <c:pt idx="143">
                  <c:v>0.91192700000000004</c:v>
                </c:pt>
                <c:pt idx="144">
                  <c:v>0.91328880000000001</c:v>
                </c:pt>
                <c:pt idx="145">
                  <c:v>0.91308219999999729</c:v>
                </c:pt>
                <c:pt idx="146">
                  <c:v>0.91321859999999655</c:v>
                </c:pt>
                <c:pt idx="147">
                  <c:v>0.914547</c:v>
                </c:pt>
                <c:pt idx="148">
                  <c:v>0.91492640000000003</c:v>
                </c:pt>
                <c:pt idx="149">
                  <c:v>0.91414920000000344</c:v>
                </c:pt>
                <c:pt idx="150">
                  <c:v>0.91529399999999661</c:v>
                </c:pt>
                <c:pt idx="151">
                  <c:v>0.91571139999999696</c:v>
                </c:pt>
                <c:pt idx="152">
                  <c:v>0.91516719999999629</c:v>
                </c:pt>
                <c:pt idx="153">
                  <c:v>0.91559460000000004</c:v>
                </c:pt>
                <c:pt idx="154">
                  <c:v>0.91673300000000002</c:v>
                </c:pt>
                <c:pt idx="155">
                  <c:v>0.91596379999999655</c:v>
                </c:pt>
                <c:pt idx="156">
                  <c:v>0.91607300000000003</c:v>
                </c:pt>
                <c:pt idx="157">
                  <c:v>0.91764580000000373</c:v>
                </c:pt>
                <c:pt idx="158">
                  <c:v>0.91711299999999729</c:v>
                </c:pt>
                <c:pt idx="159">
                  <c:v>0.91685120000000242</c:v>
                </c:pt>
                <c:pt idx="160">
                  <c:v>0.91798780000000002</c:v>
                </c:pt>
                <c:pt idx="161">
                  <c:v>0.91894660000000095</c:v>
                </c:pt>
                <c:pt idx="162">
                  <c:v>0.91815920000000095</c:v>
                </c:pt>
                <c:pt idx="163">
                  <c:v>0.91943940000000002</c:v>
                </c:pt>
                <c:pt idx="164">
                  <c:v>0.92087120000000344</c:v>
                </c:pt>
                <c:pt idx="165">
                  <c:v>0.92079620000000095</c:v>
                </c:pt>
                <c:pt idx="166">
                  <c:v>0.92127059999999661</c:v>
                </c:pt>
                <c:pt idx="167">
                  <c:v>0.92259720000000001</c:v>
                </c:pt>
                <c:pt idx="168">
                  <c:v>0.92220400000000002</c:v>
                </c:pt>
                <c:pt idx="169">
                  <c:v>0.92172120000000246</c:v>
                </c:pt>
                <c:pt idx="170">
                  <c:v>0.9231703999999965</c:v>
                </c:pt>
                <c:pt idx="171">
                  <c:v>0.92274720000000243</c:v>
                </c:pt>
                <c:pt idx="172">
                  <c:v>0.92270140000000345</c:v>
                </c:pt>
                <c:pt idx="173">
                  <c:v>0.92451919999999643</c:v>
                </c:pt>
                <c:pt idx="174">
                  <c:v>0.92497900000000344</c:v>
                </c:pt>
                <c:pt idx="175">
                  <c:v>0.92401179999999661</c:v>
                </c:pt>
                <c:pt idx="176">
                  <c:v>0.92508800000000002</c:v>
                </c:pt>
                <c:pt idx="177">
                  <c:v>0.92527740000000003</c:v>
                </c:pt>
                <c:pt idx="178">
                  <c:v>0.92496319999999643</c:v>
                </c:pt>
                <c:pt idx="179">
                  <c:v>0.92588680000000001</c:v>
                </c:pt>
                <c:pt idx="180">
                  <c:v>0.92663440000000241</c:v>
                </c:pt>
                <c:pt idx="181">
                  <c:v>0.92600099999999996</c:v>
                </c:pt>
                <c:pt idx="182">
                  <c:v>0.92702640000000003</c:v>
                </c:pt>
                <c:pt idx="183">
                  <c:v>0.92662720000000343</c:v>
                </c:pt>
                <c:pt idx="184">
                  <c:v>0.92646980000000001</c:v>
                </c:pt>
                <c:pt idx="185">
                  <c:v>0.9272203999999965</c:v>
                </c:pt>
                <c:pt idx="186">
                  <c:v>0.92717060000000195</c:v>
                </c:pt>
                <c:pt idx="187">
                  <c:v>0.92669580000000373</c:v>
                </c:pt>
                <c:pt idx="188">
                  <c:v>0.9278928000000024</c:v>
                </c:pt>
                <c:pt idx="189">
                  <c:v>0.92812940000000244</c:v>
                </c:pt>
                <c:pt idx="190">
                  <c:v>0.92752140000000105</c:v>
                </c:pt>
                <c:pt idx="191">
                  <c:v>0.92875820000000342</c:v>
                </c:pt>
                <c:pt idx="192">
                  <c:v>0.92955239999999728</c:v>
                </c:pt>
                <c:pt idx="193">
                  <c:v>0.92846980000000001</c:v>
                </c:pt>
                <c:pt idx="194">
                  <c:v>0.92880100000000243</c:v>
                </c:pt>
                <c:pt idx="195">
                  <c:v>0.92993920000000241</c:v>
                </c:pt>
                <c:pt idx="196">
                  <c:v>0.9294848</c:v>
                </c:pt>
                <c:pt idx="197">
                  <c:v>0.92957480000000003</c:v>
                </c:pt>
                <c:pt idx="198">
                  <c:v>0.93098919999999996</c:v>
                </c:pt>
                <c:pt idx="199">
                  <c:v>0.93084080000000347</c:v>
                </c:pt>
                <c:pt idx="200">
                  <c:v>0.93040840000000002</c:v>
                </c:pt>
                <c:pt idx="201">
                  <c:v>0.93203959999999997</c:v>
                </c:pt>
                <c:pt idx="202">
                  <c:v>0.93214380000000241</c:v>
                </c:pt>
                <c:pt idx="203">
                  <c:v>0.93153180000000002</c:v>
                </c:pt>
                <c:pt idx="204">
                  <c:v>0.93263520000000344</c:v>
                </c:pt>
                <c:pt idx="205">
                  <c:v>0.93282420000000243</c:v>
                </c:pt>
                <c:pt idx="206">
                  <c:v>0.93196960000000095</c:v>
                </c:pt>
                <c:pt idx="207">
                  <c:v>0.93282619999999661</c:v>
                </c:pt>
                <c:pt idx="208">
                  <c:v>0.93326520000000002</c:v>
                </c:pt>
                <c:pt idx="209">
                  <c:v>0.93258799999999642</c:v>
                </c:pt>
                <c:pt idx="210">
                  <c:v>0.93311480000000002</c:v>
                </c:pt>
                <c:pt idx="211">
                  <c:v>0.93400459999999996</c:v>
                </c:pt>
                <c:pt idx="212">
                  <c:v>0.93334039999999896</c:v>
                </c:pt>
                <c:pt idx="213">
                  <c:v>0.93363820000000242</c:v>
                </c:pt>
                <c:pt idx="214">
                  <c:v>0.9348301999999965</c:v>
                </c:pt>
                <c:pt idx="215">
                  <c:v>0.93456039999999729</c:v>
                </c:pt>
                <c:pt idx="216">
                  <c:v>0.93389100000000258</c:v>
                </c:pt>
                <c:pt idx="217">
                  <c:v>0.93455759999999855</c:v>
                </c:pt>
                <c:pt idx="218">
                  <c:v>0.9353056000000024</c:v>
                </c:pt>
                <c:pt idx="219">
                  <c:v>0.9339736000000024</c:v>
                </c:pt>
                <c:pt idx="220">
                  <c:v>0.93495980000000345</c:v>
                </c:pt>
                <c:pt idx="221">
                  <c:v>0.93550060000000002</c:v>
                </c:pt>
                <c:pt idx="222">
                  <c:v>0.93507620000000002</c:v>
                </c:pt>
                <c:pt idx="223">
                  <c:v>0.93553219999999637</c:v>
                </c:pt>
                <c:pt idx="224">
                  <c:v>0.93609739999999997</c:v>
                </c:pt>
                <c:pt idx="225">
                  <c:v>0.93574760000000345</c:v>
                </c:pt>
                <c:pt idx="226">
                  <c:v>0.93632419999999661</c:v>
                </c:pt>
                <c:pt idx="227">
                  <c:v>0.93697040000000342</c:v>
                </c:pt>
                <c:pt idx="228">
                  <c:v>0.93607819999999997</c:v>
                </c:pt>
                <c:pt idx="229">
                  <c:v>0.93631399999999743</c:v>
                </c:pt>
                <c:pt idx="230">
                  <c:v>0.93714480000000344</c:v>
                </c:pt>
                <c:pt idx="231">
                  <c:v>0.93658639999999527</c:v>
                </c:pt>
                <c:pt idx="232">
                  <c:v>0.93668940000000345</c:v>
                </c:pt>
                <c:pt idx="233">
                  <c:v>0.93865600000000005</c:v>
                </c:pt>
                <c:pt idx="234">
                  <c:v>0.94117040000000241</c:v>
                </c:pt>
                <c:pt idx="235">
                  <c:v>0.94421120000000003</c:v>
                </c:pt>
                <c:pt idx="236">
                  <c:v>0.94823559999999996</c:v>
                </c:pt>
                <c:pt idx="237">
                  <c:v>0.95217960000000246</c:v>
                </c:pt>
                <c:pt idx="238">
                  <c:v>0.95418380000000003</c:v>
                </c:pt>
                <c:pt idx="239">
                  <c:v>0.95660060000000346</c:v>
                </c:pt>
                <c:pt idx="240">
                  <c:v>0.95734400000000242</c:v>
                </c:pt>
                <c:pt idx="241">
                  <c:v>0.95871839999999997</c:v>
                </c:pt>
                <c:pt idx="242">
                  <c:v>0.96062100000000372</c:v>
                </c:pt>
                <c:pt idx="243">
                  <c:v>0.96155499999999661</c:v>
                </c:pt>
                <c:pt idx="244">
                  <c:v>0.96289020000000258</c:v>
                </c:pt>
                <c:pt idx="245">
                  <c:v>0.96491020000000005</c:v>
                </c:pt>
                <c:pt idx="246">
                  <c:v>0.96604500000000371</c:v>
                </c:pt>
                <c:pt idx="247">
                  <c:v>0.967584</c:v>
                </c:pt>
                <c:pt idx="248">
                  <c:v>0.96946379999999754</c:v>
                </c:pt>
                <c:pt idx="249">
                  <c:v>0.97009080000000358</c:v>
                </c:pt>
                <c:pt idx="250">
                  <c:v>0.97155139999999851</c:v>
                </c:pt>
                <c:pt idx="251">
                  <c:v>0.97296879999999997</c:v>
                </c:pt>
                <c:pt idx="252">
                  <c:v>0.97361660000000005</c:v>
                </c:pt>
                <c:pt idx="253">
                  <c:v>0.97507339999999998</c:v>
                </c:pt>
                <c:pt idx="254">
                  <c:v>0.97646040000000001</c:v>
                </c:pt>
                <c:pt idx="255">
                  <c:v>0.97756019999999755</c:v>
                </c:pt>
                <c:pt idx="256">
                  <c:v>0.97917880000000346</c:v>
                </c:pt>
                <c:pt idx="257">
                  <c:v>0.9802771999999973</c:v>
                </c:pt>
                <c:pt idx="258">
                  <c:v>0.98139500000000002</c:v>
                </c:pt>
                <c:pt idx="259">
                  <c:v>0.98268619999999729</c:v>
                </c:pt>
                <c:pt idx="260">
                  <c:v>0.98351819999999535</c:v>
                </c:pt>
                <c:pt idx="261">
                  <c:v>0.98460320000000001</c:v>
                </c:pt>
                <c:pt idx="262">
                  <c:v>0.98560239999999655</c:v>
                </c:pt>
                <c:pt idx="263">
                  <c:v>0.98609800000000003</c:v>
                </c:pt>
                <c:pt idx="264">
                  <c:v>0.98668299999999642</c:v>
                </c:pt>
                <c:pt idx="265">
                  <c:v>0.98732560000000003</c:v>
                </c:pt>
                <c:pt idx="266">
                  <c:v>0.9872731999999963</c:v>
                </c:pt>
                <c:pt idx="267">
                  <c:v>0.98786019999999641</c:v>
                </c:pt>
                <c:pt idx="268">
                  <c:v>0.98786499999999655</c:v>
                </c:pt>
                <c:pt idx="269">
                  <c:v>0.98783140000000003</c:v>
                </c:pt>
                <c:pt idx="270">
                  <c:v>0.98823539999999654</c:v>
                </c:pt>
                <c:pt idx="271">
                  <c:v>0.98836499999999627</c:v>
                </c:pt>
                <c:pt idx="272">
                  <c:v>0.98860139999999996</c:v>
                </c:pt>
                <c:pt idx="273">
                  <c:v>0.98860099999999651</c:v>
                </c:pt>
                <c:pt idx="274">
                  <c:v>0.98908339999999628</c:v>
                </c:pt>
                <c:pt idx="275">
                  <c:v>0.98895500000000003</c:v>
                </c:pt>
                <c:pt idx="276">
                  <c:v>0.98730599999999957</c:v>
                </c:pt>
                <c:pt idx="277">
                  <c:v>0.98753019999999636</c:v>
                </c:pt>
                <c:pt idx="278">
                  <c:v>0.98676319999999729</c:v>
                </c:pt>
                <c:pt idx="279">
                  <c:v>0.98537219999999637</c:v>
                </c:pt>
                <c:pt idx="280">
                  <c:v>0.98522399999999855</c:v>
                </c:pt>
                <c:pt idx="281">
                  <c:v>0.9859945999999965</c:v>
                </c:pt>
                <c:pt idx="282">
                  <c:v>0.98594199999999999</c:v>
                </c:pt>
                <c:pt idx="283">
                  <c:v>0.98634440000000001</c:v>
                </c:pt>
                <c:pt idx="284">
                  <c:v>0.98751019999999523</c:v>
                </c:pt>
                <c:pt idx="285">
                  <c:v>0.98702520000000005</c:v>
                </c:pt>
                <c:pt idx="286">
                  <c:v>0.98685100000000003</c:v>
                </c:pt>
                <c:pt idx="287">
                  <c:v>0.98667180000000243</c:v>
                </c:pt>
                <c:pt idx="288">
                  <c:v>0.98663480000000003</c:v>
                </c:pt>
                <c:pt idx="289">
                  <c:v>0.98726999999999743</c:v>
                </c:pt>
                <c:pt idx="290">
                  <c:v>0.98633259999999523</c:v>
                </c:pt>
                <c:pt idx="291">
                  <c:v>0.98613980000000001</c:v>
                </c:pt>
                <c:pt idx="292">
                  <c:v>0.98628839999999629</c:v>
                </c:pt>
                <c:pt idx="293">
                  <c:v>0.98634580000000005</c:v>
                </c:pt>
                <c:pt idx="294">
                  <c:v>0.98588819999999655</c:v>
                </c:pt>
                <c:pt idx="295">
                  <c:v>0.98738739999999636</c:v>
                </c:pt>
                <c:pt idx="296">
                  <c:v>0.98640079999999641</c:v>
                </c:pt>
                <c:pt idx="297">
                  <c:v>0.9860994000000024</c:v>
                </c:pt>
                <c:pt idx="298">
                  <c:v>0.98684839999999896</c:v>
                </c:pt>
                <c:pt idx="299">
                  <c:v>0.98640879999999642</c:v>
                </c:pt>
                <c:pt idx="300">
                  <c:v>0.98668880000000003</c:v>
                </c:pt>
                <c:pt idx="301">
                  <c:v>0.98809999999999998</c:v>
                </c:pt>
                <c:pt idx="302">
                  <c:v>0.98802860000000003</c:v>
                </c:pt>
                <c:pt idx="303">
                  <c:v>0.98772900000000241</c:v>
                </c:pt>
                <c:pt idx="304">
                  <c:v>0.98870520000000095</c:v>
                </c:pt>
                <c:pt idx="305">
                  <c:v>0.98911699999999636</c:v>
                </c:pt>
                <c:pt idx="306">
                  <c:v>0.98936639999999509</c:v>
                </c:pt>
                <c:pt idx="307">
                  <c:v>0.98867379999999661</c:v>
                </c:pt>
                <c:pt idx="308">
                  <c:v>0.98832140000000002</c:v>
                </c:pt>
                <c:pt idx="309">
                  <c:v>0.98774540000000344</c:v>
                </c:pt>
                <c:pt idx="310">
                  <c:v>0.98664819999999998</c:v>
                </c:pt>
                <c:pt idx="311">
                  <c:v>0.98647659999999626</c:v>
                </c:pt>
                <c:pt idx="312">
                  <c:v>0.98733899999999741</c:v>
                </c:pt>
                <c:pt idx="313">
                  <c:v>0.98803859999999855</c:v>
                </c:pt>
                <c:pt idx="314">
                  <c:v>0.98885040000000002</c:v>
                </c:pt>
                <c:pt idx="315">
                  <c:v>0.98969240000000003</c:v>
                </c:pt>
                <c:pt idx="316">
                  <c:v>0.98938759999999637</c:v>
                </c:pt>
                <c:pt idx="317">
                  <c:v>0.98974580000000245</c:v>
                </c:pt>
                <c:pt idx="318">
                  <c:v>0.9897325999999973</c:v>
                </c:pt>
                <c:pt idx="319">
                  <c:v>0.98979240000000002</c:v>
                </c:pt>
                <c:pt idx="320">
                  <c:v>0.98997659999999743</c:v>
                </c:pt>
                <c:pt idx="321">
                  <c:v>0.98969660000000004</c:v>
                </c:pt>
                <c:pt idx="322">
                  <c:v>0.9893788</c:v>
                </c:pt>
                <c:pt idx="323">
                  <c:v>0.98851079999999636</c:v>
                </c:pt>
                <c:pt idx="324">
                  <c:v>0.98801799999999629</c:v>
                </c:pt>
                <c:pt idx="325">
                  <c:v>0.98620180000000002</c:v>
                </c:pt>
                <c:pt idx="326">
                  <c:v>0.98654540000000002</c:v>
                </c:pt>
                <c:pt idx="327">
                  <c:v>0.98528939999999743</c:v>
                </c:pt>
                <c:pt idx="328">
                  <c:v>0.98542619999999637</c:v>
                </c:pt>
                <c:pt idx="329">
                  <c:v>0.98502739999999656</c:v>
                </c:pt>
                <c:pt idx="330">
                  <c:v>0.98546639999999397</c:v>
                </c:pt>
                <c:pt idx="331">
                  <c:v>0.98507739999999655</c:v>
                </c:pt>
                <c:pt idx="332">
                  <c:v>0.98639140000000003</c:v>
                </c:pt>
                <c:pt idx="333">
                  <c:v>0.98509420000000003</c:v>
                </c:pt>
                <c:pt idx="334">
                  <c:v>0.98552719999999627</c:v>
                </c:pt>
                <c:pt idx="335">
                  <c:v>0.98600540000000003</c:v>
                </c:pt>
                <c:pt idx="336">
                  <c:v>0.98645139999999643</c:v>
                </c:pt>
                <c:pt idx="337">
                  <c:v>0.98556399999999511</c:v>
                </c:pt>
                <c:pt idx="338">
                  <c:v>0.9869990000000024</c:v>
                </c:pt>
                <c:pt idx="339">
                  <c:v>0.98733739999999637</c:v>
                </c:pt>
                <c:pt idx="340">
                  <c:v>0.98634639999999729</c:v>
                </c:pt>
                <c:pt idx="341">
                  <c:v>0.98632180000000003</c:v>
                </c:pt>
                <c:pt idx="342">
                  <c:v>0.98728399999999628</c:v>
                </c:pt>
                <c:pt idx="343">
                  <c:v>0.98711759999999527</c:v>
                </c:pt>
                <c:pt idx="344">
                  <c:v>0.98739239999999628</c:v>
                </c:pt>
                <c:pt idx="345">
                  <c:v>0.98780040000000002</c:v>
                </c:pt>
                <c:pt idx="346">
                  <c:v>0.98854960000000003</c:v>
                </c:pt>
                <c:pt idx="347">
                  <c:v>0.98675060000000003</c:v>
                </c:pt>
                <c:pt idx="348">
                  <c:v>0.98690359999999655</c:v>
                </c:pt>
                <c:pt idx="349">
                  <c:v>0.98673759999999655</c:v>
                </c:pt>
                <c:pt idx="350">
                  <c:v>0.98575540000000095</c:v>
                </c:pt>
                <c:pt idx="351">
                  <c:v>0.98154639999999527</c:v>
                </c:pt>
                <c:pt idx="352">
                  <c:v>0.97596959999999999</c:v>
                </c:pt>
                <c:pt idx="353">
                  <c:v>0.96898819999999997</c:v>
                </c:pt>
                <c:pt idx="354">
                  <c:v>0.96089980000000375</c:v>
                </c:pt>
                <c:pt idx="355">
                  <c:v>0.95159540000000342</c:v>
                </c:pt>
              </c:numCache>
            </c:numRef>
          </c:val>
        </c:ser>
        <c:dLbls/>
        <c:marker val="1"/>
        <c:axId val="91561344"/>
        <c:axId val="91559424"/>
      </c:lineChart>
      <c:catAx>
        <c:axId val="89781760"/>
        <c:scaling>
          <c:orientation val="minMax"/>
        </c:scaling>
        <c:axPos val="b"/>
        <c:title>
          <c:tx>
            <c:rich>
              <a:bodyPr/>
              <a:lstStyle/>
              <a:p>
                <a:pPr>
                  <a:defRPr sz="1200"/>
                </a:pPr>
                <a:r>
                  <a:rPr lang="en-US" sz="1400" dirty="0"/>
                  <a:t>Time (seconds</a:t>
                </a:r>
                <a:r>
                  <a:rPr lang="en-US" sz="1400" dirty="0" smtClean="0"/>
                  <a:t>)</a:t>
                </a:r>
                <a:endParaRPr lang="en-US" sz="1400" dirty="0"/>
              </a:p>
            </c:rich>
          </c:tx>
          <c:layout/>
        </c:title>
        <c:tickLblPos val="nextTo"/>
        <c:txPr>
          <a:bodyPr/>
          <a:lstStyle/>
          <a:p>
            <a:pPr>
              <a:defRPr sz="1400"/>
            </a:pPr>
            <a:endParaRPr lang="en-US"/>
          </a:p>
        </c:txPr>
        <c:crossAx val="89783680"/>
        <c:crosses val="autoZero"/>
        <c:auto val="1"/>
        <c:lblAlgn val="ctr"/>
        <c:lblOffset val="100"/>
      </c:catAx>
      <c:valAx>
        <c:axId val="89783680"/>
        <c:scaling>
          <c:orientation val="minMax"/>
          <c:min val="0.5"/>
        </c:scaling>
        <c:axPos val="l"/>
        <c:majorGridlines/>
        <c:title>
          <c:tx>
            <c:rich>
              <a:bodyPr rot="-5400000" vert="horz"/>
              <a:lstStyle/>
              <a:p>
                <a:pPr>
                  <a:defRPr sz="1400"/>
                </a:pPr>
                <a:r>
                  <a:rPr lang="en-US" sz="1400" dirty="0" smtClean="0"/>
                  <a:t>Relative </a:t>
                </a:r>
                <a:r>
                  <a:rPr lang="en-US" sz="1400" dirty="0"/>
                  <a:t>Power</a:t>
                </a:r>
              </a:p>
            </c:rich>
          </c:tx>
          <c:layout>
            <c:manualLayout>
              <c:xMode val="edge"/>
              <c:yMode val="edge"/>
              <c:x val="0"/>
              <c:y val="7.1304680664916895E-2"/>
            </c:manualLayout>
          </c:layout>
        </c:title>
        <c:numFmt formatCode="General" sourceLinked="1"/>
        <c:tickLblPos val="nextTo"/>
        <c:txPr>
          <a:bodyPr/>
          <a:lstStyle/>
          <a:p>
            <a:pPr>
              <a:defRPr sz="1400"/>
            </a:pPr>
            <a:endParaRPr lang="en-US"/>
          </a:p>
        </c:txPr>
        <c:crossAx val="89781760"/>
        <c:crossesAt val="1"/>
        <c:crossBetween val="between"/>
      </c:valAx>
      <c:valAx>
        <c:axId val="91559424"/>
        <c:scaling>
          <c:orientation val="minMax"/>
          <c:max val="1"/>
        </c:scaling>
        <c:axPos val="r"/>
        <c:title>
          <c:tx>
            <c:rich>
              <a:bodyPr rot="-5400000" vert="horz"/>
              <a:lstStyle/>
              <a:p>
                <a:pPr>
                  <a:defRPr sz="1400"/>
                </a:pPr>
                <a:r>
                  <a:rPr lang="en-US" sz="1400" dirty="0"/>
                  <a:t>Peak Die Temperature</a:t>
                </a:r>
              </a:p>
            </c:rich>
          </c:tx>
          <c:layout>
            <c:manualLayout>
              <c:xMode val="edge"/>
              <c:yMode val="edge"/>
              <c:x val="0.92226190476190451"/>
              <c:y val="8.4233923884514436E-2"/>
            </c:manualLayout>
          </c:layout>
        </c:title>
        <c:numFmt formatCode="General" sourceLinked="1"/>
        <c:tickLblPos val="nextTo"/>
        <c:txPr>
          <a:bodyPr/>
          <a:lstStyle/>
          <a:p>
            <a:pPr>
              <a:defRPr sz="1400"/>
            </a:pPr>
            <a:endParaRPr lang="en-US"/>
          </a:p>
        </c:txPr>
        <c:crossAx val="91561344"/>
        <c:crosses val="max"/>
        <c:crossBetween val="between"/>
      </c:valAx>
      <c:catAx>
        <c:axId val="91561344"/>
        <c:scaling>
          <c:orientation val="minMax"/>
        </c:scaling>
        <c:delete val="1"/>
        <c:axPos val="b"/>
        <c:tickLblPos val="none"/>
        <c:crossAx val="91559424"/>
        <c:crosses val="autoZero"/>
        <c:auto val="1"/>
        <c:lblAlgn val="ctr"/>
        <c:lblOffset val="100"/>
      </c:catAx>
      <c:spPr>
        <a:noFill/>
        <a:ln w="25400">
          <a:noFill/>
        </a:ln>
      </c:spPr>
    </c:plotArea>
    <c:legend>
      <c:legendPos val="t"/>
      <c:layout>
        <c:manualLayout>
          <c:xMode val="edge"/>
          <c:yMode val="edge"/>
          <c:x val="0.11903050694330899"/>
          <c:y val="0"/>
          <c:w val="0.7025914935707257"/>
          <c:h val="0.10213061602593802"/>
        </c:manualLayout>
      </c:layout>
      <c:txPr>
        <a:bodyPr/>
        <a:lstStyle/>
        <a:p>
          <a:pPr>
            <a:defRPr sz="1100"/>
          </a:pPr>
          <a:endParaRPr lang="en-US"/>
        </a:p>
      </c:txPr>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a:latin typeface="+mn-lt"/>
                <a:cs typeface="+mn-cs"/>
              </a:defRPr>
            </a:lvl1pPr>
          </a:lstStyle>
          <a:p>
            <a:pPr>
              <a:defRPr/>
            </a:pPr>
            <a:fld id="{6569A6F2-41E5-4487-BD96-5B3320428D3B}" type="datetimeFigureOut">
              <a:rPr lang="en-US"/>
              <a:pPr>
                <a:defRPr/>
              </a:pPr>
              <a:t>2/8/2015</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a:latin typeface="+mn-lt"/>
                <a:cs typeface="+mn-cs"/>
              </a:defRPr>
            </a:lvl1pPr>
          </a:lstStyle>
          <a:p>
            <a:pPr>
              <a:defRPr/>
            </a:pPr>
            <a:fld id="{F3E149D6-DCAC-453C-9646-F7ED99F1CBFB}" type="slidenum">
              <a:rPr lang="en-US"/>
              <a:pPr>
                <a:defRPr/>
              </a:pPr>
              <a:t>‹#›</a:t>
            </a:fld>
            <a:endParaRPr lang="en-US"/>
          </a:p>
        </p:txBody>
      </p:sp>
    </p:spTree>
    <p:extLst>
      <p:ext uri="{BB962C8B-B14F-4D97-AF65-F5344CB8AC3E}">
        <p14:creationId xmlns:p14="http://schemas.microsoft.com/office/powerpoint/2010/main" xmlns="" val="290905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9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900">
                <a:latin typeface="+mn-lt"/>
                <a:cs typeface="+mn-cs"/>
              </a:defRPr>
            </a:lvl1pPr>
          </a:lstStyle>
          <a:p>
            <a:pPr>
              <a:defRPr/>
            </a:pPr>
            <a:fld id="{38607A5D-693E-4C63-ACF6-88FE3734317C}" type="datetimeFigureOut">
              <a:rPr lang="en-US"/>
              <a:pPr>
                <a:defRPr/>
              </a:pPr>
              <a:t>2/8/2015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377825" y="4483100"/>
            <a:ext cx="6346825" cy="4224338"/>
          </a:xfrm>
          <a:prstGeom prst="rect">
            <a:avLst/>
          </a:prstGeom>
        </p:spPr>
        <p:txBody>
          <a:bodyPr vert="horz" lIns="94229" tIns="47114" rIns="94229" bIns="47114"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9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900">
                <a:latin typeface="+mn-lt"/>
                <a:cs typeface="+mn-cs"/>
              </a:defRPr>
            </a:lvl1pPr>
          </a:lstStyle>
          <a:p>
            <a:pPr>
              <a:defRPr/>
            </a:pPr>
            <a:fld id="{829AFB38-0ABE-46A6-A2CD-91E75B392D15}" type="slidenum">
              <a:rPr lang="en-US"/>
              <a:pPr>
                <a:defRPr/>
              </a:pPr>
              <a:t>‹#›</a:t>
            </a:fld>
            <a:endParaRPr lang="en-US"/>
          </a:p>
        </p:txBody>
      </p:sp>
    </p:spTree>
    <p:extLst>
      <p:ext uri="{BB962C8B-B14F-4D97-AF65-F5344CB8AC3E}">
        <p14:creationId xmlns:p14="http://schemas.microsoft.com/office/powerpoint/2010/main" xmlns="" val="1317714628"/>
      </p:ext>
    </p:extLst>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Font typeface="Wingdings 3" pitchFamily="18" charset="2"/>
      <a:buChar char="}"/>
      <a:defRPr sz="1000" kern="1200">
        <a:solidFill>
          <a:schemeClr val="tx1"/>
        </a:solidFill>
        <a:latin typeface="+mn-lt"/>
        <a:ea typeface="+mn-ea"/>
        <a:cs typeface="+mn-cs"/>
      </a:defRPr>
    </a:lvl1pPr>
    <a:lvl2pPr marL="406400" indent="-171450"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2pPr>
    <a:lvl3pPr marL="573088" indent="-115888"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3pPr>
    <a:lvl4pPr marL="914400" algn="l" rtl="0" eaLnBrk="0" fontAlgn="base" hangingPunct="0">
      <a:spcBef>
        <a:spcPct val="30000"/>
      </a:spcBef>
      <a:spcAft>
        <a:spcPct val="0"/>
      </a:spcAft>
      <a:defRPr sz="1000" kern="1200">
        <a:solidFill>
          <a:schemeClr val="tx1"/>
        </a:solidFill>
        <a:latin typeface="+mn-lt"/>
        <a:ea typeface="+mn-ea"/>
        <a:cs typeface="+mn-cs"/>
      </a:defRPr>
    </a:lvl4pPr>
    <a:lvl5pPr marL="114935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lickr.com/photos/calliope/361953316/"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flickr.com/photos/elsie/7080667207/" TargetMode="External"/><Relationship Id="rId4" Type="http://schemas.openxmlformats.org/officeDocument/2006/relationships/hyperlink" Target="http://www.flickr.com/photos/aidan_jones/14384038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Heterogeneous Chip</a:t>
            </a:r>
            <a:r>
              <a:rPr lang="en-US" baseline="0" dirty="0" smtClean="0"/>
              <a:t> Picture from: </a:t>
            </a:r>
            <a:r>
              <a:rPr lang="en-US" baseline="0" dirty="0" err="1" smtClean="0"/>
              <a:t>Sebastien</a:t>
            </a:r>
            <a:r>
              <a:rPr lang="en-US" baseline="0" dirty="0" smtClean="0"/>
              <a:t> Nussbaum’s “AMD ‘Trinity’ APU,” Hot Chips 2012</a:t>
            </a:r>
            <a:endParaRPr lang="en-US" dirty="0" smtClean="0"/>
          </a:p>
          <a:p>
            <a:r>
              <a:rPr lang="en-US" dirty="0" smtClean="0"/>
              <a:t>Stacked Memory Picture from: Gabe </a:t>
            </a:r>
            <a:r>
              <a:rPr lang="en-US" dirty="0" err="1" smtClean="0"/>
              <a:t>Loh’s</a:t>
            </a:r>
            <a:r>
              <a:rPr lang="en-US" dirty="0" smtClean="0"/>
              <a:t> “3D-Stacked Memory Architectures for Multi-Core Processors,” ISCA 2008</a:t>
            </a:r>
          </a:p>
          <a:p>
            <a:r>
              <a:rPr lang="en-US" dirty="0" smtClean="0"/>
              <a:t>Thermal Picture from: Indrani Paul’s “Cooperative Boosting: Needy versus Greedy Power Management,” ISCA 2013</a:t>
            </a:r>
          </a:p>
          <a:p>
            <a:r>
              <a:rPr lang="en-US" dirty="0" smtClean="0"/>
              <a:t>Code snippet</a:t>
            </a:r>
            <a:r>
              <a:rPr lang="en-US" baseline="0" dirty="0" smtClean="0"/>
              <a:t> from the </a:t>
            </a:r>
            <a:r>
              <a:rPr lang="en-US" baseline="0" dirty="0" err="1" smtClean="0"/>
              <a:t>OpenCL</a:t>
            </a:r>
            <a:r>
              <a:rPr lang="en-US" baseline="0" dirty="0" smtClean="0"/>
              <a:t> version of LULESH.</a:t>
            </a:r>
            <a:endParaRPr lang="en-US" dirty="0" smtClean="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a:t>
            </a:fld>
            <a:endParaRPr lang="en-US"/>
          </a:p>
        </p:txBody>
      </p:sp>
    </p:spTree>
    <p:extLst>
      <p:ext uri="{BB962C8B-B14F-4D97-AF65-F5344CB8AC3E}">
        <p14:creationId xmlns:p14="http://schemas.microsoft.com/office/powerpoint/2010/main" xmlns="" val="318975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dirty="0" smtClean="0"/>
              <a:t>Chart from Indrani</a:t>
            </a:r>
            <a:r>
              <a:rPr lang="en-US" baseline="0" dirty="0" smtClean="0"/>
              <a:t> Paul’s, “</a:t>
            </a:r>
            <a:r>
              <a:rPr lang="en-US" dirty="0" smtClean="0"/>
              <a:t>Cooperative Boosting: Needy versus Greedy Power Management,” ISCA 2013</a:t>
            </a:r>
          </a:p>
          <a:p>
            <a:r>
              <a:rPr lang="en-US" dirty="0" smtClean="0"/>
              <a:t>Instruction counts:</a:t>
            </a:r>
          </a:p>
          <a:p>
            <a:pPr lvl="1"/>
            <a:r>
              <a:rPr lang="en-US" dirty="0" smtClean="0"/>
              <a:t>6 minutes * 60s/min * 4 cores * ~1.75GHz (A8-4555M)</a:t>
            </a:r>
          </a:p>
          <a:p>
            <a:pPr lvl="1"/>
            <a:r>
              <a:rPr lang="en-US" dirty="0" smtClean="0"/>
              <a:t>6 minutes * 60s/min * 6</a:t>
            </a:r>
            <a:r>
              <a:rPr lang="en-US" baseline="0" dirty="0" smtClean="0"/>
              <a:t> CUs * 64 floating point units/CU * ~425MHz (Radeon HD 7600G)</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3</a:t>
            </a:fld>
            <a:endParaRPr lang="en-US"/>
          </a:p>
        </p:txBody>
      </p:sp>
    </p:spTree>
    <p:extLst>
      <p:ext uri="{BB962C8B-B14F-4D97-AF65-F5344CB8AC3E}">
        <p14:creationId xmlns:p14="http://schemas.microsoft.com/office/powerpoint/2010/main" xmlns="" val="73249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year of SIM time assumes ~2</a:t>
            </a:r>
            <a:r>
              <a:rPr lang="en-US" baseline="0" dirty="0" smtClean="0"/>
              <a:t> MIPS for an entire year.</a:t>
            </a:r>
          </a:p>
          <a:p>
            <a:r>
              <a:rPr lang="en-US" baseline="0" dirty="0" smtClean="0"/>
              <a:t>SST: Structural Simulation Toolkit</a:t>
            </a:r>
          </a:p>
          <a:p>
            <a:r>
              <a:rPr lang="en-US" baseline="0" dirty="0" smtClean="0"/>
              <a:t>CPR: </a:t>
            </a:r>
            <a:r>
              <a:rPr lang="en-US" baseline="0" dirty="0" err="1" smtClean="0"/>
              <a:t>Composable</a:t>
            </a:r>
            <a:r>
              <a:rPr lang="en-US" baseline="0" dirty="0" smtClean="0"/>
              <a:t> Performance Regression</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a:t>
            </a:fld>
            <a:endParaRPr lang="en-US"/>
          </a:p>
        </p:txBody>
      </p:sp>
    </p:spTree>
    <p:extLst>
      <p:ext uri="{BB962C8B-B14F-4D97-AF65-F5344CB8AC3E}">
        <p14:creationId xmlns:p14="http://schemas.microsoft.com/office/powerpoint/2010/main" xmlns="" val="396298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Scan Photo</a:t>
            </a:r>
            <a:r>
              <a:rPr lang="en-US" baseline="0" dirty="0" smtClean="0"/>
              <a:t> Attribution: Flickr user “</a:t>
            </a:r>
            <a:r>
              <a:rPr lang="en-US" baseline="0" dirty="0" err="1" smtClean="0"/>
              <a:t>Muffet</a:t>
            </a:r>
            <a:r>
              <a:rPr lang="en-US" baseline="0" dirty="0" smtClean="0"/>
              <a:t>” -- </a:t>
            </a:r>
            <a:r>
              <a:rPr lang="en-US" dirty="0" smtClean="0">
                <a:hlinkClick r:id="rId3"/>
              </a:rPr>
              <a:t>http://www.flickr.com/photos/calliope/361953316/</a:t>
            </a:r>
            <a:r>
              <a:rPr lang="en-US" dirty="0" smtClean="0"/>
              <a:t> . Used under CC</a:t>
            </a:r>
            <a:r>
              <a:rPr lang="en-US" baseline="0" dirty="0" smtClean="0"/>
              <a:t> BY.</a:t>
            </a:r>
            <a:endParaRPr lang="en-US" dirty="0" smtClean="0"/>
          </a:p>
          <a:p>
            <a:r>
              <a:rPr lang="en-US" dirty="0" smtClean="0"/>
              <a:t>Chest X-Ray</a:t>
            </a:r>
            <a:r>
              <a:rPr lang="en-US" baseline="0" dirty="0" smtClean="0"/>
              <a:t> Attribution: Flickr user “Aidan Jones” -- </a:t>
            </a:r>
            <a:r>
              <a:rPr lang="en-US" dirty="0" smtClean="0">
                <a:hlinkClick r:id="rId4"/>
              </a:rPr>
              <a:t>http://www.flickr.com/photos/aidan_jones/1438403889/</a:t>
            </a:r>
            <a:r>
              <a:rPr lang="en-US" dirty="0" smtClean="0"/>
              <a:t> Used</a:t>
            </a:r>
            <a:r>
              <a:rPr lang="en-US" baseline="0" dirty="0" smtClean="0"/>
              <a:t> under CC BY-SA.</a:t>
            </a:r>
          </a:p>
          <a:p>
            <a:r>
              <a:rPr lang="en-US" dirty="0" smtClean="0"/>
              <a:t>Microscope Attribution: Flickr user “Elsie </a:t>
            </a:r>
            <a:r>
              <a:rPr lang="en-US" dirty="0" err="1" smtClean="0"/>
              <a:t>esq.</a:t>
            </a:r>
            <a:r>
              <a:rPr lang="en-US" dirty="0" smtClean="0"/>
              <a:t>” -- </a:t>
            </a:r>
            <a:r>
              <a:rPr lang="en-US" dirty="0" smtClean="0">
                <a:hlinkClick r:id="rId5"/>
              </a:rPr>
              <a:t>http://www.flickr.com/photos/elsie/7080667207/</a:t>
            </a:r>
            <a:r>
              <a:rPr lang="en-US" dirty="0" smtClean="0"/>
              <a:t> Used under CC BY.</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5</a:t>
            </a:fld>
            <a:endParaRPr lang="en-US"/>
          </a:p>
        </p:txBody>
      </p:sp>
    </p:spTree>
    <p:extLst>
      <p:ext uri="{BB962C8B-B14F-4D97-AF65-F5344CB8AC3E}">
        <p14:creationId xmlns:p14="http://schemas.microsoft.com/office/powerpoint/2010/main" xmlns="" val="173075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dirty="0" smtClean="0"/>
              <a:t>“Based on what this application did, what will it do on our future machine?”</a:t>
            </a:r>
          </a:p>
          <a:p>
            <a:r>
              <a:rPr lang="en-US" dirty="0" smtClean="0"/>
              <a:t>GPU</a:t>
            </a:r>
            <a:r>
              <a:rPr lang="en-US" baseline="0" dirty="0" smtClean="0"/>
              <a:t> Example: </a:t>
            </a:r>
            <a:r>
              <a:rPr lang="en-US" dirty="0" smtClean="0"/>
              <a:t>e.g. Entire</a:t>
            </a:r>
            <a:r>
              <a:rPr lang="en-US" baseline="0" dirty="0" smtClean="0"/>
              <a:t> citation: </a:t>
            </a:r>
            <a:r>
              <a:rPr lang="en-US" baseline="0" dirty="0" err="1" smtClean="0"/>
              <a:t>Jaewoong</a:t>
            </a:r>
            <a:r>
              <a:rPr lang="en-US" baseline="0" dirty="0" smtClean="0"/>
              <a:t> </a:t>
            </a:r>
            <a:r>
              <a:rPr lang="en-US" baseline="0" dirty="0" err="1" smtClean="0"/>
              <a:t>Sim</a:t>
            </a:r>
            <a:r>
              <a:rPr lang="en-US" baseline="0" dirty="0" smtClean="0"/>
              <a:t>, </a:t>
            </a:r>
            <a:r>
              <a:rPr lang="en-US" baseline="0" dirty="0" err="1" smtClean="0"/>
              <a:t>Aniruddha</a:t>
            </a:r>
            <a:r>
              <a:rPr lang="en-US" baseline="0" dirty="0" smtClean="0"/>
              <a:t> </a:t>
            </a:r>
            <a:r>
              <a:rPr lang="en-US" baseline="0" dirty="0" err="1" smtClean="0"/>
              <a:t>Dasgupta</a:t>
            </a:r>
            <a:r>
              <a:rPr lang="en-US" baseline="0" dirty="0" smtClean="0"/>
              <a:t>, </a:t>
            </a:r>
            <a:r>
              <a:rPr lang="en-US" baseline="0" dirty="0" err="1" smtClean="0"/>
              <a:t>Hyesoon</a:t>
            </a:r>
            <a:r>
              <a:rPr lang="en-US" baseline="0" dirty="0" smtClean="0"/>
              <a:t> Kim, Richard W. </a:t>
            </a:r>
            <a:r>
              <a:rPr lang="en-US" baseline="0" dirty="0" err="1" smtClean="0"/>
              <a:t>Vuduc</a:t>
            </a:r>
            <a:r>
              <a:rPr lang="en-US" baseline="0" dirty="0" smtClean="0"/>
              <a:t>: A performance analysis framework for identifying potential benefits in GPGPU applications. At </a:t>
            </a:r>
            <a:r>
              <a:rPr lang="en-US" baseline="0" dirty="0" err="1" smtClean="0"/>
              <a:t>PPoPP</a:t>
            </a:r>
            <a:r>
              <a:rPr lang="en-US" baseline="0" dirty="0" smtClean="0"/>
              <a:t> 2012.</a:t>
            </a:r>
            <a:endParaRPr lang="en-US" dirty="0" smtClean="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10</a:t>
            </a:fld>
            <a:endParaRPr lang="en-US"/>
          </a:p>
        </p:txBody>
      </p:sp>
    </p:spTree>
    <p:extLst>
      <p:ext uri="{BB962C8B-B14F-4D97-AF65-F5344CB8AC3E}">
        <p14:creationId xmlns:p14="http://schemas.microsoft.com/office/powerpoint/2010/main" xmlns="" val="61804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11</a:t>
            </a:fld>
            <a:endParaRPr lang="en-US"/>
          </a:p>
        </p:txBody>
      </p:sp>
    </p:spTree>
    <p:extLst>
      <p:ext uri="{BB962C8B-B14F-4D97-AF65-F5344CB8AC3E}">
        <p14:creationId xmlns:p14="http://schemas.microsoft.com/office/powerpoint/2010/main" xmlns="" val="47324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what is the major contribution of your research?</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*what are the gaps you identify in the research coverage in your area?</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*what is the bigger picture for your research area? (i.e., identify synergistic projects, complementary projects in technical sense, </a:t>
            </a:r>
            <a:r>
              <a:rPr lang="en-US" sz="1000" kern="1200" dirty="0" err="1" smtClean="0">
                <a:solidFill>
                  <a:schemeClr val="tx1"/>
                </a:solidFill>
                <a:effectLst/>
                <a:latin typeface="+mn-lt"/>
                <a:ea typeface="+mn-ea"/>
                <a:cs typeface="+mn-cs"/>
              </a:rPr>
              <a:t>etc</a:t>
            </a:r>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*how do you see cross-pollination across projects funded by different funding agencies?</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*what is the one thing that would make it easier/possible to leverage/use the results of other projects to further your own research</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*what  would you like to most see solved/addressed other than what they are working on?</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16</a:t>
            </a:fld>
            <a:endParaRPr lang="en-US"/>
          </a:p>
        </p:txBody>
      </p:sp>
    </p:spTree>
    <p:extLst>
      <p:ext uri="{BB962C8B-B14F-4D97-AF65-F5344CB8AC3E}">
        <p14:creationId xmlns:p14="http://schemas.microsoft.com/office/powerpoint/2010/main" xmlns="" val="1753222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ight Triangle 12"/>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Parallelogram 16"/>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xmlns="" val="108191296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Parallelogram 7"/>
          <p:cNvSpPr/>
          <p:nvPr userDrawn="1"/>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userDrawn="1"/>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559133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xmlns="" val="42581786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xmlns="" val="24309440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0805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xmlns="" val="1933242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xmlns="" val="32038228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338720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6208431"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smtClean="0">
                <a:cs typeface="Arial" pitchFamily="34" charset="0"/>
              </a:rPr>
              <a:t>Simulation of</a:t>
            </a:r>
            <a:r>
              <a:rPr lang="en-US" sz="1000" cap="all" baseline="0" dirty="0" smtClean="0">
                <a:cs typeface="Arial" pitchFamily="34" charset="0"/>
              </a:rPr>
              <a:t> </a:t>
            </a:r>
            <a:r>
              <a:rPr lang="en-US" sz="1000" cap="all" baseline="0" dirty="0" err="1" smtClean="0">
                <a:cs typeface="Arial" pitchFamily="34" charset="0"/>
              </a:rPr>
              <a:t>exascale</a:t>
            </a:r>
            <a:r>
              <a:rPr lang="en-US" sz="1000" cap="all" baseline="0" dirty="0" smtClean="0">
                <a:cs typeface="Arial" pitchFamily="34" charset="0"/>
              </a:rPr>
              <a:t> nodes through runtime hardware monitoring</a:t>
            </a:r>
            <a:r>
              <a:rPr lang="en-US" sz="1000" cap="all" dirty="0" smtClean="0">
                <a:cs typeface="Arial" pitchFamily="34" charset="0"/>
              </a:rPr>
              <a:t>   </a:t>
            </a:r>
            <a:r>
              <a:rPr lang="en-US" sz="1000" cap="all" dirty="0">
                <a:cs typeface="Arial" pitchFamily="34" charset="0"/>
              </a:rPr>
              <a:t>|   </a:t>
            </a:r>
            <a:fld id="{F9649FD6-C0F2-4A33-9D42-84E368792D73}" type="datetime4">
              <a:rPr lang="en-US" sz="1000" cap="all">
                <a:cs typeface="Arial" pitchFamily="34" charset="0"/>
              </a:rPr>
              <a:pPr fontAlgn="auto">
                <a:spcBef>
                  <a:spcPts val="0"/>
                </a:spcBef>
                <a:spcAft>
                  <a:spcPts val="0"/>
                </a:spcAft>
                <a:defRPr/>
              </a:pPr>
              <a:t>February 8, 2015</a:t>
            </a:fld>
            <a:r>
              <a:rPr lang="en-US" sz="1000" cap="all" dirty="0">
                <a:cs typeface="Arial" pitchFamily="34" charset="0"/>
              </a:rPr>
              <a:t>  </a:t>
            </a:r>
            <a:r>
              <a:rPr lang="en-US" sz="1000" cap="all" dirty="0" smtClean="0">
                <a:cs typeface="Arial" pitchFamily="34" charset="0"/>
              </a:rPr>
              <a:t> |  PUBLIC</a:t>
            </a:r>
            <a:endParaRPr lang="en-US" sz="1000" cap="all" dirty="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7" name="Picture 9"/>
          <p:cNvPicPr>
            <a:picLocks noChangeAspect="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24" r:id="rId3"/>
    <p:sldLayoutId id="2147483825" r:id="rId4"/>
    <p:sldLayoutId id="2147483826" r:id="rId5"/>
    <p:sldLayoutId id="2147483841" r:id="rId6"/>
    <p:sldLayoutId id="2147483842" r:id="rId7"/>
    <p:sldLayoutId id="2147483843" r:id="rId8"/>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702629" y="4461581"/>
            <a:ext cx="3879781" cy="1228655"/>
          </a:xfrm>
        </p:spPr>
        <p:txBody>
          <a:bodyPr/>
          <a:lstStyle/>
          <a:p>
            <a:r>
              <a:rPr lang="en-US" dirty="0" smtClean="0"/>
              <a:t>Simulation of </a:t>
            </a:r>
            <a:r>
              <a:rPr lang="en-US" dirty="0" err="1" smtClean="0"/>
              <a:t>exascale</a:t>
            </a:r>
            <a:r>
              <a:rPr lang="en-US" dirty="0" smtClean="0"/>
              <a:t> nodes through runtime hardware monitoring</a:t>
            </a:r>
            <a:endParaRPr lang="en-US" dirty="0"/>
          </a:p>
        </p:txBody>
      </p:sp>
      <p:sp>
        <p:nvSpPr>
          <p:cNvPr id="10" name="Subtitle 9"/>
          <p:cNvSpPr>
            <a:spLocks noGrp="1"/>
          </p:cNvSpPr>
          <p:nvPr>
            <p:ph type="subTitle" idx="1"/>
          </p:nvPr>
        </p:nvSpPr>
        <p:spPr>
          <a:xfrm>
            <a:off x="3091542" y="5766346"/>
            <a:ext cx="5490869" cy="640080"/>
          </a:xfrm>
        </p:spPr>
        <p:txBody>
          <a:bodyPr/>
          <a:lstStyle/>
          <a:p>
            <a:r>
              <a:rPr lang="en-US" b="1" dirty="0" smtClean="0"/>
              <a:t>Joseph L. Greathouse</a:t>
            </a:r>
            <a:r>
              <a:rPr lang="en-US" dirty="0" smtClean="0"/>
              <a:t>, alexander </a:t>
            </a:r>
            <a:r>
              <a:rPr lang="en-US" dirty="0" err="1" smtClean="0"/>
              <a:t>lyashevsky</a:t>
            </a:r>
            <a:r>
              <a:rPr lang="en-US" dirty="0" smtClean="0"/>
              <a:t>, </a:t>
            </a:r>
            <a:r>
              <a:rPr lang="en-US" dirty="0" err="1" smtClean="0"/>
              <a:t>mitesh</a:t>
            </a:r>
            <a:r>
              <a:rPr lang="en-US" dirty="0" smtClean="0"/>
              <a:t> </a:t>
            </a:r>
            <a:r>
              <a:rPr lang="en-US" dirty="0" err="1" smtClean="0"/>
              <a:t>meswani</a:t>
            </a:r>
            <a:r>
              <a:rPr lang="en-US" dirty="0" smtClean="0"/>
              <a:t>, </a:t>
            </a:r>
            <a:r>
              <a:rPr lang="en-US" dirty="0" err="1" smtClean="0"/>
              <a:t>nuwan</a:t>
            </a:r>
            <a:r>
              <a:rPr lang="en-US" dirty="0" smtClean="0"/>
              <a:t> Jayasena, Michael Ignatowski</a:t>
            </a:r>
            <a:endParaRPr lang="en-US" b="1" dirty="0" smtClean="0"/>
          </a:p>
          <a:p>
            <a:r>
              <a:rPr lang="en-US" dirty="0" smtClean="0"/>
              <a:t>9/18/2013</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Performance Scaling</a:t>
            </a:r>
            <a:endParaRPr lang="en-US" dirty="0"/>
          </a:p>
        </p:txBody>
      </p:sp>
      <p:sp>
        <p:nvSpPr>
          <p:cNvPr id="3" name="Content Placeholder 2"/>
          <p:cNvSpPr>
            <a:spLocks noGrp="1"/>
          </p:cNvSpPr>
          <p:nvPr>
            <p:ph idx="1"/>
          </p:nvPr>
        </p:nvSpPr>
        <p:spPr/>
        <p:txBody>
          <a:bodyPr/>
          <a:lstStyle/>
          <a:p>
            <a:r>
              <a:rPr lang="en-US" dirty="0" smtClean="0"/>
              <a:t>CPU Performance Scaling:</a:t>
            </a:r>
          </a:p>
          <a:p>
            <a:pPr lvl="1"/>
            <a:r>
              <a:rPr lang="en-US" dirty="0" smtClean="0"/>
              <a:t>Find stall events using HW </a:t>
            </a:r>
            <a:r>
              <a:rPr lang="en-US" dirty="0" err="1" smtClean="0"/>
              <a:t>perf</a:t>
            </a:r>
            <a:r>
              <a:rPr lang="en-US" dirty="0" smtClean="0"/>
              <a:t>. counters. Scale based on new machine parameters.</a:t>
            </a:r>
          </a:p>
          <a:p>
            <a:pPr lvl="1"/>
            <a:r>
              <a:rPr lang="en-US" dirty="0" smtClean="0"/>
              <a:t>Large amount of work in the literature on DVFS performance scaling, interval models..</a:t>
            </a:r>
          </a:p>
          <a:p>
            <a:pPr lvl="1"/>
            <a:r>
              <a:rPr lang="en-US" dirty="0" smtClean="0"/>
              <a:t>Some events can be scaled by fiat:</a:t>
            </a:r>
            <a:br>
              <a:rPr lang="en-US" dirty="0" smtClean="0"/>
            </a:br>
            <a:r>
              <a:rPr lang="en-US" dirty="0" smtClean="0"/>
              <a:t>“If IPC when not stalled on memory doubled, what would happen to performance?”</a:t>
            </a:r>
          </a:p>
          <a:p>
            <a:endParaRPr lang="en-US" dirty="0" smtClean="0"/>
          </a:p>
          <a:p>
            <a:r>
              <a:rPr lang="en-US" dirty="0" smtClean="0"/>
              <a:t>GPU </a:t>
            </a:r>
            <a:r>
              <a:rPr lang="en-US" dirty="0"/>
              <a:t>Performance Scaling:</a:t>
            </a:r>
          </a:p>
          <a:p>
            <a:pPr lvl="1"/>
            <a:r>
              <a:rPr lang="en-US" dirty="0"/>
              <a:t>Watch HW </a:t>
            </a:r>
            <a:r>
              <a:rPr lang="en-US" dirty="0" err="1"/>
              <a:t>perf</a:t>
            </a:r>
            <a:r>
              <a:rPr lang="en-US" dirty="0"/>
              <a:t>. counters that indicate work to do, memory usage, and GPU efficiency</a:t>
            </a:r>
          </a:p>
          <a:p>
            <a:pPr lvl="1"/>
            <a:r>
              <a:rPr lang="en-US" dirty="0"/>
              <a:t>Scale values based on estimations of parameters to test</a:t>
            </a:r>
          </a:p>
          <a:p>
            <a:endParaRPr lang="en-US" dirty="0" smtClean="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22327763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analytic models</a:t>
            </a:r>
            <a:endParaRPr lang="en-US" dirty="0"/>
          </a:p>
        </p:txBody>
      </p:sp>
      <p:sp>
        <p:nvSpPr>
          <p:cNvPr id="3" name="Content Placeholder 2"/>
          <p:cNvSpPr>
            <a:spLocks noGrp="1"/>
          </p:cNvSpPr>
          <p:nvPr>
            <p:ph idx="1"/>
          </p:nvPr>
        </p:nvSpPr>
        <p:spPr/>
        <p:txBody>
          <a:bodyPr/>
          <a:lstStyle/>
          <a:p>
            <a:r>
              <a:rPr lang="en-US" dirty="0" smtClean="0"/>
              <a:t>Cache/Memory Access Model</a:t>
            </a:r>
          </a:p>
          <a:p>
            <a:pPr lvl="1"/>
            <a:r>
              <a:rPr lang="en-US" dirty="0" smtClean="0"/>
              <a:t>Observe memory access traces using binary instrumentation or hardware</a:t>
            </a:r>
          </a:p>
          <a:p>
            <a:pPr lvl="1"/>
            <a:r>
              <a:rPr lang="en-US" dirty="0" smtClean="0"/>
              <a:t>Send traces through high-level cache simulation system</a:t>
            </a:r>
          </a:p>
          <a:p>
            <a:pPr lvl="1"/>
            <a:r>
              <a:rPr lang="en-US" dirty="0" smtClean="0"/>
              <a:t>Find knees in the curve, feed this back to CPU/GPU performance scaling model</a:t>
            </a:r>
          </a:p>
          <a:p>
            <a:pPr lvl="1"/>
            <a:endParaRPr lang="en-US" dirty="0"/>
          </a:p>
          <a:p>
            <a:r>
              <a:rPr lang="en-US" dirty="0"/>
              <a:t>Power and thermal models</a:t>
            </a:r>
          </a:p>
          <a:p>
            <a:pPr lvl="1"/>
            <a:r>
              <a:rPr lang="en-US" dirty="0" smtClean="0"/>
              <a:t>Power can be correlated to hardware events or directly measured</a:t>
            </a:r>
          </a:p>
          <a:p>
            <a:pPr lvl="1"/>
            <a:r>
              <a:rPr lang="en-US" dirty="0" smtClean="0"/>
              <a:t>Scaled to future technology points</a:t>
            </a:r>
          </a:p>
          <a:p>
            <a:pPr lvl="1"/>
            <a:r>
              <a:rPr lang="en-US" dirty="0" smtClean="0"/>
              <a:t>Any number of thermal models will work at this point</a:t>
            </a:r>
          </a:p>
          <a:p>
            <a:endParaRPr lang="en-US" dirty="0" smtClean="0"/>
          </a:p>
          <a:p>
            <a:r>
              <a:rPr lang="en-US" dirty="0" smtClean="0"/>
              <a:t>Thermal and power models can feed into control algorithms that change system performance</a:t>
            </a:r>
          </a:p>
          <a:p>
            <a:pPr lvl="1"/>
            <a:r>
              <a:rPr lang="en-US" dirty="0" smtClean="0"/>
              <a:t>This is </a:t>
            </a:r>
            <a:r>
              <a:rPr lang="en-US" b="1" dirty="0" smtClean="0"/>
              <a:t>another</a:t>
            </a:r>
            <a:r>
              <a:rPr lang="en-US" dirty="0" smtClean="0"/>
              <a:t> HW/SW co-design point. Fast operation is essential.</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14772135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Parallel Segments Requires More Info</a:t>
            </a:r>
            <a:endParaRPr lang="en-US" dirty="0"/>
          </a:p>
        </p:txBody>
      </p:sp>
      <p:sp>
        <p:nvSpPr>
          <p:cNvPr id="95" name="TextBox 94"/>
          <p:cNvSpPr txBox="1"/>
          <p:nvPr/>
        </p:nvSpPr>
        <p:spPr>
          <a:xfrm>
            <a:off x="467130" y="1829188"/>
            <a:ext cx="827314" cy="369332"/>
          </a:xfrm>
          <a:prstGeom prst="rect">
            <a:avLst/>
          </a:prstGeom>
          <a:noFill/>
        </p:spPr>
        <p:txBody>
          <a:bodyPr wrap="square" rtlCol="0">
            <a:spAutoFit/>
          </a:bodyPr>
          <a:lstStyle/>
          <a:p>
            <a:pPr algn="r"/>
            <a:r>
              <a:rPr lang="en-US" dirty="0" smtClean="0"/>
              <a:t>CPU0</a:t>
            </a:r>
            <a:endParaRPr lang="en-US" dirty="0"/>
          </a:p>
        </p:txBody>
      </p:sp>
      <p:sp>
        <p:nvSpPr>
          <p:cNvPr id="96" name="Right Arrow 95"/>
          <p:cNvSpPr/>
          <p:nvPr/>
        </p:nvSpPr>
        <p:spPr>
          <a:xfrm>
            <a:off x="1055914" y="1490898"/>
            <a:ext cx="7478486" cy="18466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7" name="TextBox 96"/>
          <p:cNvSpPr txBox="1"/>
          <p:nvPr/>
        </p:nvSpPr>
        <p:spPr>
          <a:xfrm>
            <a:off x="370114" y="1235275"/>
            <a:ext cx="685800" cy="369332"/>
          </a:xfrm>
          <a:prstGeom prst="rect">
            <a:avLst/>
          </a:prstGeom>
          <a:noFill/>
        </p:spPr>
        <p:txBody>
          <a:bodyPr wrap="square" rtlCol="0">
            <a:spAutoFit/>
          </a:bodyPr>
          <a:lstStyle/>
          <a:p>
            <a:pPr algn="ctr"/>
            <a:r>
              <a:rPr lang="en-US" dirty="0" smtClean="0"/>
              <a:t>Time</a:t>
            </a:r>
            <a:endParaRPr lang="en-US" dirty="0"/>
          </a:p>
        </p:txBody>
      </p:sp>
      <p:sp>
        <p:nvSpPr>
          <p:cNvPr id="100" name="Rectangle 99"/>
          <p:cNvSpPr/>
          <p:nvPr/>
        </p:nvSpPr>
        <p:spPr>
          <a:xfrm>
            <a:off x="1315000" y="1828936"/>
            <a:ext cx="155189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TextBox 105"/>
          <p:cNvSpPr txBox="1"/>
          <p:nvPr/>
        </p:nvSpPr>
        <p:spPr>
          <a:xfrm>
            <a:off x="480344" y="2441502"/>
            <a:ext cx="827314" cy="369332"/>
          </a:xfrm>
          <a:prstGeom prst="rect">
            <a:avLst/>
          </a:prstGeom>
          <a:noFill/>
        </p:spPr>
        <p:txBody>
          <a:bodyPr wrap="square" rtlCol="0">
            <a:spAutoFit/>
          </a:bodyPr>
          <a:lstStyle/>
          <a:p>
            <a:pPr algn="r"/>
            <a:r>
              <a:rPr lang="en-US" dirty="0" smtClean="0"/>
              <a:t>CPU1</a:t>
            </a:r>
          </a:p>
        </p:txBody>
      </p:sp>
      <p:sp>
        <p:nvSpPr>
          <p:cNvPr id="108" name="TextBox 107"/>
          <p:cNvSpPr txBox="1"/>
          <p:nvPr/>
        </p:nvSpPr>
        <p:spPr>
          <a:xfrm>
            <a:off x="480344" y="2910629"/>
            <a:ext cx="827314" cy="369332"/>
          </a:xfrm>
          <a:prstGeom prst="rect">
            <a:avLst/>
          </a:prstGeom>
          <a:noFill/>
        </p:spPr>
        <p:txBody>
          <a:bodyPr wrap="square" rtlCol="0">
            <a:spAutoFit/>
          </a:bodyPr>
          <a:lstStyle/>
          <a:p>
            <a:pPr algn="r"/>
            <a:r>
              <a:rPr lang="en-US" dirty="0" smtClean="0"/>
              <a:t>GPU</a:t>
            </a:r>
            <a:endParaRPr lang="en-US" dirty="0"/>
          </a:p>
        </p:txBody>
      </p:sp>
      <p:sp>
        <p:nvSpPr>
          <p:cNvPr id="110" name="Rectangle 109"/>
          <p:cNvSpPr/>
          <p:nvPr/>
        </p:nvSpPr>
        <p:spPr>
          <a:xfrm>
            <a:off x="2923422" y="2425225"/>
            <a:ext cx="837545"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1" name="Straight Arrow Connector 110"/>
          <p:cNvCxnSpPr>
            <a:stCxn id="100" idx="3"/>
            <a:endCxn id="110" idx="1"/>
          </p:cNvCxnSpPr>
          <p:nvPr/>
        </p:nvCxnSpPr>
        <p:spPr>
          <a:xfrm>
            <a:off x="2866890" y="2013602"/>
            <a:ext cx="56532" cy="59628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5" name="Rectangle 114"/>
          <p:cNvSpPr/>
          <p:nvPr/>
        </p:nvSpPr>
        <p:spPr>
          <a:xfrm>
            <a:off x="3908380" y="2910629"/>
            <a:ext cx="1038872" cy="369332"/>
          </a:xfrm>
          <a:prstGeom prst="rect">
            <a:avLst/>
          </a:prstGeom>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cxnSp>
        <p:nvCxnSpPr>
          <p:cNvPr id="116" name="Straight Arrow Connector 115"/>
          <p:cNvCxnSpPr/>
          <p:nvPr/>
        </p:nvCxnSpPr>
        <p:spPr>
          <a:xfrm>
            <a:off x="3800041" y="2794557"/>
            <a:ext cx="108338" cy="3007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7" name="Rectangle 116"/>
          <p:cNvSpPr/>
          <p:nvPr/>
        </p:nvSpPr>
        <p:spPr>
          <a:xfrm>
            <a:off x="2923423" y="1828936"/>
            <a:ext cx="132785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Rectangle 117"/>
          <p:cNvSpPr/>
          <p:nvPr/>
        </p:nvSpPr>
        <p:spPr bwMode="auto">
          <a:xfrm>
            <a:off x="4252385" y="1825519"/>
            <a:ext cx="6759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119" name="Rectangle 118"/>
          <p:cNvSpPr/>
          <p:nvPr/>
        </p:nvSpPr>
        <p:spPr bwMode="auto">
          <a:xfrm>
            <a:off x="4058896" y="2425225"/>
            <a:ext cx="6759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120" name="Rectangle 119"/>
          <p:cNvSpPr/>
          <p:nvPr/>
        </p:nvSpPr>
        <p:spPr>
          <a:xfrm>
            <a:off x="3854211" y="2425225"/>
            <a:ext cx="731520"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Rectangle 122"/>
          <p:cNvSpPr/>
          <p:nvPr/>
        </p:nvSpPr>
        <p:spPr bwMode="auto">
          <a:xfrm>
            <a:off x="3766245" y="2425225"/>
            <a:ext cx="67591" cy="36933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127" name="Rectangle 126"/>
          <p:cNvSpPr/>
          <p:nvPr/>
        </p:nvSpPr>
        <p:spPr>
          <a:xfrm>
            <a:off x="4968878" y="2441502"/>
            <a:ext cx="1018046"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8" name="Straight Arrow Connector 127"/>
          <p:cNvCxnSpPr>
            <a:stCxn id="115" idx="3"/>
          </p:cNvCxnSpPr>
          <p:nvPr/>
        </p:nvCxnSpPr>
        <p:spPr>
          <a:xfrm flipV="1">
            <a:off x="4947252" y="2810835"/>
            <a:ext cx="31338" cy="2844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9" name="Rectangle 128"/>
          <p:cNvSpPr/>
          <p:nvPr/>
        </p:nvSpPr>
        <p:spPr>
          <a:xfrm>
            <a:off x="6227150" y="1845158"/>
            <a:ext cx="45917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0" name="Straight Arrow Connector 129"/>
          <p:cNvCxnSpPr>
            <a:stCxn id="127" idx="3"/>
            <a:endCxn id="129" idx="1"/>
          </p:cNvCxnSpPr>
          <p:nvPr/>
        </p:nvCxnSpPr>
        <p:spPr>
          <a:xfrm flipV="1">
            <a:off x="5986924" y="2029824"/>
            <a:ext cx="240226" cy="5963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1" name="Rectangle 130"/>
          <p:cNvSpPr/>
          <p:nvPr/>
        </p:nvSpPr>
        <p:spPr>
          <a:xfrm>
            <a:off x="6765415" y="2880998"/>
            <a:ext cx="1178323" cy="369332"/>
          </a:xfrm>
          <a:prstGeom prst="rect">
            <a:avLst/>
          </a:prstGeom>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cxnSp>
        <p:nvCxnSpPr>
          <p:cNvPr id="132" name="Straight Arrow Connector 131"/>
          <p:cNvCxnSpPr>
            <a:endCxn id="131" idx="1"/>
          </p:cNvCxnSpPr>
          <p:nvPr/>
        </p:nvCxnSpPr>
        <p:spPr>
          <a:xfrm>
            <a:off x="6731619" y="2214490"/>
            <a:ext cx="33796" cy="8511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3" name="Rectangle 132"/>
          <p:cNvSpPr/>
          <p:nvPr/>
        </p:nvSpPr>
        <p:spPr>
          <a:xfrm>
            <a:off x="8075222" y="1836152"/>
            <a:ext cx="45917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Rectangle 133"/>
          <p:cNvSpPr/>
          <p:nvPr/>
        </p:nvSpPr>
        <p:spPr bwMode="auto">
          <a:xfrm>
            <a:off x="7583919" y="1845158"/>
            <a:ext cx="6759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135" name="Rectangle 134"/>
          <p:cNvSpPr/>
          <p:nvPr/>
        </p:nvSpPr>
        <p:spPr>
          <a:xfrm>
            <a:off x="6765415" y="1845158"/>
            <a:ext cx="79627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Rectangle 135"/>
          <p:cNvSpPr/>
          <p:nvPr/>
        </p:nvSpPr>
        <p:spPr bwMode="auto">
          <a:xfrm>
            <a:off x="6697824" y="1845158"/>
            <a:ext cx="67591" cy="36933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cxnSp>
        <p:nvCxnSpPr>
          <p:cNvPr id="137" name="Straight Arrow Connector 136"/>
          <p:cNvCxnSpPr>
            <a:stCxn id="131" idx="3"/>
            <a:endCxn id="133" idx="1"/>
          </p:cNvCxnSpPr>
          <p:nvPr/>
        </p:nvCxnSpPr>
        <p:spPr>
          <a:xfrm flipV="1">
            <a:off x="7943738" y="2020818"/>
            <a:ext cx="131484" cy="10448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0" name="TextBox 179"/>
          <p:cNvSpPr txBox="1"/>
          <p:nvPr/>
        </p:nvSpPr>
        <p:spPr>
          <a:xfrm>
            <a:off x="556054" y="3640238"/>
            <a:ext cx="6376087" cy="400110"/>
          </a:xfrm>
          <a:prstGeom prst="rect">
            <a:avLst/>
          </a:prstGeom>
          <a:noFill/>
        </p:spPr>
        <p:txBody>
          <a:bodyPr wrap="square" rtlCol="0">
            <a:spAutoFit/>
          </a:bodyPr>
          <a:lstStyle/>
          <a:p>
            <a:r>
              <a:rPr lang="en-US" sz="2000" dirty="0" smtClean="0"/>
              <a:t>Example when everything except CPU1 gets faster:</a:t>
            </a:r>
          </a:p>
        </p:txBody>
      </p:sp>
      <p:sp>
        <p:nvSpPr>
          <p:cNvPr id="181" name="Left Brace 180"/>
          <p:cNvSpPr/>
          <p:nvPr/>
        </p:nvSpPr>
        <p:spPr>
          <a:xfrm rot="16200000">
            <a:off x="7244455" y="3706914"/>
            <a:ext cx="339448" cy="2256531"/>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2" name="TextBox 181"/>
          <p:cNvSpPr txBox="1"/>
          <p:nvPr/>
        </p:nvSpPr>
        <p:spPr>
          <a:xfrm>
            <a:off x="6285911" y="5001828"/>
            <a:ext cx="2077662" cy="707886"/>
          </a:xfrm>
          <a:prstGeom prst="rect">
            <a:avLst/>
          </a:prstGeom>
          <a:noFill/>
        </p:spPr>
        <p:txBody>
          <a:bodyPr wrap="square" rtlCol="0">
            <a:spAutoFit/>
          </a:bodyPr>
          <a:lstStyle/>
          <a:p>
            <a:pPr algn="ctr"/>
            <a:r>
              <a:rPr lang="en-US" sz="2000" dirty="0" smtClean="0"/>
              <a:t>Performance Difference</a:t>
            </a:r>
          </a:p>
        </p:txBody>
      </p:sp>
      <p:sp>
        <p:nvSpPr>
          <p:cNvPr id="183" name="TextBox 182"/>
          <p:cNvSpPr txBox="1"/>
          <p:nvPr/>
        </p:nvSpPr>
        <p:spPr>
          <a:xfrm>
            <a:off x="467130" y="4289784"/>
            <a:ext cx="827314" cy="369332"/>
          </a:xfrm>
          <a:prstGeom prst="rect">
            <a:avLst/>
          </a:prstGeom>
          <a:noFill/>
        </p:spPr>
        <p:txBody>
          <a:bodyPr wrap="square" rtlCol="0">
            <a:spAutoFit/>
          </a:bodyPr>
          <a:lstStyle/>
          <a:p>
            <a:pPr algn="r"/>
            <a:r>
              <a:rPr lang="en-US" dirty="0" smtClean="0"/>
              <a:t>CPU0</a:t>
            </a:r>
            <a:endParaRPr lang="en-US" dirty="0"/>
          </a:p>
        </p:txBody>
      </p:sp>
      <p:sp>
        <p:nvSpPr>
          <p:cNvPr id="184" name="Rectangle 183"/>
          <p:cNvSpPr/>
          <p:nvPr/>
        </p:nvSpPr>
        <p:spPr>
          <a:xfrm>
            <a:off x="1315000" y="4289532"/>
            <a:ext cx="77724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TextBox 184"/>
          <p:cNvSpPr txBox="1"/>
          <p:nvPr/>
        </p:nvSpPr>
        <p:spPr>
          <a:xfrm>
            <a:off x="480344" y="4902098"/>
            <a:ext cx="827314" cy="369332"/>
          </a:xfrm>
          <a:prstGeom prst="rect">
            <a:avLst/>
          </a:prstGeom>
          <a:noFill/>
        </p:spPr>
        <p:txBody>
          <a:bodyPr wrap="square" rtlCol="0">
            <a:spAutoFit/>
          </a:bodyPr>
          <a:lstStyle/>
          <a:p>
            <a:pPr algn="r"/>
            <a:r>
              <a:rPr lang="en-US" dirty="0" smtClean="0"/>
              <a:t>CPU1</a:t>
            </a:r>
          </a:p>
        </p:txBody>
      </p:sp>
      <p:sp>
        <p:nvSpPr>
          <p:cNvPr id="186" name="TextBox 185"/>
          <p:cNvSpPr txBox="1"/>
          <p:nvPr/>
        </p:nvSpPr>
        <p:spPr>
          <a:xfrm>
            <a:off x="480344" y="5371225"/>
            <a:ext cx="827314" cy="369332"/>
          </a:xfrm>
          <a:prstGeom prst="rect">
            <a:avLst/>
          </a:prstGeom>
          <a:noFill/>
        </p:spPr>
        <p:txBody>
          <a:bodyPr wrap="square" rtlCol="0">
            <a:spAutoFit/>
          </a:bodyPr>
          <a:lstStyle/>
          <a:p>
            <a:pPr algn="r"/>
            <a:r>
              <a:rPr lang="en-US" dirty="0" smtClean="0"/>
              <a:t>GPU</a:t>
            </a:r>
            <a:endParaRPr lang="en-US" dirty="0"/>
          </a:p>
        </p:txBody>
      </p:sp>
      <p:sp>
        <p:nvSpPr>
          <p:cNvPr id="187" name="Rectangle 186"/>
          <p:cNvSpPr/>
          <p:nvPr/>
        </p:nvSpPr>
        <p:spPr>
          <a:xfrm>
            <a:off x="2174074" y="4885821"/>
            <a:ext cx="837545"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8" name="Straight Arrow Connector 187"/>
          <p:cNvCxnSpPr>
            <a:stCxn id="184" idx="3"/>
            <a:endCxn id="187" idx="1"/>
          </p:cNvCxnSpPr>
          <p:nvPr/>
        </p:nvCxnSpPr>
        <p:spPr>
          <a:xfrm>
            <a:off x="2092240" y="4474198"/>
            <a:ext cx="81834" cy="59628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9" name="Rectangle 188"/>
          <p:cNvSpPr/>
          <p:nvPr/>
        </p:nvSpPr>
        <p:spPr>
          <a:xfrm>
            <a:off x="3159032" y="5371225"/>
            <a:ext cx="548640" cy="369332"/>
          </a:xfrm>
          <a:prstGeom prst="rect">
            <a:avLst/>
          </a:prstGeom>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cxnSp>
        <p:nvCxnSpPr>
          <p:cNvPr id="190" name="Straight Arrow Connector 189"/>
          <p:cNvCxnSpPr/>
          <p:nvPr/>
        </p:nvCxnSpPr>
        <p:spPr>
          <a:xfrm>
            <a:off x="3050693" y="5255153"/>
            <a:ext cx="108338" cy="3007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1" name="Rectangle 190"/>
          <p:cNvSpPr/>
          <p:nvPr/>
        </p:nvSpPr>
        <p:spPr>
          <a:xfrm>
            <a:off x="2174075" y="4289532"/>
            <a:ext cx="6675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Rectangle 191"/>
          <p:cNvSpPr/>
          <p:nvPr/>
        </p:nvSpPr>
        <p:spPr bwMode="auto">
          <a:xfrm>
            <a:off x="2855832" y="4286115"/>
            <a:ext cx="6759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194" name="Rectangle 193"/>
          <p:cNvSpPr/>
          <p:nvPr/>
        </p:nvSpPr>
        <p:spPr>
          <a:xfrm>
            <a:off x="3104863" y="4885821"/>
            <a:ext cx="731520"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Rectangle 194"/>
          <p:cNvSpPr/>
          <p:nvPr/>
        </p:nvSpPr>
        <p:spPr bwMode="auto">
          <a:xfrm>
            <a:off x="3016897" y="4885821"/>
            <a:ext cx="67591" cy="36933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196" name="Rectangle 195"/>
          <p:cNvSpPr/>
          <p:nvPr/>
        </p:nvSpPr>
        <p:spPr>
          <a:xfrm>
            <a:off x="3929206" y="4885821"/>
            <a:ext cx="1018046" cy="369332"/>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7" name="Straight Arrow Connector 196"/>
          <p:cNvCxnSpPr>
            <a:stCxn id="189" idx="3"/>
          </p:cNvCxnSpPr>
          <p:nvPr/>
        </p:nvCxnSpPr>
        <p:spPr>
          <a:xfrm flipV="1">
            <a:off x="3707672" y="5255153"/>
            <a:ext cx="36425" cy="3007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8" name="Rectangle 197"/>
          <p:cNvSpPr/>
          <p:nvPr/>
        </p:nvSpPr>
        <p:spPr>
          <a:xfrm>
            <a:off x="5005062" y="4286115"/>
            <a:ext cx="228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9" name="Straight Arrow Connector 198"/>
          <p:cNvCxnSpPr>
            <a:stCxn id="196" idx="3"/>
            <a:endCxn id="198" idx="1"/>
          </p:cNvCxnSpPr>
          <p:nvPr/>
        </p:nvCxnSpPr>
        <p:spPr>
          <a:xfrm flipV="1">
            <a:off x="4947252" y="4470781"/>
            <a:ext cx="57810" cy="5997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0" name="Rectangle 199"/>
          <p:cNvSpPr/>
          <p:nvPr/>
        </p:nvSpPr>
        <p:spPr>
          <a:xfrm>
            <a:off x="5320488" y="5344793"/>
            <a:ext cx="594360" cy="369332"/>
          </a:xfrm>
          <a:prstGeom prst="rect">
            <a:avLst/>
          </a:prstGeom>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cxnSp>
        <p:nvCxnSpPr>
          <p:cNvPr id="201" name="Straight Arrow Connector 200"/>
          <p:cNvCxnSpPr>
            <a:endCxn id="200" idx="1"/>
          </p:cNvCxnSpPr>
          <p:nvPr/>
        </p:nvCxnSpPr>
        <p:spPr>
          <a:xfrm>
            <a:off x="5286692" y="4678285"/>
            <a:ext cx="33796" cy="8511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2" name="Rectangle 201"/>
          <p:cNvSpPr/>
          <p:nvPr/>
        </p:nvSpPr>
        <p:spPr>
          <a:xfrm>
            <a:off x="6013396" y="4289532"/>
            <a:ext cx="228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Rectangle 202"/>
          <p:cNvSpPr/>
          <p:nvPr/>
        </p:nvSpPr>
        <p:spPr bwMode="auto">
          <a:xfrm>
            <a:off x="5731968" y="4286115"/>
            <a:ext cx="6759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204" name="Rectangle 203"/>
          <p:cNvSpPr/>
          <p:nvPr/>
        </p:nvSpPr>
        <p:spPr>
          <a:xfrm>
            <a:off x="5320488" y="4286115"/>
            <a:ext cx="4114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Rectangle 204"/>
          <p:cNvSpPr/>
          <p:nvPr/>
        </p:nvSpPr>
        <p:spPr bwMode="auto">
          <a:xfrm>
            <a:off x="5252897" y="4286115"/>
            <a:ext cx="67591" cy="36933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cxnSp>
        <p:nvCxnSpPr>
          <p:cNvPr id="206" name="Straight Arrow Connector 205"/>
          <p:cNvCxnSpPr>
            <a:stCxn id="200" idx="3"/>
            <a:endCxn id="202" idx="1"/>
          </p:cNvCxnSpPr>
          <p:nvPr/>
        </p:nvCxnSpPr>
        <p:spPr>
          <a:xfrm flipV="1">
            <a:off x="5914848" y="4474198"/>
            <a:ext cx="98548" cy="10552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7" name="Rectangle 206"/>
          <p:cNvSpPr/>
          <p:nvPr/>
        </p:nvSpPr>
        <p:spPr bwMode="auto">
          <a:xfrm>
            <a:off x="4585731" y="2425225"/>
            <a:ext cx="6759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208" name="Rectangle 207"/>
          <p:cNvSpPr/>
          <p:nvPr/>
        </p:nvSpPr>
        <p:spPr bwMode="auto">
          <a:xfrm>
            <a:off x="3849223" y="4885821"/>
            <a:ext cx="6759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26" name="Rectangle 25"/>
          <p:cNvSpPr/>
          <p:nvPr/>
        </p:nvSpPr>
        <p:spPr>
          <a:xfrm>
            <a:off x="1314999" y="1928485"/>
            <a:ext cx="1540833" cy="18016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9" name="Rectangle 208"/>
          <p:cNvSpPr/>
          <p:nvPr/>
        </p:nvSpPr>
        <p:spPr>
          <a:xfrm>
            <a:off x="2922741" y="2533835"/>
            <a:ext cx="821356" cy="18466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0" name="Rectangle 209"/>
          <p:cNvSpPr/>
          <p:nvPr/>
        </p:nvSpPr>
        <p:spPr>
          <a:xfrm>
            <a:off x="3929206" y="3002962"/>
            <a:ext cx="1018046" cy="18466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1" name="Rectangle 210"/>
          <p:cNvSpPr/>
          <p:nvPr/>
        </p:nvSpPr>
        <p:spPr>
          <a:xfrm>
            <a:off x="4973724" y="2533835"/>
            <a:ext cx="1013200" cy="18466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2" name="Rectangle 211"/>
          <p:cNvSpPr/>
          <p:nvPr/>
        </p:nvSpPr>
        <p:spPr>
          <a:xfrm>
            <a:off x="6241997" y="1937491"/>
            <a:ext cx="455828" cy="1756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3" name="Rectangle 212"/>
          <p:cNvSpPr/>
          <p:nvPr/>
        </p:nvSpPr>
        <p:spPr>
          <a:xfrm>
            <a:off x="6765415" y="2977834"/>
            <a:ext cx="1178323" cy="1756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4" name="Rectangle 213"/>
          <p:cNvSpPr/>
          <p:nvPr/>
        </p:nvSpPr>
        <p:spPr>
          <a:xfrm>
            <a:off x="8075223" y="1932988"/>
            <a:ext cx="459178" cy="1756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5" name="Rectangle 214"/>
          <p:cNvSpPr/>
          <p:nvPr/>
        </p:nvSpPr>
        <p:spPr>
          <a:xfrm>
            <a:off x="1314999" y="4384368"/>
            <a:ext cx="777241" cy="18016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6" name="Rectangle 215"/>
          <p:cNvSpPr/>
          <p:nvPr/>
        </p:nvSpPr>
        <p:spPr>
          <a:xfrm>
            <a:off x="2184442" y="4980405"/>
            <a:ext cx="2762810" cy="18016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7" name="Rectangle 216"/>
          <p:cNvSpPr/>
          <p:nvPr/>
        </p:nvSpPr>
        <p:spPr>
          <a:xfrm>
            <a:off x="5005062" y="4392136"/>
            <a:ext cx="228600" cy="17239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8" name="Rectangle 217"/>
          <p:cNvSpPr/>
          <p:nvPr/>
        </p:nvSpPr>
        <p:spPr>
          <a:xfrm>
            <a:off x="5321446" y="5443261"/>
            <a:ext cx="593401" cy="17239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9" name="Rectangle 218"/>
          <p:cNvSpPr/>
          <p:nvPr/>
        </p:nvSpPr>
        <p:spPr>
          <a:xfrm>
            <a:off x="6013396" y="4388251"/>
            <a:ext cx="228601" cy="17239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xmlns="" val="3938248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9"/>
                                        </p:tgtEl>
                                        <p:attrNameLst>
                                          <p:attrName>style.visibility</p:attrName>
                                        </p:attrNameLst>
                                      </p:cBhvr>
                                      <p:to>
                                        <p:strVal val="visible"/>
                                      </p:to>
                                    </p:set>
                                    <p:animEffect transition="in" filter="wipe(left)">
                                      <p:cBhvr>
                                        <p:cTn id="17" dur="500"/>
                                        <p:tgtEl>
                                          <p:spTgt spid="20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wipe(left)">
                                      <p:cBhvr>
                                        <p:cTn id="21" dur="500"/>
                                        <p:tgtEl>
                                          <p:spTgt spid="21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wipe(left)">
                                      <p:cBhvr>
                                        <p:cTn id="25" dur="500"/>
                                        <p:tgtEl>
                                          <p:spTgt spid="211"/>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12"/>
                                        </p:tgtEl>
                                        <p:attrNameLst>
                                          <p:attrName>style.visibility</p:attrName>
                                        </p:attrNameLst>
                                      </p:cBhvr>
                                      <p:to>
                                        <p:strVal val="visible"/>
                                      </p:to>
                                    </p:set>
                                    <p:animEffect transition="in" filter="wipe(left)">
                                      <p:cBhvr>
                                        <p:cTn id="29" dur="500"/>
                                        <p:tgtEl>
                                          <p:spTgt spid="212"/>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13"/>
                                        </p:tgtEl>
                                        <p:attrNameLst>
                                          <p:attrName>style.visibility</p:attrName>
                                        </p:attrNameLst>
                                      </p:cBhvr>
                                      <p:to>
                                        <p:strVal val="visible"/>
                                      </p:to>
                                    </p:set>
                                    <p:animEffect transition="in" filter="wipe(left)">
                                      <p:cBhvr>
                                        <p:cTn id="33" dur="500"/>
                                        <p:tgtEl>
                                          <p:spTgt spid="21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wipe(left)">
                                      <p:cBhvr>
                                        <p:cTn id="37" dur="500"/>
                                        <p:tgtEl>
                                          <p:spTgt spid="2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5"/>
                                        </p:tgtEl>
                                        <p:attrNameLst>
                                          <p:attrName>style.visibility</p:attrName>
                                        </p:attrNameLst>
                                      </p:cBhvr>
                                      <p:to>
                                        <p:strVal val="visible"/>
                                      </p:to>
                                    </p:set>
                                    <p:animEffect transition="in" filter="wipe(left)">
                                      <p:cBhvr>
                                        <p:cTn id="42" dur="500"/>
                                        <p:tgtEl>
                                          <p:spTgt spid="215"/>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wipe(left)">
                                      <p:cBhvr>
                                        <p:cTn id="46" dur="500"/>
                                        <p:tgtEl>
                                          <p:spTgt spid="21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217"/>
                                        </p:tgtEl>
                                        <p:attrNameLst>
                                          <p:attrName>style.visibility</p:attrName>
                                        </p:attrNameLst>
                                      </p:cBhvr>
                                      <p:to>
                                        <p:strVal val="visible"/>
                                      </p:to>
                                    </p:set>
                                    <p:animEffect transition="in" filter="wipe(left)">
                                      <p:cBhvr>
                                        <p:cTn id="50" dur="500"/>
                                        <p:tgtEl>
                                          <p:spTgt spid="217"/>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18"/>
                                        </p:tgtEl>
                                        <p:attrNameLst>
                                          <p:attrName>style.visibility</p:attrName>
                                        </p:attrNameLst>
                                      </p:cBhvr>
                                      <p:to>
                                        <p:strVal val="visible"/>
                                      </p:to>
                                    </p:set>
                                    <p:animEffect transition="in" filter="wipe(left)">
                                      <p:cBhvr>
                                        <p:cTn id="54" dur="500"/>
                                        <p:tgtEl>
                                          <p:spTgt spid="218"/>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219"/>
                                        </p:tgtEl>
                                        <p:attrNameLst>
                                          <p:attrName>style.visibility</p:attrName>
                                        </p:attrNameLst>
                                      </p:cBhvr>
                                      <p:to>
                                        <p:strVal val="visible"/>
                                      </p:to>
                                    </p:set>
                                    <p:animEffect transition="in" filter="wipe(left)">
                                      <p:cBhvr>
                                        <p:cTn id="58"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p:bldP spid="26"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reconstruct critical paths</a:t>
            </a:r>
            <a:endParaRPr lang="en-US" dirty="0"/>
          </a:p>
        </p:txBody>
      </p:sp>
      <p:sp>
        <p:nvSpPr>
          <p:cNvPr id="3" name="Content Placeholder 2"/>
          <p:cNvSpPr>
            <a:spLocks noGrp="1"/>
          </p:cNvSpPr>
          <p:nvPr>
            <p:ph idx="1"/>
          </p:nvPr>
        </p:nvSpPr>
        <p:spPr/>
        <p:txBody>
          <a:bodyPr/>
          <a:lstStyle/>
          <a:p>
            <a:r>
              <a:rPr lang="en-US" dirty="0" smtClean="0"/>
              <a:t>Gather program-level relationship between individually scaled </a:t>
            </a:r>
            <a:r>
              <a:rPr lang="en-US" b="1" dirty="0" smtClean="0"/>
              <a:t>segments</a:t>
            </a:r>
            <a:endParaRPr lang="en-US" dirty="0"/>
          </a:p>
          <a:p>
            <a:r>
              <a:rPr lang="en-US" dirty="0" smtClean="0"/>
              <a:t>Use these happens-before relationships to build a legal execution order</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Gather ordering from library calls like </a:t>
            </a:r>
            <a:r>
              <a:rPr lang="en-US" dirty="0" err="1" smtClean="0"/>
              <a:t>pthread_create</a:t>
            </a:r>
            <a:r>
              <a:rPr lang="en-US" dirty="0" smtClean="0"/>
              <a:t>() and </a:t>
            </a:r>
            <a:r>
              <a:rPr lang="en-US" dirty="0" err="1" smtClean="0"/>
              <a:t>clWaitForEvents</a:t>
            </a:r>
            <a:r>
              <a:rPr lang="en-US" dirty="0" smtClean="0"/>
              <a:t>()</a:t>
            </a:r>
          </a:p>
          <a:p>
            <a:r>
              <a:rPr lang="en-US" dirty="0" smtClean="0"/>
              <a:t>Can also split segments based on program phases</a:t>
            </a:r>
            <a:endParaRPr lang="en-US" dirty="0"/>
          </a:p>
        </p:txBody>
      </p:sp>
      <p:sp>
        <p:nvSpPr>
          <p:cNvPr id="4" name="Text Placeholder 3"/>
          <p:cNvSpPr>
            <a:spLocks noGrp="1"/>
          </p:cNvSpPr>
          <p:nvPr>
            <p:ph type="body" sz="quarter" idx="10"/>
          </p:nvPr>
        </p:nvSpPr>
        <p:spPr/>
        <p:txBody>
          <a:bodyPr/>
          <a:lstStyle/>
          <a:p>
            <a:endParaRPr lang="en-US"/>
          </a:p>
        </p:txBody>
      </p:sp>
      <p:sp>
        <p:nvSpPr>
          <p:cNvPr id="7" name="TextBox 6"/>
          <p:cNvSpPr txBox="1"/>
          <p:nvPr/>
        </p:nvSpPr>
        <p:spPr>
          <a:xfrm>
            <a:off x="446303" y="2531807"/>
            <a:ext cx="827314" cy="369332"/>
          </a:xfrm>
          <a:prstGeom prst="rect">
            <a:avLst/>
          </a:prstGeom>
          <a:noFill/>
        </p:spPr>
        <p:txBody>
          <a:bodyPr wrap="square" rtlCol="0">
            <a:spAutoFit/>
          </a:bodyPr>
          <a:lstStyle/>
          <a:p>
            <a:pPr algn="r"/>
            <a:r>
              <a:rPr lang="en-US" dirty="0" smtClean="0"/>
              <a:t>CPU0</a:t>
            </a:r>
            <a:endParaRPr lang="en-US" dirty="0"/>
          </a:p>
        </p:txBody>
      </p:sp>
      <p:sp>
        <p:nvSpPr>
          <p:cNvPr id="10" name="Rectangle 9"/>
          <p:cNvSpPr/>
          <p:nvPr/>
        </p:nvSpPr>
        <p:spPr>
          <a:xfrm>
            <a:off x="1294173" y="2531555"/>
            <a:ext cx="155189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59517" y="3131076"/>
            <a:ext cx="827314" cy="369332"/>
          </a:xfrm>
          <a:prstGeom prst="rect">
            <a:avLst/>
          </a:prstGeom>
          <a:noFill/>
        </p:spPr>
        <p:txBody>
          <a:bodyPr wrap="square" rtlCol="0">
            <a:spAutoFit/>
          </a:bodyPr>
          <a:lstStyle/>
          <a:p>
            <a:pPr algn="r"/>
            <a:r>
              <a:rPr lang="en-US" dirty="0" smtClean="0"/>
              <a:t>CPU1</a:t>
            </a:r>
          </a:p>
        </p:txBody>
      </p:sp>
      <p:sp>
        <p:nvSpPr>
          <p:cNvPr id="12" name="TextBox 11"/>
          <p:cNvSpPr txBox="1"/>
          <p:nvPr/>
        </p:nvSpPr>
        <p:spPr>
          <a:xfrm>
            <a:off x="459517" y="3706221"/>
            <a:ext cx="827314" cy="369332"/>
          </a:xfrm>
          <a:prstGeom prst="rect">
            <a:avLst/>
          </a:prstGeom>
          <a:noFill/>
        </p:spPr>
        <p:txBody>
          <a:bodyPr wrap="square" rtlCol="0">
            <a:spAutoFit/>
          </a:bodyPr>
          <a:lstStyle/>
          <a:p>
            <a:pPr algn="r"/>
            <a:r>
              <a:rPr lang="en-US" dirty="0" smtClean="0"/>
              <a:t>GPU</a:t>
            </a:r>
            <a:endParaRPr lang="en-US" dirty="0"/>
          </a:p>
        </p:txBody>
      </p:sp>
      <p:sp>
        <p:nvSpPr>
          <p:cNvPr id="13" name="Rectangle 12"/>
          <p:cNvSpPr/>
          <p:nvPr/>
        </p:nvSpPr>
        <p:spPr>
          <a:xfrm>
            <a:off x="2902595" y="3114799"/>
            <a:ext cx="837545" cy="182880"/>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p:cNvCxnSpPr>
            <a:stCxn id="10" idx="3"/>
            <a:endCxn id="13" idx="1"/>
          </p:cNvCxnSpPr>
          <p:nvPr/>
        </p:nvCxnSpPr>
        <p:spPr>
          <a:xfrm>
            <a:off x="2846063" y="2622995"/>
            <a:ext cx="56532" cy="5832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3887553" y="3706221"/>
            <a:ext cx="954078" cy="182880"/>
          </a:xfrm>
          <a:prstGeom prst="rect">
            <a:avLst/>
          </a:prstGeom>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cxnSp>
        <p:nvCxnSpPr>
          <p:cNvPr id="16" name="Straight Arrow Connector 15"/>
          <p:cNvCxnSpPr/>
          <p:nvPr/>
        </p:nvCxnSpPr>
        <p:spPr>
          <a:xfrm>
            <a:off x="3779214" y="3297074"/>
            <a:ext cx="108338" cy="500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2902596" y="2531555"/>
            <a:ext cx="1327856"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bwMode="auto">
          <a:xfrm>
            <a:off x="4231558" y="2528138"/>
            <a:ext cx="67591" cy="18288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20" name="Rectangle 19"/>
          <p:cNvSpPr/>
          <p:nvPr/>
        </p:nvSpPr>
        <p:spPr>
          <a:xfrm>
            <a:off x="3833384" y="3114799"/>
            <a:ext cx="731520" cy="182880"/>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bwMode="auto">
          <a:xfrm>
            <a:off x="3745418" y="3114799"/>
            <a:ext cx="67591" cy="18288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22" name="Rectangle 21"/>
          <p:cNvSpPr/>
          <p:nvPr/>
        </p:nvSpPr>
        <p:spPr>
          <a:xfrm>
            <a:off x="4948051" y="3131076"/>
            <a:ext cx="1018046" cy="182880"/>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Arrow Connector 22"/>
          <p:cNvCxnSpPr>
            <a:stCxn id="15" idx="3"/>
            <a:endCxn id="22" idx="1"/>
          </p:cNvCxnSpPr>
          <p:nvPr/>
        </p:nvCxnSpPr>
        <p:spPr>
          <a:xfrm flipV="1">
            <a:off x="4841631" y="3222516"/>
            <a:ext cx="106420" cy="5751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6206323" y="2528138"/>
            <a:ext cx="459178"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Arrow Connector 24"/>
          <p:cNvCxnSpPr>
            <a:stCxn id="22" idx="3"/>
            <a:endCxn id="24" idx="1"/>
          </p:cNvCxnSpPr>
          <p:nvPr/>
        </p:nvCxnSpPr>
        <p:spPr>
          <a:xfrm flipV="1">
            <a:off x="5966097" y="2619578"/>
            <a:ext cx="240226" cy="6029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Rectangle 30"/>
          <p:cNvSpPr/>
          <p:nvPr/>
        </p:nvSpPr>
        <p:spPr bwMode="auto">
          <a:xfrm>
            <a:off x="6676997" y="2528138"/>
            <a:ext cx="67591" cy="18288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sp>
        <p:nvSpPr>
          <p:cNvPr id="33" name="Rectangle 32"/>
          <p:cNvSpPr/>
          <p:nvPr/>
        </p:nvSpPr>
        <p:spPr bwMode="auto">
          <a:xfrm>
            <a:off x="4564904" y="3114799"/>
            <a:ext cx="67591" cy="18288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228600" tIns="45714" rIns="228600" bIns="45714" rtlCol="0" anchor="ctr"/>
          <a:lstStyle/>
          <a:p>
            <a:pPr marL="1588" indent="-1588" algn="ctr" defTabSz="913183"/>
            <a:endParaRPr lang="en-US" b="1" dirty="0" smtClean="0">
              <a:solidFill>
                <a:schemeClr val="tx1"/>
              </a:solidFill>
              <a:cs typeface="Arial" charset="0"/>
            </a:endParaRPr>
          </a:p>
        </p:txBody>
      </p:sp>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6296" y="4075553"/>
            <a:ext cx="5717215" cy="1255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4" name="Rectangle 43"/>
          <p:cNvSpPr/>
          <p:nvPr/>
        </p:nvSpPr>
        <p:spPr>
          <a:xfrm>
            <a:off x="1839125" y="2162475"/>
            <a:ext cx="461986" cy="369332"/>
          </a:xfrm>
          <a:prstGeom prst="rect">
            <a:avLst/>
          </a:prstGeom>
        </p:spPr>
        <p:txBody>
          <a:bodyPr wrap="none">
            <a:spAutoFit/>
          </a:bodyPr>
          <a:lstStyle/>
          <a:p>
            <a:r>
              <a:rPr lang="en-US" dirty="0"/>
              <a:t>①</a:t>
            </a:r>
          </a:p>
        </p:txBody>
      </p:sp>
      <p:sp>
        <p:nvSpPr>
          <p:cNvPr id="45" name="Rectangle 44"/>
          <p:cNvSpPr/>
          <p:nvPr/>
        </p:nvSpPr>
        <p:spPr>
          <a:xfrm>
            <a:off x="3335531" y="2138318"/>
            <a:ext cx="461986" cy="369332"/>
          </a:xfrm>
          <a:prstGeom prst="rect">
            <a:avLst/>
          </a:prstGeom>
        </p:spPr>
        <p:txBody>
          <a:bodyPr wrap="none">
            <a:spAutoFit/>
          </a:bodyPr>
          <a:lstStyle/>
          <a:p>
            <a:r>
              <a:rPr lang="en-US" dirty="0" smtClean="0"/>
              <a:t>②</a:t>
            </a:r>
            <a:endParaRPr lang="en-US" dirty="0"/>
          </a:p>
        </p:txBody>
      </p:sp>
      <p:sp>
        <p:nvSpPr>
          <p:cNvPr id="46" name="Rectangle 45"/>
          <p:cNvSpPr/>
          <p:nvPr/>
        </p:nvSpPr>
        <p:spPr>
          <a:xfrm>
            <a:off x="6204919" y="2138318"/>
            <a:ext cx="461986" cy="369332"/>
          </a:xfrm>
          <a:prstGeom prst="rect">
            <a:avLst/>
          </a:prstGeom>
        </p:spPr>
        <p:txBody>
          <a:bodyPr wrap="none">
            <a:spAutoFit/>
          </a:bodyPr>
          <a:lstStyle/>
          <a:p>
            <a:r>
              <a:rPr lang="en-US" dirty="0"/>
              <a:t>⑦</a:t>
            </a:r>
          </a:p>
        </p:txBody>
      </p:sp>
      <p:sp>
        <p:nvSpPr>
          <p:cNvPr id="47" name="Rectangle 46"/>
          <p:cNvSpPr/>
          <p:nvPr/>
        </p:nvSpPr>
        <p:spPr>
          <a:xfrm>
            <a:off x="5226081" y="2752979"/>
            <a:ext cx="461986" cy="369332"/>
          </a:xfrm>
          <a:prstGeom prst="rect">
            <a:avLst/>
          </a:prstGeom>
        </p:spPr>
        <p:txBody>
          <a:bodyPr wrap="none">
            <a:spAutoFit/>
          </a:bodyPr>
          <a:lstStyle/>
          <a:p>
            <a:r>
              <a:rPr lang="en-US" dirty="0"/>
              <a:t>⑥</a:t>
            </a:r>
          </a:p>
        </p:txBody>
      </p:sp>
      <p:sp>
        <p:nvSpPr>
          <p:cNvPr id="48" name="Rectangle 47"/>
          <p:cNvSpPr/>
          <p:nvPr/>
        </p:nvSpPr>
        <p:spPr>
          <a:xfrm>
            <a:off x="3104538" y="2736381"/>
            <a:ext cx="461986" cy="369332"/>
          </a:xfrm>
          <a:prstGeom prst="rect">
            <a:avLst/>
          </a:prstGeom>
        </p:spPr>
        <p:txBody>
          <a:bodyPr wrap="none">
            <a:spAutoFit/>
          </a:bodyPr>
          <a:lstStyle/>
          <a:p>
            <a:r>
              <a:rPr lang="en-US" dirty="0"/>
              <a:t>③</a:t>
            </a:r>
          </a:p>
        </p:txBody>
      </p:sp>
      <p:sp>
        <p:nvSpPr>
          <p:cNvPr id="49" name="Rectangle 48"/>
          <p:cNvSpPr/>
          <p:nvPr/>
        </p:nvSpPr>
        <p:spPr>
          <a:xfrm>
            <a:off x="3968151" y="2729951"/>
            <a:ext cx="461986" cy="369332"/>
          </a:xfrm>
          <a:prstGeom prst="rect">
            <a:avLst/>
          </a:prstGeom>
        </p:spPr>
        <p:txBody>
          <a:bodyPr wrap="none">
            <a:spAutoFit/>
          </a:bodyPr>
          <a:lstStyle/>
          <a:p>
            <a:r>
              <a:rPr lang="en-US" dirty="0"/>
              <a:t>④</a:t>
            </a:r>
          </a:p>
        </p:txBody>
      </p:sp>
      <p:sp>
        <p:nvSpPr>
          <p:cNvPr id="50" name="Rectangle 49"/>
          <p:cNvSpPr/>
          <p:nvPr/>
        </p:nvSpPr>
        <p:spPr>
          <a:xfrm>
            <a:off x="4175996" y="3313956"/>
            <a:ext cx="461986" cy="369332"/>
          </a:xfrm>
          <a:prstGeom prst="rect">
            <a:avLst/>
          </a:prstGeom>
        </p:spPr>
        <p:txBody>
          <a:bodyPr wrap="none">
            <a:spAutoFit/>
          </a:bodyPr>
          <a:lstStyle/>
          <a:p>
            <a:r>
              <a:rPr lang="en-US" dirty="0"/>
              <a:t>⑤</a:t>
            </a:r>
          </a:p>
        </p:txBody>
      </p:sp>
    </p:spTree>
    <p:extLst>
      <p:ext uri="{BB962C8B-B14F-4D97-AF65-F5344CB8AC3E}">
        <p14:creationId xmlns:p14="http://schemas.microsoft.com/office/powerpoint/2010/main" xmlns="" val="1157753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16" name="Parallelogram 15"/>
          <p:cNvSpPr/>
          <p:nvPr/>
        </p:nvSpPr>
        <p:spPr>
          <a:xfrm flipH="1">
            <a:off x="-696698" y="1133475"/>
            <a:ext cx="8243654" cy="12954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smtClean="0">
                <a:solidFill>
                  <a:schemeClr val="bg1"/>
                </a:solidFill>
              </a:rPr>
              <a:t>Exascale</a:t>
            </a:r>
            <a:r>
              <a:rPr lang="en-US" sz="2400" dirty="0" smtClean="0">
                <a:solidFill>
                  <a:schemeClr val="bg1"/>
                </a:solidFill>
              </a:rPr>
              <a:t> node design space is huge</a:t>
            </a:r>
            <a:endParaRPr lang="en-US" sz="2400" dirty="0">
              <a:solidFill>
                <a:schemeClr val="bg1"/>
              </a:solidFill>
            </a:endParaRPr>
          </a:p>
        </p:txBody>
      </p:sp>
      <p:sp>
        <p:nvSpPr>
          <p:cNvPr id="20" name="Parallelogram 19"/>
          <p:cNvSpPr/>
          <p:nvPr/>
        </p:nvSpPr>
        <p:spPr>
          <a:xfrm flipH="1">
            <a:off x="456129" y="2947988"/>
            <a:ext cx="8242462" cy="12954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smtClean="0">
                <a:solidFill>
                  <a:schemeClr val="tx2"/>
                </a:solidFill>
              </a:rPr>
              <a:t>Trade off some accuracy for faster simulation</a:t>
            </a:r>
            <a:endParaRPr lang="en-US" sz="2400" dirty="0">
              <a:solidFill>
                <a:schemeClr val="tx2"/>
              </a:solidFill>
            </a:endParaRPr>
          </a:p>
        </p:txBody>
      </p:sp>
      <p:sp>
        <p:nvSpPr>
          <p:cNvPr id="21" name="Parallelogram 20"/>
          <p:cNvSpPr/>
          <p:nvPr/>
        </p:nvSpPr>
        <p:spPr>
          <a:xfrm flipH="1">
            <a:off x="1607763" y="4762500"/>
            <a:ext cx="8242462" cy="129540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smtClean="0">
                <a:solidFill>
                  <a:schemeClr val="tx2"/>
                </a:solidFill>
                <a:sym typeface="Wingdings"/>
              </a:rPr>
              <a:t>Use analytic models based on information from existing hardware</a:t>
            </a:r>
            <a:endParaRPr lang="en-US" sz="2400" dirty="0">
              <a:solidFill>
                <a:schemeClr val="tx2"/>
              </a:solidFill>
              <a:sym typeface="Wingdings"/>
            </a:endParaRPr>
          </a:p>
        </p:txBody>
      </p:sp>
    </p:spTree>
    <p:extLst>
      <p:ext uri="{BB962C8B-B14F-4D97-AF65-F5344CB8AC3E}">
        <p14:creationId xmlns:p14="http://schemas.microsoft.com/office/powerpoint/2010/main" xmlns="" val="10151948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p:txBody>
          <a:bodyPr/>
          <a:lstStyle/>
          <a:p>
            <a:r>
              <a:rPr lang="en-US" sz="4000" dirty="0" smtClean="0"/>
              <a:t>Research Related Questions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MODSIM Related Questions</a:t>
            </a:r>
            <a:endParaRPr lang="en-US" dirty="0"/>
          </a:p>
        </p:txBody>
      </p:sp>
      <p:sp>
        <p:nvSpPr>
          <p:cNvPr id="3" name="Content Placeholder 2"/>
          <p:cNvSpPr>
            <a:spLocks noGrp="1"/>
          </p:cNvSpPr>
          <p:nvPr>
            <p:ph idx="1"/>
          </p:nvPr>
        </p:nvSpPr>
        <p:spPr/>
        <p:txBody>
          <a:bodyPr/>
          <a:lstStyle/>
          <a:p>
            <a:r>
              <a:rPr lang="en-US" dirty="0" smtClean="0"/>
              <a:t>Major Contributions:</a:t>
            </a:r>
          </a:p>
          <a:p>
            <a:pPr lvl="1"/>
            <a:r>
              <a:rPr lang="en-US" dirty="0" smtClean="0"/>
              <a:t>A fast, high-level performance, power, and thermal analysis infrastructure</a:t>
            </a:r>
          </a:p>
          <a:p>
            <a:pPr lvl="1"/>
            <a:r>
              <a:rPr lang="en-US" dirty="0" smtClean="0"/>
              <a:t>Enables large design space exploration and HW/SW co-design with good feedback</a:t>
            </a:r>
          </a:p>
          <a:p>
            <a:endParaRPr lang="en-US" dirty="0"/>
          </a:p>
          <a:p>
            <a:r>
              <a:rPr lang="en-US" dirty="0" smtClean="0"/>
              <a:t>Limitations:</a:t>
            </a:r>
            <a:endParaRPr lang="en-US" dirty="0"/>
          </a:p>
          <a:p>
            <a:pPr lvl="1"/>
            <a:r>
              <a:rPr lang="en-US" dirty="0" smtClean="0"/>
              <a:t>Trace-based simulation has known limitations w/r/t multiple paths of execution, wrong-path operations, etc.</a:t>
            </a:r>
          </a:p>
          <a:p>
            <a:pPr lvl="1"/>
            <a:r>
              <a:rPr lang="en-US" dirty="0" smtClean="0"/>
              <a:t>It can be difficult and slow to model something if your hardware can’t measure values that are correlated to it.</a:t>
            </a:r>
          </a:p>
          <a:p>
            <a:endParaRPr lang="en-US" dirty="0" smtClean="0"/>
          </a:p>
          <a:p>
            <a:r>
              <a:rPr lang="en-US" dirty="0" smtClean="0"/>
              <a:t>Bigger Picture:</a:t>
            </a:r>
          </a:p>
          <a:p>
            <a:pPr lvl="1"/>
            <a:r>
              <a:rPr lang="en-US" dirty="0"/>
              <a:t>Node-level performance model for datacenter/cluster performance modeling</a:t>
            </a:r>
          </a:p>
          <a:p>
            <a:pPr lvl="1"/>
            <a:r>
              <a:rPr lang="en-US" dirty="0"/>
              <a:t>First pass model for APU power sharing algorithms.</a:t>
            </a:r>
          </a:p>
          <a:p>
            <a:pPr lvl="1"/>
            <a:r>
              <a:rPr lang="en-US" dirty="0" err="1" smtClean="0"/>
              <a:t>Exascale</a:t>
            </a:r>
            <a:r>
              <a:rPr lang="en-US" dirty="0" smtClean="0"/>
              <a:t> application co-design</a:t>
            </a:r>
          </a:p>
          <a:p>
            <a:pPr lvl="1"/>
            <a:r>
              <a:rPr lang="en-US" dirty="0" smtClean="0"/>
              <a:t>Complementary work to broad projects like SST</a:t>
            </a:r>
            <a:endParaRPr lang="en-US" dirty="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35240703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MODSIM Related Questions</a:t>
            </a:r>
            <a:endParaRPr lang="en-US" dirty="0"/>
          </a:p>
        </p:txBody>
      </p:sp>
      <p:sp>
        <p:nvSpPr>
          <p:cNvPr id="3" name="Content Placeholder 2"/>
          <p:cNvSpPr>
            <a:spLocks noGrp="1"/>
          </p:cNvSpPr>
          <p:nvPr>
            <p:ph idx="1"/>
          </p:nvPr>
        </p:nvSpPr>
        <p:spPr/>
        <p:txBody>
          <a:bodyPr/>
          <a:lstStyle/>
          <a:p>
            <a:r>
              <a:rPr lang="en-US" dirty="0" smtClean="0"/>
              <a:t>What </a:t>
            </a:r>
            <a:r>
              <a:rPr lang="en-US" dirty="0"/>
              <a:t>is the one thing that would make it </a:t>
            </a:r>
            <a:r>
              <a:rPr lang="en-US" dirty="0" smtClean="0"/>
              <a:t>easier </a:t>
            </a:r>
            <a:r>
              <a:rPr lang="en-US" dirty="0"/>
              <a:t>to </a:t>
            </a:r>
            <a:r>
              <a:rPr lang="en-US" dirty="0" smtClean="0"/>
              <a:t>leverage </a:t>
            </a:r>
            <a:r>
              <a:rPr lang="en-US" dirty="0"/>
              <a:t>the results of other projects to further your own </a:t>
            </a:r>
            <a:r>
              <a:rPr lang="en-US" dirty="0" smtClean="0"/>
              <a:t>research</a:t>
            </a:r>
          </a:p>
          <a:p>
            <a:pPr lvl="1"/>
            <a:r>
              <a:rPr lang="en-US" dirty="0" smtClean="0"/>
              <a:t>Theoretical bounds and analytic reasoning behind performance numbers. Even “good enough” guesses may help, vs. only giving the output of a simulator</a:t>
            </a:r>
          </a:p>
          <a:p>
            <a:endParaRPr lang="en-US" dirty="0"/>
          </a:p>
          <a:p>
            <a:r>
              <a:rPr lang="en-US" dirty="0" smtClean="0"/>
              <a:t>What are important thing to address in future work?</a:t>
            </a:r>
            <a:endParaRPr lang="en-US" dirty="0"/>
          </a:p>
          <a:p>
            <a:pPr lvl="1"/>
            <a:r>
              <a:rPr lang="en-US" dirty="0" smtClean="0"/>
              <a:t>Better analytic scaling models. There are a lot in the literature, but many rely on simulation to propose new hardware that would gather correct statistics.</a:t>
            </a:r>
          </a:p>
          <a:p>
            <a:pPr lvl="1"/>
            <a:endParaRPr lang="en-US" dirty="0" smtClean="0"/>
          </a:p>
          <a:p>
            <a:pPr lvl="1"/>
            <a:r>
              <a:rPr lang="en-US" dirty="0" smtClean="0"/>
              <a:t>It would be great if open source performance monitoring software were better funded, had more people, etc.</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9560278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dirty="0"/>
              <a:t>© 2013 Advanced Micro Devices, Inc. All rights reserved. AMD, the AMD Arrow logo</a:t>
            </a:r>
            <a:r>
              <a:rPr lang="en-CA" sz="1200" dirty="0"/>
              <a:t> </a:t>
            </a:r>
            <a:r>
              <a:rPr lang="en-US" sz="1200" dirty="0"/>
              <a:t>and combinations thereof are trademarks of Advanced Micro Devices, Inc. in the United States and/or other jurisdictions. </a:t>
            </a:r>
            <a:r>
              <a:rPr lang="en-US" sz="1200" dirty="0" smtClean="0"/>
              <a:t>Other </a:t>
            </a:r>
            <a:r>
              <a:rPr lang="en-US" sz="1200" dirty="0"/>
              <a:t>names are for informational purposes only and may be trademarks of their respective owners</a:t>
            </a:r>
            <a:r>
              <a:rPr lang="en-US" sz="1200" dirty="0" smtClean="0"/>
              <a:t>.</a:t>
            </a:r>
            <a:endParaRPr lang="en-US" sz="1200" dirty="0"/>
          </a:p>
        </p:txBody>
      </p:sp>
    </p:spTree>
    <p:extLst>
      <p:ext uri="{BB962C8B-B14F-4D97-AF65-F5344CB8AC3E}">
        <p14:creationId xmlns:p14="http://schemas.microsoft.com/office/powerpoint/2010/main" xmlns="" val="7862690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p:txBody>
          <a:bodyPr/>
          <a:lstStyle/>
          <a:p>
            <a:r>
              <a:rPr lang="en-US" sz="5000" dirty="0" smtClean="0"/>
              <a:t>Backup</a:t>
            </a:r>
          </a:p>
        </p:txBody>
      </p:sp>
    </p:spTree>
    <p:extLst>
      <p:ext uri="{BB962C8B-B14F-4D97-AF65-F5344CB8AC3E}">
        <p14:creationId xmlns:p14="http://schemas.microsoft.com/office/powerpoint/2010/main" xmlns="" val="29193519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a:t>
            </a:r>
            <a:r>
              <a:rPr lang="en-US" dirty="0" err="1" smtClean="0"/>
              <a:t>exascale</a:t>
            </a:r>
            <a:r>
              <a:rPr lang="en-US" dirty="0" smtClean="0"/>
              <a:t> node research</a:t>
            </a:r>
            <a:endParaRPr lang="en-US" dirty="0"/>
          </a:p>
        </p:txBody>
      </p:sp>
      <p:sp>
        <p:nvSpPr>
          <p:cNvPr id="4" name="Text Placeholder 3"/>
          <p:cNvSpPr>
            <a:spLocks noGrp="1"/>
          </p:cNvSpPr>
          <p:nvPr>
            <p:ph type="body" sz="quarter" idx="10"/>
          </p:nvPr>
        </p:nvSpPr>
        <p:spPr/>
        <p:txBody>
          <a:bodyPr/>
          <a:lstStyle/>
          <a:p>
            <a:r>
              <a:rPr lang="en-US" dirty="0" smtClean="0"/>
              <a:t>Many design decisions</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847547" y="1394114"/>
            <a:ext cx="2125112" cy="1554480"/>
          </a:xfrm>
          <a:prstGeom prst="rect">
            <a:avLst/>
          </a:prstGeom>
          <a:noFill/>
          <a:ln w="9525">
            <a:noFill/>
            <a:miter lim="800000"/>
            <a:headEnd/>
            <a:tailEnd/>
          </a:ln>
        </p:spPr>
      </p:pic>
      <p:sp>
        <p:nvSpPr>
          <p:cNvPr id="6" name="TextBox 5"/>
          <p:cNvSpPr txBox="1"/>
          <p:nvPr/>
        </p:nvSpPr>
        <p:spPr>
          <a:xfrm>
            <a:off x="241901" y="1033845"/>
            <a:ext cx="3336403" cy="37896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sng" strike="noStrike" kern="1200" cap="none" spc="0" normalizeH="0" baseline="0" noProof="0" dirty="0" smtClean="0">
                <a:ln>
                  <a:noFill/>
                </a:ln>
                <a:solidFill>
                  <a:schemeClr val="tx1"/>
                </a:solidFill>
                <a:effectLst/>
                <a:uLnTx/>
                <a:uFillTx/>
                <a:latin typeface="+mj-lt"/>
                <a:ea typeface="MS PGothic" pitchFamily="34" charset="-128"/>
                <a:cs typeface="+mn-cs"/>
              </a:rPr>
              <a:t>Heterogeneous Cores</a:t>
            </a:r>
            <a:endParaRPr kumimoji="0" lang="en-US" sz="2000" b="0" i="0" u="sng"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 name="TextBox 6"/>
          <p:cNvSpPr txBox="1"/>
          <p:nvPr/>
        </p:nvSpPr>
        <p:spPr>
          <a:xfrm>
            <a:off x="75860" y="2985605"/>
            <a:ext cx="3668486"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Composition? Size? Speed?</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19986" y="1412805"/>
            <a:ext cx="2371228" cy="1554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5036622" y="1015154"/>
            <a:ext cx="3336403" cy="37896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sng" strike="noStrike" kern="1200" cap="none" spc="0" normalizeH="0" baseline="0" noProof="0" dirty="0" smtClean="0">
                <a:ln>
                  <a:noFill/>
                </a:ln>
                <a:solidFill>
                  <a:schemeClr val="tx1"/>
                </a:solidFill>
                <a:effectLst/>
                <a:uLnTx/>
                <a:uFillTx/>
                <a:latin typeface="+mj-lt"/>
                <a:ea typeface="MS PGothic" pitchFamily="34" charset="-128"/>
                <a:cs typeface="+mn-cs"/>
              </a:rPr>
              <a:t>Stacked Memories</a:t>
            </a:r>
            <a:endParaRPr kumimoji="0" lang="en-US" sz="2000" b="0" i="0" u="sng"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TextBox 11"/>
          <p:cNvSpPr txBox="1"/>
          <p:nvPr/>
        </p:nvSpPr>
        <p:spPr>
          <a:xfrm>
            <a:off x="4267200" y="2948594"/>
            <a:ext cx="4876800"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Useful? Compute/BW Ratio? Latency? Capacity? Non-Volatile?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pic>
        <p:nvPicPr>
          <p:cNvPr id="13" name="Picture 12"/>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7102" y="4123490"/>
            <a:ext cx="2286000" cy="1554480"/>
          </a:xfrm>
          <a:prstGeom prst="rect">
            <a:avLst/>
          </a:prstGeom>
          <a:noFill/>
          <a:ln>
            <a:noFill/>
          </a:ln>
        </p:spPr>
      </p:pic>
      <p:sp>
        <p:nvSpPr>
          <p:cNvPr id="14" name="TextBox 13"/>
          <p:cNvSpPr txBox="1"/>
          <p:nvPr/>
        </p:nvSpPr>
        <p:spPr>
          <a:xfrm>
            <a:off x="366905" y="3744530"/>
            <a:ext cx="3336403" cy="37896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sng" strike="noStrike" kern="1200" cap="none" spc="0" normalizeH="0" baseline="0" noProof="0" dirty="0" smtClean="0">
                <a:ln>
                  <a:noFill/>
                </a:ln>
                <a:solidFill>
                  <a:schemeClr val="tx1"/>
                </a:solidFill>
                <a:effectLst/>
                <a:uLnTx/>
                <a:uFillTx/>
                <a:latin typeface="+mj-lt"/>
                <a:ea typeface="MS PGothic" pitchFamily="34" charset="-128"/>
                <a:cs typeface="+mn-cs"/>
              </a:rPr>
              <a:t>Thermal Constraints</a:t>
            </a:r>
            <a:endParaRPr kumimoji="0" lang="en-US" sz="2000" b="0" i="0" u="sng"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5" name="TextBox 14"/>
          <p:cNvSpPr txBox="1"/>
          <p:nvPr/>
        </p:nvSpPr>
        <p:spPr>
          <a:xfrm>
            <a:off x="200863" y="5677970"/>
            <a:ext cx="3668486"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Power Sharing? Heat</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dissipation? Sprinting?</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pic>
        <p:nvPicPr>
          <p:cNvPr id="3174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31203" y="4123490"/>
            <a:ext cx="3548793" cy="155448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5036622" y="3744530"/>
            <a:ext cx="3336403" cy="37896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sng" strike="noStrike" kern="1200" cap="none" spc="0" normalizeH="0" baseline="0" noProof="0" dirty="0" smtClean="0">
                <a:ln>
                  <a:noFill/>
                </a:ln>
                <a:solidFill>
                  <a:schemeClr val="tx1"/>
                </a:solidFill>
                <a:effectLst/>
                <a:uLnTx/>
                <a:uFillTx/>
                <a:latin typeface="+mj-lt"/>
                <a:ea typeface="MS PGothic" pitchFamily="34" charset="-128"/>
                <a:cs typeface="+mn-cs"/>
              </a:rPr>
              <a:t>Software Co-Design</a:t>
            </a:r>
            <a:endParaRPr kumimoji="0" lang="en-US" sz="2000" b="0" i="0" u="sng"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9" name="TextBox 18"/>
          <p:cNvSpPr txBox="1"/>
          <p:nvPr/>
        </p:nvSpPr>
        <p:spPr>
          <a:xfrm>
            <a:off x="4267200" y="5677970"/>
            <a:ext cx="4876800"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New</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algorithms? Data placement? Programming models?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0" name="Parallelogram 19"/>
          <p:cNvSpPr/>
          <p:nvPr/>
        </p:nvSpPr>
        <p:spPr>
          <a:xfrm>
            <a:off x="75860" y="2985605"/>
            <a:ext cx="8939159" cy="1066800"/>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r>
              <a:rPr lang="en-US" sz="2800" dirty="0" err="1">
                <a:solidFill>
                  <a:schemeClr val="bg1"/>
                </a:solidFill>
                <a:latin typeface="+mj-lt"/>
              </a:rPr>
              <a:t>Exascale</a:t>
            </a:r>
            <a:r>
              <a:rPr lang="en-US" sz="2800" dirty="0">
                <a:solidFill>
                  <a:schemeClr val="bg1"/>
                </a:solidFill>
                <a:latin typeface="+mj-lt"/>
              </a:rPr>
              <a:t>: Huge Design Space to Explore</a:t>
            </a:r>
          </a:p>
        </p:txBody>
      </p:sp>
    </p:spTree>
    <p:extLst>
      <p:ext uri="{BB962C8B-B14F-4D97-AF65-F5344CB8AC3E}">
        <p14:creationId xmlns:p14="http://schemas.microsoft.com/office/powerpoint/2010/main" xmlns="" val="3187805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7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4" grpId="0"/>
      <p:bldP spid="15" grpId="0"/>
      <p:bldP spid="18" grpId="0"/>
      <p:bldP spid="19"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dirty="0" err="1" smtClean="0"/>
              <a:t>Exascale</a:t>
            </a:r>
            <a:r>
              <a:rPr lang="en-US" dirty="0" smtClean="0"/>
              <a:t> Node Example Question</a:t>
            </a:r>
            <a:endParaRPr lang="en-US" dirty="0"/>
          </a:p>
        </p:txBody>
      </p:sp>
      <p:sp>
        <p:nvSpPr>
          <p:cNvPr id="3" name="Content Placeholder 2"/>
          <p:cNvSpPr>
            <a:spLocks noGrp="1"/>
          </p:cNvSpPr>
          <p:nvPr>
            <p:ph idx="1"/>
          </p:nvPr>
        </p:nvSpPr>
        <p:spPr/>
        <p:txBody>
          <a:bodyPr/>
          <a:lstStyle/>
          <a:p>
            <a:r>
              <a:rPr lang="en-US" dirty="0" smtClean="0"/>
              <a:t>Is 3D-Stacked Memory Beneficial for Application X?</a:t>
            </a:r>
            <a:endParaRPr lang="en-US" dirty="0"/>
          </a:p>
        </p:txBody>
      </p:sp>
      <p:sp>
        <p:nvSpPr>
          <p:cNvPr id="4" name="Text Placeholder 3"/>
          <p:cNvSpPr>
            <a:spLocks noGrp="1"/>
          </p:cNvSpPr>
          <p:nvPr>
            <p:ph type="body" sz="quarter" idx="10"/>
          </p:nvPr>
        </p:nvSpPr>
        <p:spPr/>
        <p:txBody>
          <a:bodyPr/>
          <a:lstStyle/>
          <a:p>
            <a:endParaRPr lang="en-US"/>
          </a:p>
        </p:txBody>
      </p:sp>
      <p:sp>
        <p:nvSpPr>
          <p:cNvPr id="9" name="Right Arrow 8"/>
          <p:cNvSpPr/>
          <p:nvPr/>
        </p:nvSpPr>
        <p:spPr>
          <a:xfrm rot="10800000">
            <a:off x="3950674" y="3434862"/>
            <a:ext cx="2426677" cy="16119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 name="Right Arrow 6"/>
          <p:cNvSpPr/>
          <p:nvPr/>
        </p:nvSpPr>
        <p:spPr>
          <a:xfrm>
            <a:off x="3798277" y="2836985"/>
            <a:ext cx="2438401" cy="410307"/>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 name="Rectangle 4"/>
          <p:cNvSpPr/>
          <p:nvPr/>
        </p:nvSpPr>
        <p:spPr>
          <a:xfrm>
            <a:off x="266768" y="2215662"/>
            <a:ext cx="3683909" cy="2063261"/>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r>
              <a:rPr lang="en-US" sz="2600" dirty="0" smtClean="0">
                <a:solidFill>
                  <a:schemeClr val="tx1"/>
                </a:solidFill>
              </a:rPr>
              <a:t>Baseline Performance</a:t>
            </a:r>
          </a:p>
          <a:p>
            <a:pPr fontAlgn="auto">
              <a:spcBef>
                <a:spcPts val="0"/>
              </a:spcBef>
              <a:spcAft>
                <a:spcPts val="0"/>
              </a:spcAft>
            </a:pPr>
            <a:r>
              <a:rPr lang="en-US" sz="2600" dirty="0" smtClean="0">
                <a:solidFill>
                  <a:schemeClr val="tx1"/>
                </a:solidFill>
              </a:rPr>
              <a:t>Bandwidth Difference</a:t>
            </a:r>
          </a:p>
          <a:p>
            <a:pPr fontAlgn="auto">
              <a:spcBef>
                <a:spcPts val="0"/>
              </a:spcBef>
              <a:spcAft>
                <a:spcPts val="0"/>
              </a:spcAft>
            </a:pPr>
            <a:r>
              <a:rPr lang="en-US" sz="2600" dirty="0" smtClean="0">
                <a:solidFill>
                  <a:schemeClr val="tx1"/>
                </a:solidFill>
              </a:rPr>
              <a:t>Latency Difference</a:t>
            </a:r>
          </a:p>
          <a:p>
            <a:pPr fontAlgn="auto">
              <a:spcBef>
                <a:spcPts val="0"/>
              </a:spcBef>
              <a:spcAft>
                <a:spcPts val="0"/>
              </a:spcAft>
            </a:pPr>
            <a:r>
              <a:rPr lang="en-US" sz="2600" dirty="0" smtClean="0">
                <a:solidFill>
                  <a:schemeClr val="tx1"/>
                </a:solidFill>
              </a:rPr>
              <a:t>Thermal Model</a:t>
            </a:r>
          </a:p>
          <a:p>
            <a:pPr fontAlgn="auto">
              <a:spcBef>
                <a:spcPts val="0"/>
              </a:spcBef>
              <a:spcAft>
                <a:spcPts val="0"/>
              </a:spcAft>
            </a:pPr>
            <a:r>
              <a:rPr lang="en-US" sz="2600" dirty="0" smtClean="0">
                <a:solidFill>
                  <a:schemeClr val="tx1"/>
                </a:solidFill>
              </a:rPr>
              <a:t>Core Changes due to Heat</a:t>
            </a:r>
          </a:p>
        </p:txBody>
      </p:sp>
      <p:sp>
        <p:nvSpPr>
          <p:cNvPr id="8" name="TextBox 7"/>
          <p:cNvSpPr txBox="1"/>
          <p:nvPr/>
        </p:nvSpPr>
        <p:spPr>
          <a:xfrm>
            <a:off x="3962400" y="2496961"/>
            <a:ext cx="2133600"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Simulation Run(s)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nvSpPr>
        <p:spPr>
          <a:xfrm>
            <a:off x="3962400" y="3596055"/>
            <a:ext cx="2133600"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b="0" i="0" u="none" strike="noStrike" kern="1200" cap="none" spc="0" normalizeH="0" baseline="0" noProof="0" dirty="0" smtClean="0">
                <a:ln>
                  <a:noFill/>
                </a:ln>
                <a:solidFill>
                  <a:schemeClr val="tx1"/>
                </a:solidFill>
                <a:effectLst/>
                <a:uLnTx/>
                <a:uFillTx/>
                <a:latin typeface="+mj-lt"/>
                <a:ea typeface="MS PGothic" pitchFamily="34" charset="-128"/>
                <a:cs typeface="+mn-cs"/>
              </a:rPr>
              <a:t>Redesign</a:t>
            </a:r>
            <a:endParaRPr kumimoji="0" 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Up Arrow 13"/>
          <p:cNvSpPr/>
          <p:nvPr/>
        </p:nvSpPr>
        <p:spPr>
          <a:xfrm>
            <a:off x="6775938" y="3937687"/>
            <a:ext cx="480647" cy="939257"/>
          </a:xfrm>
          <a:prstGeom prst="upArrow">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 name="Bent Arrow 14"/>
          <p:cNvSpPr/>
          <p:nvPr/>
        </p:nvSpPr>
        <p:spPr>
          <a:xfrm rot="16200000">
            <a:off x="2831126" y="3311771"/>
            <a:ext cx="1230924" cy="3165231"/>
          </a:xfrm>
          <a:prstGeom prst="bentArrow">
            <a:avLst>
              <a:gd name="adj1" fmla="val 20238"/>
              <a:gd name="adj2" fmla="val 25000"/>
              <a:gd name="adj3" fmla="val 25000"/>
              <a:gd name="adj4" fmla="val 43750"/>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 name="Rectangle 10"/>
          <p:cNvSpPr/>
          <p:nvPr/>
        </p:nvSpPr>
        <p:spPr>
          <a:xfrm>
            <a:off x="5029200" y="4876944"/>
            <a:ext cx="3683909" cy="1031631"/>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600" dirty="0" smtClean="0">
                <a:solidFill>
                  <a:schemeClr val="tx1"/>
                </a:solidFill>
              </a:rPr>
              <a:t>Modify software to better utilize new hardware</a:t>
            </a:r>
          </a:p>
        </p:txBody>
      </p:sp>
      <p:sp>
        <p:nvSpPr>
          <p:cNvPr id="13" name="Down Arrow 12"/>
          <p:cNvSpPr/>
          <p:nvPr/>
        </p:nvSpPr>
        <p:spPr>
          <a:xfrm>
            <a:off x="7947728" y="3766871"/>
            <a:ext cx="422549" cy="1110073"/>
          </a:xfrm>
          <a:prstGeom prst="downArrow">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 name="Rectangle 5"/>
          <p:cNvSpPr/>
          <p:nvPr/>
        </p:nvSpPr>
        <p:spPr>
          <a:xfrm>
            <a:off x="6248401" y="2561492"/>
            <a:ext cx="2485292" cy="1371600"/>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600" dirty="0" smtClean="0">
                <a:solidFill>
                  <a:schemeClr val="tx1"/>
                </a:solidFill>
              </a:rPr>
              <a:t>Performance results based on design point(s)</a:t>
            </a:r>
          </a:p>
        </p:txBody>
      </p:sp>
    </p:spTree>
    <p:extLst>
      <p:ext uri="{BB962C8B-B14F-4D97-AF65-F5344CB8AC3E}">
        <p14:creationId xmlns:p14="http://schemas.microsoft.com/office/powerpoint/2010/main" xmlns="" val="2360300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000"/>
                                        <p:tgtEl>
                                          <p:spTgt spid="8"/>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P spid="10" grpId="0"/>
      <p:bldP spid="14" grpId="0" animBg="1"/>
      <p:bldP spid="15" grpId="0" animBg="1"/>
      <p:bldP spid="11" grpId="0" animBg="1"/>
      <p:bldP spid="1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a:t>
            </a:r>
            <a:r>
              <a:rPr lang="en-US" dirty="0" err="1" smtClean="0"/>
              <a:t>Exascale</a:t>
            </a:r>
            <a:r>
              <a:rPr lang="en-US" dirty="0" smtClean="0"/>
              <a:t> Node Research</a:t>
            </a:r>
            <a:endParaRPr lang="en-US" dirty="0"/>
          </a:p>
        </p:txBody>
      </p:sp>
      <p:sp>
        <p:nvSpPr>
          <p:cNvPr id="3" name="Content Placeholder 2"/>
          <p:cNvSpPr>
            <a:spLocks noGrp="1"/>
          </p:cNvSpPr>
          <p:nvPr>
            <p:ph idx="1"/>
          </p:nvPr>
        </p:nvSpPr>
        <p:spPr/>
        <p:txBody>
          <a:bodyPr/>
          <a:lstStyle/>
          <a:p>
            <a:r>
              <a:rPr lang="en-US" dirty="0" smtClean="0"/>
              <a:t>Power and Thermals on a real heterogeneous processor:</a:t>
            </a:r>
          </a:p>
          <a:p>
            <a:endParaRPr lang="en-US" dirty="0"/>
          </a:p>
          <a:p>
            <a:endParaRPr lang="en-US" dirty="0" smtClean="0"/>
          </a:p>
          <a:p>
            <a:pPr lvl="1"/>
            <a:endParaRPr lang="en-US" dirty="0"/>
          </a:p>
          <a:p>
            <a:pPr lvl="1"/>
            <a:endParaRPr lang="en-US" dirty="0" smtClean="0"/>
          </a:p>
          <a:p>
            <a:pPr lvl="1"/>
            <a:endParaRPr lang="en-US" dirty="0" smtClean="0"/>
          </a:p>
          <a:p>
            <a:pPr lvl="1"/>
            <a:endParaRPr lang="en-US" dirty="0" smtClean="0"/>
          </a:p>
          <a:p>
            <a:pPr lvl="1"/>
            <a:r>
              <a:rPr lang="en-US" dirty="0" smtClean="0"/>
              <a:t>~2.5 trillion CPU instructions, ~60 trillion GPU operations</a:t>
            </a:r>
          </a:p>
          <a:p>
            <a:endParaRPr lang="en-US" dirty="0" smtClean="0"/>
          </a:p>
          <a:p>
            <a:r>
              <a:rPr lang="en-US" dirty="0" err="1" smtClean="0"/>
              <a:t>Exascale</a:t>
            </a:r>
            <a:r>
              <a:rPr lang="en-US" dirty="0" smtClean="0"/>
              <a:t> Proxy Applications are Large</a:t>
            </a:r>
          </a:p>
          <a:p>
            <a:pPr lvl="1"/>
            <a:r>
              <a:rPr lang="en-US" dirty="0" smtClean="0"/>
              <a:t>Large initialization phases, many long iterations</a:t>
            </a:r>
          </a:p>
          <a:p>
            <a:pPr lvl="1"/>
            <a:r>
              <a:rPr lang="en-US" dirty="0" smtClean="0"/>
              <a:t>Not </a:t>
            </a:r>
            <a:r>
              <a:rPr lang="en-US" dirty="0" err="1" smtClean="0"/>
              <a:t>microbenchmarks</a:t>
            </a:r>
            <a:endParaRPr lang="en-US" dirty="0" smtClean="0"/>
          </a:p>
          <a:p>
            <a:pPr lvl="1"/>
            <a:r>
              <a:rPr lang="en-US" b="1" dirty="0" smtClean="0"/>
              <a:t>Already</a:t>
            </a:r>
            <a:r>
              <a:rPr lang="en-US" dirty="0" smtClean="0"/>
              <a:t> reduced inputs and computation from real HPC applications</a:t>
            </a:r>
            <a:endParaRPr lang="en-US" b="1" dirty="0"/>
          </a:p>
        </p:txBody>
      </p:sp>
      <p:sp>
        <p:nvSpPr>
          <p:cNvPr id="4" name="Text Placeholder 3"/>
          <p:cNvSpPr>
            <a:spLocks noGrp="1"/>
          </p:cNvSpPr>
          <p:nvPr>
            <p:ph type="body" sz="quarter" idx="10"/>
          </p:nvPr>
        </p:nvSpPr>
        <p:spPr/>
        <p:txBody>
          <a:bodyPr/>
          <a:lstStyle/>
          <a:p>
            <a:r>
              <a:rPr lang="en-US" dirty="0" smtClean="0"/>
              <a:t>Interesting Question Require Long Runtimes</a:t>
            </a:r>
            <a:endParaRPr lang="en-US" dirty="0"/>
          </a:p>
        </p:txBody>
      </p:sp>
      <p:graphicFrame>
        <p:nvGraphicFramePr>
          <p:cNvPr id="5" name="Chart 4"/>
          <p:cNvGraphicFramePr/>
          <p:nvPr>
            <p:extLst>
              <p:ext uri="{D42A27DB-BD31-4B8C-83A1-F6EECF244321}">
                <p14:modId xmlns:p14="http://schemas.microsoft.com/office/powerpoint/2010/main" xmlns="" val="2600454328"/>
              </p:ext>
            </p:extLst>
          </p:nvPr>
        </p:nvGraphicFramePr>
        <p:xfrm>
          <a:off x="1091610" y="1796084"/>
          <a:ext cx="6400800" cy="2025639"/>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1570893" y="3083168"/>
            <a:ext cx="5310554" cy="628219"/>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Parallelogram 7"/>
          <p:cNvSpPr/>
          <p:nvPr/>
        </p:nvSpPr>
        <p:spPr>
          <a:xfrm>
            <a:off x="75860" y="2985605"/>
            <a:ext cx="8939159" cy="1066800"/>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r>
              <a:rPr lang="en-US" sz="2800" dirty="0" err="1">
                <a:solidFill>
                  <a:schemeClr val="bg1"/>
                </a:solidFill>
                <a:latin typeface="+mj-lt"/>
              </a:rPr>
              <a:t>Exascale</a:t>
            </a:r>
            <a:r>
              <a:rPr lang="en-US" sz="2800" dirty="0">
                <a:solidFill>
                  <a:schemeClr val="bg1"/>
                </a:solidFill>
                <a:latin typeface="+mj-lt"/>
              </a:rPr>
              <a:t>: Huge Execution Times</a:t>
            </a:r>
          </a:p>
        </p:txBody>
      </p:sp>
    </p:spTree>
    <p:extLst>
      <p:ext uri="{BB962C8B-B14F-4D97-AF65-F5344CB8AC3E}">
        <p14:creationId xmlns:p14="http://schemas.microsoft.com/office/powerpoint/2010/main" xmlns="" val="714158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Simulators</a:t>
            </a:r>
            <a:endParaRPr lang="en-US" dirty="0"/>
          </a:p>
        </p:txBody>
      </p:sp>
      <p:sp>
        <p:nvSpPr>
          <p:cNvPr id="3" name="Content Placeholder 2"/>
          <p:cNvSpPr>
            <a:spLocks noGrp="1"/>
          </p:cNvSpPr>
          <p:nvPr>
            <p:ph idx="1"/>
          </p:nvPr>
        </p:nvSpPr>
        <p:spPr/>
        <p:txBody>
          <a:bodyPr/>
          <a:lstStyle/>
          <a:p>
            <a:r>
              <a:rPr lang="en-US" dirty="0" smtClean="0"/>
              <a:t>Microarchitecture Sims: e.g. gem5</a:t>
            </a:r>
            <a:r>
              <a:rPr lang="en-US" dirty="0"/>
              <a:t>, Multi2Sim, MARSSx86, </a:t>
            </a:r>
            <a:r>
              <a:rPr lang="en-US" dirty="0" smtClean="0"/>
              <a:t>SESC, GPGPU-</a:t>
            </a:r>
            <a:r>
              <a:rPr lang="en-US" dirty="0" err="1" smtClean="0"/>
              <a:t>Sim</a:t>
            </a:r>
            <a:endParaRPr lang="en-US" dirty="0" smtClean="0"/>
          </a:p>
          <a:p>
            <a:pPr lvl="1"/>
            <a:r>
              <a:rPr lang="en-US" dirty="0" smtClean="0"/>
              <a:t>Excellent for low-level details. We need these!</a:t>
            </a:r>
          </a:p>
          <a:p>
            <a:pPr lvl="1"/>
            <a:r>
              <a:rPr lang="en-US" dirty="0" smtClean="0"/>
              <a:t>Too slow for design space explorations: </a:t>
            </a:r>
            <a:r>
              <a:rPr lang="en-US" b="1" dirty="0" smtClean="0"/>
              <a:t>~60 trillion operations = 1 year of </a:t>
            </a:r>
            <a:r>
              <a:rPr lang="en-US" b="1" dirty="0" err="1" smtClean="0"/>
              <a:t>sim</a:t>
            </a:r>
            <a:r>
              <a:rPr lang="en-US" b="1" dirty="0" smtClean="0"/>
              <a:t> time</a:t>
            </a:r>
          </a:p>
          <a:p>
            <a:endParaRPr lang="en-US" b="1" dirty="0"/>
          </a:p>
          <a:p>
            <a:r>
              <a:rPr lang="en-US" dirty="0" smtClean="0"/>
              <a:t>Functional Simulators: e.g. </a:t>
            </a:r>
            <a:r>
              <a:rPr lang="en-US" dirty="0" err="1" smtClean="0"/>
              <a:t>SimNow</a:t>
            </a:r>
            <a:r>
              <a:rPr lang="en-US" dirty="0" smtClean="0"/>
              <a:t>, </a:t>
            </a:r>
            <a:r>
              <a:rPr lang="en-US" dirty="0" err="1" smtClean="0"/>
              <a:t>Simics</a:t>
            </a:r>
            <a:r>
              <a:rPr lang="en-US" dirty="0" smtClean="0"/>
              <a:t>, QEMU, etc.</a:t>
            </a:r>
          </a:p>
          <a:p>
            <a:pPr lvl="1"/>
            <a:r>
              <a:rPr lang="en-US" dirty="0" smtClean="0"/>
              <a:t>Faster than </a:t>
            </a:r>
            <a:r>
              <a:rPr lang="en-US" dirty="0" err="1" smtClean="0"/>
              <a:t>microarchitectural</a:t>
            </a:r>
            <a:r>
              <a:rPr lang="en-US" dirty="0" smtClean="0"/>
              <a:t> simulators, good for things like access patterns</a:t>
            </a:r>
          </a:p>
          <a:p>
            <a:pPr lvl="1"/>
            <a:r>
              <a:rPr lang="en-US" dirty="0" smtClean="0"/>
              <a:t>No relation to hardware performance</a:t>
            </a:r>
          </a:p>
          <a:p>
            <a:endParaRPr lang="en-US" dirty="0"/>
          </a:p>
          <a:p>
            <a:r>
              <a:rPr lang="en-US" dirty="0" smtClean="0"/>
              <a:t>High-Level Simulators: e.g. Sniper, Graphite, CPR</a:t>
            </a:r>
          </a:p>
          <a:p>
            <a:pPr lvl="1"/>
            <a:r>
              <a:rPr lang="en-US" dirty="0" smtClean="0"/>
              <a:t>Break operations down into timing models, e.g. core interactions, pipeline stalls, etc.</a:t>
            </a:r>
          </a:p>
          <a:p>
            <a:pPr lvl="1"/>
            <a:r>
              <a:rPr lang="en-US" dirty="0" smtClean="0"/>
              <a:t>Faster, easier to parallelize.</a:t>
            </a:r>
          </a:p>
          <a:p>
            <a:pPr lvl="1"/>
            <a:r>
              <a:rPr lang="en-US" dirty="0" smtClean="0"/>
              <a:t>Runtimes and complexity still constrained by desire to achieve accuracy.</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39236186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off individual test accuracy</a:t>
            </a:r>
            <a:endParaRPr lang="en-US" dirty="0"/>
          </a:p>
        </p:txBody>
      </p:sp>
      <p:sp>
        <p:nvSpPr>
          <p:cNvPr id="3" name="Content Placeholder 2"/>
          <p:cNvSpPr>
            <a:spLocks noGrp="1"/>
          </p:cNvSpPr>
          <p:nvPr>
            <p:ph idx="1"/>
          </p:nvPr>
        </p:nvSpPr>
        <p:spPr/>
        <p:txBody>
          <a:bodyPr/>
          <a:lstStyle/>
          <a:p>
            <a:r>
              <a:rPr lang="en-US" dirty="0" smtClean="0"/>
              <a:t>Doctors do not start with: </a:t>
            </a:r>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858" y="1805353"/>
            <a:ext cx="3436213" cy="27080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20924" y="1850135"/>
            <a:ext cx="2163890" cy="26632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30095" y="3399837"/>
            <a:ext cx="1942990" cy="2919046"/>
          </a:xfrm>
          <a:prstGeom prst="rect">
            <a:avLst/>
          </a:prstGeom>
        </p:spPr>
      </p:pic>
    </p:spTree>
    <p:extLst>
      <p:ext uri="{BB962C8B-B14F-4D97-AF65-F5344CB8AC3E}">
        <p14:creationId xmlns:p14="http://schemas.microsoft.com/office/powerpoint/2010/main" xmlns="" val="7601149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a:xfrm>
            <a:off x="2543908" y="2541289"/>
            <a:ext cx="4652145" cy="1841409"/>
          </a:xfrm>
        </p:spPr>
        <p:txBody>
          <a:bodyPr/>
          <a:lstStyle/>
          <a:p>
            <a:r>
              <a:rPr lang="en-US" sz="4000" dirty="0" smtClean="0"/>
              <a:t>Fast Simulation Using Hardware Monitoring</a:t>
            </a:r>
          </a:p>
        </p:txBody>
      </p:sp>
    </p:spTree>
    <p:extLst>
      <p:ext uri="{BB962C8B-B14F-4D97-AF65-F5344CB8AC3E}">
        <p14:creationId xmlns:p14="http://schemas.microsoft.com/office/powerpoint/2010/main" xmlns="" val="39311657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Simulation Methodology</a:t>
            </a:r>
            <a:endParaRPr lang="en-US" dirty="0"/>
          </a:p>
        </p:txBody>
      </p:sp>
      <p:sp>
        <p:nvSpPr>
          <p:cNvPr id="4" name="Text Placeholder 3"/>
          <p:cNvSpPr>
            <a:spLocks noGrp="1"/>
          </p:cNvSpPr>
          <p:nvPr>
            <p:ph type="body" sz="quarter" idx="10"/>
          </p:nvPr>
        </p:nvSpPr>
        <p:spPr/>
        <p:txBody>
          <a:bodyPr/>
          <a:lstStyle/>
          <a:p>
            <a:r>
              <a:rPr lang="en-US" dirty="0" smtClean="0"/>
              <a:t>Multi-Stage Performance Estimation Process</a:t>
            </a:r>
            <a:endParaRPr lang="en-US" dirty="0"/>
          </a:p>
        </p:txBody>
      </p:sp>
      <p:sp>
        <p:nvSpPr>
          <p:cNvPr id="5" name="Rectangle 4"/>
          <p:cNvSpPr/>
          <p:nvPr/>
        </p:nvSpPr>
        <p:spPr bwMode="auto">
          <a:xfrm>
            <a:off x="5945182" y="2111044"/>
            <a:ext cx="2528887" cy="2401888"/>
          </a:xfrm>
          <a:prstGeom prst="rect">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0" anchor="b"/>
          <a:lstStyle/>
          <a:p>
            <a:pPr marL="1588" indent="-1588" algn="ctr" defTabSz="913183">
              <a:defRPr/>
            </a:pPr>
            <a:r>
              <a:rPr lang="en-US" b="1" dirty="0">
                <a:solidFill>
                  <a:schemeClr val="tx1"/>
                </a:solidFill>
                <a:cs typeface="Arial" charset="0"/>
              </a:rPr>
              <a:t>Phase 2</a:t>
            </a:r>
          </a:p>
        </p:txBody>
      </p:sp>
      <p:sp>
        <p:nvSpPr>
          <p:cNvPr id="6" name="Rectangle 5"/>
          <p:cNvSpPr/>
          <p:nvPr/>
        </p:nvSpPr>
        <p:spPr bwMode="auto">
          <a:xfrm>
            <a:off x="269869" y="1483982"/>
            <a:ext cx="2968625" cy="4002087"/>
          </a:xfrm>
          <a:prstGeom prst="rect">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0" anchor="b"/>
          <a:lstStyle/>
          <a:p>
            <a:pPr marL="1588" indent="-1588" algn="ctr" defTabSz="913183">
              <a:defRPr/>
            </a:pPr>
            <a:r>
              <a:rPr lang="en-US" b="1" dirty="0">
                <a:solidFill>
                  <a:schemeClr val="tx1"/>
                </a:solidFill>
                <a:cs typeface="Arial" charset="0"/>
              </a:rPr>
              <a:t>Phase 1</a:t>
            </a:r>
          </a:p>
        </p:txBody>
      </p:sp>
      <p:sp>
        <p:nvSpPr>
          <p:cNvPr id="11" name="Rectangle 10"/>
          <p:cNvSpPr/>
          <p:nvPr/>
        </p:nvSpPr>
        <p:spPr bwMode="auto">
          <a:xfrm>
            <a:off x="490532" y="1626857"/>
            <a:ext cx="2559050" cy="10033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tIns="45714" bIns="0" anchor="b"/>
          <a:lstStyle/>
          <a:p>
            <a:pPr marL="1588" indent="-1588" algn="ctr" defTabSz="913183">
              <a:defRPr/>
            </a:pPr>
            <a:r>
              <a:rPr lang="en-US" sz="1600" b="1" dirty="0">
                <a:solidFill>
                  <a:schemeClr val="tx1"/>
                </a:solidFill>
                <a:cs typeface="Arial" charset="0"/>
              </a:rPr>
              <a:t>User Application</a:t>
            </a:r>
          </a:p>
        </p:txBody>
      </p:sp>
      <p:sp>
        <p:nvSpPr>
          <p:cNvPr id="12" name="Right Arrow 11"/>
          <p:cNvSpPr/>
          <p:nvPr/>
        </p:nvSpPr>
        <p:spPr bwMode="auto">
          <a:xfrm rot="1302134">
            <a:off x="2909882" y="3288969"/>
            <a:ext cx="1255712" cy="28575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13" name="Rectangle 12"/>
          <p:cNvSpPr/>
          <p:nvPr/>
        </p:nvSpPr>
        <p:spPr bwMode="auto">
          <a:xfrm>
            <a:off x="479419" y="2707944"/>
            <a:ext cx="2570163" cy="747713"/>
          </a:xfrm>
          <a:prstGeom prst="rect">
            <a:avLst/>
          </a:prstGeom>
          <a:ln>
            <a:headEnd/>
            <a:tailEnd/>
          </a:ln>
        </p:spPr>
        <p:style>
          <a:lnRef idx="2">
            <a:schemeClr val="dk1"/>
          </a:lnRef>
          <a:fillRef idx="1">
            <a:schemeClr val="lt1"/>
          </a:fillRef>
          <a:effectRef idx="0">
            <a:schemeClr val="dk1"/>
          </a:effectRef>
          <a:fontRef idx="minor">
            <a:schemeClr val="dk1"/>
          </a:fontRef>
        </p:style>
        <p:txBody>
          <a:bodyPr tIns="45714" bIns="45714" anchor="ctr"/>
          <a:lstStyle/>
          <a:p>
            <a:pPr marL="1588" indent="-1588" algn="ctr" defTabSz="913183">
              <a:defRPr/>
            </a:pPr>
            <a:r>
              <a:rPr lang="en-US" sz="1600" b="1" dirty="0" smtClean="0">
                <a:cs typeface="Arial" charset="0"/>
              </a:rPr>
              <a:t>Simulator </a:t>
            </a:r>
            <a:r>
              <a:rPr lang="en-US" sz="1600" b="1" dirty="0">
                <a:cs typeface="Arial" charset="0"/>
              </a:rPr>
              <a:t>Software Stack</a:t>
            </a:r>
          </a:p>
        </p:txBody>
      </p:sp>
      <p:sp>
        <p:nvSpPr>
          <p:cNvPr id="18" name="Rectangle 17"/>
          <p:cNvSpPr/>
          <p:nvPr/>
        </p:nvSpPr>
        <p:spPr bwMode="auto">
          <a:xfrm>
            <a:off x="6173782" y="2298369"/>
            <a:ext cx="2101850" cy="644525"/>
          </a:xfrm>
          <a:prstGeom prst="rect">
            <a:avLst/>
          </a:prstGeom>
          <a:ln>
            <a:headEnd/>
            <a:tailEnd/>
          </a:ln>
        </p:spPr>
        <p:style>
          <a:lnRef idx="2">
            <a:schemeClr val="dk1"/>
          </a:lnRef>
          <a:fillRef idx="1">
            <a:schemeClr val="lt1"/>
          </a:fillRef>
          <a:effectRef idx="0">
            <a:schemeClr val="dk1"/>
          </a:effectRef>
          <a:fontRef idx="minor">
            <a:schemeClr val="dk1"/>
          </a:fontRef>
        </p:style>
        <p:txBody>
          <a:bodyPr tIns="45714" bIns="45714" anchor="ctr"/>
          <a:lstStyle/>
          <a:p>
            <a:pPr marL="1588" indent="-1588" algn="ctr" defTabSz="913183">
              <a:defRPr/>
            </a:pPr>
            <a:r>
              <a:rPr lang="en-US" sz="1600" b="1" dirty="0" smtClean="0">
                <a:solidFill>
                  <a:schemeClr val="tx1"/>
                </a:solidFill>
                <a:cs typeface="Arial" charset="0"/>
              </a:rPr>
              <a:t>Performance, Power, and Thermal Models</a:t>
            </a:r>
            <a:endParaRPr lang="en-US" sz="1600" b="1" dirty="0">
              <a:solidFill>
                <a:schemeClr val="tx1"/>
              </a:solidFill>
              <a:cs typeface="Arial" charset="0"/>
            </a:endParaRPr>
          </a:p>
        </p:txBody>
      </p:sp>
      <p:sp>
        <p:nvSpPr>
          <p:cNvPr id="19" name="Rectangle 18"/>
          <p:cNvSpPr/>
          <p:nvPr/>
        </p:nvSpPr>
        <p:spPr bwMode="auto">
          <a:xfrm>
            <a:off x="6169019" y="3522697"/>
            <a:ext cx="2101850" cy="582613"/>
          </a:xfrm>
          <a:prstGeom prst="rect">
            <a:avLst/>
          </a:prstGeom>
          <a:ln>
            <a:headEnd/>
            <a:tailEnd/>
          </a:ln>
        </p:spPr>
        <p:style>
          <a:lnRef idx="2">
            <a:schemeClr val="dk1"/>
          </a:lnRef>
          <a:fillRef idx="1">
            <a:schemeClr val="lt1"/>
          </a:fillRef>
          <a:effectRef idx="0">
            <a:schemeClr val="dk1"/>
          </a:effectRef>
          <a:fontRef idx="minor">
            <a:schemeClr val="dk1"/>
          </a:fontRef>
        </p:style>
        <p:txBody>
          <a:bodyPr tIns="45714" bIns="45714" anchor="ctr"/>
          <a:lstStyle/>
          <a:p>
            <a:pPr marL="1588" indent="-1588" algn="ctr" defTabSz="913183">
              <a:defRPr/>
            </a:pPr>
            <a:r>
              <a:rPr lang="en-US" sz="1600" b="1" dirty="0">
                <a:cs typeface="Arial" charset="0"/>
              </a:rPr>
              <a:t>Trace Post-processor</a:t>
            </a:r>
          </a:p>
        </p:txBody>
      </p:sp>
      <p:sp>
        <p:nvSpPr>
          <p:cNvPr id="20" name="Rectangle 19"/>
          <p:cNvSpPr/>
          <p:nvPr/>
        </p:nvSpPr>
        <p:spPr bwMode="auto">
          <a:xfrm>
            <a:off x="1262056" y="1725282"/>
            <a:ext cx="1146175" cy="500062"/>
          </a:xfrm>
          <a:prstGeom prst="rect">
            <a:avLst/>
          </a:prstGeom>
          <a:ln>
            <a:solidFill>
              <a:schemeClr val="accent3">
                <a:lumMod val="75000"/>
              </a:schemeClr>
            </a:solidFill>
            <a:headEnd/>
            <a:tailEnd/>
          </a:ln>
        </p:spPr>
        <p:style>
          <a:lnRef idx="2">
            <a:schemeClr val="accent3"/>
          </a:lnRef>
          <a:fillRef idx="1">
            <a:schemeClr val="lt1"/>
          </a:fillRef>
          <a:effectRef idx="0">
            <a:schemeClr val="accent3"/>
          </a:effectRef>
          <a:fontRef idx="minor">
            <a:schemeClr val="dk1"/>
          </a:fontRef>
        </p:style>
        <p:txBody>
          <a:bodyPr tIns="45714" bIns="45714" anchor="ctr"/>
          <a:lstStyle/>
          <a:p>
            <a:pPr marL="1588" indent="-1588" algn="ctr" defTabSz="913183">
              <a:defRPr/>
            </a:pPr>
            <a:endParaRPr lang="en-US" sz="1600" b="1" dirty="0">
              <a:cs typeface="Arial" charset="0"/>
            </a:endParaRPr>
          </a:p>
        </p:txBody>
      </p:sp>
      <p:sp>
        <p:nvSpPr>
          <p:cNvPr id="21" name="Rectangle 20"/>
          <p:cNvSpPr/>
          <p:nvPr/>
        </p:nvSpPr>
        <p:spPr bwMode="auto">
          <a:xfrm>
            <a:off x="1181093" y="1798307"/>
            <a:ext cx="1146175" cy="500062"/>
          </a:xfrm>
          <a:prstGeom prst="rect">
            <a:avLst/>
          </a:prstGeom>
          <a:ln>
            <a:solidFill>
              <a:schemeClr val="accent3">
                <a:lumMod val="75000"/>
              </a:schemeClr>
            </a:solidFill>
            <a:headEnd/>
            <a:tailEnd/>
          </a:ln>
        </p:spPr>
        <p:style>
          <a:lnRef idx="2">
            <a:schemeClr val="accent3"/>
          </a:lnRef>
          <a:fillRef idx="1">
            <a:schemeClr val="lt1"/>
          </a:fillRef>
          <a:effectRef idx="0">
            <a:schemeClr val="accent3"/>
          </a:effectRef>
          <a:fontRef idx="minor">
            <a:schemeClr val="dk1"/>
          </a:fontRef>
        </p:style>
        <p:txBody>
          <a:bodyPr tIns="45714" bIns="45714" anchor="ctr"/>
          <a:lstStyle/>
          <a:p>
            <a:pPr marL="1588" indent="-1588" algn="ctr" defTabSz="913183">
              <a:defRPr/>
            </a:pPr>
            <a:r>
              <a:rPr lang="en-US" sz="1600" b="1" dirty="0" smtClean="0">
                <a:cs typeface="Arial" charset="0"/>
              </a:rPr>
              <a:t>Software </a:t>
            </a:r>
            <a:r>
              <a:rPr lang="en-US" sz="1600" b="1" dirty="0">
                <a:cs typeface="Arial" charset="0"/>
              </a:rPr>
              <a:t>Tasks</a:t>
            </a:r>
          </a:p>
        </p:txBody>
      </p:sp>
      <p:sp>
        <p:nvSpPr>
          <p:cNvPr id="7" name="Right Arrow 6"/>
          <p:cNvSpPr/>
          <p:nvPr/>
        </p:nvSpPr>
        <p:spPr bwMode="auto">
          <a:xfrm rot="8830397">
            <a:off x="2989257" y="2647619"/>
            <a:ext cx="665162" cy="261938"/>
          </a:xfrm>
          <a:prstGeom prst="rightArrow">
            <a:avLst/>
          </a:prstGeom>
          <a:ln>
            <a:headEnd/>
            <a:tailEnd/>
          </a:ln>
        </p:spPr>
        <p:style>
          <a:lnRef idx="2">
            <a:schemeClr val="accent1"/>
          </a:lnRef>
          <a:fillRef idx="1">
            <a:schemeClr val="lt1"/>
          </a:fillRef>
          <a:effectRef idx="0">
            <a:schemeClr val="accent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24" name="Right Arrow 23"/>
          <p:cNvSpPr/>
          <p:nvPr/>
        </p:nvSpPr>
        <p:spPr bwMode="auto">
          <a:xfrm rot="19869438">
            <a:off x="2909881" y="4148577"/>
            <a:ext cx="1255712" cy="28575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8" name="Rectangle 7"/>
          <p:cNvSpPr/>
          <p:nvPr/>
        </p:nvSpPr>
        <p:spPr bwMode="auto">
          <a:xfrm>
            <a:off x="460369" y="4155744"/>
            <a:ext cx="2589213" cy="9144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tIns="45714" bIns="45714" anchor="ctr"/>
          <a:lstStyle/>
          <a:p>
            <a:pPr marL="1588" indent="-1588" algn="ctr" defTabSz="913183">
              <a:defRPr/>
            </a:pPr>
            <a:r>
              <a:rPr lang="en-US" sz="1600" b="1" dirty="0" smtClean="0">
                <a:cs typeface="Arial" charset="0"/>
              </a:rPr>
              <a:t>Test System APU, CPU, GPU</a:t>
            </a:r>
            <a:endParaRPr lang="en-US" sz="1600" b="1" dirty="0">
              <a:cs typeface="Arial" charset="0"/>
            </a:endParaRPr>
          </a:p>
        </p:txBody>
      </p:sp>
      <p:sp>
        <p:nvSpPr>
          <p:cNvPr id="25" name="Right Arrow 24"/>
          <p:cNvSpPr/>
          <p:nvPr/>
        </p:nvSpPr>
        <p:spPr bwMode="auto">
          <a:xfrm rot="21206457">
            <a:off x="2693982" y="3731227"/>
            <a:ext cx="1255712" cy="28575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9" name="Rectangle 8"/>
          <p:cNvSpPr/>
          <p:nvPr/>
        </p:nvSpPr>
        <p:spPr bwMode="auto">
          <a:xfrm>
            <a:off x="469894" y="3572113"/>
            <a:ext cx="2579688" cy="5826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tIns="45714" bIns="45714" anchor="ctr"/>
          <a:lstStyle/>
          <a:p>
            <a:pPr marL="1588" indent="-1588" algn="ctr" defTabSz="913183">
              <a:defRPr/>
            </a:pPr>
            <a:r>
              <a:rPr lang="en-US" sz="1600" b="1" dirty="0" smtClean="0">
                <a:cs typeface="Arial" charset="0"/>
              </a:rPr>
              <a:t>Test System OS</a:t>
            </a:r>
            <a:endParaRPr lang="en-US" sz="1600" b="1" dirty="0">
              <a:cs typeface="Arial" charset="0"/>
            </a:endParaRPr>
          </a:p>
        </p:txBody>
      </p:sp>
      <p:sp>
        <p:nvSpPr>
          <p:cNvPr id="26" name="TextBox 25"/>
          <p:cNvSpPr txBox="1"/>
          <p:nvPr/>
        </p:nvSpPr>
        <p:spPr>
          <a:xfrm>
            <a:off x="3563932" y="4481143"/>
            <a:ext cx="2381250" cy="1200329"/>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Traces of HW and SW events related</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to performance and power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7" name="Right Arrow 26"/>
          <p:cNvSpPr/>
          <p:nvPr/>
        </p:nvSpPr>
        <p:spPr bwMode="auto">
          <a:xfrm>
            <a:off x="5037926" y="3619825"/>
            <a:ext cx="907256" cy="28575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10" name="Can 9"/>
          <p:cNvSpPr/>
          <p:nvPr/>
        </p:nvSpPr>
        <p:spPr bwMode="auto">
          <a:xfrm>
            <a:off x="4117967" y="3195894"/>
            <a:ext cx="1194255" cy="1201738"/>
          </a:xfrm>
          <a:prstGeom prst="can">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marL="1588" indent="-1588" algn="ctr" defTabSz="913183">
              <a:defRPr/>
            </a:pPr>
            <a:endParaRPr lang="en-US" b="1" dirty="0">
              <a:cs typeface="Arial" charset="0"/>
            </a:endParaRPr>
          </a:p>
        </p:txBody>
      </p:sp>
      <p:sp>
        <p:nvSpPr>
          <p:cNvPr id="28" name="Right Arrow 27"/>
          <p:cNvSpPr/>
          <p:nvPr/>
        </p:nvSpPr>
        <p:spPr bwMode="auto">
          <a:xfrm>
            <a:off x="5252240" y="2455833"/>
            <a:ext cx="665162" cy="261938"/>
          </a:xfrm>
          <a:prstGeom prst="rightArrow">
            <a:avLst/>
          </a:prstGeom>
          <a:ln>
            <a:headEnd/>
            <a:tailEnd/>
          </a:ln>
        </p:spPr>
        <p:style>
          <a:lnRef idx="2">
            <a:schemeClr val="accent1"/>
          </a:lnRef>
          <a:fillRef idx="1">
            <a:schemeClr val="lt1"/>
          </a:fillRef>
          <a:effectRef idx="0">
            <a:schemeClr val="accent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15" name="Rectangle 14"/>
          <p:cNvSpPr/>
          <p:nvPr/>
        </p:nvSpPr>
        <p:spPr bwMode="auto">
          <a:xfrm>
            <a:off x="3563932" y="2287257"/>
            <a:ext cx="1748290" cy="6461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tIns="45714" bIns="45714" anchor="ctr"/>
          <a:lstStyle/>
          <a:p>
            <a:pPr marL="1588" indent="-1588" algn="ctr" defTabSz="913183">
              <a:defRPr/>
            </a:pPr>
            <a:r>
              <a:rPr lang="en-US" sz="1600" b="1" dirty="0">
                <a:solidFill>
                  <a:schemeClr val="tx1"/>
                </a:solidFill>
                <a:cs typeface="Arial" charset="0"/>
              </a:rPr>
              <a:t>Machine Description</a:t>
            </a:r>
          </a:p>
        </p:txBody>
      </p:sp>
      <p:sp>
        <p:nvSpPr>
          <p:cNvPr id="29" name="Right Arrow 28"/>
          <p:cNvSpPr/>
          <p:nvPr/>
        </p:nvSpPr>
        <p:spPr bwMode="auto">
          <a:xfrm rot="5400000">
            <a:off x="6950862" y="4634817"/>
            <a:ext cx="538162" cy="276225"/>
          </a:xfrm>
          <a:prstGeom prst="rightArrow">
            <a:avLst/>
          </a:prstGeom>
          <a:solidFill>
            <a:schemeClr val="bg2"/>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30" name="TextBox 29"/>
          <p:cNvSpPr txBox="1"/>
          <p:nvPr/>
        </p:nvSpPr>
        <p:spPr>
          <a:xfrm>
            <a:off x="6262570" y="5035283"/>
            <a:ext cx="191474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Performance &amp; Power Estimates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 name="Up-Down Arrow 2"/>
          <p:cNvSpPr/>
          <p:nvPr/>
        </p:nvSpPr>
        <p:spPr>
          <a:xfrm>
            <a:off x="7081829" y="2942894"/>
            <a:ext cx="276227" cy="579803"/>
          </a:xfrm>
          <a:prstGeom prst="upDownArrow">
            <a:avLst>
              <a:gd name="adj1" fmla="val 40652"/>
              <a:gd name="adj2" fmla="val 38316"/>
            </a:avLst>
          </a:prstGeom>
          <a:solidFill>
            <a:schemeClr val="bg2"/>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a:endParaRPr lang="en-US" b="1" dirty="0">
              <a:solidFill>
                <a:prstClr val="white"/>
              </a:solidFill>
              <a:latin typeface="Calibri" pitchFamily="34" charset="0"/>
              <a:cs typeface="Arial" charset="0"/>
            </a:endParaRPr>
          </a:p>
        </p:txBody>
      </p:sp>
    </p:spTree>
    <p:extLst>
      <p:ext uri="{BB962C8B-B14F-4D97-AF65-F5344CB8AC3E}">
        <p14:creationId xmlns:p14="http://schemas.microsoft.com/office/powerpoint/2010/main" xmlns="" val="9888869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multi-step process</a:t>
            </a:r>
            <a:endParaRPr lang="en-US" dirty="0"/>
          </a:p>
        </p:txBody>
      </p:sp>
      <p:sp>
        <p:nvSpPr>
          <p:cNvPr id="4" name="Text Placeholder 3"/>
          <p:cNvSpPr>
            <a:spLocks noGrp="1"/>
          </p:cNvSpPr>
          <p:nvPr>
            <p:ph type="body" sz="quarter" idx="10"/>
          </p:nvPr>
        </p:nvSpPr>
        <p:spPr/>
        <p:txBody>
          <a:bodyPr/>
          <a:lstStyle/>
          <a:p>
            <a:r>
              <a:rPr lang="en-US" dirty="0" smtClean="0"/>
              <a:t>Many design space changes only need second step</a:t>
            </a:r>
            <a:endParaRPr lang="en-US" dirty="0"/>
          </a:p>
        </p:txBody>
      </p:sp>
      <p:sp>
        <p:nvSpPr>
          <p:cNvPr id="5" name="Rectangle 4"/>
          <p:cNvSpPr/>
          <p:nvPr/>
        </p:nvSpPr>
        <p:spPr bwMode="auto">
          <a:xfrm>
            <a:off x="5945182" y="2111044"/>
            <a:ext cx="2528887" cy="2401888"/>
          </a:xfrm>
          <a:prstGeom prst="rect">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0" anchor="b"/>
          <a:lstStyle/>
          <a:p>
            <a:pPr marL="1588" indent="-1588" algn="ctr" defTabSz="913183">
              <a:defRPr/>
            </a:pPr>
            <a:r>
              <a:rPr lang="en-US" b="1" dirty="0">
                <a:solidFill>
                  <a:schemeClr val="tx1"/>
                </a:solidFill>
                <a:cs typeface="Arial" charset="0"/>
              </a:rPr>
              <a:t>Phase 2</a:t>
            </a:r>
          </a:p>
        </p:txBody>
      </p:sp>
      <p:sp>
        <p:nvSpPr>
          <p:cNvPr id="6" name="Rectangle 5"/>
          <p:cNvSpPr/>
          <p:nvPr/>
        </p:nvSpPr>
        <p:spPr bwMode="auto">
          <a:xfrm>
            <a:off x="269869" y="1483982"/>
            <a:ext cx="2968625" cy="4002087"/>
          </a:xfrm>
          <a:prstGeom prst="rect">
            <a:avLst/>
          </a:prstGeom>
          <a:ln>
            <a:solidFill>
              <a:schemeClr val="bg1">
                <a:lumMod val="65000"/>
              </a:schemeClr>
            </a:solidFill>
            <a:headEnd/>
            <a:tailEnd/>
          </a:ln>
        </p:spPr>
        <p:style>
          <a:lnRef idx="2">
            <a:schemeClr val="dk1"/>
          </a:lnRef>
          <a:fillRef idx="1">
            <a:schemeClr val="lt1"/>
          </a:fillRef>
          <a:effectRef idx="0">
            <a:schemeClr val="dk1"/>
          </a:effectRef>
          <a:fontRef idx="minor">
            <a:schemeClr val="dk1"/>
          </a:fontRef>
        </p:style>
        <p:txBody>
          <a:bodyPr lIns="228600" tIns="45714" rIns="228600" bIns="0" anchor="b"/>
          <a:lstStyle/>
          <a:p>
            <a:pPr marL="1588" indent="-1588" algn="ctr" defTabSz="913183">
              <a:defRPr/>
            </a:pPr>
            <a:r>
              <a:rPr lang="en-US" b="1" dirty="0">
                <a:solidFill>
                  <a:schemeClr val="bg1">
                    <a:lumMod val="75000"/>
                  </a:schemeClr>
                </a:solidFill>
                <a:cs typeface="Arial" charset="0"/>
              </a:rPr>
              <a:t>Phase 1</a:t>
            </a:r>
          </a:p>
        </p:txBody>
      </p:sp>
      <p:sp>
        <p:nvSpPr>
          <p:cNvPr id="11" name="Rectangle 10"/>
          <p:cNvSpPr/>
          <p:nvPr/>
        </p:nvSpPr>
        <p:spPr bwMode="auto">
          <a:xfrm>
            <a:off x="490532" y="1626857"/>
            <a:ext cx="2559050" cy="1003300"/>
          </a:xfrm>
          <a:prstGeom prst="rect">
            <a:avLst/>
          </a:prstGeom>
          <a:ln>
            <a:solidFill>
              <a:schemeClr val="bg1">
                <a:lumMod val="65000"/>
              </a:schemeClr>
            </a:solidFill>
            <a:headEnd/>
            <a:tailEnd/>
          </a:ln>
        </p:spPr>
        <p:style>
          <a:lnRef idx="2">
            <a:schemeClr val="accent3"/>
          </a:lnRef>
          <a:fillRef idx="1">
            <a:schemeClr val="lt1"/>
          </a:fillRef>
          <a:effectRef idx="0">
            <a:schemeClr val="accent3"/>
          </a:effectRef>
          <a:fontRef idx="minor">
            <a:schemeClr val="dk1"/>
          </a:fontRef>
        </p:style>
        <p:txBody>
          <a:bodyPr tIns="45714" bIns="0" anchor="b"/>
          <a:lstStyle/>
          <a:p>
            <a:pPr marL="1588" indent="-1588" algn="ctr" defTabSz="913183">
              <a:defRPr/>
            </a:pPr>
            <a:r>
              <a:rPr lang="en-US" sz="1600" b="1" dirty="0">
                <a:solidFill>
                  <a:schemeClr val="bg1">
                    <a:lumMod val="75000"/>
                  </a:schemeClr>
                </a:solidFill>
                <a:cs typeface="Arial" charset="0"/>
              </a:rPr>
              <a:t>User Application</a:t>
            </a:r>
          </a:p>
        </p:txBody>
      </p:sp>
      <p:sp>
        <p:nvSpPr>
          <p:cNvPr id="12" name="Right Arrow 11"/>
          <p:cNvSpPr/>
          <p:nvPr/>
        </p:nvSpPr>
        <p:spPr bwMode="auto">
          <a:xfrm rot="1302134">
            <a:off x="2909882" y="3288969"/>
            <a:ext cx="1255712" cy="285750"/>
          </a:xfrm>
          <a:prstGeom prst="rightArrow">
            <a:avLst/>
          </a:prstGeom>
          <a:ln>
            <a:solidFill>
              <a:schemeClr val="bg1">
                <a:lumMod val="65000"/>
              </a:schemeClr>
            </a:solidFill>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schemeClr val="bg1">
                  <a:lumMod val="75000"/>
                </a:schemeClr>
              </a:solidFill>
              <a:cs typeface="Arial" charset="0"/>
            </a:endParaRPr>
          </a:p>
        </p:txBody>
      </p:sp>
      <p:sp>
        <p:nvSpPr>
          <p:cNvPr id="13" name="Rectangle 12"/>
          <p:cNvSpPr/>
          <p:nvPr/>
        </p:nvSpPr>
        <p:spPr bwMode="auto">
          <a:xfrm>
            <a:off x="479419" y="2707944"/>
            <a:ext cx="2570163" cy="747713"/>
          </a:xfrm>
          <a:prstGeom prst="rect">
            <a:avLst/>
          </a:prstGeom>
          <a:ln>
            <a:solidFill>
              <a:schemeClr val="bg1">
                <a:lumMod val="65000"/>
              </a:schemeClr>
            </a:solidFill>
            <a:headEnd/>
            <a:tailEnd/>
          </a:ln>
        </p:spPr>
        <p:style>
          <a:lnRef idx="2">
            <a:schemeClr val="dk1"/>
          </a:lnRef>
          <a:fillRef idx="1">
            <a:schemeClr val="lt1"/>
          </a:fillRef>
          <a:effectRef idx="0">
            <a:schemeClr val="dk1"/>
          </a:effectRef>
          <a:fontRef idx="minor">
            <a:schemeClr val="dk1"/>
          </a:fontRef>
        </p:style>
        <p:txBody>
          <a:bodyPr tIns="45714" bIns="45714" anchor="ctr"/>
          <a:lstStyle/>
          <a:p>
            <a:pPr marL="1588" indent="-1588" algn="ctr" defTabSz="913183">
              <a:defRPr/>
            </a:pPr>
            <a:r>
              <a:rPr lang="en-US" sz="1600" b="1" dirty="0" smtClean="0">
                <a:solidFill>
                  <a:schemeClr val="bg1">
                    <a:lumMod val="75000"/>
                  </a:schemeClr>
                </a:solidFill>
                <a:cs typeface="Arial" charset="0"/>
              </a:rPr>
              <a:t>Simulator </a:t>
            </a:r>
            <a:r>
              <a:rPr lang="en-US" sz="1600" b="1" dirty="0">
                <a:solidFill>
                  <a:schemeClr val="bg1">
                    <a:lumMod val="75000"/>
                  </a:schemeClr>
                </a:solidFill>
                <a:cs typeface="Arial" charset="0"/>
              </a:rPr>
              <a:t>Software Stack</a:t>
            </a:r>
          </a:p>
        </p:txBody>
      </p:sp>
      <p:sp>
        <p:nvSpPr>
          <p:cNvPr id="18" name="Rectangle 17"/>
          <p:cNvSpPr/>
          <p:nvPr/>
        </p:nvSpPr>
        <p:spPr bwMode="auto">
          <a:xfrm>
            <a:off x="6173782" y="2298369"/>
            <a:ext cx="2101850" cy="644525"/>
          </a:xfrm>
          <a:prstGeom prst="rect">
            <a:avLst/>
          </a:prstGeom>
          <a:ln>
            <a:headEnd/>
            <a:tailEnd/>
          </a:ln>
        </p:spPr>
        <p:style>
          <a:lnRef idx="2">
            <a:schemeClr val="dk1"/>
          </a:lnRef>
          <a:fillRef idx="1">
            <a:schemeClr val="lt1"/>
          </a:fillRef>
          <a:effectRef idx="0">
            <a:schemeClr val="dk1"/>
          </a:effectRef>
          <a:fontRef idx="minor">
            <a:schemeClr val="dk1"/>
          </a:fontRef>
        </p:style>
        <p:txBody>
          <a:bodyPr tIns="45714" bIns="45714" anchor="ctr"/>
          <a:lstStyle/>
          <a:p>
            <a:pPr marL="1588" indent="-1588" algn="ctr" defTabSz="913183">
              <a:defRPr/>
            </a:pPr>
            <a:r>
              <a:rPr lang="en-US" sz="1600" b="1" dirty="0" smtClean="0">
                <a:solidFill>
                  <a:schemeClr val="tx1"/>
                </a:solidFill>
                <a:cs typeface="Arial" charset="0"/>
              </a:rPr>
              <a:t>Performance, Power, and Thermal Models</a:t>
            </a:r>
            <a:endParaRPr lang="en-US" sz="1600" b="1" dirty="0">
              <a:solidFill>
                <a:schemeClr val="tx1"/>
              </a:solidFill>
              <a:cs typeface="Arial" charset="0"/>
            </a:endParaRPr>
          </a:p>
        </p:txBody>
      </p:sp>
      <p:sp>
        <p:nvSpPr>
          <p:cNvPr id="19" name="Rectangle 18"/>
          <p:cNvSpPr/>
          <p:nvPr/>
        </p:nvSpPr>
        <p:spPr bwMode="auto">
          <a:xfrm>
            <a:off x="6169019" y="3522697"/>
            <a:ext cx="2101850" cy="582613"/>
          </a:xfrm>
          <a:prstGeom prst="rect">
            <a:avLst/>
          </a:prstGeom>
          <a:ln>
            <a:headEnd/>
            <a:tailEnd/>
          </a:ln>
        </p:spPr>
        <p:style>
          <a:lnRef idx="2">
            <a:schemeClr val="dk1"/>
          </a:lnRef>
          <a:fillRef idx="1">
            <a:schemeClr val="lt1"/>
          </a:fillRef>
          <a:effectRef idx="0">
            <a:schemeClr val="dk1"/>
          </a:effectRef>
          <a:fontRef idx="minor">
            <a:schemeClr val="dk1"/>
          </a:fontRef>
        </p:style>
        <p:txBody>
          <a:bodyPr tIns="45714" bIns="45714" anchor="ctr"/>
          <a:lstStyle/>
          <a:p>
            <a:pPr marL="1588" indent="-1588" algn="ctr" defTabSz="913183">
              <a:defRPr/>
            </a:pPr>
            <a:r>
              <a:rPr lang="en-US" sz="1600" b="1" dirty="0">
                <a:cs typeface="Arial" charset="0"/>
              </a:rPr>
              <a:t>Trace Post-processor</a:t>
            </a:r>
          </a:p>
        </p:txBody>
      </p:sp>
      <p:sp>
        <p:nvSpPr>
          <p:cNvPr id="20" name="Rectangle 19"/>
          <p:cNvSpPr/>
          <p:nvPr/>
        </p:nvSpPr>
        <p:spPr bwMode="auto">
          <a:xfrm>
            <a:off x="1262056" y="1725282"/>
            <a:ext cx="1146175" cy="500062"/>
          </a:xfrm>
          <a:prstGeom prst="rect">
            <a:avLst/>
          </a:prstGeom>
          <a:ln>
            <a:solidFill>
              <a:schemeClr val="bg1">
                <a:lumMod val="65000"/>
              </a:schemeClr>
            </a:solidFill>
            <a:headEnd/>
            <a:tailEnd/>
          </a:ln>
        </p:spPr>
        <p:style>
          <a:lnRef idx="2">
            <a:schemeClr val="accent3"/>
          </a:lnRef>
          <a:fillRef idx="1">
            <a:schemeClr val="lt1"/>
          </a:fillRef>
          <a:effectRef idx="0">
            <a:schemeClr val="accent3"/>
          </a:effectRef>
          <a:fontRef idx="minor">
            <a:schemeClr val="dk1"/>
          </a:fontRef>
        </p:style>
        <p:txBody>
          <a:bodyPr tIns="45714" bIns="45714" anchor="ctr"/>
          <a:lstStyle/>
          <a:p>
            <a:pPr marL="1588" indent="-1588" algn="ctr" defTabSz="913183">
              <a:defRPr/>
            </a:pPr>
            <a:endParaRPr lang="en-US" sz="1600" b="1" dirty="0">
              <a:solidFill>
                <a:schemeClr val="bg1">
                  <a:lumMod val="75000"/>
                </a:schemeClr>
              </a:solidFill>
              <a:cs typeface="Arial" charset="0"/>
            </a:endParaRPr>
          </a:p>
        </p:txBody>
      </p:sp>
      <p:sp>
        <p:nvSpPr>
          <p:cNvPr id="21" name="Rectangle 20"/>
          <p:cNvSpPr/>
          <p:nvPr/>
        </p:nvSpPr>
        <p:spPr bwMode="auto">
          <a:xfrm>
            <a:off x="1181093" y="1798307"/>
            <a:ext cx="1146175" cy="500062"/>
          </a:xfrm>
          <a:prstGeom prst="rect">
            <a:avLst/>
          </a:prstGeom>
          <a:ln>
            <a:solidFill>
              <a:schemeClr val="bg1">
                <a:lumMod val="65000"/>
              </a:schemeClr>
            </a:solidFill>
            <a:headEnd/>
            <a:tailEnd/>
          </a:ln>
        </p:spPr>
        <p:style>
          <a:lnRef idx="2">
            <a:schemeClr val="accent3"/>
          </a:lnRef>
          <a:fillRef idx="1">
            <a:schemeClr val="lt1"/>
          </a:fillRef>
          <a:effectRef idx="0">
            <a:schemeClr val="accent3"/>
          </a:effectRef>
          <a:fontRef idx="minor">
            <a:schemeClr val="dk1"/>
          </a:fontRef>
        </p:style>
        <p:txBody>
          <a:bodyPr tIns="45714" bIns="45714" anchor="ctr"/>
          <a:lstStyle/>
          <a:p>
            <a:pPr marL="1588" indent="-1588" algn="ctr" defTabSz="913183">
              <a:defRPr/>
            </a:pPr>
            <a:r>
              <a:rPr lang="en-US" sz="1600" b="1" dirty="0" smtClean="0">
                <a:solidFill>
                  <a:schemeClr val="bg1">
                    <a:lumMod val="75000"/>
                  </a:schemeClr>
                </a:solidFill>
                <a:cs typeface="Arial" charset="0"/>
              </a:rPr>
              <a:t>Software </a:t>
            </a:r>
            <a:r>
              <a:rPr lang="en-US" sz="1600" b="1" dirty="0">
                <a:solidFill>
                  <a:schemeClr val="bg1">
                    <a:lumMod val="75000"/>
                  </a:schemeClr>
                </a:solidFill>
                <a:cs typeface="Arial" charset="0"/>
              </a:rPr>
              <a:t>Tasks</a:t>
            </a:r>
          </a:p>
        </p:txBody>
      </p:sp>
      <p:sp>
        <p:nvSpPr>
          <p:cNvPr id="7" name="Right Arrow 6"/>
          <p:cNvSpPr/>
          <p:nvPr/>
        </p:nvSpPr>
        <p:spPr bwMode="auto">
          <a:xfrm rot="8830397">
            <a:off x="2989257" y="2647619"/>
            <a:ext cx="665162" cy="261938"/>
          </a:xfrm>
          <a:prstGeom prst="rightArrow">
            <a:avLst/>
          </a:prstGeom>
          <a:ln>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lIns="228600" tIns="45714" rIns="228600" bIns="45714" anchor="ctr"/>
          <a:lstStyle/>
          <a:p>
            <a:pPr marL="1588" indent="-1588" algn="ctr" defTabSz="913183">
              <a:defRPr/>
            </a:pPr>
            <a:endParaRPr lang="en-US" b="1" dirty="0">
              <a:solidFill>
                <a:schemeClr val="bg1">
                  <a:lumMod val="75000"/>
                </a:schemeClr>
              </a:solidFill>
              <a:cs typeface="Arial" charset="0"/>
            </a:endParaRPr>
          </a:p>
        </p:txBody>
      </p:sp>
      <p:sp>
        <p:nvSpPr>
          <p:cNvPr id="24" name="Right Arrow 23"/>
          <p:cNvSpPr/>
          <p:nvPr/>
        </p:nvSpPr>
        <p:spPr bwMode="auto">
          <a:xfrm rot="19869438">
            <a:off x="2909881" y="4148577"/>
            <a:ext cx="1255712" cy="285750"/>
          </a:xfrm>
          <a:prstGeom prst="rightArrow">
            <a:avLst/>
          </a:prstGeom>
          <a:ln>
            <a:solidFill>
              <a:schemeClr val="bg1">
                <a:lumMod val="65000"/>
              </a:schemeClr>
            </a:solidFill>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schemeClr val="bg1">
                  <a:lumMod val="75000"/>
                </a:schemeClr>
              </a:solidFill>
              <a:cs typeface="Arial" charset="0"/>
            </a:endParaRPr>
          </a:p>
        </p:txBody>
      </p:sp>
      <p:sp>
        <p:nvSpPr>
          <p:cNvPr id="8" name="Rectangle 7"/>
          <p:cNvSpPr/>
          <p:nvPr/>
        </p:nvSpPr>
        <p:spPr bwMode="auto">
          <a:xfrm>
            <a:off x="460369" y="4155744"/>
            <a:ext cx="2589213" cy="914400"/>
          </a:xfrm>
          <a:prstGeom prst="rect">
            <a:avLst/>
          </a:prstGeom>
          <a:ln>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tIns="45714" bIns="45714" anchor="ctr"/>
          <a:lstStyle/>
          <a:p>
            <a:pPr marL="1588" indent="-1588" algn="ctr" defTabSz="913183">
              <a:defRPr/>
            </a:pPr>
            <a:r>
              <a:rPr lang="en-US" sz="1600" b="1" dirty="0" smtClean="0">
                <a:solidFill>
                  <a:schemeClr val="bg1">
                    <a:lumMod val="75000"/>
                  </a:schemeClr>
                </a:solidFill>
                <a:cs typeface="Arial" charset="0"/>
              </a:rPr>
              <a:t>Test System APU, CPU, GPU</a:t>
            </a:r>
            <a:endParaRPr lang="en-US" sz="1600" b="1" dirty="0">
              <a:solidFill>
                <a:schemeClr val="bg1">
                  <a:lumMod val="75000"/>
                </a:schemeClr>
              </a:solidFill>
              <a:cs typeface="Arial" charset="0"/>
            </a:endParaRPr>
          </a:p>
        </p:txBody>
      </p:sp>
      <p:sp>
        <p:nvSpPr>
          <p:cNvPr id="25" name="Right Arrow 24"/>
          <p:cNvSpPr/>
          <p:nvPr/>
        </p:nvSpPr>
        <p:spPr bwMode="auto">
          <a:xfrm rot="21206457">
            <a:off x="2693982" y="3731227"/>
            <a:ext cx="1255712" cy="285750"/>
          </a:xfrm>
          <a:prstGeom prst="rightArrow">
            <a:avLst/>
          </a:prstGeom>
          <a:ln>
            <a:solidFill>
              <a:schemeClr val="bg1">
                <a:lumMod val="65000"/>
              </a:schemeClr>
            </a:solidFill>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schemeClr val="bg1">
                  <a:lumMod val="75000"/>
                </a:schemeClr>
              </a:solidFill>
              <a:cs typeface="Arial" charset="0"/>
            </a:endParaRPr>
          </a:p>
        </p:txBody>
      </p:sp>
      <p:sp>
        <p:nvSpPr>
          <p:cNvPr id="9" name="Rectangle 8"/>
          <p:cNvSpPr/>
          <p:nvPr/>
        </p:nvSpPr>
        <p:spPr bwMode="auto">
          <a:xfrm>
            <a:off x="469894" y="3572113"/>
            <a:ext cx="2579688" cy="582613"/>
          </a:xfrm>
          <a:prstGeom prst="rect">
            <a:avLst/>
          </a:prstGeom>
          <a:ln>
            <a:solidFill>
              <a:schemeClr val="bg1">
                <a:lumMod val="65000"/>
              </a:schemeClr>
            </a:solidFill>
            <a:headEnd/>
            <a:tailEnd/>
          </a:ln>
        </p:spPr>
        <p:style>
          <a:lnRef idx="2">
            <a:schemeClr val="accent2"/>
          </a:lnRef>
          <a:fillRef idx="1">
            <a:schemeClr val="lt1"/>
          </a:fillRef>
          <a:effectRef idx="0">
            <a:schemeClr val="accent2"/>
          </a:effectRef>
          <a:fontRef idx="minor">
            <a:schemeClr val="dk1"/>
          </a:fontRef>
        </p:style>
        <p:txBody>
          <a:bodyPr tIns="45714" bIns="45714" anchor="ctr"/>
          <a:lstStyle/>
          <a:p>
            <a:pPr marL="1588" indent="-1588" algn="ctr" defTabSz="913183">
              <a:defRPr/>
            </a:pPr>
            <a:r>
              <a:rPr lang="en-US" sz="1600" b="1" dirty="0" smtClean="0">
                <a:solidFill>
                  <a:schemeClr val="bg1">
                    <a:lumMod val="75000"/>
                  </a:schemeClr>
                </a:solidFill>
                <a:cs typeface="Arial" charset="0"/>
              </a:rPr>
              <a:t>Test System OS</a:t>
            </a:r>
            <a:endParaRPr lang="en-US" sz="1600" b="1" dirty="0">
              <a:solidFill>
                <a:schemeClr val="bg1">
                  <a:lumMod val="75000"/>
                </a:schemeClr>
              </a:solidFill>
              <a:cs typeface="Arial" charset="0"/>
            </a:endParaRPr>
          </a:p>
        </p:txBody>
      </p:sp>
      <p:sp>
        <p:nvSpPr>
          <p:cNvPr id="26" name="TextBox 25"/>
          <p:cNvSpPr txBox="1"/>
          <p:nvPr/>
        </p:nvSpPr>
        <p:spPr>
          <a:xfrm>
            <a:off x="3563932" y="4503848"/>
            <a:ext cx="2381250"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HW &amp; SW Traces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7" name="Right Arrow 26"/>
          <p:cNvSpPr/>
          <p:nvPr/>
        </p:nvSpPr>
        <p:spPr bwMode="auto">
          <a:xfrm>
            <a:off x="5037926" y="3619825"/>
            <a:ext cx="907256" cy="28575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10" name="Can 9"/>
          <p:cNvSpPr/>
          <p:nvPr/>
        </p:nvSpPr>
        <p:spPr bwMode="auto">
          <a:xfrm>
            <a:off x="4117967" y="3195894"/>
            <a:ext cx="1194255" cy="1201738"/>
          </a:xfrm>
          <a:prstGeom prst="can">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marL="1588" indent="-1588" algn="ctr" defTabSz="913183">
              <a:defRPr/>
            </a:pPr>
            <a:endParaRPr lang="en-US" b="1" dirty="0">
              <a:cs typeface="Arial" charset="0"/>
            </a:endParaRPr>
          </a:p>
        </p:txBody>
      </p:sp>
      <p:sp>
        <p:nvSpPr>
          <p:cNvPr id="28" name="Right Arrow 27"/>
          <p:cNvSpPr/>
          <p:nvPr/>
        </p:nvSpPr>
        <p:spPr bwMode="auto">
          <a:xfrm>
            <a:off x="5252240" y="2455833"/>
            <a:ext cx="665162" cy="261938"/>
          </a:xfrm>
          <a:prstGeom prst="rightArrow">
            <a:avLst/>
          </a:prstGeom>
          <a:ln>
            <a:headEnd/>
            <a:tailEnd/>
          </a:ln>
        </p:spPr>
        <p:style>
          <a:lnRef idx="2">
            <a:schemeClr val="accent1"/>
          </a:lnRef>
          <a:fillRef idx="1">
            <a:schemeClr val="lt1"/>
          </a:fillRef>
          <a:effectRef idx="0">
            <a:schemeClr val="accent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15" name="Rectangle 14"/>
          <p:cNvSpPr/>
          <p:nvPr/>
        </p:nvSpPr>
        <p:spPr bwMode="auto">
          <a:xfrm>
            <a:off x="3563932" y="2128507"/>
            <a:ext cx="1748290" cy="8048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tIns="45714" bIns="45714" anchor="ctr"/>
          <a:lstStyle/>
          <a:p>
            <a:pPr marL="1588" indent="-1588" algn="ctr" defTabSz="913183">
              <a:defRPr/>
            </a:pPr>
            <a:r>
              <a:rPr lang="en-US" sz="1600" b="1" dirty="0" smtClean="0">
                <a:solidFill>
                  <a:schemeClr val="tx1"/>
                </a:solidFill>
                <a:cs typeface="Arial" charset="0"/>
              </a:rPr>
              <a:t>Multiple Machine Descriptions</a:t>
            </a:r>
            <a:endParaRPr lang="en-US" sz="1600" b="1" dirty="0">
              <a:solidFill>
                <a:schemeClr val="tx1"/>
              </a:solidFill>
              <a:cs typeface="Arial" charset="0"/>
            </a:endParaRPr>
          </a:p>
        </p:txBody>
      </p:sp>
      <p:sp>
        <p:nvSpPr>
          <p:cNvPr id="29" name="Right Arrow 28"/>
          <p:cNvSpPr/>
          <p:nvPr/>
        </p:nvSpPr>
        <p:spPr bwMode="auto">
          <a:xfrm rot="5400000">
            <a:off x="6950862" y="4634817"/>
            <a:ext cx="538162" cy="276225"/>
          </a:xfrm>
          <a:prstGeom prst="rightArrow">
            <a:avLst/>
          </a:prstGeom>
          <a:solidFill>
            <a:schemeClr val="bg2"/>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30" name="TextBox 29"/>
          <p:cNvSpPr txBox="1"/>
          <p:nvPr/>
        </p:nvSpPr>
        <p:spPr>
          <a:xfrm>
            <a:off x="6262570" y="5035283"/>
            <a:ext cx="191474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Performance &amp; Power Estimates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 name="Up-Down Arrow 2"/>
          <p:cNvSpPr/>
          <p:nvPr/>
        </p:nvSpPr>
        <p:spPr>
          <a:xfrm>
            <a:off x="7081829" y="2942894"/>
            <a:ext cx="276227" cy="579803"/>
          </a:xfrm>
          <a:prstGeom prst="upDownArrow">
            <a:avLst>
              <a:gd name="adj1" fmla="val 40652"/>
              <a:gd name="adj2" fmla="val 38316"/>
            </a:avLst>
          </a:prstGeom>
          <a:solidFill>
            <a:schemeClr val="bg2"/>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a:endParaRPr lang="en-US" b="1" dirty="0">
              <a:solidFill>
                <a:prstClr val="white"/>
              </a:solidFill>
              <a:latin typeface="Calibri" pitchFamily="34" charset="0"/>
              <a:cs typeface="Arial" charset="0"/>
            </a:endParaRPr>
          </a:p>
        </p:txBody>
      </p:sp>
    </p:spTree>
    <p:extLst>
      <p:ext uri="{BB962C8B-B14F-4D97-AF65-F5344CB8AC3E}">
        <p14:creationId xmlns:p14="http://schemas.microsoft.com/office/powerpoint/2010/main" xmlns="" val="42339403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Scaling a Single-Threaded App</a:t>
            </a:r>
            <a:endParaRPr lang="en-US" dirty="0"/>
          </a:p>
        </p:txBody>
      </p:sp>
      <p:sp>
        <p:nvSpPr>
          <p:cNvPr id="4" name="Text Placeholder 3"/>
          <p:cNvSpPr>
            <a:spLocks noGrp="1"/>
          </p:cNvSpPr>
          <p:nvPr>
            <p:ph type="body" sz="quarter" idx="10"/>
          </p:nvPr>
        </p:nvSpPr>
        <p:spPr/>
        <p:txBody>
          <a:bodyPr/>
          <a:lstStyle/>
          <a:p>
            <a:endParaRPr lang="en-US"/>
          </a:p>
        </p:txBody>
      </p:sp>
      <p:sp>
        <p:nvSpPr>
          <p:cNvPr id="5" name="Rectangle 4"/>
          <p:cNvSpPr/>
          <p:nvPr/>
        </p:nvSpPr>
        <p:spPr>
          <a:xfrm>
            <a:off x="1600200" y="1600200"/>
            <a:ext cx="69342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 y="1521501"/>
            <a:ext cx="1600200" cy="707886"/>
          </a:xfrm>
          <a:prstGeom prst="rect">
            <a:avLst/>
          </a:prstGeom>
          <a:noFill/>
        </p:spPr>
        <p:txBody>
          <a:bodyPr wrap="square" rtlCol="0">
            <a:spAutoFit/>
          </a:bodyPr>
          <a:lstStyle/>
          <a:p>
            <a:pPr algn="r"/>
            <a:r>
              <a:rPr lang="en-US" sz="2000" dirty="0" smtClean="0"/>
              <a:t>Current Processor</a:t>
            </a:r>
            <a:endParaRPr lang="en-US" sz="2000" dirty="0"/>
          </a:p>
        </p:txBody>
      </p:sp>
      <p:sp>
        <p:nvSpPr>
          <p:cNvPr id="7" name="Right Arrow 6"/>
          <p:cNvSpPr/>
          <p:nvPr/>
        </p:nvSpPr>
        <p:spPr>
          <a:xfrm>
            <a:off x="1447800" y="1159133"/>
            <a:ext cx="7086600" cy="18466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70114" y="2863096"/>
            <a:ext cx="8164286" cy="1446550"/>
          </a:xfrm>
          <a:prstGeom prst="rect">
            <a:avLst/>
          </a:prstGeom>
          <a:noFill/>
        </p:spPr>
        <p:txBody>
          <a:bodyPr wrap="square" rtlCol="0">
            <a:spAutoFit/>
          </a:bodyPr>
          <a:lstStyle/>
          <a:p>
            <a:r>
              <a:rPr lang="en-US" sz="2200" dirty="0" smtClean="0"/>
              <a:t>Gather statistics and performance counters about:</a:t>
            </a:r>
          </a:p>
          <a:p>
            <a:pPr marL="742950" lvl="1" indent="-285750">
              <a:buFont typeface="Arial" pitchFamily="34" charset="0"/>
              <a:buChar char="•"/>
            </a:pPr>
            <a:r>
              <a:rPr lang="en-US" sz="2200" dirty="0" smtClean="0"/>
              <a:t>Instructions Committed, stall cycles</a:t>
            </a:r>
          </a:p>
          <a:p>
            <a:pPr marL="742950" lvl="1" indent="-285750">
              <a:buFont typeface="Arial" pitchFamily="34" charset="0"/>
              <a:buChar char="•"/>
            </a:pPr>
            <a:r>
              <a:rPr lang="en-US" sz="2200" dirty="0" smtClean="0"/>
              <a:t>Memory operations, cache misses, etc.</a:t>
            </a:r>
          </a:p>
          <a:p>
            <a:pPr marL="742950" lvl="1" indent="-285750">
              <a:buFont typeface="Arial" pitchFamily="34" charset="0"/>
              <a:buChar char="•"/>
            </a:pPr>
            <a:r>
              <a:rPr lang="en-US" sz="2200" dirty="0" smtClean="0"/>
              <a:t>Power usage</a:t>
            </a:r>
          </a:p>
        </p:txBody>
      </p:sp>
      <p:sp>
        <p:nvSpPr>
          <p:cNvPr id="9" name="Rectangle 8"/>
          <p:cNvSpPr/>
          <p:nvPr/>
        </p:nvSpPr>
        <p:spPr>
          <a:xfrm>
            <a:off x="1600200" y="5410200"/>
            <a:ext cx="54102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2596" y="5361057"/>
            <a:ext cx="1587604" cy="707886"/>
          </a:xfrm>
          <a:prstGeom prst="rect">
            <a:avLst/>
          </a:prstGeom>
          <a:noFill/>
        </p:spPr>
        <p:txBody>
          <a:bodyPr wrap="square" rtlCol="0">
            <a:spAutoFit/>
          </a:bodyPr>
          <a:lstStyle/>
          <a:p>
            <a:pPr algn="r"/>
            <a:r>
              <a:rPr lang="en-US" sz="2000" dirty="0" smtClean="0"/>
              <a:t>Simulated Processor</a:t>
            </a:r>
            <a:endParaRPr lang="en-US" sz="2000" dirty="0"/>
          </a:p>
        </p:txBody>
      </p:sp>
      <p:sp>
        <p:nvSpPr>
          <p:cNvPr id="11" name="Right Arrow 10"/>
          <p:cNvSpPr/>
          <p:nvPr/>
        </p:nvSpPr>
        <p:spPr>
          <a:xfrm rot="12270124">
            <a:off x="1609178" y="2295280"/>
            <a:ext cx="684043" cy="1579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 name="Right Arrow 11"/>
          <p:cNvSpPr/>
          <p:nvPr/>
        </p:nvSpPr>
        <p:spPr>
          <a:xfrm rot="19981960">
            <a:off x="7851726" y="2295281"/>
            <a:ext cx="684043" cy="1579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2295180" y="2348299"/>
            <a:ext cx="1400520" cy="369332"/>
          </a:xfrm>
          <a:prstGeom prst="rect">
            <a:avLst/>
          </a:prstGeom>
          <a:noFill/>
        </p:spPr>
        <p:txBody>
          <a:bodyPr wrap="square" rtlCol="0">
            <a:spAutoFit/>
          </a:bodyPr>
          <a:lstStyle/>
          <a:p>
            <a:r>
              <a:rPr lang="en-US" dirty="0" smtClean="0"/>
              <a:t>Start Time</a:t>
            </a:r>
            <a:endParaRPr lang="en-US" dirty="0"/>
          </a:p>
        </p:txBody>
      </p:sp>
      <p:sp>
        <p:nvSpPr>
          <p:cNvPr id="14" name="TextBox 13"/>
          <p:cNvSpPr txBox="1"/>
          <p:nvPr/>
        </p:nvSpPr>
        <p:spPr>
          <a:xfrm>
            <a:off x="6564659" y="2345489"/>
            <a:ext cx="1263521" cy="369332"/>
          </a:xfrm>
          <a:prstGeom prst="rect">
            <a:avLst/>
          </a:prstGeom>
          <a:noFill/>
        </p:spPr>
        <p:txBody>
          <a:bodyPr wrap="square" rtlCol="0">
            <a:spAutoFit/>
          </a:bodyPr>
          <a:lstStyle/>
          <a:p>
            <a:pPr algn="r"/>
            <a:r>
              <a:rPr lang="en-US" dirty="0" smtClean="0"/>
              <a:t>End Time</a:t>
            </a:r>
            <a:endParaRPr lang="en-US" dirty="0"/>
          </a:p>
        </p:txBody>
      </p:sp>
      <p:sp>
        <p:nvSpPr>
          <p:cNvPr id="15" name="Down Arrow 14"/>
          <p:cNvSpPr/>
          <p:nvPr/>
        </p:nvSpPr>
        <p:spPr>
          <a:xfrm>
            <a:off x="3505200" y="4561996"/>
            <a:ext cx="381000" cy="84820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809998" y="4561996"/>
            <a:ext cx="2624255" cy="646331"/>
          </a:xfrm>
          <a:prstGeom prst="rect">
            <a:avLst/>
          </a:prstGeom>
          <a:noFill/>
        </p:spPr>
        <p:txBody>
          <a:bodyPr wrap="square" rtlCol="0">
            <a:spAutoFit/>
          </a:bodyPr>
          <a:lstStyle/>
          <a:p>
            <a:r>
              <a:rPr lang="en-US" dirty="0" smtClean="0"/>
              <a:t>Analytical Performance Scaling Model</a:t>
            </a:r>
            <a:endParaRPr lang="en-US" dirty="0"/>
          </a:p>
        </p:txBody>
      </p:sp>
      <p:sp>
        <p:nvSpPr>
          <p:cNvPr id="17" name="Right Arrow 16"/>
          <p:cNvSpPr/>
          <p:nvPr/>
        </p:nvSpPr>
        <p:spPr>
          <a:xfrm rot="7548628" flipV="1">
            <a:off x="6880143" y="5072401"/>
            <a:ext cx="684043" cy="15934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7196419" y="4257352"/>
            <a:ext cx="1069131" cy="646331"/>
          </a:xfrm>
          <a:prstGeom prst="rect">
            <a:avLst/>
          </a:prstGeom>
          <a:noFill/>
        </p:spPr>
        <p:txBody>
          <a:bodyPr wrap="square" rtlCol="0">
            <a:spAutoFit/>
          </a:bodyPr>
          <a:lstStyle/>
          <a:p>
            <a:pPr algn="ctr"/>
            <a:r>
              <a:rPr lang="en-US" dirty="0" smtClean="0"/>
              <a:t>New</a:t>
            </a:r>
          </a:p>
          <a:p>
            <a:pPr algn="ctr"/>
            <a:r>
              <a:rPr lang="en-US" dirty="0" smtClean="0"/>
              <a:t>Runtime</a:t>
            </a:r>
            <a:endParaRPr lang="en-US" dirty="0"/>
          </a:p>
        </p:txBody>
      </p:sp>
      <p:sp>
        <p:nvSpPr>
          <p:cNvPr id="19" name="TextBox 18"/>
          <p:cNvSpPr txBox="1"/>
          <p:nvPr/>
        </p:nvSpPr>
        <p:spPr>
          <a:xfrm>
            <a:off x="370114" y="1066800"/>
            <a:ext cx="1371600" cy="369332"/>
          </a:xfrm>
          <a:prstGeom prst="rect">
            <a:avLst/>
          </a:prstGeom>
          <a:noFill/>
        </p:spPr>
        <p:txBody>
          <a:bodyPr wrap="square" rtlCol="0">
            <a:spAutoFit/>
          </a:bodyPr>
          <a:lstStyle/>
          <a:p>
            <a:pPr algn="ctr"/>
            <a:r>
              <a:rPr lang="en-US" dirty="0" smtClean="0"/>
              <a:t>Time</a:t>
            </a:r>
            <a:endParaRPr lang="en-US" dirty="0"/>
          </a:p>
        </p:txBody>
      </p:sp>
    </p:spTree>
    <p:extLst>
      <p:ext uri="{BB962C8B-B14F-4D97-AF65-F5344CB8AC3E}">
        <p14:creationId xmlns:p14="http://schemas.microsoft.com/office/powerpoint/2010/main" xmlns="" val="5312481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MD STANDARD WHT">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5AA42C7-64F9-4B9A-942D-6BBF3901196B}">
  <ds:schemaRefs>
    <ds:schemaRef ds:uri="http://schemas.microsoft.com/sharepoint/v3/contenttype/forms"/>
  </ds:schemaRefs>
</ds:datastoreItem>
</file>

<file path=customXml/itemProps2.xml><?xml version="1.0" encoding="utf-8"?>
<ds:datastoreItem xmlns:ds="http://schemas.openxmlformats.org/officeDocument/2006/customXml" ds:itemID="{8BCC78B1-F948-4084-8B15-7DC472B099BE}">
  <ds:schemaRef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B01F5094-6F8E-4E90-A47A-96EAE8073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AMD STANDARD WHT</Template>
  <TotalTime>3019</TotalTime>
  <Words>1210</Words>
  <Application>Microsoft Office PowerPoint</Application>
  <PresentationFormat>On-screen Show (4:3)</PresentationFormat>
  <Paragraphs>226</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AMD STANDARD WHT</vt:lpstr>
      <vt:lpstr>Simulation of exascale nodes through runtime hardware monitoring</vt:lpstr>
      <vt:lpstr>Challenges of exascale node research</vt:lpstr>
      <vt:lpstr>Challenges of Exascale Node Research</vt:lpstr>
      <vt:lpstr>Existing Simulators</vt:lpstr>
      <vt:lpstr>Trade off individual test accuracy</vt:lpstr>
      <vt:lpstr>Fast Simulation Using Hardware Monitoring</vt:lpstr>
      <vt:lpstr>High-Level Simulation Methodology</vt:lpstr>
      <vt:lpstr>Benefits of multi-step process</vt:lpstr>
      <vt:lpstr>Performance Scaling a Single-Threaded App</vt:lpstr>
      <vt:lpstr>Analytic Performance Scaling</vt:lpstr>
      <vt:lpstr>Other analytic models</vt:lpstr>
      <vt:lpstr>Scaling Parallel Segments Requires More Info</vt:lpstr>
      <vt:lpstr>Must reconstruct critical paths</vt:lpstr>
      <vt:lpstr>Conclusion</vt:lpstr>
      <vt:lpstr>Research Related Questions</vt:lpstr>
      <vt:lpstr>MODSIM Related Questions</vt:lpstr>
      <vt:lpstr>MODSIM Related Questions</vt:lpstr>
      <vt:lpstr>Disclaimer &amp; Attribution</vt:lpstr>
      <vt:lpstr>Backup</vt:lpstr>
      <vt:lpstr>An Exascale Node Example Question</vt:lpstr>
    </vt:vector>
  </TitlesOfParts>
  <Company>Advanced Micro Devices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of Exascale Nodes Through Runtime Hardware Monitoring</dc:title>
  <dc:creator>Joseph Greathouse</dc:creator>
  <cp:lastModifiedBy>Joseph Lee Greathouse</cp:lastModifiedBy>
  <cp:revision>53</cp:revision>
  <cp:lastPrinted>2013-07-20T14:31:32Z</cp:lastPrinted>
  <dcterms:created xsi:type="dcterms:W3CDTF">2013-09-16T16:39:14Z</dcterms:created>
  <dcterms:modified xsi:type="dcterms:W3CDTF">2015-02-08T06:09:19Z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0x010100D34B1B7A46415B40BFB5FA6C8004ECA5</vt:lpwstr>
  </property>
</Properties>
</file>