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2" r:id="rId3"/>
    <p:sldMasterId id="2147483884" r:id="rId4"/>
  </p:sldMasterIdLst>
  <p:notesMasterIdLst>
    <p:notesMasterId r:id="rId20"/>
  </p:notesMasterIdLst>
  <p:handoutMasterIdLst>
    <p:handoutMasterId r:id="rId21"/>
  </p:handoutMasterIdLst>
  <p:sldIdLst>
    <p:sldId id="362" r:id="rId5"/>
    <p:sldId id="403" r:id="rId6"/>
    <p:sldId id="342" r:id="rId7"/>
    <p:sldId id="382" r:id="rId8"/>
    <p:sldId id="383" r:id="rId9"/>
    <p:sldId id="343" r:id="rId10"/>
    <p:sldId id="276" r:id="rId11"/>
    <p:sldId id="327" r:id="rId12"/>
    <p:sldId id="402" r:id="rId13"/>
    <p:sldId id="387" r:id="rId14"/>
    <p:sldId id="391" r:id="rId15"/>
    <p:sldId id="392" r:id="rId16"/>
    <p:sldId id="393" r:id="rId17"/>
    <p:sldId id="401" r:id="rId18"/>
    <p:sldId id="380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48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080" autoAdjust="0"/>
    <p:restoredTop sz="77977" autoAdjust="0"/>
  </p:normalViewPr>
  <p:slideViewPr>
    <p:cSldViewPr snapToGrid="0">
      <p:cViewPr varScale="1">
        <p:scale>
          <a:sx n="138" d="100"/>
          <a:sy n="138" d="100"/>
        </p:scale>
        <p:origin x="-3264" y="-108"/>
      </p:cViewPr>
      <p:guideLst>
        <p:guide orient="horz" pos="1848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-3276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BAB0615-5186-44B0-841B-1A65C6BA3729}" type="datetimeFigureOut">
              <a:rPr lang="en-US"/>
              <a:pPr>
                <a:defRPr/>
              </a:pPr>
              <a:t>2/8/2015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C73E6E1-7FCB-48A8-BE13-2FA74E569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0587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BE8B652-828B-43B8-BBB0-EF9DA140E4BE}" type="datetimeFigureOut">
              <a:rPr lang="en-US"/>
              <a:pPr>
                <a:defRPr/>
              </a:pPr>
              <a:t>2/8/2015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E53DC17-EC8B-4780-A187-EE2710DA8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74098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251A348-4281-4CE5-8751-07B4185ECE50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6272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53DC17-EC8B-4780-A187-EE2710DA805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528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53DC17-EC8B-4780-A187-EE2710DA805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3146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B83FD14-DF7B-4679-9D91-191899DEE8A0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6637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53DC17-EC8B-4780-A187-EE2710DA805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277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53DC17-EC8B-4780-A187-EE2710DA805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3222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53DC17-EC8B-4780-A187-EE2710DA805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1775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3" indent="-27432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E668BD6-F894-4812-BA8E-125A52E37F41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7260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2575" indent="-223838"/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8E5C99D-7F31-4EAE-930D-FF5487CC513A}" type="slidenum">
              <a:rPr lang="en-US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9540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B83FD14-DF7B-4679-9D91-191899DEE8A0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2847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53DC17-EC8B-4780-A187-EE2710DA805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0471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53DC17-EC8B-4780-A187-EE2710DA805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2136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="1" i="1" smtClean="0">
              <a:solidFill>
                <a:srgbClr val="FF0000"/>
              </a:solidFill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52EBA2A-4A58-4A4C-A9B9-090DBF92F7BC}" type="slidenum">
              <a:rPr lang="en-US"/>
              <a:pPr eaLnBrk="1" hangingPunct="1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771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D4765-CA66-462E-8806-D226019788D3}" type="datetimeFigureOut">
              <a:rPr lang="en-US"/>
              <a:pPr>
                <a:defRPr/>
              </a:pPr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ED2C2-3C0E-48F1-A561-2F56DBB74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6477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50500-068E-4BB6-AB8E-E133A15B744A}" type="datetimeFigureOut">
              <a:rPr lang="en-US"/>
              <a:pPr>
                <a:defRPr/>
              </a:pPr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7AAB8-ADB8-4CEF-ADDB-3DE477B61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8567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BC5E9-DFFE-4E3F-9117-A2722D6EBC41}" type="datetimeFigureOut">
              <a:rPr lang="en-US"/>
              <a:pPr>
                <a:defRPr/>
              </a:pPr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98CA4-4F58-486D-9F02-3DD530517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3176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 rtlCol="0">
            <a:no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0258" y="1038516"/>
            <a:ext cx="4572000" cy="1965960"/>
          </a:xfrm>
        </p:spPr>
        <p:txBody>
          <a:bodyPr anchor="b"/>
          <a:lstStyle>
            <a:lvl1pPr>
              <a:defRPr sz="26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0258" y="2987056"/>
            <a:ext cx="4572000" cy="36576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i="1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281524" y="3466022"/>
            <a:ext cx="4572000" cy="914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047585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HT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pt_7_whit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pt_7_whit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0258" y="1038516"/>
            <a:ext cx="4572000" cy="1965960"/>
          </a:xfrm>
        </p:spPr>
        <p:txBody>
          <a:bodyPr anchor="b"/>
          <a:lstStyle>
            <a:lvl1pPr>
              <a:defRPr sz="26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0258" y="2987056"/>
            <a:ext cx="4572000" cy="36576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i="1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281524" y="3466022"/>
            <a:ext cx="4572000" cy="914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174582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402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W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 rtlCol="0">
            <a:no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10" y="2788920"/>
            <a:ext cx="4023360" cy="1502168"/>
          </a:xfrm>
        </p:spPr>
        <p:txBody>
          <a:bodyPr/>
          <a:lstStyle>
            <a:lvl1pPr algn="r">
              <a:defRPr sz="26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8209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WHT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ppt_7_white_div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ppt_7_white_div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10" y="2788920"/>
            <a:ext cx="4023360" cy="1502168"/>
          </a:xfrm>
        </p:spPr>
        <p:txBody>
          <a:bodyPr/>
          <a:lstStyle>
            <a:lvl1pPr algn="r">
              <a:defRPr sz="26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1937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150222"/>
            <a:ext cx="8503920" cy="6400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040" y="1097279"/>
            <a:ext cx="4038600" cy="475488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5360" y="1097279"/>
            <a:ext cx="4038600" cy="475488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3286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W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150222"/>
            <a:ext cx="8503920" cy="64008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040" y="859162"/>
            <a:ext cx="4040188" cy="548640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040" y="1498924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2185" y="859162"/>
            <a:ext cx="4041775" cy="548640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2185" y="1498924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0092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99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BDC72-FBCE-44CF-857C-A6759B0B271F}" type="datetimeFigureOut">
              <a:rPr lang="en-US"/>
              <a:pPr>
                <a:defRPr/>
              </a:pPr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B6FB3-8E1F-4C02-94DD-77A94A3408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4936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345927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W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150222"/>
            <a:ext cx="8503920" cy="640080"/>
          </a:xfrm>
        </p:spPr>
        <p:txBody>
          <a:bodyPr/>
          <a:lstStyle>
            <a:lvl1pPr algn="l" defTabSz="914293" rtl="0" eaLnBrk="1" latinLnBrk="0" hangingPunct="1">
              <a:spcBef>
                <a:spcPct val="0"/>
              </a:spcBef>
              <a:buNone/>
              <a:defRPr lang="en-US" sz="2200" b="1" i="1" kern="120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0440" y="1095156"/>
            <a:ext cx="5303520" cy="475488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0040" y="1094844"/>
            <a:ext cx="3008313" cy="475488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4134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W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486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164523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 rtlCol="0">
            <a:no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0258" y="1038516"/>
            <a:ext cx="4572000" cy="1965960"/>
          </a:xfrm>
        </p:spPr>
        <p:txBody>
          <a:bodyPr anchor="b"/>
          <a:lstStyle>
            <a:lvl1pPr>
              <a:defRPr sz="26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0258" y="2987056"/>
            <a:ext cx="4572000" cy="36576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i="1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281524" y="3466022"/>
            <a:ext cx="4572000" cy="914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960911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HT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pt_7_whit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0258" y="1038516"/>
            <a:ext cx="4572000" cy="1965960"/>
          </a:xfrm>
        </p:spPr>
        <p:txBody>
          <a:bodyPr anchor="b"/>
          <a:lstStyle>
            <a:lvl1pPr>
              <a:defRPr sz="26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0258" y="2987056"/>
            <a:ext cx="4572000" cy="36576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i="1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281524" y="3466022"/>
            <a:ext cx="4572000" cy="914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185474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W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 rtlCol="0">
            <a:no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10" y="2788920"/>
            <a:ext cx="4023360" cy="1502168"/>
          </a:xfrm>
        </p:spPr>
        <p:txBody>
          <a:bodyPr/>
          <a:lstStyle>
            <a:lvl1pPr algn="r">
              <a:defRPr sz="26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10749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WHT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blank_whit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206375" y="6561138"/>
            <a:ext cx="2905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82058" tIns="41029" rIns="82058" bIns="41029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A77CCA6B-D19F-4B13-A5A2-D48A029D7767}" type="slidenum">
              <a:rPr lang="en-US" sz="800" b="1" smtClean="0">
                <a:solidFill>
                  <a:srgbClr val="807F82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sz="800" b="1" smtClean="0">
              <a:solidFill>
                <a:srgbClr val="807F82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82588" y="6561138"/>
            <a:ext cx="3548062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800" b="1">
                <a:solidFill>
                  <a:srgbClr val="807F82"/>
                </a:solidFill>
                <a:cs typeface="Arial" panose="020B0604020202020204" pitchFamily="34" charset="0"/>
              </a:rPr>
              <a:t>|  Presentation Title  |  Month ##, 2012  |  Confidential – NDA Required</a:t>
            </a:r>
          </a:p>
        </p:txBody>
      </p:sp>
      <p:pic>
        <p:nvPicPr>
          <p:cNvPr id="6" name="Picture 7" descr="ppt_7_white_div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10" y="2788920"/>
            <a:ext cx="4023360" cy="1502168"/>
          </a:xfrm>
        </p:spPr>
        <p:txBody>
          <a:bodyPr/>
          <a:lstStyle>
            <a:lvl1pPr algn="r">
              <a:defRPr sz="26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7125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05694-86ED-494D-BA52-E1921286D8C4}" type="datetimeFigureOut">
              <a:rPr lang="en-US"/>
              <a:pPr>
                <a:defRPr/>
              </a:pPr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05202-DFAF-4AE1-BE77-17D48A8CC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204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947CA-09F8-4708-8954-319AAAE94D9E}" type="datetimeFigureOut">
              <a:rPr lang="en-US"/>
              <a:pPr>
                <a:defRPr/>
              </a:pPr>
              <a:t>2/8/2015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E8156-7F22-46FC-8840-E0A4B5D20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8692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B1FD0-D316-44BE-AD80-8C6035A698F1}" type="datetimeFigureOut">
              <a:rPr lang="en-US"/>
              <a:pPr>
                <a:defRPr/>
              </a:pPr>
              <a:t>2/8/2015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EBC88-84A4-4B59-9864-6F00B7746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3080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2819B-50FF-41F5-BE7F-C5F9C725003C}" type="datetimeFigureOut">
              <a:rPr lang="en-US"/>
              <a:pPr>
                <a:defRPr/>
              </a:pPr>
              <a:t>2/8/2015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482F9-79CE-4D90-B534-327846E69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122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E91B8-BB8A-48A1-851B-C1282A17D8A8}" type="datetimeFigureOut">
              <a:rPr lang="en-US"/>
              <a:pPr>
                <a:defRPr/>
              </a:pPr>
              <a:t>2/8/2015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777A6-9E2E-4E37-9730-E5916960FB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5782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D973B-5C75-40F9-BE9C-B370004A18B7}" type="datetimeFigureOut">
              <a:rPr lang="en-US"/>
              <a:pPr>
                <a:defRPr/>
              </a:pPr>
              <a:t>2/8/2015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D736D-B1FE-476C-9874-0FF37F83B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1356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F0DB2-6152-41A9-85AE-DED639E16601}" type="datetimeFigureOut">
              <a:rPr lang="en-US"/>
              <a:pPr>
                <a:defRPr/>
              </a:pPr>
              <a:t>2/8/2015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06FC5-CCF7-4E1A-8DB8-1081C3A5D2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4076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F4D7B07-950A-40BF-B1F0-638431992FC4}" type="datetimeFigureOut">
              <a:rPr lang="en-US"/>
              <a:pPr>
                <a:defRPr/>
              </a:pPr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40D5DEF-78C9-4337-8337-E4F950D41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blank_white.jp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675" y="150813"/>
            <a:ext cx="8502650" cy="63976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20675" y="1096963"/>
            <a:ext cx="8502650" cy="47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6375" y="6561138"/>
            <a:ext cx="290513" cy="206375"/>
          </a:xfrm>
          <a:prstGeom prst="rect">
            <a:avLst/>
          </a:prstGeom>
          <a:noFill/>
        </p:spPr>
        <p:txBody>
          <a:bodyPr wrap="none" lIns="82058" tIns="41029" rIns="82058" bIns="41029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5EB5D14D-B5EE-4FB9-A649-CCC13CEA53DE}" type="slidenum">
              <a:rPr lang="en-US" sz="800" b="1" smtClean="0">
                <a:solidFill>
                  <a:srgbClr val="807F82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sz="800" b="1" smtClean="0">
              <a:solidFill>
                <a:srgbClr val="807F82"/>
              </a:solidFill>
              <a:cs typeface="Arial" panose="020B0604020202020204" pitchFamily="34" charset="0"/>
            </a:endParaRPr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382588" y="6561340"/>
            <a:ext cx="6326059" cy="20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800" b="1" dirty="0">
                <a:solidFill>
                  <a:srgbClr val="807F82"/>
                </a:solidFill>
                <a:cs typeface="Arial" panose="020B0604020202020204" pitchFamily="34" charset="0"/>
              </a:rPr>
              <a:t>|  </a:t>
            </a:r>
            <a:r>
              <a:rPr lang="en-US" sz="800" b="1" dirty="0" smtClean="0">
                <a:solidFill>
                  <a:srgbClr val="807F82"/>
                </a:solidFill>
                <a:cs typeface="Arial" panose="020B0604020202020204" pitchFamily="34" charset="0"/>
              </a:rPr>
              <a:t>Dong Ping Zhang: A new perspective on processing-in-memory architecture</a:t>
            </a:r>
            <a:r>
              <a:rPr lang="en-US" sz="800" b="1" baseline="0" dirty="0" smtClean="0">
                <a:solidFill>
                  <a:srgbClr val="807F82"/>
                </a:solidFill>
                <a:cs typeface="Arial" panose="020B0604020202020204" pitchFamily="34" charset="0"/>
              </a:rPr>
              <a:t> design</a:t>
            </a:r>
            <a:r>
              <a:rPr lang="en-US" sz="800" b="1" dirty="0" smtClean="0">
                <a:solidFill>
                  <a:srgbClr val="807F82"/>
                </a:solidFill>
                <a:cs typeface="Arial" panose="020B0604020202020204" pitchFamily="34" charset="0"/>
              </a:rPr>
              <a:t> </a:t>
            </a:r>
            <a:r>
              <a:rPr lang="en-US" sz="800" b="1" dirty="0">
                <a:solidFill>
                  <a:srgbClr val="807F82"/>
                </a:solidFill>
                <a:cs typeface="Arial" panose="020B0604020202020204" pitchFamily="34" charset="0"/>
              </a:rPr>
              <a:t>| </a:t>
            </a:r>
            <a:r>
              <a:rPr lang="en-US" sz="800" b="1" dirty="0" smtClean="0">
                <a:solidFill>
                  <a:srgbClr val="807F82"/>
                </a:solidFill>
                <a:cs typeface="Arial" panose="020B0604020202020204" pitchFamily="34" charset="0"/>
              </a:rPr>
              <a:t>21 June </a:t>
            </a:r>
            <a:r>
              <a:rPr lang="en-US" sz="800" b="1" dirty="0">
                <a:solidFill>
                  <a:srgbClr val="807F82"/>
                </a:solidFill>
                <a:cs typeface="Arial" panose="020B0604020202020204" pitchFamily="34" charset="0"/>
              </a:rPr>
              <a:t>2013  |  AMD </a:t>
            </a:r>
            <a:r>
              <a:rPr lang="en-US" sz="800" b="1" dirty="0" smtClean="0">
                <a:solidFill>
                  <a:srgbClr val="807F82"/>
                </a:solidFill>
                <a:cs typeface="Arial" panose="020B0604020202020204" pitchFamily="34" charset="0"/>
              </a:rPr>
              <a:t>Research</a:t>
            </a:r>
            <a:r>
              <a:rPr lang="en-US" sz="800" b="1" baseline="0" dirty="0" smtClean="0">
                <a:solidFill>
                  <a:srgbClr val="807F82"/>
                </a:solidFill>
                <a:cs typeface="Arial" panose="020B0604020202020204" pitchFamily="34" charset="0"/>
              </a:rPr>
              <a:t> | MSPC</a:t>
            </a:r>
            <a:endParaRPr lang="en-US" sz="800" b="1" dirty="0">
              <a:solidFill>
                <a:srgbClr val="807F82"/>
              </a:solidFill>
              <a:cs typeface="Arial" panose="020B0604020202020204" pitchFamily="34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09" r:id="rId3"/>
    <p:sldLayoutId id="2147484010" r:id="rId4"/>
    <p:sldLayoutId id="214748402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  <p:sldLayoutId id="2147484021" r:id="rId12"/>
    <p:sldLayoutId id="2147484022" r:id="rId13"/>
    <p:sldLayoutId id="2147484017" r:id="rId14"/>
    <p:sldLayoutId id="2147484023" r:id="rId15"/>
  </p:sldLayoutIdLst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defRPr lang="en-US" sz="2200" b="1" i="1" kern="1200" cap="all" dirty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defRPr sz="2200" b="1" i="1">
          <a:solidFill>
            <a:schemeClr val="tx2"/>
          </a:solidFill>
          <a:latin typeface="Arial" charset="0"/>
          <a:cs typeface="Arial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defRPr sz="2200" b="1" i="1">
          <a:solidFill>
            <a:schemeClr val="tx2"/>
          </a:solidFill>
          <a:latin typeface="Arial" charset="0"/>
          <a:cs typeface="Arial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defRPr sz="2200" b="1" i="1">
          <a:solidFill>
            <a:schemeClr val="tx2"/>
          </a:solidFill>
          <a:latin typeface="Arial" charset="0"/>
          <a:cs typeface="Arial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defRPr sz="2200" b="1" i="1">
          <a:solidFill>
            <a:schemeClr val="tx2"/>
          </a:solidFill>
          <a:latin typeface="Arial" charset="0"/>
          <a:cs typeface="Arial" charset="0"/>
        </a:defRPr>
      </a:lvl5pPr>
      <a:lvl6pPr marL="457200" algn="l" defTabSz="912813" rtl="0" fontAlgn="base">
        <a:spcBef>
          <a:spcPct val="0"/>
        </a:spcBef>
        <a:spcAft>
          <a:spcPct val="0"/>
        </a:spcAft>
        <a:defRPr sz="2200" b="1" i="1">
          <a:solidFill>
            <a:schemeClr val="tx2"/>
          </a:solidFill>
          <a:latin typeface="Arial" charset="0"/>
          <a:cs typeface="Arial" charset="0"/>
        </a:defRPr>
      </a:lvl6pPr>
      <a:lvl7pPr marL="914400" algn="l" defTabSz="912813" rtl="0" fontAlgn="base">
        <a:spcBef>
          <a:spcPct val="0"/>
        </a:spcBef>
        <a:spcAft>
          <a:spcPct val="0"/>
        </a:spcAft>
        <a:defRPr sz="2200" b="1" i="1">
          <a:solidFill>
            <a:schemeClr val="tx2"/>
          </a:solidFill>
          <a:latin typeface="Arial" charset="0"/>
          <a:cs typeface="Arial" charset="0"/>
        </a:defRPr>
      </a:lvl7pPr>
      <a:lvl8pPr marL="1371600" algn="l" defTabSz="912813" rtl="0" fontAlgn="base">
        <a:spcBef>
          <a:spcPct val="0"/>
        </a:spcBef>
        <a:spcAft>
          <a:spcPct val="0"/>
        </a:spcAft>
        <a:defRPr sz="2200" b="1" i="1">
          <a:solidFill>
            <a:schemeClr val="tx2"/>
          </a:solidFill>
          <a:latin typeface="Arial" charset="0"/>
          <a:cs typeface="Arial" charset="0"/>
        </a:defRPr>
      </a:lvl8pPr>
      <a:lvl9pPr marL="1828800" algn="l" defTabSz="912813" rtl="0" fontAlgn="base">
        <a:spcBef>
          <a:spcPct val="0"/>
        </a:spcBef>
        <a:spcAft>
          <a:spcPct val="0"/>
        </a:spcAft>
        <a:defRPr sz="2200" b="1" i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74625" indent="-174625" algn="l" rtl="0" eaLnBrk="0" fontAlgn="base" hangingPunct="0">
        <a:spcBef>
          <a:spcPts val="538"/>
        </a:spcBef>
        <a:spcAft>
          <a:spcPts val="538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7013" algn="l" rtl="0" eaLnBrk="0" fontAlgn="base" hangingPunct="0">
        <a:spcBef>
          <a:spcPts val="538"/>
        </a:spcBef>
        <a:spcAft>
          <a:spcPts val="538"/>
        </a:spcAft>
        <a:buClr>
          <a:schemeClr val="tx2"/>
        </a:buClr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631825" indent="-166688" algn="l" rtl="0" eaLnBrk="0" fontAlgn="base" hangingPunct="0">
        <a:spcBef>
          <a:spcPts val="538"/>
        </a:spcBef>
        <a:spcAft>
          <a:spcPts val="538"/>
        </a:spcAft>
        <a:buClr>
          <a:schemeClr val="tx2"/>
        </a:buClr>
        <a:buFont typeface="Wingdings" panose="05000000000000000000" pitchFamily="2" charset="2"/>
        <a:buChar char="§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917575" indent="-228600" algn="l" rtl="0" eaLnBrk="0" fontAlgn="base" hangingPunct="0">
        <a:spcBef>
          <a:spcPts val="538"/>
        </a:spcBef>
        <a:spcAft>
          <a:spcPts val="538"/>
        </a:spcAft>
        <a:buClr>
          <a:schemeClr val="tx2"/>
        </a:buClr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084263" indent="-169863" algn="l" rtl="0" eaLnBrk="0" fontAlgn="base" hangingPunct="0">
        <a:spcBef>
          <a:spcPts val="538"/>
        </a:spcBef>
        <a:spcAft>
          <a:spcPts val="538"/>
        </a:spcAft>
        <a:buClr>
          <a:schemeClr val="tx2"/>
        </a:buClr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 bwMode="auto">
          <a:xfrm>
            <a:off x="3910263" y="1038225"/>
            <a:ext cx="5111817" cy="19669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cap="none" dirty="0" smtClean="0"/>
              <a:t>A new perspective on </a:t>
            </a:r>
            <a:br>
              <a:rPr cap="none" dirty="0" smtClean="0"/>
            </a:br>
            <a:r>
              <a:rPr cap="none" dirty="0" smtClean="0"/>
              <a:t>processing-in-memory architecture design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304800" y="5562600"/>
            <a:ext cx="6934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38"/>
              </a:spcBef>
              <a:spcAft>
                <a:spcPts val="538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100" i="1">
                <a:solidFill>
                  <a:schemeClr val="bg1"/>
                </a:solidFill>
              </a:rPr>
              <a:t>These data are submitted with limited rights under Government Contract No. DE-AC52-8MA27344 and subcontract B600716 from Advanced Micro Devices, Inc. on behalf of AMD Advanced Research LLC. These data may be reproduced and used by the Department of Energy on a need-to-know basis, with the express limitation that they will not, without written permission of the AMD Advanced Research LLC, be used for purposes of manufacture nor disclosed outside the Government.</a:t>
            </a:r>
            <a:endParaRPr lang="en-US" sz="11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100" i="1">
                <a:solidFill>
                  <a:schemeClr val="bg1"/>
                </a:solidFill>
              </a:rPr>
              <a:t>This notice shall be marked on any reproduction of these data, in whole or in part.</a:t>
            </a:r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11268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15740" y="3465513"/>
            <a:ext cx="5006340" cy="9144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Dong Ping Zhang, </a:t>
            </a:r>
            <a:r>
              <a:rPr lang="en-US" dirty="0" err="1" smtClean="0"/>
              <a:t>Nuwan</a:t>
            </a:r>
            <a:r>
              <a:rPr lang="en-US" dirty="0" smtClean="0"/>
              <a:t> </a:t>
            </a:r>
            <a:r>
              <a:rPr lang="en-US" dirty="0" err="1" smtClean="0"/>
              <a:t>Jayasena</a:t>
            </a:r>
            <a:r>
              <a:rPr lang="en-US" dirty="0" smtClean="0"/>
              <a:t>, Alexander </a:t>
            </a:r>
            <a:r>
              <a:rPr lang="en-US" dirty="0" err="1" smtClean="0"/>
              <a:t>Lyashevsky</a:t>
            </a:r>
            <a:r>
              <a:rPr lang="en-US" dirty="0" smtClean="0"/>
              <a:t>, Joe Greathouse, Mitesh Meswani, Mark Nutter, Mike Ignatowski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dirty="0"/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AMD Research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340"/>
    </mc:Choice>
    <mc:Fallback>
      <p:transition spd="slow" advTm="334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293" eaLnBrk="1" fontAlgn="auto" hangingPunct="1">
              <a:spcAft>
                <a:spcPts val="0"/>
              </a:spcAft>
              <a:defRPr/>
            </a:pPr>
            <a:r>
              <a:rPr dirty="0" smtClean="0"/>
              <a:t>PIM Emulation </a:t>
            </a:r>
            <a:r>
              <a:rPr dirty="0"/>
              <a:t>and performance </a:t>
            </a:r>
            <a:r>
              <a:rPr dirty="0" smtClean="0"/>
              <a:t>model</a:t>
            </a:r>
            <a:endParaRPr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20675" y="4667250"/>
            <a:ext cx="8502650" cy="1590675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anose="020B0600070205080204" pitchFamily="34" charset="-128"/>
              </a:rPr>
              <a:t>Phase 1: Native execution on commodity hardware</a:t>
            </a:r>
          </a:p>
          <a:p>
            <a:pPr lvl="2" eaLnBrk="1" hangingPunct="1"/>
            <a:r>
              <a:rPr lang="en-US" dirty="0" smtClean="0">
                <a:ea typeface="ＭＳ Ｐゴシック" panose="020B0600070205080204" pitchFamily="34" charset="-128"/>
              </a:rPr>
              <a:t>Capture execution trace and performance stats</a:t>
            </a:r>
          </a:p>
          <a:p>
            <a:pPr eaLnBrk="1" hangingPunct="1"/>
            <a:r>
              <a:rPr lang="en-US" dirty="0" smtClean="0">
                <a:ea typeface="ＭＳ Ｐゴシック" panose="020B0600070205080204" pitchFamily="34" charset="-128"/>
              </a:rPr>
              <a:t>Phase 2: Post-process with performance models</a:t>
            </a:r>
          </a:p>
          <a:p>
            <a:pPr lvl="2" eaLnBrk="1" hangingPunct="1"/>
            <a:r>
              <a:rPr lang="en-US" dirty="0" smtClean="0">
                <a:ea typeface="ＭＳ Ｐゴシック" panose="020B0600070205080204" pitchFamily="34" charset="-128"/>
              </a:rPr>
              <a:t>Predict overall performance on future memory and processors</a:t>
            </a:r>
          </a:p>
        </p:txBody>
      </p:sp>
      <p:grpSp>
        <p:nvGrpSpPr>
          <p:cNvPr id="22532" name="Group 24"/>
          <p:cNvGrpSpPr>
            <a:grpSpLocks/>
          </p:cNvGrpSpPr>
          <p:nvPr/>
        </p:nvGrpSpPr>
        <p:grpSpPr bwMode="auto">
          <a:xfrm>
            <a:off x="498475" y="569913"/>
            <a:ext cx="8204200" cy="4002087"/>
            <a:chOff x="498475" y="569913"/>
            <a:chExt cx="8204200" cy="4002087"/>
          </a:xfrm>
        </p:grpSpPr>
        <p:sp>
          <p:nvSpPr>
            <p:cNvPr id="18" name="Rounded Rectangle 17"/>
            <p:cNvSpPr/>
            <p:nvPr/>
          </p:nvSpPr>
          <p:spPr bwMode="auto">
            <a:xfrm>
              <a:off x="6173788" y="1196975"/>
              <a:ext cx="2528887" cy="2401888"/>
            </a:xfrm>
            <a:prstGeom prst="roundRect">
              <a:avLst>
                <a:gd name="adj" fmla="val 7929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tIns="45714" bIns="0" anchor="b"/>
            <a:lstStyle/>
            <a:p>
              <a:pPr marL="1588" indent="-1588" algn="ctr" defTabSz="913183">
                <a:defRPr/>
              </a:pPr>
              <a:r>
                <a:rPr lang="en-US" sz="1600" b="1" dirty="0">
                  <a:solidFill>
                    <a:prstClr val="white"/>
                  </a:solidFill>
                  <a:cs typeface="Arial" charset="0"/>
                </a:rPr>
                <a:t>Phase 2: </a:t>
              </a:r>
              <a:r>
                <a:rPr lang="en-US" sz="1600" b="1" dirty="0" err="1">
                  <a:solidFill>
                    <a:prstClr val="white"/>
                  </a:solidFill>
                  <a:cs typeface="Arial" charset="0"/>
                </a:rPr>
                <a:t>Perf</a:t>
              </a:r>
              <a:r>
                <a:rPr lang="en-US" sz="1600" b="1" dirty="0">
                  <a:solidFill>
                    <a:prstClr val="white"/>
                  </a:solidFill>
                  <a:cs typeface="Arial" charset="0"/>
                </a:rPr>
                <a:t> Model</a:t>
              </a: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498475" y="569913"/>
              <a:ext cx="2968625" cy="4002087"/>
            </a:xfrm>
            <a:prstGeom prst="roundRect">
              <a:avLst>
                <a:gd name="adj" fmla="val 7929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228600" tIns="45714" rIns="228600" bIns="0" anchor="b"/>
            <a:lstStyle/>
            <a:p>
              <a:pPr marL="1588" indent="-1588" algn="ctr" defTabSz="913183">
                <a:defRPr/>
              </a:pPr>
              <a:r>
                <a:rPr lang="en-US" sz="1600" b="1" dirty="0">
                  <a:solidFill>
                    <a:prstClr val="white"/>
                  </a:solidFill>
                  <a:cs typeface="Arial" charset="0"/>
                </a:rPr>
                <a:t>Phase 1: Emulation</a:t>
              </a:r>
            </a:p>
          </p:txBody>
        </p:sp>
        <p:sp>
          <p:nvSpPr>
            <p:cNvPr id="13" name="Right Arrow 12"/>
            <p:cNvSpPr/>
            <p:nvPr/>
          </p:nvSpPr>
          <p:spPr bwMode="auto">
            <a:xfrm rot="8830397">
              <a:off x="3217863" y="1733550"/>
              <a:ext cx="665162" cy="261938"/>
            </a:xfrm>
            <a:prstGeom prst="rightArrow">
              <a:avLst/>
            </a:prstGeom>
            <a:solidFill>
              <a:schemeClr val="bg2"/>
            </a:solidFill>
            <a:ln w="25400" algn="ctr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228600" tIns="45714" rIns="228600" bIns="45714" anchor="ctr"/>
            <a:lstStyle>
              <a:lvl1pPr marL="1588" indent="-1588" defTabSz="91281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sz="1600" b="1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 bwMode="auto">
            <a:xfrm>
              <a:off x="688975" y="3241675"/>
              <a:ext cx="2589213" cy="9144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 w="25400" algn="ctr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tIns="45714" bIns="45714" anchor="ctr"/>
            <a:lstStyle/>
            <a:p>
              <a:pPr marL="1588" indent="-1588" algn="ctr" defTabSz="913183">
                <a:defRPr/>
              </a:pPr>
              <a:r>
                <a:rPr lang="en-US" sz="1400" b="1" dirty="0">
                  <a:latin typeface="Arial" charset="0"/>
                  <a:cs typeface="Arial" charset="0"/>
                </a:rPr>
                <a:t>Commodity Hardware (CPU/GPU/APU)</a:t>
              </a:r>
            </a:p>
          </p:txBody>
        </p:sp>
        <p:sp>
          <p:nvSpPr>
            <p:cNvPr id="5" name="Rounded Rectangle 4"/>
            <p:cNvSpPr/>
            <p:nvPr/>
          </p:nvSpPr>
          <p:spPr bwMode="auto">
            <a:xfrm>
              <a:off x="698500" y="2600325"/>
              <a:ext cx="2579688" cy="582613"/>
            </a:xfrm>
            <a:prstGeom prst="roundRect">
              <a:avLst/>
            </a:prstGeom>
            <a:gradFill>
              <a:gsLst>
                <a:gs pos="0">
                  <a:schemeClr val="bg2"/>
                </a:gs>
                <a:gs pos="50000">
                  <a:schemeClr val="accent2">
                    <a:lumMod val="75000"/>
                  </a:schemeClr>
                </a:gs>
              </a:gsLst>
              <a:lin ang="5400000" scaled="0"/>
            </a:gradFill>
            <a:ln w="25400" algn="ctr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tIns="45714" bIns="45714" anchor="ctr"/>
            <a:lstStyle/>
            <a:p>
              <a:pPr marL="1588" indent="-1588" algn="ctr" defTabSz="913183">
                <a:defRPr/>
              </a:pPr>
              <a:r>
                <a:rPr lang="en-US" sz="1400" b="1" dirty="0">
                  <a:latin typeface="Arial" charset="0"/>
                  <a:cs typeface="Arial" charset="0"/>
                </a:rPr>
                <a:t>Linux</a:t>
              </a:r>
            </a:p>
          </p:txBody>
        </p:sp>
        <p:sp>
          <p:nvSpPr>
            <p:cNvPr id="7" name="Can 6"/>
            <p:cNvSpPr/>
            <p:nvPr/>
          </p:nvSpPr>
          <p:spPr bwMode="auto">
            <a:xfrm>
              <a:off x="4346575" y="2208213"/>
              <a:ext cx="973138" cy="1022350"/>
            </a:xfrm>
            <a:prstGeom prst="can">
              <a:avLst/>
            </a:prstGeom>
            <a:solidFill>
              <a:schemeClr val="bg2"/>
            </a:solidFill>
            <a:ln w="25400" algn="ctr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marL="1588" indent="-1588" algn="ctr" defTabSz="913183">
                <a:defRPr/>
              </a:pPr>
              <a:r>
                <a:rPr lang="en-US" sz="1600" b="1" dirty="0">
                  <a:latin typeface="Arial" charset="0"/>
                  <a:cs typeface="Arial" charset="0"/>
                </a:rPr>
                <a:t>Event Trace &amp; Stats</a:t>
              </a: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719138" y="712788"/>
              <a:ext cx="2559050" cy="1003300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tIns="45714" bIns="0" anchor="b"/>
            <a:lstStyle/>
            <a:p>
              <a:pPr marL="1588" indent="-1588" algn="ctr" defTabSz="913183">
                <a:defRPr/>
              </a:pPr>
              <a:r>
                <a:rPr lang="en-US" sz="1400" b="1" dirty="0">
                  <a:solidFill>
                    <a:schemeClr val="bg1"/>
                  </a:solidFill>
                  <a:cs typeface="Arial" charset="0"/>
                </a:rPr>
                <a:t>User Application</a:t>
              </a:r>
            </a:p>
          </p:txBody>
        </p:sp>
        <p:sp>
          <p:nvSpPr>
            <p:cNvPr id="14" name="Right Arrow 13"/>
            <p:cNvSpPr/>
            <p:nvPr/>
          </p:nvSpPr>
          <p:spPr bwMode="auto">
            <a:xfrm rot="1302134">
              <a:off x="3138488" y="2374900"/>
              <a:ext cx="1255712" cy="285750"/>
            </a:xfrm>
            <a:prstGeom prst="rightArrow">
              <a:avLst/>
            </a:prstGeom>
            <a:solidFill>
              <a:schemeClr val="bg2"/>
            </a:solidFill>
            <a:ln w="25400" algn="ctr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228600" tIns="45714" rIns="228600" bIns="45714" anchor="ctr"/>
            <a:lstStyle>
              <a:lvl1pPr marL="1588" indent="-1588" defTabSz="91281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sz="1600" b="1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708025" y="1793875"/>
              <a:ext cx="2570163" cy="747713"/>
            </a:xfrm>
            <a:prstGeom prst="roundRect">
              <a:avLst/>
            </a:prstGeom>
            <a:solidFill>
              <a:schemeClr val="bg2"/>
            </a:solidFill>
            <a:ln w="25400" algn="ctr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tIns="45714" bIns="45714" anchor="ctr"/>
            <a:lstStyle/>
            <a:p>
              <a:pPr marL="1588" indent="-1588" algn="ctr" defTabSz="913183">
                <a:defRPr/>
              </a:pPr>
              <a:r>
                <a:rPr lang="en-US" sz="1400" b="1" dirty="0">
                  <a:latin typeface="Arial" charset="0"/>
                  <a:cs typeface="Arial" charset="0"/>
                </a:rPr>
                <a:t>PIM Software Stack</a:t>
              </a:r>
            </a:p>
          </p:txBody>
        </p:sp>
        <p:sp>
          <p:nvSpPr>
            <p:cNvPr id="15" name="Right Arrow 14"/>
            <p:cNvSpPr/>
            <p:nvPr/>
          </p:nvSpPr>
          <p:spPr bwMode="auto">
            <a:xfrm>
              <a:off x="5862638" y="1574800"/>
              <a:ext cx="538162" cy="277813"/>
            </a:xfrm>
            <a:prstGeom prst="rightArrow">
              <a:avLst/>
            </a:prstGeom>
            <a:solidFill>
              <a:schemeClr val="bg2"/>
            </a:solidFill>
            <a:ln w="25400" algn="ctr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228600" tIns="45714" rIns="228600" bIns="45714" anchor="ctr"/>
            <a:lstStyle>
              <a:lvl1pPr marL="1588" indent="-1588" defTabSz="91281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sz="1600" b="1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3792538" y="1373188"/>
              <a:ext cx="2101850" cy="646112"/>
            </a:xfrm>
            <a:prstGeom prst="roundRect">
              <a:avLst/>
            </a:prstGeom>
            <a:solidFill>
              <a:schemeClr val="bg2"/>
            </a:solidFill>
            <a:ln w="25400" algn="ctr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tIns="45714" bIns="45714" anchor="ctr"/>
            <a:lstStyle/>
            <a:p>
              <a:pPr marL="1588" indent="-1588" algn="ctr" defTabSz="913183">
                <a:defRPr/>
              </a:pPr>
              <a:r>
                <a:rPr lang="en-US" sz="1400" b="1" dirty="0">
                  <a:solidFill>
                    <a:prstClr val="white"/>
                  </a:solidFill>
                  <a:latin typeface="Arial" charset="0"/>
                  <a:cs typeface="Arial" charset="0"/>
                </a:rPr>
                <a:t>Emulated Machine Description</a:t>
              </a:r>
            </a:p>
          </p:txBody>
        </p:sp>
        <p:sp>
          <p:nvSpPr>
            <p:cNvPr id="16" name="Right Arrow 15"/>
            <p:cNvSpPr/>
            <p:nvPr/>
          </p:nvSpPr>
          <p:spPr bwMode="auto">
            <a:xfrm>
              <a:off x="5316538" y="2620963"/>
              <a:ext cx="1082675" cy="250825"/>
            </a:xfrm>
            <a:prstGeom prst="rightArrow">
              <a:avLst/>
            </a:prstGeom>
            <a:solidFill>
              <a:schemeClr val="bg2"/>
            </a:solidFill>
            <a:ln w="25400" algn="ctr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228600" tIns="45714" rIns="228600" bIns="45714" anchor="ctr"/>
            <a:lstStyle>
              <a:lvl1pPr marL="1588" indent="-1588" defTabSz="91281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sz="1600" b="1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Right Arrow 16"/>
            <p:cNvSpPr/>
            <p:nvPr/>
          </p:nvSpPr>
          <p:spPr bwMode="auto">
            <a:xfrm rot="5400000">
              <a:off x="7285832" y="2072481"/>
              <a:ext cx="538162" cy="276225"/>
            </a:xfrm>
            <a:prstGeom prst="rightArrow">
              <a:avLst/>
            </a:prstGeom>
            <a:solidFill>
              <a:schemeClr val="bg2"/>
            </a:solidFill>
            <a:ln w="25400" algn="ctr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228600" tIns="45714" rIns="228600" bIns="45714" anchor="ctr"/>
            <a:lstStyle>
              <a:lvl1pPr marL="1588" indent="-1588" defTabSz="91281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sz="1600" b="1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6402388" y="1384300"/>
              <a:ext cx="2101850" cy="644525"/>
            </a:xfrm>
            <a:prstGeom prst="roundRect">
              <a:avLst/>
            </a:prstGeom>
            <a:solidFill>
              <a:schemeClr val="bg2"/>
            </a:solidFill>
            <a:ln w="25400" algn="ctr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tIns="45714" bIns="45714" anchor="ctr"/>
            <a:lstStyle/>
            <a:p>
              <a:pPr marL="1588" indent="-1588" algn="ctr" defTabSz="913183">
                <a:defRPr/>
              </a:pPr>
              <a:r>
                <a:rPr lang="en-US" sz="1400" b="1" dirty="0">
                  <a:solidFill>
                    <a:prstClr val="white"/>
                  </a:solidFill>
                  <a:latin typeface="Arial" charset="0"/>
                  <a:cs typeface="Arial" charset="0"/>
                </a:rPr>
                <a:t>Performance </a:t>
              </a:r>
              <a:r>
                <a:rPr lang="en-US" sz="1400" b="1" dirty="0" smtClean="0">
                  <a:solidFill>
                    <a:prstClr val="white"/>
                  </a:solidFill>
                  <a:latin typeface="Arial" charset="0"/>
                  <a:cs typeface="Arial" charset="0"/>
                </a:rPr>
                <a:t>Models</a:t>
              </a:r>
              <a:endParaRPr lang="en-US" sz="1400" b="1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6397625" y="2479675"/>
              <a:ext cx="2101850" cy="582613"/>
            </a:xfrm>
            <a:prstGeom prst="roundRect">
              <a:avLst/>
            </a:prstGeom>
            <a:solidFill>
              <a:schemeClr val="bg2"/>
            </a:solidFill>
            <a:ln w="25400" algn="ctr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tIns="45714" bIns="45714" anchor="ctr"/>
            <a:lstStyle/>
            <a:p>
              <a:pPr marL="1588" indent="-1588" algn="ctr" defTabSz="913183">
                <a:defRPr/>
              </a:pPr>
              <a:r>
                <a:rPr lang="en-US" sz="1400" b="1" dirty="0">
                  <a:solidFill>
                    <a:prstClr val="white"/>
                  </a:solidFill>
                  <a:latin typeface="Arial" charset="0"/>
                  <a:cs typeface="Arial" charset="0"/>
                </a:rPr>
                <a:t>Trace Post-processor</a:t>
              </a: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954088" y="792163"/>
              <a:ext cx="1146175" cy="500062"/>
            </a:xfrm>
            <a:prstGeom prst="roundRect">
              <a:avLst/>
            </a:prstGeom>
            <a:gradFill>
              <a:gsLst>
                <a:gs pos="0">
                  <a:schemeClr val="bg2"/>
                </a:gs>
                <a:gs pos="35000">
                  <a:schemeClr val="accent3">
                    <a:lumMod val="75000"/>
                  </a:schemeClr>
                </a:gs>
              </a:gsLst>
              <a:lin ang="16200000" scaled="1"/>
            </a:gradFill>
            <a:ln w="25400" algn="ctr">
              <a:solidFill>
                <a:schemeClr val="accent6">
                  <a:shade val="95000"/>
                  <a:satMod val="105000"/>
                </a:schemeClr>
              </a:solidFill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tIns="45714" bIns="45714" anchor="ctr"/>
            <a:lstStyle>
              <a:lvl1pPr marL="1588" indent="-1588" defTabSz="91281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sz="1400" b="1"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873125" y="865188"/>
              <a:ext cx="1146175" cy="500062"/>
            </a:xfrm>
            <a:prstGeom prst="roundRect">
              <a:avLst/>
            </a:prstGeom>
            <a:gradFill>
              <a:gsLst>
                <a:gs pos="0">
                  <a:schemeClr val="bg2"/>
                </a:gs>
                <a:gs pos="35000">
                  <a:schemeClr val="accent3">
                    <a:lumMod val="75000"/>
                  </a:schemeClr>
                </a:gs>
              </a:gsLst>
              <a:lin ang="16200000" scaled="1"/>
            </a:gradFill>
            <a:ln w="25400" algn="ctr">
              <a:solidFill>
                <a:schemeClr val="accent6">
                  <a:shade val="95000"/>
                  <a:satMod val="105000"/>
                </a:schemeClr>
              </a:solidFill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tIns="45714" bIns="45714" anchor="ctr"/>
            <a:lstStyle/>
            <a:p>
              <a:pPr marL="1588" indent="-1588" algn="ctr" defTabSz="913183">
                <a:defRPr/>
              </a:pPr>
              <a:r>
                <a:rPr lang="en-US" sz="1400" b="1" dirty="0">
                  <a:latin typeface="Arial" charset="0"/>
                  <a:cs typeface="Arial" charset="0"/>
                </a:rPr>
                <a:t>Host Tasks</a:t>
              </a:r>
            </a:p>
          </p:txBody>
        </p:sp>
        <p:sp>
          <p:nvSpPr>
            <p:cNvPr id="23" name="Rounded Rectangle 22"/>
            <p:cNvSpPr/>
            <p:nvPr/>
          </p:nvSpPr>
          <p:spPr bwMode="auto">
            <a:xfrm>
              <a:off x="2268538" y="801688"/>
              <a:ext cx="862012" cy="500062"/>
            </a:xfrm>
            <a:prstGeom prst="roundRect">
              <a:avLst/>
            </a:prstGeom>
            <a:gradFill>
              <a:gsLst>
                <a:gs pos="0">
                  <a:schemeClr val="bg2"/>
                </a:gs>
                <a:gs pos="35000">
                  <a:schemeClr val="accent3">
                    <a:lumMod val="75000"/>
                  </a:schemeClr>
                </a:gs>
              </a:gsLst>
              <a:lin ang="16200000" scaled="1"/>
            </a:gradFill>
            <a:ln w="25400" algn="ctr">
              <a:solidFill>
                <a:schemeClr val="accent6">
                  <a:shade val="95000"/>
                  <a:satMod val="105000"/>
                </a:schemeClr>
              </a:solidFill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tIns="45714" bIns="45714" anchor="ctr"/>
            <a:lstStyle>
              <a:lvl1pPr marL="1588" indent="-1588" defTabSz="91281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sz="1400" b="1">
                <a:cs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2208213" y="874713"/>
              <a:ext cx="841375" cy="500062"/>
            </a:xfrm>
            <a:prstGeom prst="roundRect">
              <a:avLst/>
            </a:prstGeom>
            <a:gradFill>
              <a:gsLst>
                <a:gs pos="0">
                  <a:schemeClr val="bg2"/>
                </a:gs>
                <a:gs pos="35000">
                  <a:schemeClr val="accent3">
                    <a:lumMod val="75000"/>
                  </a:schemeClr>
                </a:gs>
              </a:gsLst>
              <a:lin ang="16200000" scaled="1"/>
            </a:gradFill>
            <a:ln w="25400" algn="ctr">
              <a:solidFill>
                <a:schemeClr val="accent6">
                  <a:shade val="95000"/>
                  <a:satMod val="105000"/>
                </a:schemeClr>
              </a:solidFill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tIns="45714" bIns="45714" anchor="ctr"/>
            <a:lstStyle/>
            <a:p>
              <a:pPr marL="1588" indent="-1588" algn="ctr" defTabSz="913183">
                <a:defRPr/>
              </a:pPr>
              <a:r>
                <a:rPr lang="en-US" sz="1400" b="1" dirty="0">
                  <a:latin typeface="Arial" charset="0"/>
                  <a:cs typeface="Arial" charset="0"/>
                </a:rPr>
                <a:t>PIM Tasks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16788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dirty="0" smtClean="0"/>
              <a:t>Parallel Prefix Sum – HOST-only </a:t>
            </a:r>
            <a:r>
              <a:rPr dirty="0" err="1" smtClean="0"/>
              <a:t>vs</a:t>
            </a:r>
            <a:r>
              <a:rPr dirty="0" smtClean="0"/>
              <a:t> HOST+PIM</a:t>
            </a:r>
            <a:endParaRPr dirty="0"/>
          </a:p>
        </p:txBody>
      </p:sp>
      <p:sp>
        <p:nvSpPr>
          <p:cNvPr id="5" name="Rounded Rectangle 4"/>
          <p:cNvSpPr/>
          <p:nvPr/>
        </p:nvSpPr>
        <p:spPr>
          <a:xfrm>
            <a:off x="1293813" y="1074738"/>
            <a:ext cx="1682750" cy="36988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bg1"/>
                </a:solidFill>
              </a:rPr>
              <a:t>0.466s</a:t>
            </a:r>
          </a:p>
        </p:txBody>
      </p:sp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466725" y="1074738"/>
            <a:ext cx="827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>
                <a:solidFill>
                  <a:schemeClr val="bg1"/>
                </a:solidFill>
              </a:rPr>
              <a:t>CPU0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055688" y="679450"/>
            <a:ext cx="7478712" cy="936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>
              <a:solidFill>
                <a:schemeClr val="bg1"/>
              </a:solidFill>
            </a:endParaRPr>
          </a:p>
        </p:txBody>
      </p:sp>
      <p:sp>
        <p:nvSpPr>
          <p:cNvPr id="26630" name="TextBox 7"/>
          <p:cNvSpPr txBox="1">
            <a:spLocks noChangeArrowheads="1"/>
          </p:cNvSpPr>
          <p:nvPr/>
        </p:nvSpPr>
        <p:spPr bwMode="auto">
          <a:xfrm>
            <a:off x="369888" y="541338"/>
            <a:ext cx="685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>
                <a:solidFill>
                  <a:schemeClr val="bg1"/>
                </a:solidFill>
              </a:rPr>
              <a:t>Time</a:t>
            </a:r>
          </a:p>
        </p:txBody>
      </p:sp>
      <p:sp>
        <p:nvSpPr>
          <p:cNvPr id="26631" name="TextBox 8"/>
          <p:cNvSpPr txBox="1">
            <a:spLocks noChangeArrowheads="1"/>
          </p:cNvSpPr>
          <p:nvPr/>
        </p:nvSpPr>
        <p:spPr bwMode="auto">
          <a:xfrm>
            <a:off x="466725" y="1450975"/>
            <a:ext cx="827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>
                <a:solidFill>
                  <a:schemeClr val="bg1"/>
                </a:solidFill>
              </a:rPr>
              <a:t>CPU1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976563" y="1074738"/>
            <a:ext cx="914400" cy="369887"/>
          </a:xfrm>
          <a:prstGeom prst="roundRect">
            <a:avLst/>
          </a:prstGeom>
          <a:solidFill>
            <a:srgbClr val="00B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</a:rPr>
              <a:t>0.251s</a:t>
            </a:r>
          </a:p>
        </p:txBody>
      </p:sp>
      <p:sp>
        <p:nvSpPr>
          <p:cNvPr id="26633" name="TextBox 59"/>
          <p:cNvSpPr txBox="1">
            <a:spLocks noChangeArrowheads="1"/>
          </p:cNvSpPr>
          <p:nvPr/>
        </p:nvSpPr>
        <p:spPr bwMode="auto">
          <a:xfrm>
            <a:off x="466725" y="1828800"/>
            <a:ext cx="827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>
                <a:solidFill>
                  <a:schemeClr val="bg1"/>
                </a:solidFill>
              </a:rPr>
              <a:t>CPU2</a:t>
            </a:r>
          </a:p>
        </p:txBody>
      </p:sp>
      <p:sp>
        <p:nvSpPr>
          <p:cNvPr id="26634" name="TextBox 60"/>
          <p:cNvSpPr txBox="1">
            <a:spLocks noChangeArrowheads="1"/>
          </p:cNvSpPr>
          <p:nvPr/>
        </p:nvSpPr>
        <p:spPr bwMode="auto">
          <a:xfrm>
            <a:off x="466725" y="2208213"/>
            <a:ext cx="827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>
                <a:solidFill>
                  <a:schemeClr val="bg1"/>
                </a:solidFill>
              </a:rPr>
              <a:t>CPU3</a:t>
            </a:r>
          </a:p>
        </p:txBody>
      </p:sp>
      <p:sp>
        <p:nvSpPr>
          <p:cNvPr id="26635" name="TextBox 9"/>
          <p:cNvSpPr txBox="1">
            <a:spLocks noChangeArrowheads="1"/>
          </p:cNvSpPr>
          <p:nvPr/>
        </p:nvSpPr>
        <p:spPr bwMode="auto">
          <a:xfrm>
            <a:off x="1293813" y="782638"/>
            <a:ext cx="1682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Initialization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2976563" y="1455738"/>
            <a:ext cx="1023937" cy="368300"/>
          </a:xfrm>
          <a:prstGeom prst="roundRect">
            <a:avLst/>
          </a:prstGeom>
          <a:solidFill>
            <a:srgbClr val="00B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</a:rPr>
              <a:t>0.279s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2976563" y="1824038"/>
            <a:ext cx="1116012" cy="369887"/>
          </a:xfrm>
          <a:prstGeom prst="roundRect">
            <a:avLst/>
          </a:prstGeom>
          <a:solidFill>
            <a:srgbClr val="00B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</a:rPr>
              <a:t>0.305s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2982913" y="2198688"/>
            <a:ext cx="1123950" cy="368300"/>
          </a:xfrm>
          <a:prstGeom prst="roundRect">
            <a:avLst/>
          </a:prstGeom>
          <a:solidFill>
            <a:srgbClr val="00B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</a:rPr>
              <a:t>0.306s</a:t>
            </a:r>
          </a:p>
        </p:txBody>
      </p:sp>
      <p:sp>
        <p:nvSpPr>
          <p:cNvPr id="26639" name="TextBox 65"/>
          <p:cNvSpPr txBox="1">
            <a:spLocks noChangeArrowheads="1"/>
          </p:cNvSpPr>
          <p:nvPr/>
        </p:nvSpPr>
        <p:spPr bwMode="auto">
          <a:xfrm>
            <a:off x="2982913" y="766763"/>
            <a:ext cx="1169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Parallel 1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4171950" y="1081088"/>
            <a:ext cx="566738" cy="369887"/>
          </a:xfrm>
          <a:prstGeom prst="roundRect">
            <a:avLst/>
          </a:prstGeom>
          <a:solidFill>
            <a:srgbClr val="00B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050" dirty="0">
                <a:solidFill>
                  <a:schemeClr val="bg1"/>
                </a:solidFill>
              </a:rPr>
              <a:t>0.155s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4171950" y="1462088"/>
            <a:ext cx="622300" cy="369887"/>
          </a:xfrm>
          <a:prstGeom prst="roundRect">
            <a:avLst/>
          </a:prstGeom>
          <a:solidFill>
            <a:srgbClr val="00B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0.170s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4171950" y="1831975"/>
            <a:ext cx="622300" cy="368300"/>
          </a:xfrm>
          <a:prstGeom prst="roundRect">
            <a:avLst/>
          </a:prstGeom>
          <a:solidFill>
            <a:srgbClr val="00B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0.171s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4106863" y="1074738"/>
            <a:ext cx="46037" cy="14890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228600" tIns="45714" rIns="228600" bIns="45714" anchor="ctr"/>
          <a:lstStyle>
            <a:lvl1pPr marL="1588" indent="-1588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b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4802188" y="1074738"/>
            <a:ext cx="46037" cy="14890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228600" tIns="45714" rIns="228600" bIns="45714" anchor="ctr"/>
          <a:lstStyle>
            <a:lvl1pPr marL="1588" indent="-1588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b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6645" name="TextBox 70"/>
          <p:cNvSpPr txBox="1">
            <a:spLocks noChangeArrowheads="1"/>
          </p:cNvSpPr>
          <p:nvPr/>
        </p:nvSpPr>
        <p:spPr bwMode="auto">
          <a:xfrm>
            <a:off x="4171950" y="765175"/>
            <a:ext cx="1116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Parallel 2</a:t>
            </a:r>
          </a:p>
        </p:txBody>
      </p:sp>
      <p:sp>
        <p:nvSpPr>
          <p:cNvPr id="26646" name="TextBox 17"/>
          <p:cNvSpPr txBox="1">
            <a:spLocks noChangeArrowheads="1"/>
          </p:cNvSpPr>
          <p:nvPr/>
        </p:nvSpPr>
        <p:spPr bwMode="auto">
          <a:xfrm>
            <a:off x="5837238" y="936625"/>
            <a:ext cx="2860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Host </a:t>
            </a:r>
            <a:r>
              <a:rPr lang="en-US" dirty="0">
                <a:solidFill>
                  <a:schemeClr val="bg1"/>
                </a:solidFill>
              </a:rPr>
              <a:t>frequency: 4GHz</a:t>
            </a:r>
          </a:p>
          <a:p>
            <a:pPr eaLnBrk="1" hangingPunct="1"/>
            <a:r>
              <a:rPr lang="en-US" dirty="0">
                <a:solidFill>
                  <a:schemeClr val="bg1"/>
                </a:solidFill>
              </a:rPr>
              <a:t>Latency: Same as present</a:t>
            </a: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r>
              <a:rPr lang="en-US" dirty="0">
                <a:solidFill>
                  <a:schemeClr val="bg1"/>
                </a:solidFill>
              </a:rPr>
              <a:t>Total runtime: 0.943s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1293813" y="3384550"/>
            <a:ext cx="1682750" cy="36988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bg1"/>
                </a:solidFill>
              </a:rPr>
              <a:t>0.466s</a:t>
            </a:r>
          </a:p>
        </p:txBody>
      </p:sp>
      <p:sp>
        <p:nvSpPr>
          <p:cNvPr id="26648" name="TextBox 73"/>
          <p:cNvSpPr txBox="1">
            <a:spLocks noChangeArrowheads="1"/>
          </p:cNvSpPr>
          <p:nvPr/>
        </p:nvSpPr>
        <p:spPr bwMode="auto">
          <a:xfrm>
            <a:off x="466725" y="3243263"/>
            <a:ext cx="8270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>
                <a:solidFill>
                  <a:schemeClr val="bg1"/>
                </a:solidFill>
              </a:rPr>
              <a:t>Host</a:t>
            </a:r>
          </a:p>
          <a:p>
            <a:pPr algn="r" eaLnBrk="1" hangingPunct="1"/>
            <a:r>
              <a:rPr lang="en-US">
                <a:solidFill>
                  <a:schemeClr val="bg1"/>
                </a:solidFill>
              </a:rPr>
              <a:t>CPU0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2976563" y="4016375"/>
            <a:ext cx="685800" cy="3683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0.187s</a:t>
            </a:r>
          </a:p>
        </p:txBody>
      </p:sp>
      <p:sp>
        <p:nvSpPr>
          <p:cNvPr id="26650" name="TextBox 80"/>
          <p:cNvSpPr txBox="1">
            <a:spLocks noChangeArrowheads="1"/>
          </p:cNvSpPr>
          <p:nvPr/>
        </p:nvSpPr>
        <p:spPr bwMode="auto">
          <a:xfrm>
            <a:off x="481013" y="3911600"/>
            <a:ext cx="827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>
                <a:solidFill>
                  <a:schemeClr val="bg1"/>
                </a:solidFill>
              </a:rPr>
              <a:t>PIM0</a:t>
            </a:r>
          </a:p>
        </p:txBody>
      </p:sp>
      <p:sp>
        <p:nvSpPr>
          <p:cNvPr id="26651" name="TextBox 87"/>
          <p:cNvSpPr txBox="1">
            <a:spLocks noChangeArrowheads="1"/>
          </p:cNvSpPr>
          <p:nvPr/>
        </p:nvSpPr>
        <p:spPr bwMode="auto">
          <a:xfrm>
            <a:off x="487363" y="4351338"/>
            <a:ext cx="827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>
                <a:solidFill>
                  <a:schemeClr val="bg1"/>
                </a:solidFill>
              </a:rPr>
              <a:t>PIM1</a:t>
            </a:r>
          </a:p>
        </p:txBody>
      </p:sp>
      <p:sp>
        <p:nvSpPr>
          <p:cNvPr id="26652" name="TextBox 88"/>
          <p:cNvSpPr txBox="1">
            <a:spLocks noChangeArrowheads="1"/>
          </p:cNvSpPr>
          <p:nvPr/>
        </p:nvSpPr>
        <p:spPr bwMode="auto">
          <a:xfrm>
            <a:off x="490538" y="4770438"/>
            <a:ext cx="827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>
                <a:solidFill>
                  <a:schemeClr val="bg1"/>
                </a:solidFill>
              </a:rPr>
              <a:t>PIM2</a:t>
            </a:r>
          </a:p>
        </p:txBody>
      </p:sp>
      <p:sp>
        <p:nvSpPr>
          <p:cNvPr id="26653" name="TextBox 89"/>
          <p:cNvSpPr txBox="1">
            <a:spLocks noChangeArrowheads="1"/>
          </p:cNvSpPr>
          <p:nvPr/>
        </p:nvSpPr>
        <p:spPr bwMode="auto">
          <a:xfrm>
            <a:off x="490538" y="5183188"/>
            <a:ext cx="827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>
                <a:solidFill>
                  <a:schemeClr val="bg1"/>
                </a:solidFill>
              </a:rPr>
              <a:t>PIM3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2976563" y="4395788"/>
            <a:ext cx="749300" cy="36988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0.206s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2976563" y="4765675"/>
            <a:ext cx="814387" cy="3683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0.224s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2981325" y="5138738"/>
            <a:ext cx="823913" cy="36988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0.225s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3854450" y="4022725"/>
            <a:ext cx="430213" cy="36988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800" dirty="0">
                <a:solidFill>
                  <a:schemeClr val="bg1"/>
                </a:solidFill>
              </a:rPr>
              <a:t>0.12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3854450" y="4402138"/>
            <a:ext cx="466725" cy="36988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800" dirty="0">
                <a:solidFill>
                  <a:schemeClr val="bg1"/>
                </a:solidFill>
              </a:rPr>
              <a:t>0.13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3854450" y="4772025"/>
            <a:ext cx="466725" cy="36988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800" dirty="0">
                <a:solidFill>
                  <a:schemeClr val="bg1"/>
                </a:solidFill>
              </a:rPr>
              <a:t>0.13</a:t>
            </a:r>
          </a:p>
        </p:txBody>
      </p:sp>
      <p:sp>
        <p:nvSpPr>
          <p:cNvPr id="102" name="Rectangle 101"/>
          <p:cNvSpPr/>
          <p:nvPr/>
        </p:nvSpPr>
        <p:spPr bwMode="auto">
          <a:xfrm>
            <a:off x="3810000" y="4025900"/>
            <a:ext cx="44450" cy="14874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228600" tIns="45714" rIns="228600" bIns="45714" anchor="ctr"/>
          <a:lstStyle>
            <a:lvl1pPr marL="1588" indent="-1588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b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6661" name="TextBox 104"/>
          <p:cNvSpPr txBox="1">
            <a:spLocks noChangeArrowheads="1"/>
          </p:cNvSpPr>
          <p:nvPr/>
        </p:nvSpPr>
        <p:spPr bwMode="auto">
          <a:xfrm>
            <a:off x="5837238" y="3248025"/>
            <a:ext cx="30575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Host </a:t>
            </a:r>
            <a:r>
              <a:rPr lang="en-US" dirty="0">
                <a:solidFill>
                  <a:schemeClr val="bg1"/>
                </a:solidFill>
              </a:rPr>
              <a:t>frequency: 4GHz</a:t>
            </a:r>
          </a:p>
          <a:p>
            <a:pPr eaLnBrk="1" hangingPunct="1"/>
            <a:r>
              <a:rPr lang="en-US" dirty="0">
                <a:solidFill>
                  <a:schemeClr val="bg1"/>
                </a:solidFill>
              </a:rPr>
              <a:t>PIM frequency: 2GHZ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Host </a:t>
            </a:r>
            <a:r>
              <a:rPr lang="en-US" dirty="0">
                <a:solidFill>
                  <a:schemeClr val="bg1"/>
                </a:solidFill>
              </a:rPr>
              <a:t>latency: current</a:t>
            </a:r>
          </a:p>
          <a:p>
            <a:pPr eaLnBrk="1" hangingPunct="1"/>
            <a:r>
              <a:rPr lang="en-US" dirty="0">
                <a:solidFill>
                  <a:schemeClr val="bg1"/>
                </a:solidFill>
              </a:rPr>
              <a:t>PIM latency: 30% reduction</a:t>
            </a: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r>
              <a:rPr lang="en-US" dirty="0">
                <a:solidFill>
                  <a:schemeClr val="bg1"/>
                </a:solidFill>
              </a:rPr>
              <a:t>Total runtime: 0.820s</a:t>
            </a:r>
          </a:p>
          <a:p>
            <a:pPr eaLnBrk="1" hangingPunct="1"/>
            <a:r>
              <a:rPr lang="en-US" dirty="0">
                <a:solidFill>
                  <a:schemeClr val="bg1"/>
                </a:solidFill>
              </a:rPr>
              <a:t>	15% Faster</a:t>
            </a: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r>
              <a:rPr lang="en-US" i="1" dirty="0">
                <a:solidFill>
                  <a:srgbClr val="FF0000"/>
                </a:solidFill>
              </a:rPr>
              <a:t>PIM computation benefits from reduced latency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4367116" y="4038981"/>
            <a:ext cx="480371" cy="1469591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25400" algn="ctr">
            <a:solidFill>
              <a:schemeClr val="tx1">
                <a:lumMod val="50000"/>
              </a:schemeClr>
            </a:solidFill>
            <a:prstDash val="sysDash"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vert270" lIns="228600" tIns="45714" rIns="228600" bIns="45714" anchor="ctr"/>
          <a:lstStyle/>
          <a:p>
            <a:pPr marL="1588" indent="-1588" algn="ctr" defTabSz="913183"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Improvement</a:t>
            </a:r>
          </a:p>
        </p:txBody>
      </p:sp>
      <p:sp>
        <p:nvSpPr>
          <p:cNvPr id="103" name="Rectangle 102"/>
          <p:cNvSpPr/>
          <p:nvPr/>
        </p:nvSpPr>
        <p:spPr bwMode="auto">
          <a:xfrm>
            <a:off x="4321175" y="4025900"/>
            <a:ext cx="46038" cy="14874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228600" tIns="45714" rIns="228600" bIns="45714" anchor="ctr"/>
          <a:lstStyle>
            <a:lvl1pPr marL="1588" indent="-1588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b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450850" y="2933700"/>
            <a:ext cx="8313738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7803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dirty="0" smtClean="0"/>
              <a:t>Parallel Prefix Sum – host-only </a:t>
            </a:r>
            <a:r>
              <a:rPr dirty="0" err="1" smtClean="0"/>
              <a:t>vs</a:t>
            </a:r>
            <a:r>
              <a:rPr dirty="0" smtClean="0"/>
              <a:t> </a:t>
            </a:r>
            <a:r>
              <a:rPr dirty="0" err="1" smtClean="0"/>
              <a:t>host+PIM</a:t>
            </a:r>
            <a:endParaRPr dirty="0"/>
          </a:p>
        </p:txBody>
      </p:sp>
      <p:sp>
        <p:nvSpPr>
          <p:cNvPr id="5" name="Rounded Rectangle 4"/>
          <p:cNvSpPr/>
          <p:nvPr/>
        </p:nvSpPr>
        <p:spPr>
          <a:xfrm>
            <a:off x="1293813" y="1074738"/>
            <a:ext cx="1682750" cy="9207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055688" y="679450"/>
            <a:ext cx="7478712" cy="936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>
              <a:solidFill>
                <a:schemeClr val="bg1"/>
              </a:solidFill>
            </a:endParaRPr>
          </a:p>
        </p:txBody>
      </p:sp>
      <p:sp>
        <p:nvSpPr>
          <p:cNvPr id="27653" name="TextBox 7"/>
          <p:cNvSpPr txBox="1">
            <a:spLocks noChangeArrowheads="1"/>
          </p:cNvSpPr>
          <p:nvPr/>
        </p:nvSpPr>
        <p:spPr bwMode="auto">
          <a:xfrm>
            <a:off x="369888" y="541338"/>
            <a:ext cx="685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>
                <a:solidFill>
                  <a:schemeClr val="bg1"/>
                </a:solidFill>
              </a:rPr>
              <a:t>Time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976563" y="1074738"/>
            <a:ext cx="914400" cy="92075"/>
          </a:xfrm>
          <a:prstGeom prst="roundRect">
            <a:avLst/>
          </a:prstGeom>
          <a:solidFill>
            <a:srgbClr val="00B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7655" name="TextBox 9"/>
          <p:cNvSpPr txBox="1">
            <a:spLocks noChangeArrowheads="1"/>
          </p:cNvSpPr>
          <p:nvPr/>
        </p:nvSpPr>
        <p:spPr bwMode="auto">
          <a:xfrm>
            <a:off x="1293813" y="782638"/>
            <a:ext cx="1682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Initialization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2982913" y="1173163"/>
            <a:ext cx="1023937" cy="92075"/>
          </a:xfrm>
          <a:prstGeom prst="roundRect">
            <a:avLst/>
          </a:prstGeom>
          <a:solidFill>
            <a:srgbClr val="00B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2976563" y="1276350"/>
            <a:ext cx="1116012" cy="90488"/>
          </a:xfrm>
          <a:prstGeom prst="roundRect">
            <a:avLst/>
          </a:prstGeom>
          <a:solidFill>
            <a:srgbClr val="00B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2982913" y="1370013"/>
            <a:ext cx="1123950" cy="92075"/>
          </a:xfrm>
          <a:prstGeom prst="roundRect">
            <a:avLst/>
          </a:prstGeom>
          <a:solidFill>
            <a:srgbClr val="00B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7659" name="TextBox 65"/>
          <p:cNvSpPr txBox="1">
            <a:spLocks noChangeArrowheads="1"/>
          </p:cNvSpPr>
          <p:nvPr/>
        </p:nvSpPr>
        <p:spPr bwMode="auto">
          <a:xfrm>
            <a:off x="2982913" y="766763"/>
            <a:ext cx="1169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Parallel 1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4171950" y="1081088"/>
            <a:ext cx="566738" cy="92075"/>
          </a:xfrm>
          <a:prstGeom prst="roundRect">
            <a:avLst/>
          </a:prstGeom>
          <a:solidFill>
            <a:srgbClr val="00B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4171950" y="1185863"/>
            <a:ext cx="622300" cy="90487"/>
          </a:xfrm>
          <a:prstGeom prst="roundRect">
            <a:avLst/>
          </a:prstGeom>
          <a:solidFill>
            <a:srgbClr val="00B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4160838" y="1279525"/>
            <a:ext cx="620712" cy="92075"/>
          </a:xfrm>
          <a:prstGeom prst="roundRect">
            <a:avLst/>
          </a:prstGeom>
          <a:solidFill>
            <a:srgbClr val="00B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4106863" y="1074738"/>
            <a:ext cx="53975" cy="3873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228600" tIns="45714" rIns="228600" bIns="45714" anchor="ctr"/>
          <a:lstStyle>
            <a:lvl1pPr marL="1588" indent="-1588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b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4802188" y="1074738"/>
            <a:ext cx="46037" cy="3873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228600" tIns="45714" rIns="228600" bIns="45714" anchor="ctr"/>
          <a:lstStyle>
            <a:lvl1pPr marL="1588" indent="-1588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b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7665" name="TextBox 70"/>
          <p:cNvSpPr txBox="1">
            <a:spLocks noChangeArrowheads="1"/>
          </p:cNvSpPr>
          <p:nvPr/>
        </p:nvSpPr>
        <p:spPr bwMode="auto">
          <a:xfrm>
            <a:off x="4171950" y="765175"/>
            <a:ext cx="1116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Parallel 2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1293813" y="1749425"/>
            <a:ext cx="1682750" cy="36988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bg1"/>
                </a:solidFill>
              </a:rPr>
              <a:t>0.466s</a:t>
            </a:r>
          </a:p>
        </p:txBody>
      </p:sp>
      <p:sp>
        <p:nvSpPr>
          <p:cNvPr id="27667" name="TextBox 73"/>
          <p:cNvSpPr txBox="1">
            <a:spLocks noChangeArrowheads="1"/>
          </p:cNvSpPr>
          <p:nvPr/>
        </p:nvSpPr>
        <p:spPr bwMode="auto">
          <a:xfrm>
            <a:off x="466725" y="1608138"/>
            <a:ext cx="8270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>
                <a:solidFill>
                  <a:schemeClr val="bg1"/>
                </a:solidFill>
              </a:rPr>
              <a:t>Host</a:t>
            </a:r>
          </a:p>
          <a:p>
            <a:pPr algn="r" eaLnBrk="1" hangingPunct="1"/>
            <a:r>
              <a:rPr lang="en-US">
                <a:solidFill>
                  <a:schemeClr val="bg1"/>
                </a:solidFill>
              </a:rPr>
              <a:t>CPU0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2976563" y="2381250"/>
            <a:ext cx="503237" cy="3683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050" dirty="0">
                <a:solidFill>
                  <a:schemeClr val="bg1"/>
                </a:solidFill>
              </a:rPr>
              <a:t>0.14</a:t>
            </a:r>
          </a:p>
        </p:txBody>
      </p:sp>
      <p:sp>
        <p:nvSpPr>
          <p:cNvPr id="27669" name="TextBox 80"/>
          <p:cNvSpPr txBox="1">
            <a:spLocks noChangeArrowheads="1"/>
          </p:cNvSpPr>
          <p:nvPr/>
        </p:nvSpPr>
        <p:spPr bwMode="auto">
          <a:xfrm>
            <a:off x="481013" y="2276475"/>
            <a:ext cx="827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>
                <a:solidFill>
                  <a:schemeClr val="bg1"/>
                </a:solidFill>
              </a:rPr>
              <a:t>PIM0</a:t>
            </a:r>
          </a:p>
        </p:txBody>
      </p:sp>
      <p:sp>
        <p:nvSpPr>
          <p:cNvPr id="27670" name="TextBox 87"/>
          <p:cNvSpPr txBox="1">
            <a:spLocks noChangeArrowheads="1"/>
          </p:cNvSpPr>
          <p:nvPr/>
        </p:nvSpPr>
        <p:spPr bwMode="auto">
          <a:xfrm>
            <a:off x="487363" y="2716213"/>
            <a:ext cx="827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>
                <a:solidFill>
                  <a:schemeClr val="bg1"/>
                </a:solidFill>
              </a:rPr>
              <a:t>PIM1</a:t>
            </a:r>
          </a:p>
        </p:txBody>
      </p:sp>
      <p:sp>
        <p:nvSpPr>
          <p:cNvPr id="27671" name="TextBox 88"/>
          <p:cNvSpPr txBox="1">
            <a:spLocks noChangeArrowheads="1"/>
          </p:cNvSpPr>
          <p:nvPr/>
        </p:nvSpPr>
        <p:spPr bwMode="auto">
          <a:xfrm>
            <a:off x="490538" y="3135313"/>
            <a:ext cx="827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>
                <a:solidFill>
                  <a:schemeClr val="bg1"/>
                </a:solidFill>
              </a:rPr>
              <a:t>PIM2</a:t>
            </a:r>
          </a:p>
        </p:txBody>
      </p:sp>
      <p:sp>
        <p:nvSpPr>
          <p:cNvPr id="27672" name="TextBox 89"/>
          <p:cNvSpPr txBox="1">
            <a:spLocks noChangeArrowheads="1"/>
          </p:cNvSpPr>
          <p:nvPr/>
        </p:nvSpPr>
        <p:spPr bwMode="auto">
          <a:xfrm>
            <a:off x="490538" y="3548063"/>
            <a:ext cx="827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>
                <a:solidFill>
                  <a:schemeClr val="bg1"/>
                </a:solidFill>
              </a:rPr>
              <a:t>PIM3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2976563" y="2760663"/>
            <a:ext cx="558800" cy="36988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050" dirty="0">
                <a:solidFill>
                  <a:schemeClr val="bg1"/>
                </a:solidFill>
              </a:rPr>
              <a:t>0.152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2976563" y="3130550"/>
            <a:ext cx="603250" cy="3683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0.165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2981325" y="3503613"/>
            <a:ext cx="604838" cy="36988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0.165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3638550" y="2381250"/>
            <a:ext cx="328613" cy="3683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800" dirty="0">
                <a:solidFill>
                  <a:schemeClr val="bg1"/>
                </a:solidFill>
              </a:rPr>
              <a:t>0.09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3638550" y="2760663"/>
            <a:ext cx="365125" cy="36988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800" dirty="0">
                <a:solidFill>
                  <a:schemeClr val="bg1"/>
                </a:solidFill>
              </a:rPr>
              <a:t>0.1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3638550" y="3130550"/>
            <a:ext cx="365125" cy="3683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800" dirty="0">
                <a:solidFill>
                  <a:schemeClr val="bg1"/>
                </a:solidFill>
              </a:rPr>
              <a:t>0.1</a:t>
            </a:r>
          </a:p>
        </p:txBody>
      </p:sp>
      <p:sp>
        <p:nvSpPr>
          <p:cNvPr id="102" name="Rectangle 101"/>
          <p:cNvSpPr/>
          <p:nvPr/>
        </p:nvSpPr>
        <p:spPr bwMode="auto">
          <a:xfrm>
            <a:off x="3592513" y="2381250"/>
            <a:ext cx="46037" cy="14970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228600" tIns="45714" rIns="228600" bIns="45714" anchor="ctr"/>
          <a:lstStyle>
            <a:lvl1pPr marL="1588" indent="-1588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b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7680" name="TextBox 104"/>
          <p:cNvSpPr txBox="1">
            <a:spLocks noChangeArrowheads="1"/>
          </p:cNvSpPr>
          <p:nvPr/>
        </p:nvSpPr>
        <p:spPr bwMode="auto">
          <a:xfrm>
            <a:off x="5837238" y="1611313"/>
            <a:ext cx="30575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Host </a:t>
            </a:r>
            <a:r>
              <a:rPr lang="en-US" dirty="0">
                <a:solidFill>
                  <a:schemeClr val="bg1"/>
                </a:solidFill>
              </a:rPr>
              <a:t>frequency: 4GHz</a:t>
            </a:r>
          </a:p>
          <a:p>
            <a:pPr eaLnBrk="1" hangingPunct="1"/>
            <a:r>
              <a:rPr lang="en-US" dirty="0">
                <a:solidFill>
                  <a:schemeClr val="bg1"/>
                </a:solidFill>
              </a:rPr>
              <a:t>PIM frequency: 2GHZ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Host </a:t>
            </a:r>
            <a:r>
              <a:rPr lang="en-US" dirty="0">
                <a:solidFill>
                  <a:schemeClr val="bg1"/>
                </a:solidFill>
              </a:rPr>
              <a:t>latency: current</a:t>
            </a:r>
          </a:p>
          <a:p>
            <a:pPr eaLnBrk="1" hangingPunct="1"/>
            <a:r>
              <a:rPr lang="en-US" dirty="0">
                <a:solidFill>
                  <a:schemeClr val="bg1"/>
                </a:solidFill>
              </a:rPr>
              <a:t>PIM latency: 50% reduction</a:t>
            </a: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r>
              <a:rPr lang="en-US" dirty="0">
                <a:solidFill>
                  <a:schemeClr val="bg1"/>
                </a:solidFill>
              </a:rPr>
              <a:t>Total runtime: 0.728s</a:t>
            </a:r>
          </a:p>
          <a:p>
            <a:pPr eaLnBrk="1" hangingPunct="1"/>
            <a:r>
              <a:rPr lang="en-US" dirty="0">
                <a:solidFill>
                  <a:schemeClr val="bg1"/>
                </a:solidFill>
              </a:rPr>
              <a:t>	30% Faster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4052031" y="2393717"/>
            <a:ext cx="795456" cy="1485037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25400" algn="ctr">
            <a:solidFill>
              <a:schemeClr val="tx1">
                <a:lumMod val="50000"/>
              </a:schemeClr>
            </a:solidFill>
            <a:prstDash val="sysDash"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vert270" lIns="228600" tIns="45714" rIns="228600" bIns="45714" anchor="ctr"/>
          <a:lstStyle/>
          <a:p>
            <a:pPr marL="1588" indent="-1588" algn="ctr" defTabSz="913183"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Improvement</a:t>
            </a:r>
          </a:p>
        </p:txBody>
      </p:sp>
      <p:sp>
        <p:nvSpPr>
          <p:cNvPr id="103" name="Rectangle 102"/>
          <p:cNvSpPr/>
          <p:nvPr/>
        </p:nvSpPr>
        <p:spPr bwMode="auto">
          <a:xfrm>
            <a:off x="4003675" y="2381250"/>
            <a:ext cx="47625" cy="14970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228600" tIns="45714" rIns="228600" bIns="45714" anchor="ctr"/>
          <a:lstStyle>
            <a:lvl1pPr marL="1588" indent="-1588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b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1293813" y="4284663"/>
            <a:ext cx="1682750" cy="3683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bg1"/>
                </a:solidFill>
              </a:rPr>
              <a:t>0.466s</a:t>
            </a:r>
          </a:p>
        </p:txBody>
      </p:sp>
      <p:sp>
        <p:nvSpPr>
          <p:cNvPr id="27684" name="TextBox 113"/>
          <p:cNvSpPr txBox="1">
            <a:spLocks noChangeArrowheads="1"/>
          </p:cNvSpPr>
          <p:nvPr/>
        </p:nvSpPr>
        <p:spPr bwMode="auto">
          <a:xfrm>
            <a:off x="466725" y="4141788"/>
            <a:ext cx="8270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>
                <a:solidFill>
                  <a:schemeClr val="bg1"/>
                </a:solidFill>
              </a:rPr>
              <a:t>Host</a:t>
            </a:r>
          </a:p>
          <a:p>
            <a:pPr algn="r" eaLnBrk="1" hangingPunct="1"/>
            <a:r>
              <a:rPr lang="en-US">
                <a:solidFill>
                  <a:schemeClr val="bg1"/>
                </a:solidFill>
              </a:rPr>
              <a:t>CPU0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2976563" y="4914900"/>
            <a:ext cx="950912" cy="36988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dirty="0">
                <a:solidFill>
                  <a:schemeClr val="bg1"/>
                </a:solidFill>
              </a:rPr>
              <a:t>0.259s</a:t>
            </a:r>
          </a:p>
        </p:txBody>
      </p:sp>
      <p:sp>
        <p:nvSpPr>
          <p:cNvPr id="27686" name="TextBox 116"/>
          <p:cNvSpPr txBox="1">
            <a:spLocks noChangeArrowheads="1"/>
          </p:cNvSpPr>
          <p:nvPr/>
        </p:nvSpPr>
        <p:spPr bwMode="auto">
          <a:xfrm>
            <a:off x="481013" y="4811713"/>
            <a:ext cx="827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>
                <a:solidFill>
                  <a:schemeClr val="bg1"/>
                </a:solidFill>
              </a:rPr>
              <a:t>PIM0</a:t>
            </a:r>
          </a:p>
        </p:txBody>
      </p:sp>
      <p:sp>
        <p:nvSpPr>
          <p:cNvPr id="27687" name="TextBox 117"/>
          <p:cNvSpPr txBox="1">
            <a:spLocks noChangeArrowheads="1"/>
          </p:cNvSpPr>
          <p:nvPr/>
        </p:nvSpPr>
        <p:spPr bwMode="auto">
          <a:xfrm>
            <a:off x="487363" y="5251450"/>
            <a:ext cx="827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>
                <a:solidFill>
                  <a:schemeClr val="bg1"/>
                </a:solidFill>
              </a:rPr>
              <a:t>PIM1</a:t>
            </a:r>
          </a:p>
        </p:txBody>
      </p:sp>
      <p:sp>
        <p:nvSpPr>
          <p:cNvPr id="27688" name="TextBox 118"/>
          <p:cNvSpPr txBox="1">
            <a:spLocks noChangeArrowheads="1"/>
          </p:cNvSpPr>
          <p:nvPr/>
        </p:nvSpPr>
        <p:spPr bwMode="auto">
          <a:xfrm>
            <a:off x="490538" y="5668963"/>
            <a:ext cx="827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>
                <a:solidFill>
                  <a:schemeClr val="bg1"/>
                </a:solidFill>
              </a:rPr>
              <a:t>PIM2</a:t>
            </a:r>
          </a:p>
        </p:txBody>
      </p:sp>
      <p:sp>
        <p:nvSpPr>
          <p:cNvPr id="27689" name="TextBox 119"/>
          <p:cNvSpPr txBox="1">
            <a:spLocks noChangeArrowheads="1"/>
          </p:cNvSpPr>
          <p:nvPr/>
        </p:nvSpPr>
        <p:spPr bwMode="auto">
          <a:xfrm>
            <a:off x="490538" y="6083300"/>
            <a:ext cx="827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>
                <a:solidFill>
                  <a:schemeClr val="bg1"/>
                </a:solidFill>
              </a:rPr>
              <a:t>PIM3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2976563" y="5295900"/>
            <a:ext cx="1052512" cy="3683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dirty="0">
                <a:solidFill>
                  <a:schemeClr val="bg1"/>
                </a:solidFill>
              </a:rPr>
              <a:t>0.287s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2976563" y="5664200"/>
            <a:ext cx="1143000" cy="36988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dirty="0">
                <a:solidFill>
                  <a:schemeClr val="bg1"/>
                </a:solidFill>
              </a:rPr>
              <a:t>0.313s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2982913" y="6038850"/>
            <a:ext cx="1150937" cy="3683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dirty="0">
                <a:solidFill>
                  <a:schemeClr val="bg1"/>
                </a:solidFill>
              </a:rPr>
              <a:t>0.314s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4179888" y="4903788"/>
            <a:ext cx="595312" cy="36988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900" dirty="0">
                <a:solidFill>
                  <a:schemeClr val="bg1"/>
                </a:solidFill>
              </a:rPr>
              <a:t>0.162s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4179888" y="5284788"/>
            <a:ext cx="649287" cy="3683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900" dirty="0">
                <a:solidFill>
                  <a:schemeClr val="bg1"/>
                </a:solidFill>
              </a:rPr>
              <a:t>0.178s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4179888" y="5653088"/>
            <a:ext cx="649287" cy="36988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900" dirty="0">
                <a:solidFill>
                  <a:schemeClr val="bg1"/>
                </a:solidFill>
              </a:rPr>
              <a:t>0.178s</a:t>
            </a:r>
          </a:p>
        </p:txBody>
      </p:sp>
      <p:sp>
        <p:nvSpPr>
          <p:cNvPr id="127" name="Rectangle 126"/>
          <p:cNvSpPr/>
          <p:nvPr/>
        </p:nvSpPr>
        <p:spPr bwMode="auto">
          <a:xfrm>
            <a:off x="4133850" y="4914900"/>
            <a:ext cx="46038" cy="14922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228600" tIns="45714" rIns="228600" bIns="45714" anchor="ctr"/>
          <a:lstStyle>
            <a:lvl1pPr marL="1588" indent="-1588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b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7697" name="TextBox 127"/>
          <p:cNvSpPr txBox="1">
            <a:spLocks noChangeArrowheads="1"/>
          </p:cNvSpPr>
          <p:nvPr/>
        </p:nvSpPr>
        <p:spPr bwMode="auto">
          <a:xfrm>
            <a:off x="5837238" y="4040188"/>
            <a:ext cx="3306762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Host </a:t>
            </a:r>
            <a:r>
              <a:rPr lang="en-US" dirty="0">
                <a:solidFill>
                  <a:schemeClr val="bg1"/>
                </a:solidFill>
              </a:rPr>
              <a:t>frequency: 4GHz</a:t>
            </a:r>
          </a:p>
          <a:p>
            <a:pPr eaLnBrk="1" hangingPunct="1"/>
            <a:r>
              <a:rPr lang="en-US" dirty="0">
                <a:solidFill>
                  <a:schemeClr val="bg1"/>
                </a:solidFill>
              </a:rPr>
              <a:t>PIM frequency: 2GHZ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Host </a:t>
            </a:r>
            <a:r>
              <a:rPr lang="en-US" dirty="0">
                <a:solidFill>
                  <a:schemeClr val="bg1"/>
                </a:solidFill>
              </a:rPr>
              <a:t>latency = PIM latency</a:t>
            </a:r>
          </a:p>
          <a:p>
            <a:pPr eaLnBrk="1" hangingPunct="1"/>
            <a:r>
              <a:rPr lang="en-US" dirty="0">
                <a:solidFill>
                  <a:schemeClr val="bg1"/>
                </a:solidFill>
              </a:rPr>
              <a:t>Total runtime: 0.958s</a:t>
            </a:r>
          </a:p>
          <a:p>
            <a:pPr eaLnBrk="1" hangingPunct="1"/>
            <a:r>
              <a:rPr lang="en-US" dirty="0">
                <a:solidFill>
                  <a:schemeClr val="bg1"/>
                </a:solidFill>
              </a:rPr>
              <a:t>	2% Slower</a:t>
            </a:r>
          </a:p>
        </p:txBody>
      </p:sp>
      <p:sp>
        <p:nvSpPr>
          <p:cNvPr id="130" name="Rectangle 129"/>
          <p:cNvSpPr/>
          <p:nvPr/>
        </p:nvSpPr>
        <p:spPr bwMode="auto">
          <a:xfrm>
            <a:off x="4848225" y="4903788"/>
            <a:ext cx="47625" cy="15033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228600" tIns="45714" rIns="228600" bIns="45714" anchor="ctr"/>
          <a:lstStyle>
            <a:lvl1pPr marL="1588" indent="-1588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b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450850" y="1566863"/>
            <a:ext cx="8313738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50850" y="4037013"/>
            <a:ext cx="8313738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4784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2974975" y="2660650"/>
            <a:ext cx="931863" cy="3683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0.24ms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dirty="0" err="1" smtClean="0"/>
              <a:t>waxpby</a:t>
            </a:r>
            <a:r>
              <a:rPr dirty="0" smtClean="0"/>
              <a:t> – host-only </a:t>
            </a:r>
            <a:r>
              <a:rPr dirty="0" err="1" smtClean="0"/>
              <a:t>vs</a:t>
            </a:r>
            <a:r>
              <a:rPr dirty="0" smtClean="0"/>
              <a:t> </a:t>
            </a:r>
            <a:r>
              <a:rPr dirty="0" err="1" smtClean="0"/>
              <a:t>host+PIM</a:t>
            </a:r>
            <a:endParaRPr dirty="0"/>
          </a:p>
        </p:txBody>
      </p:sp>
      <p:sp>
        <p:nvSpPr>
          <p:cNvPr id="5" name="Rounded Rectangle 4"/>
          <p:cNvSpPr/>
          <p:nvPr/>
        </p:nvSpPr>
        <p:spPr>
          <a:xfrm>
            <a:off x="1293813" y="1027113"/>
            <a:ext cx="1682750" cy="36988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466725" y="1027113"/>
            <a:ext cx="827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>
                <a:solidFill>
                  <a:schemeClr val="bg1"/>
                </a:solidFill>
              </a:rPr>
              <a:t>CPU0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055688" y="631825"/>
            <a:ext cx="7478712" cy="936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>
              <a:solidFill>
                <a:schemeClr val="bg1"/>
              </a:solidFill>
            </a:endParaRPr>
          </a:p>
        </p:txBody>
      </p:sp>
      <p:sp>
        <p:nvSpPr>
          <p:cNvPr id="28679" name="TextBox 7"/>
          <p:cNvSpPr txBox="1">
            <a:spLocks noChangeArrowheads="1"/>
          </p:cNvSpPr>
          <p:nvPr/>
        </p:nvSpPr>
        <p:spPr bwMode="auto">
          <a:xfrm>
            <a:off x="369888" y="493713"/>
            <a:ext cx="685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>
                <a:solidFill>
                  <a:schemeClr val="bg1"/>
                </a:solidFill>
              </a:rPr>
              <a:t>Time</a:t>
            </a:r>
          </a:p>
        </p:txBody>
      </p:sp>
      <p:sp>
        <p:nvSpPr>
          <p:cNvPr id="28680" name="TextBox 8"/>
          <p:cNvSpPr txBox="1">
            <a:spLocks noChangeArrowheads="1"/>
          </p:cNvSpPr>
          <p:nvPr/>
        </p:nvSpPr>
        <p:spPr bwMode="auto">
          <a:xfrm>
            <a:off x="466725" y="1403350"/>
            <a:ext cx="827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>
                <a:solidFill>
                  <a:schemeClr val="bg1"/>
                </a:solidFill>
              </a:rPr>
              <a:t>GPU0</a:t>
            </a:r>
          </a:p>
        </p:txBody>
      </p:sp>
      <p:sp>
        <p:nvSpPr>
          <p:cNvPr id="28681" name="TextBox 9"/>
          <p:cNvSpPr txBox="1">
            <a:spLocks noChangeArrowheads="1"/>
          </p:cNvSpPr>
          <p:nvPr/>
        </p:nvSpPr>
        <p:spPr bwMode="auto">
          <a:xfrm>
            <a:off x="1293813" y="735013"/>
            <a:ext cx="1682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Initialization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2976563" y="1408113"/>
            <a:ext cx="1881187" cy="368300"/>
          </a:xfrm>
          <a:prstGeom prst="roundRect">
            <a:avLst/>
          </a:prstGeom>
          <a:solidFill>
            <a:srgbClr val="00B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</a:rPr>
              <a:t>0.47ms</a:t>
            </a:r>
          </a:p>
        </p:txBody>
      </p:sp>
      <p:sp>
        <p:nvSpPr>
          <p:cNvPr id="28683" name="TextBox 65"/>
          <p:cNvSpPr txBox="1">
            <a:spLocks noChangeArrowheads="1"/>
          </p:cNvSpPr>
          <p:nvPr/>
        </p:nvSpPr>
        <p:spPr bwMode="auto">
          <a:xfrm>
            <a:off x="2982913" y="719138"/>
            <a:ext cx="1169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waxpby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4867275" y="1027113"/>
            <a:ext cx="60325" cy="7540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228600" tIns="45714" rIns="228600" bIns="45714" anchor="ctr"/>
          <a:lstStyle>
            <a:lvl1pPr marL="1588" indent="-1588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b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8685" name="TextBox 17"/>
          <p:cNvSpPr txBox="1">
            <a:spLocks noChangeArrowheads="1"/>
          </p:cNvSpPr>
          <p:nvPr/>
        </p:nvSpPr>
        <p:spPr bwMode="auto">
          <a:xfrm>
            <a:off x="5332413" y="996950"/>
            <a:ext cx="381158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Host </a:t>
            </a:r>
            <a:r>
              <a:rPr lang="en-US" dirty="0">
                <a:solidFill>
                  <a:schemeClr val="bg1"/>
                </a:solidFill>
              </a:rPr>
              <a:t>GPU frequency: 1GHz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Host </a:t>
            </a:r>
            <a:r>
              <a:rPr lang="en-US" dirty="0">
                <a:solidFill>
                  <a:schemeClr val="bg1"/>
                </a:solidFill>
              </a:rPr>
              <a:t>GPU CUs: 192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Host </a:t>
            </a:r>
            <a:r>
              <a:rPr lang="en-US" dirty="0">
                <a:solidFill>
                  <a:schemeClr val="bg1"/>
                </a:solidFill>
              </a:rPr>
              <a:t>DRAM BW: 2TB/s (4 stacks)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1293813" y="2032000"/>
            <a:ext cx="1682750" cy="3683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8687" name="TextBox 73"/>
          <p:cNvSpPr txBox="1">
            <a:spLocks noChangeArrowheads="1"/>
          </p:cNvSpPr>
          <p:nvPr/>
        </p:nvSpPr>
        <p:spPr bwMode="auto">
          <a:xfrm>
            <a:off x="455613" y="1865313"/>
            <a:ext cx="8270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>
                <a:solidFill>
                  <a:schemeClr val="bg1"/>
                </a:solidFill>
              </a:rPr>
              <a:t>Host</a:t>
            </a:r>
          </a:p>
          <a:p>
            <a:pPr algn="r" eaLnBrk="1" hangingPunct="1"/>
            <a:r>
              <a:rPr lang="en-US">
                <a:solidFill>
                  <a:schemeClr val="bg1"/>
                </a:solidFill>
              </a:rPr>
              <a:t>CPU0</a:t>
            </a:r>
          </a:p>
        </p:txBody>
      </p:sp>
      <p:sp>
        <p:nvSpPr>
          <p:cNvPr id="28688" name="TextBox 80"/>
          <p:cNvSpPr txBox="1">
            <a:spLocks noChangeArrowheads="1"/>
          </p:cNvSpPr>
          <p:nvPr/>
        </p:nvSpPr>
        <p:spPr bwMode="auto">
          <a:xfrm>
            <a:off x="481013" y="2559050"/>
            <a:ext cx="827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>
                <a:solidFill>
                  <a:schemeClr val="bg1"/>
                </a:solidFill>
              </a:rPr>
              <a:t>PIM0</a:t>
            </a:r>
          </a:p>
        </p:txBody>
      </p:sp>
      <p:sp>
        <p:nvSpPr>
          <p:cNvPr id="28689" name="TextBox 87"/>
          <p:cNvSpPr txBox="1">
            <a:spLocks noChangeArrowheads="1"/>
          </p:cNvSpPr>
          <p:nvPr/>
        </p:nvSpPr>
        <p:spPr bwMode="auto">
          <a:xfrm>
            <a:off x="487363" y="2997200"/>
            <a:ext cx="827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>
                <a:solidFill>
                  <a:schemeClr val="bg1"/>
                </a:solidFill>
              </a:rPr>
              <a:t>PIM1</a:t>
            </a:r>
          </a:p>
        </p:txBody>
      </p:sp>
      <p:sp>
        <p:nvSpPr>
          <p:cNvPr id="28690" name="TextBox 88"/>
          <p:cNvSpPr txBox="1">
            <a:spLocks noChangeArrowheads="1"/>
          </p:cNvSpPr>
          <p:nvPr/>
        </p:nvSpPr>
        <p:spPr bwMode="auto">
          <a:xfrm>
            <a:off x="490538" y="3416300"/>
            <a:ext cx="827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>
                <a:solidFill>
                  <a:schemeClr val="bg1"/>
                </a:solidFill>
              </a:rPr>
              <a:t>PIM2</a:t>
            </a:r>
          </a:p>
        </p:txBody>
      </p:sp>
      <p:sp>
        <p:nvSpPr>
          <p:cNvPr id="28691" name="TextBox 89"/>
          <p:cNvSpPr txBox="1">
            <a:spLocks noChangeArrowheads="1"/>
          </p:cNvSpPr>
          <p:nvPr/>
        </p:nvSpPr>
        <p:spPr bwMode="auto">
          <a:xfrm>
            <a:off x="490538" y="3830638"/>
            <a:ext cx="827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>
                <a:solidFill>
                  <a:schemeClr val="bg1"/>
                </a:solidFill>
              </a:rPr>
              <a:t>PIM3</a:t>
            </a:r>
          </a:p>
        </p:txBody>
      </p:sp>
      <p:sp>
        <p:nvSpPr>
          <p:cNvPr id="102" name="Rectangle 101"/>
          <p:cNvSpPr/>
          <p:nvPr/>
        </p:nvSpPr>
        <p:spPr bwMode="auto">
          <a:xfrm>
            <a:off x="3927475" y="2671763"/>
            <a:ext cx="46038" cy="14890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228600" tIns="45714" rIns="228600" bIns="45714" anchor="ctr"/>
          <a:lstStyle>
            <a:lvl1pPr marL="1588" indent="-1588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b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8693" name="TextBox 104"/>
          <p:cNvSpPr txBox="1">
            <a:spLocks noChangeArrowheads="1"/>
          </p:cNvSpPr>
          <p:nvPr/>
        </p:nvSpPr>
        <p:spPr bwMode="auto">
          <a:xfrm>
            <a:off x="5356225" y="2136775"/>
            <a:ext cx="363378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dirty="0">
                <a:solidFill>
                  <a:schemeClr val="bg1"/>
                </a:solidFill>
              </a:rPr>
              <a:t>PIM GPU frequency: 800MHz</a:t>
            </a:r>
          </a:p>
          <a:p>
            <a:pPr eaLnBrk="1" hangingPunct="1"/>
            <a:r>
              <a:rPr lang="en-US" dirty="0">
                <a:solidFill>
                  <a:schemeClr val="bg1"/>
                </a:solidFill>
              </a:rPr>
              <a:t>PIM GPU CUs: 16 (per PIM)</a:t>
            </a:r>
          </a:p>
          <a:p>
            <a:pPr eaLnBrk="1" hangingPunct="1"/>
            <a:r>
              <a:rPr lang="en-US" dirty="0">
                <a:solidFill>
                  <a:schemeClr val="bg1"/>
                </a:solidFill>
              </a:rPr>
              <a:t>PIM DRAM BW: 1TB/s/stack</a:t>
            </a: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3990110" y="2685231"/>
            <a:ext cx="857378" cy="1469591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25400" algn="ctr">
            <a:solidFill>
              <a:schemeClr val="tx1">
                <a:lumMod val="50000"/>
              </a:schemeClr>
            </a:solidFill>
            <a:prstDash val="sysDash"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vert270" lIns="228600" tIns="45714" rIns="228600" bIns="45714" anchor="ctr"/>
          <a:lstStyle/>
          <a:p>
            <a:pPr marL="1588" indent="-1588" algn="ctr" defTabSz="913183"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Improvement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2973388" y="3038475"/>
            <a:ext cx="931862" cy="3683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0.24ms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2973388" y="3417888"/>
            <a:ext cx="931862" cy="36988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0.24ms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2970213" y="3795713"/>
            <a:ext cx="933450" cy="36988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0.24ms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2973388" y="5032375"/>
            <a:ext cx="469900" cy="36988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anchor="ctr"/>
          <a:lstStyle/>
          <a:p>
            <a:pPr>
              <a:defRPr/>
            </a:pPr>
            <a:r>
              <a:rPr lang="en-US" sz="1000" dirty="0">
                <a:solidFill>
                  <a:schemeClr val="bg1"/>
                </a:solidFill>
              </a:rPr>
              <a:t>0.12ms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1292225" y="4403725"/>
            <a:ext cx="1682750" cy="36988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8700" name="TextBox 52"/>
          <p:cNvSpPr txBox="1">
            <a:spLocks noChangeArrowheads="1"/>
          </p:cNvSpPr>
          <p:nvPr/>
        </p:nvSpPr>
        <p:spPr bwMode="auto">
          <a:xfrm>
            <a:off x="452438" y="4238625"/>
            <a:ext cx="828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>
                <a:solidFill>
                  <a:schemeClr val="bg1"/>
                </a:solidFill>
              </a:rPr>
              <a:t>Host</a:t>
            </a:r>
          </a:p>
          <a:p>
            <a:pPr algn="r" eaLnBrk="1" hangingPunct="1"/>
            <a:r>
              <a:rPr lang="en-US">
                <a:solidFill>
                  <a:schemeClr val="bg1"/>
                </a:solidFill>
              </a:rPr>
              <a:t>CPU0</a:t>
            </a:r>
          </a:p>
        </p:txBody>
      </p:sp>
      <p:sp>
        <p:nvSpPr>
          <p:cNvPr id="28701" name="TextBox 53"/>
          <p:cNvSpPr txBox="1">
            <a:spLocks noChangeArrowheads="1"/>
          </p:cNvSpPr>
          <p:nvPr/>
        </p:nvSpPr>
        <p:spPr bwMode="auto">
          <a:xfrm>
            <a:off x="477838" y="4930775"/>
            <a:ext cx="827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>
                <a:solidFill>
                  <a:schemeClr val="bg1"/>
                </a:solidFill>
              </a:rPr>
              <a:t>PIM0</a:t>
            </a:r>
          </a:p>
        </p:txBody>
      </p:sp>
      <p:sp>
        <p:nvSpPr>
          <p:cNvPr id="28702" name="TextBox 55"/>
          <p:cNvSpPr txBox="1">
            <a:spLocks noChangeArrowheads="1"/>
          </p:cNvSpPr>
          <p:nvPr/>
        </p:nvSpPr>
        <p:spPr bwMode="auto">
          <a:xfrm>
            <a:off x="485775" y="5370513"/>
            <a:ext cx="827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>
                <a:solidFill>
                  <a:schemeClr val="bg1"/>
                </a:solidFill>
              </a:rPr>
              <a:t>PIM1</a:t>
            </a:r>
          </a:p>
        </p:txBody>
      </p:sp>
      <p:sp>
        <p:nvSpPr>
          <p:cNvPr id="28703" name="TextBox 56"/>
          <p:cNvSpPr txBox="1">
            <a:spLocks noChangeArrowheads="1"/>
          </p:cNvSpPr>
          <p:nvPr/>
        </p:nvSpPr>
        <p:spPr bwMode="auto">
          <a:xfrm>
            <a:off x="488950" y="5789613"/>
            <a:ext cx="827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>
                <a:solidFill>
                  <a:schemeClr val="bg1"/>
                </a:solidFill>
              </a:rPr>
              <a:t>PIM2</a:t>
            </a:r>
          </a:p>
        </p:txBody>
      </p:sp>
      <p:sp>
        <p:nvSpPr>
          <p:cNvPr id="28704" name="TextBox 57"/>
          <p:cNvSpPr txBox="1">
            <a:spLocks noChangeArrowheads="1"/>
          </p:cNvSpPr>
          <p:nvPr/>
        </p:nvSpPr>
        <p:spPr bwMode="auto">
          <a:xfrm>
            <a:off x="488950" y="6202363"/>
            <a:ext cx="827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>
                <a:solidFill>
                  <a:schemeClr val="bg1"/>
                </a:solidFill>
              </a:rPr>
              <a:t>PIM3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3462338" y="5045075"/>
            <a:ext cx="46037" cy="14874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228600" tIns="45714" rIns="228600" bIns="45714" anchor="ctr"/>
          <a:lstStyle>
            <a:lvl1pPr marL="1588" indent="-1588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b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8706" name="TextBox 63"/>
          <p:cNvSpPr txBox="1">
            <a:spLocks noChangeArrowheads="1"/>
          </p:cNvSpPr>
          <p:nvPr/>
        </p:nvSpPr>
        <p:spPr bwMode="auto">
          <a:xfrm>
            <a:off x="5353050" y="4524375"/>
            <a:ext cx="36353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dirty="0">
                <a:solidFill>
                  <a:schemeClr val="bg1"/>
                </a:solidFill>
              </a:rPr>
              <a:t>PIM GPU frequency: 800MHz</a:t>
            </a:r>
          </a:p>
          <a:p>
            <a:pPr eaLnBrk="1" hangingPunct="1"/>
            <a:r>
              <a:rPr lang="en-US" dirty="0">
                <a:solidFill>
                  <a:schemeClr val="bg1"/>
                </a:solidFill>
              </a:rPr>
              <a:t>PIM GPU CUs: 16 (per PIM)</a:t>
            </a:r>
          </a:p>
          <a:p>
            <a:pPr eaLnBrk="1" hangingPunct="1"/>
            <a:r>
              <a:rPr lang="en-US" dirty="0">
                <a:solidFill>
                  <a:schemeClr val="bg1"/>
                </a:solidFill>
              </a:rPr>
              <a:t>PIM DRAM BW: 2TB/s/stack</a:t>
            </a: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r>
              <a:rPr lang="en-US" i="1" dirty="0">
                <a:solidFill>
                  <a:srgbClr val="FF0000"/>
                </a:solidFill>
              </a:rPr>
              <a:t>Kernel performance scales with Bandwidth</a:t>
            </a: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7" name="Rounded Rectangle 66"/>
          <p:cNvSpPr/>
          <p:nvPr/>
        </p:nvSpPr>
        <p:spPr bwMode="auto">
          <a:xfrm>
            <a:off x="3515096" y="5058256"/>
            <a:ext cx="1330417" cy="1469591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25400" algn="ctr">
            <a:solidFill>
              <a:schemeClr val="tx1">
                <a:lumMod val="50000"/>
              </a:schemeClr>
            </a:solidFill>
            <a:prstDash val="sysDash"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vert270" lIns="228600" tIns="45714" rIns="228600" bIns="45714" anchor="ctr"/>
          <a:lstStyle/>
          <a:p>
            <a:pPr marL="1588" indent="-1588" algn="ctr" defTabSz="913183"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Improvement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2970213" y="5411788"/>
            <a:ext cx="471487" cy="3683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anchor="ctr"/>
          <a:lstStyle/>
          <a:p>
            <a:pPr>
              <a:defRPr/>
            </a:pPr>
            <a:r>
              <a:rPr lang="en-US" sz="1000" dirty="0">
                <a:solidFill>
                  <a:schemeClr val="bg1"/>
                </a:solidFill>
              </a:rPr>
              <a:t>0.12ms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2970213" y="5791200"/>
            <a:ext cx="471487" cy="36988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anchor="ctr"/>
          <a:lstStyle/>
          <a:p>
            <a:pPr>
              <a:defRPr/>
            </a:pPr>
            <a:r>
              <a:rPr lang="en-US" sz="1000" dirty="0">
                <a:solidFill>
                  <a:schemeClr val="bg1"/>
                </a:solidFill>
              </a:rPr>
              <a:t>0.12ms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2968625" y="6169025"/>
            <a:ext cx="471488" cy="36988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anchor="ctr"/>
          <a:lstStyle/>
          <a:p>
            <a:pPr>
              <a:defRPr/>
            </a:pPr>
            <a:r>
              <a:rPr lang="en-US" sz="1000" dirty="0">
                <a:solidFill>
                  <a:schemeClr val="bg1"/>
                </a:solidFill>
              </a:rPr>
              <a:t>0.12ms</a:t>
            </a:r>
          </a:p>
        </p:txBody>
      </p:sp>
      <p:cxnSp>
        <p:nvCxnSpPr>
          <p:cNvPr id="83" name="Straight Connector 82"/>
          <p:cNvCxnSpPr/>
          <p:nvPr/>
        </p:nvCxnSpPr>
        <p:spPr>
          <a:xfrm>
            <a:off x="450850" y="1900238"/>
            <a:ext cx="8313738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450850" y="4251325"/>
            <a:ext cx="8313738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5535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293" eaLnBrk="1" fontAlgn="auto" hangingPunct="1">
              <a:spcAft>
                <a:spcPts val="0"/>
              </a:spcAft>
              <a:defRPr/>
            </a:pPr>
            <a:r>
              <a:rPr dirty="0" smtClean="0"/>
              <a:t>Summary and Future work</a:t>
            </a:r>
            <a:endParaRPr cap="none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20675" y="879244"/>
            <a:ext cx="8502650" cy="5597756"/>
          </a:xfrm>
        </p:spPr>
        <p:txBody>
          <a:bodyPr/>
          <a:lstStyle/>
          <a:p>
            <a:pPr marL="174625" lvl="1" indent="-174625" eaLnBrk="1" hangingPunct="1">
              <a:buClr>
                <a:schemeClr val="bg2"/>
              </a:buClr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ea typeface="ＭＳ Ｐゴシック" panose="020B0600070205080204" pitchFamily="34" charset="-128"/>
              </a:rPr>
              <a:t>PIM </a:t>
            </a:r>
            <a:r>
              <a:rPr lang="en-US" dirty="0">
                <a:ea typeface="ＭＳ Ｐゴシック" panose="020B0600070205080204" pitchFamily="34" charset="-128"/>
              </a:rPr>
              <a:t>architecture </a:t>
            </a:r>
            <a:r>
              <a:rPr lang="en-US" dirty="0" smtClean="0">
                <a:ea typeface="ＭＳ Ｐゴシック" panose="020B0600070205080204" pitchFamily="34" charset="-128"/>
              </a:rPr>
              <a:t>baseline</a:t>
            </a:r>
          </a:p>
          <a:p>
            <a:pPr marL="174625" lvl="1" indent="-174625" eaLnBrk="1" hangingPunct="1">
              <a:buClr>
                <a:schemeClr val="bg2"/>
              </a:buClr>
              <a:buFont typeface="Wingdings" panose="05000000000000000000" pitchFamily="2" charset="2"/>
              <a:buChar char="§"/>
              <a:defRPr/>
            </a:pPr>
            <a:endParaRPr lang="en-US" dirty="0" smtClean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r>
              <a:rPr lang="en-US" dirty="0">
                <a:ea typeface="ＭＳ Ｐゴシック" panose="020B0600070205080204" pitchFamily="34" charset="-128"/>
              </a:rPr>
              <a:t>API specification </a:t>
            </a:r>
            <a:endParaRPr lang="en-US" dirty="0" smtClean="0"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endParaRPr lang="en-US" dirty="0" smtClean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Emulator and performance models</a:t>
            </a:r>
          </a:p>
          <a:p>
            <a:pPr eaLnBrk="1" hangingPunct="1">
              <a:defRPr/>
            </a:pPr>
            <a:endParaRPr lang="en-US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Application studies</a:t>
            </a:r>
          </a:p>
          <a:p>
            <a:pPr marL="0" indent="0" eaLnBrk="1" hangingPunct="1">
              <a:buNone/>
              <a:defRPr/>
            </a:pPr>
            <a:endParaRPr lang="en-US" dirty="0" smtClean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eaLnBrk="1" hangingPunct="1">
              <a:buFontTx/>
              <a:buChar char="-"/>
              <a:defRPr/>
            </a:pPr>
            <a:r>
              <a:rPr lang="en-US" dirty="0" smtClean="0">
                <a:solidFill>
                  <a:schemeClr val="bg2"/>
                </a:solidFill>
                <a:ea typeface="ＭＳ Ｐゴシック" panose="020B0600070205080204" pitchFamily="34" charset="-128"/>
              </a:rPr>
              <a:t>Design space study</a:t>
            </a:r>
          </a:p>
          <a:p>
            <a:pPr eaLnBrk="1" hangingPunct="1">
              <a:buFontTx/>
              <a:buChar char="-"/>
              <a:defRPr/>
            </a:pPr>
            <a:endParaRPr lang="en-US" dirty="0" smtClean="0">
              <a:solidFill>
                <a:schemeClr val="bg2"/>
              </a:solidFill>
              <a:ea typeface="ＭＳ Ｐゴシック" panose="020B0600070205080204" pitchFamily="34" charset="-128"/>
            </a:endParaRPr>
          </a:p>
          <a:p>
            <a:pPr eaLnBrk="1" hangingPunct="1">
              <a:buFontTx/>
              <a:buChar char="-"/>
              <a:defRPr/>
            </a:pPr>
            <a:r>
              <a:rPr lang="en-US" dirty="0">
                <a:solidFill>
                  <a:schemeClr val="bg2"/>
                </a:solidFill>
                <a:ea typeface="ＭＳ Ｐゴシック" panose="020B0600070205080204" pitchFamily="34" charset="-128"/>
              </a:rPr>
              <a:t>Evaluation of the performance </a:t>
            </a:r>
            <a:r>
              <a:rPr lang="en-US" dirty="0" smtClean="0">
                <a:solidFill>
                  <a:schemeClr val="bg2"/>
                </a:solidFill>
                <a:ea typeface="ＭＳ Ｐゴシック" panose="020B0600070205080204" pitchFamily="34" charset="-128"/>
              </a:rPr>
              <a:t>models</a:t>
            </a:r>
          </a:p>
          <a:p>
            <a:pPr eaLnBrk="1" hangingPunct="1">
              <a:buFontTx/>
              <a:buChar char="-"/>
              <a:defRPr/>
            </a:pPr>
            <a:endParaRPr lang="en-US" dirty="0" smtClean="0">
              <a:solidFill>
                <a:schemeClr val="bg2"/>
              </a:solidFill>
              <a:ea typeface="ＭＳ Ｐゴシック" panose="020B0600070205080204" pitchFamily="34" charset="-128"/>
            </a:endParaRPr>
          </a:p>
          <a:p>
            <a:pPr eaLnBrk="1" hangingPunct="1">
              <a:buFontTx/>
              <a:buChar char="-"/>
              <a:defRPr/>
            </a:pPr>
            <a:r>
              <a:rPr lang="en-US" dirty="0">
                <a:solidFill>
                  <a:schemeClr val="bg2"/>
                </a:solidFill>
                <a:ea typeface="ＭＳ Ｐゴシック" panose="020B0600070205080204" pitchFamily="34" charset="-128"/>
              </a:rPr>
              <a:t>F</a:t>
            </a:r>
            <a:r>
              <a:rPr lang="en-US" dirty="0" smtClean="0">
                <a:solidFill>
                  <a:schemeClr val="bg2"/>
                </a:solidFill>
                <a:ea typeface="ＭＳ Ｐゴシック" panose="020B0600070205080204" pitchFamily="34" charset="-128"/>
              </a:rPr>
              <a:t>urther work on API, execution model, applications etc. </a:t>
            </a:r>
          </a:p>
          <a:p>
            <a:pPr marL="0" indent="0" eaLnBrk="1" hangingPunct="1">
              <a:buNone/>
              <a:defRPr/>
            </a:pPr>
            <a:r>
              <a:rPr 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32275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675" y="640670"/>
            <a:ext cx="8502650" cy="639762"/>
          </a:xfrm>
        </p:spPr>
        <p:txBody>
          <a:bodyPr/>
          <a:lstStyle/>
          <a:p>
            <a:pPr>
              <a:defRPr/>
            </a:pPr>
            <a:r>
              <a:rPr dirty="0" smtClean="0"/>
              <a:t>Acknowledgement: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675" y="1390877"/>
            <a:ext cx="8502650" cy="1265237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2400" dirty="0"/>
              <a:t>Lee </a:t>
            </a:r>
            <a:r>
              <a:rPr lang="en-US" sz="2400" dirty="0" smtClean="0"/>
              <a:t>Howes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n-US" sz="2400" dirty="0" smtClean="0"/>
              <a:t>Gabe Loh</a:t>
            </a: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0675" y="2872239"/>
            <a:ext cx="8502650" cy="63976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lang="en-US" sz="2200" b="1" i="1" kern="1200" cap="all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2200" b="1" i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2200" b="1" i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2200" b="1" i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2200" b="1" i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defTabSz="912813" rtl="0" fontAlgn="base">
              <a:spcBef>
                <a:spcPct val="0"/>
              </a:spcBef>
              <a:spcAft>
                <a:spcPct val="0"/>
              </a:spcAft>
              <a:defRPr sz="2200" b="1" i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defTabSz="912813" rtl="0" fontAlgn="base">
              <a:spcBef>
                <a:spcPct val="0"/>
              </a:spcBef>
              <a:spcAft>
                <a:spcPct val="0"/>
              </a:spcAft>
              <a:defRPr sz="2200" b="1" i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defTabSz="912813" rtl="0" fontAlgn="base">
              <a:spcBef>
                <a:spcPct val="0"/>
              </a:spcBef>
              <a:spcAft>
                <a:spcPct val="0"/>
              </a:spcAft>
              <a:defRPr sz="2200" b="1" i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defTabSz="912813" rtl="0" fontAlgn="base">
              <a:spcBef>
                <a:spcPct val="0"/>
              </a:spcBef>
              <a:spcAft>
                <a:spcPct val="0"/>
              </a:spcAft>
              <a:defRPr sz="2200" b="1" i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0675" y="4690157"/>
            <a:ext cx="8502650" cy="63295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lang="en-US" sz="2200" b="1" i="1" kern="1200" cap="all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2200" b="1" i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2200" b="1" i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2200" b="1" i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2200" b="1" i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defTabSz="912813" rtl="0" fontAlgn="base">
              <a:spcBef>
                <a:spcPct val="0"/>
              </a:spcBef>
              <a:spcAft>
                <a:spcPct val="0"/>
              </a:spcAft>
              <a:defRPr sz="2200" b="1" i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defTabSz="912813" rtl="0" fontAlgn="base">
              <a:spcBef>
                <a:spcPct val="0"/>
              </a:spcBef>
              <a:spcAft>
                <a:spcPct val="0"/>
              </a:spcAft>
              <a:defRPr sz="2200" b="1" i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defTabSz="912813" rtl="0" fontAlgn="base">
              <a:spcBef>
                <a:spcPct val="0"/>
              </a:spcBef>
              <a:spcAft>
                <a:spcPct val="0"/>
              </a:spcAft>
              <a:defRPr sz="2200" b="1" i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defTabSz="912813" rtl="0" fontAlgn="base">
              <a:spcBef>
                <a:spcPct val="0"/>
              </a:spcBef>
              <a:spcAft>
                <a:spcPct val="0"/>
              </a:spcAft>
              <a:defRPr sz="2200" b="1" i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Further discussions:</a:t>
            </a:r>
          </a:p>
          <a:p>
            <a:pPr>
              <a:defRPr/>
            </a:pPr>
            <a:r>
              <a:rPr lang="en-US" dirty="0"/>
              <a:t>	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40418" y="5146449"/>
            <a:ext cx="8502650" cy="63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0" fontAlgn="base" hangingPunct="0">
              <a:spcBef>
                <a:spcPts val="538"/>
              </a:spcBef>
              <a:spcAft>
                <a:spcPts val="538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7013" algn="l" rtl="0" eaLnBrk="0" fontAlgn="base" hangingPunct="0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1825" indent="-166688" algn="l" rtl="0" eaLnBrk="0" fontAlgn="base" hangingPunct="0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7575" indent="-228600" algn="l" rtl="0" eaLnBrk="0" fontAlgn="base" hangingPunct="0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84263" indent="-169863" algn="l" rtl="0" eaLnBrk="0" fontAlgn="base" hangingPunct="0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n-US" sz="2400" dirty="0" smtClean="0"/>
              <a:t>Dongping.zhang@amd.com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Processing-in-memory?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138" y="3362272"/>
            <a:ext cx="4878804" cy="308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9313" y="945227"/>
            <a:ext cx="4457698" cy="2405013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7716" y="1001659"/>
            <a:ext cx="1973520" cy="121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7663" y="2239875"/>
            <a:ext cx="1993574" cy="1225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7716" y="3742823"/>
            <a:ext cx="1986818" cy="1220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7716" y="5037429"/>
            <a:ext cx="1986818" cy="1220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028" name="Picture 4" descr="http://www.doc.ic.ac.uk/~dr/uploads/Main/d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2269" y="63438"/>
            <a:ext cx="1125635" cy="140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323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293" eaLnBrk="1" fontAlgn="auto" hangingPunct="1">
              <a:spcAft>
                <a:spcPts val="0"/>
              </a:spcAft>
              <a:defRPr/>
            </a:pPr>
            <a:r>
              <a:rPr dirty="0" smtClean="0"/>
              <a:t>Highlight</a:t>
            </a:r>
            <a:endParaRPr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20675" y="1096962"/>
            <a:ext cx="8502650" cy="5237663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anose="020B0600070205080204" pitchFamily="34" charset="-128"/>
              </a:rPr>
              <a:t>Memory system is a key limiter</a:t>
            </a:r>
          </a:p>
          <a:p>
            <a:pPr lvl="1" eaLnBrk="1" hangingPunct="1"/>
            <a:r>
              <a:rPr lang="en-US" dirty="0" smtClean="0">
                <a:ea typeface="ＭＳ Ｐゴシック" panose="020B0600070205080204" pitchFamily="34" charset="-128"/>
              </a:rPr>
              <a:t>At 4TB/s, vast majority of node energy could be consumed by the memory system</a:t>
            </a:r>
          </a:p>
          <a:p>
            <a:pPr eaLnBrk="1" hangingPunct="1"/>
            <a:r>
              <a:rPr lang="en-US" dirty="0" smtClean="0">
                <a:ea typeface="ＭＳ Ｐゴシック" panose="020B0600070205080204" pitchFamily="34" charset="-128"/>
              </a:rPr>
              <a:t>Prior PIM research constrained by</a:t>
            </a:r>
          </a:p>
          <a:p>
            <a:pPr lvl="1" eaLnBrk="1" hangingPunct="1"/>
            <a:r>
              <a:rPr lang="en-US" dirty="0" smtClean="0">
                <a:ea typeface="ＭＳ Ｐゴシック" panose="020B0600070205080204" pitchFamily="34" charset="-128"/>
              </a:rPr>
              <a:t>Implementation technology</a:t>
            </a:r>
          </a:p>
          <a:p>
            <a:pPr lvl="1" eaLnBrk="1" hangingPunct="1"/>
            <a:r>
              <a:rPr lang="en-US" dirty="0" smtClean="0">
                <a:ea typeface="ＭＳ Ｐゴシック" panose="020B0600070205080204" pitchFamily="34" charset="-128"/>
              </a:rPr>
              <a:t>Non-traditional programming models</a:t>
            </a:r>
          </a:p>
          <a:p>
            <a:pPr eaLnBrk="1" hangingPunct="1"/>
            <a:r>
              <a:rPr lang="en-US" dirty="0" smtClean="0">
                <a:ea typeface="ＭＳ Ｐゴシック" panose="020B0600070205080204" pitchFamily="34" charset="-128"/>
              </a:rPr>
              <a:t>Our focus</a:t>
            </a:r>
          </a:p>
          <a:p>
            <a:pPr lvl="1" eaLnBrk="1" hangingPunct="1"/>
            <a:r>
              <a:rPr lang="en-US" dirty="0" smtClean="0">
                <a:ea typeface="ＭＳ Ｐゴシック" panose="020B0600070205080204" pitchFamily="34" charset="-128"/>
              </a:rPr>
              <a:t>3D die stacking</a:t>
            </a:r>
          </a:p>
          <a:p>
            <a:pPr lvl="1" eaLnBrk="1" hangingPunct="1"/>
            <a:r>
              <a:rPr lang="en-US" dirty="0" smtClean="0">
                <a:ea typeface="ＭＳ Ｐゴシック" panose="020B0600070205080204" pitchFamily="34" charset="-128"/>
              </a:rPr>
              <a:t>Use base logic die(s) in memory stack</a:t>
            </a:r>
          </a:p>
          <a:p>
            <a:pPr lvl="2" eaLnBrk="1" hangingPunct="1"/>
            <a:r>
              <a:rPr lang="en-US" dirty="0" smtClean="0">
                <a:ea typeface="ＭＳ Ｐゴシック" panose="020B0600070205080204" pitchFamily="34" charset="-128"/>
              </a:rPr>
              <a:t>General-purpose processors</a:t>
            </a:r>
          </a:p>
          <a:p>
            <a:pPr lvl="2" eaLnBrk="1" hangingPunct="1"/>
            <a:r>
              <a:rPr lang="en-US" dirty="0" smtClean="0">
                <a:ea typeface="ＭＳ Ｐゴシック" panose="020B0600070205080204" pitchFamily="34" charset="-128"/>
              </a:rPr>
              <a:t>Support familiar programming models</a:t>
            </a:r>
          </a:p>
          <a:p>
            <a:pPr lvl="2" eaLnBrk="1" hangingPunct="1"/>
            <a:r>
              <a:rPr lang="en-US" dirty="0" smtClean="0">
                <a:ea typeface="ＭＳ Ｐゴシック" panose="020B0600070205080204" pitchFamily="34" charset="-128"/>
              </a:rPr>
              <a:t>Arbitrary programs </a:t>
            </a:r>
            <a:r>
              <a:rPr lang="en-US" dirty="0" err="1" smtClean="0">
                <a:ea typeface="ＭＳ Ｐゴシック" panose="020B0600070205080204" pitchFamily="34" charset="-128"/>
              </a:rPr>
              <a:t>vs</a:t>
            </a:r>
            <a:r>
              <a:rPr lang="en-US" dirty="0">
                <a:ea typeface="ＭＳ Ｐゴシック" panose="020B0600070205080204" pitchFamily="34" charset="-128"/>
              </a:rPr>
              <a:t> </a:t>
            </a:r>
            <a:r>
              <a:rPr lang="en-US" dirty="0" smtClean="0">
                <a:ea typeface="ＭＳ Ｐゴシック" panose="020B0600070205080204" pitchFamily="34" charset="-128"/>
              </a:rPr>
              <a:t>a set of special operations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04842" y="3833642"/>
            <a:ext cx="1414395" cy="835224"/>
          </a:xfrm>
          <a:prstGeom prst="rect">
            <a:avLst/>
          </a:prstGeom>
        </p:spPr>
      </p:pic>
      <p:sp>
        <p:nvSpPr>
          <p:cNvPr id="5" name="TextBox 74"/>
          <p:cNvSpPr txBox="1">
            <a:spLocks noChangeArrowheads="1"/>
          </p:cNvSpPr>
          <p:nvPr/>
        </p:nvSpPr>
        <p:spPr bwMode="auto">
          <a:xfrm>
            <a:off x="5875939" y="5019802"/>
            <a:ext cx="19383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Logic die with PIM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6759807" y="4710603"/>
            <a:ext cx="104463" cy="42514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triangle" w="lg" len="lg"/>
          </a:ln>
          <a:effectLst/>
        </p:spPr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7723" y="3175217"/>
            <a:ext cx="1249788" cy="1316850"/>
          </a:xfrm>
          <a:prstGeom prst="rect">
            <a:avLst/>
          </a:prstGeom>
        </p:spPr>
      </p:pic>
      <p:sp>
        <p:nvSpPr>
          <p:cNvPr id="8" name="Right Brace 7"/>
          <p:cNvSpPr/>
          <p:nvPr/>
        </p:nvSpPr>
        <p:spPr bwMode="auto">
          <a:xfrm>
            <a:off x="8011174" y="3970380"/>
            <a:ext cx="189219" cy="562169"/>
          </a:xfrm>
          <a:prstGeom prst="rightBrac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0"/>
          <p:cNvSpPr txBox="1">
            <a:spLocks noChangeArrowheads="1"/>
          </p:cNvSpPr>
          <p:nvPr/>
        </p:nvSpPr>
        <p:spPr bwMode="auto">
          <a:xfrm>
            <a:off x="8190181" y="3976318"/>
            <a:ext cx="10469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Memory stack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 flipH="1">
            <a:off x="7380443" y="4532549"/>
            <a:ext cx="567658" cy="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H="1">
            <a:off x="7380443" y="3970380"/>
            <a:ext cx="567658" cy="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dash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212725" y="1052763"/>
            <a:ext cx="8610600" cy="5901490"/>
          </a:xfrm>
        </p:spPr>
        <p:txBody>
          <a:bodyPr/>
          <a:lstStyle/>
          <a:p>
            <a:pPr marL="282575" indent="-223838"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Moving compute close to memory promises significant gains</a:t>
            </a:r>
          </a:p>
          <a:p>
            <a:pPr marL="739775" lvl="2" indent="-223838">
              <a:buFontTx/>
              <a:buChar char="•"/>
            </a:pPr>
            <a:r>
              <a:rPr lang="en-US" dirty="0" smtClean="0"/>
              <a:t>Memory is a key limiter (performance and power)</a:t>
            </a:r>
          </a:p>
          <a:p>
            <a:pPr marL="739775" lvl="2" indent="-223838">
              <a:buFontTx/>
              <a:buChar char="•"/>
            </a:pPr>
            <a:r>
              <a:rPr lang="en-US" dirty="0" smtClean="0"/>
              <a:t>Exascale goals </a:t>
            </a:r>
            <a:r>
              <a:rPr lang="en-US" dirty="0" smtClean="0">
                <a:solidFill>
                  <a:schemeClr val="bg1"/>
                </a:solidFill>
              </a:rPr>
              <a:t>of 4TB/s/node and &lt;5pj/bit</a:t>
            </a:r>
          </a:p>
          <a:p>
            <a:pPr marL="282575" indent="-223838">
              <a:buFontTx/>
              <a:buChar char="•"/>
            </a:pPr>
            <a:r>
              <a:rPr lang="en-US" dirty="0" smtClean="0"/>
              <a:t>Prior research</a:t>
            </a:r>
          </a:p>
          <a:p>
            <a:pPr marL="739775" lvl="2" indent="-223838">
              <a:buFontTx/>
              <a:buChar char="•"/>
            </a:pPr>
            <a:r>
              <a:rPr lang="en-US" dirty="0" smtClean="0"/>
              <a:t>Integration of caches and computation</a:t>
            </a:r>
          </a:p>
          <a:p>
            <a:pPr marL="1025525" lvl="3" indent="-223838">
              <a:buFontTx/>
              <a:buChar char="•"/>
            </a:pPr>
            <a:r>
              <a:rPr lang="en-US" dirty="0" smtClean="0"/>
              <a:t>“A logic-in-memory computer” (1970)</a:t>
            </a:r>
          </a:p>
          <a:p>
            <a:pPr marL="1025525" lvl="3" indent="-223838">
              <a:buFontTx/>
              <a:buChar char="•"/>
            </a:pPr>
            <a:r>
              <a:rPr lang="en-US" dirty="0" smtClean="0"/>
              <a:t>No large scale integration was possible.</a:t>
            </a:r>
          </a:p>
          <a:p>
            <a:pPr marL="739775" lvl="2" indent="-223838">
              <a:buFontTx/>
              <a:buChar char="•"/>
            </a:pPr>
            <a:r>
              <a:rPr lang="en-US" dirty="0" smtClean="0"/>
              <a:t>Logic in DRAM processes</a:t>
            </a:r>
          </a:p>
          <a:p>
            <a:pPr marL="1025525" lvl="3" indent="-223838">
              <a:buFontTx/>
              <a:buChar char="•"/>
            </a:pPr>
            <a:r>
              <a:rPr lang="en-US" dirty="0"/>
              <a:t>I</a:t>
            </a:r>
            <a:r>
              <a:rPr lang="en-US" dirty="0" smtClean="0"/>
              <a:t>n-memory processors with reduced performance or highly specialized for a limited set of operations.</a:t>
            </a:r>
          </a:p>
          <a:p>
            <a:pPr marL="1025525" lvl="3" indent="-223838">
              <a:buFontTx/>
              <a:buChar char="•"/>
            </a:pPr>
            <a:r>
              <a:rPr lang="en-US" dirty="0" smtClean="0"/>
              <a:t>Reduced DRAM due to the presence of compute logic. </a:t>
            </a:r>
          </a:p>
          <a:p>
            <a:pPr marL="739775" lvl="2" indent="-223838">
              <a:buFontTx/>
              <a:buChar char="•"/>
            </a:pPr>
            <a:r>
              <a:rPr lang="en-US" dirty="0" smtClean="0"/>
              <a:t>Embedded DRAM in logic processes</a:t>
            </a:r>
          </a:p>
          <a:p>
            <a:pPr marL="1025525" lvl="3" indent="-223838">
              <a:buFontTx/>
              <a:buChar char="•"/>
            </a:pPr>
            <a:r>
              <a:rPr lang="en-US" dirty="0"/>
              <a:t>Not cost-effectively accommodate sufficient memory </a:t>
            </a:r>
            <a:r>
              <a:rPr lang="en-US" dirty="0" smtClean="0"/>
              <a:t>capacity</a:t>
            </a:r>
          </a:p>
          <a:p>
            <a:pPr marL="1025525" lvl="3" indent="-223838">
              <a:buFontTx/>
              <a:buChar char="•"/>
            </a:pPr>
            <a:r>
              <a:rPr lang="en-US" dirty="0" smtClean="0"/>
              <a:t>Reduced density of embedded memory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0675" y="150813"/>
            <a:ext cx="8502650" cy="639762"/>
          </a:xfrm>
        </p:spPr>
        <p:txBody>
          <a:bodyPr/>
          <a:lstStyle/>
          <a:p>
            <a:pPr eaLnBrk="1" hangingPunct="1">
              <a:defRPr/>
            </a:pPr>
            <a:r>
              <a:rPr dirty="0" smtClean="0"/>
              <a:t>Processing-in-memory (PIM)   ---   Overview (I)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4800600"/>
          </a:xfrm>
        </p:spPr>
        <p:txBody>
          <a:bodyPr/>
          <a:lstStyle/>
          <a:p>
            <a:pPr marL="1025525" lvl="3" indent="-223838">
              <a:buFontTx/>
              <a:buChar char="•"/>
            </a:pPr>
            <a:endParaRPr lang="en-US" dirty="0"/>
          </a:p>
          <a:p>
            <a:pPr marL="282575" indent="-223838">
              <a:buFontTx/>
              <a:buChar char="•"/>
            </a:pPr>
            <a:r>
              <a:rPr lang="en-US" dirty="0"/>
              <a:t>New opportunity: logic die stacked with </a:t>
            </a:r>
            <a:r>
              <a:rPr lang="en-US" dirty="0" smtClean="0"/>
              <a:t>memory</a:t>
            </a:r>
          </a:p>
          <a:p>
            <a:pPr marL="739775" lvl="2" indent="-223838">
              <a:buFontTx/>
              <a:buChar char="•"/>
            </a:pPr>
            <a:r>
              <a:rPr lang="en-US" dirty="0" smtClean="0"/>
              <a:t>Logic </a:t>
            </a:r>
            <a:r>
              <a:rPr lang="en-US" dirty="0"/>
              <a:t>die needed anyway for signal redistribution and </a:t>
            </a:r>
            <a:r>
              <a:rPr lang="en-US" dirty="0" smtClean="0"/>
              <a:t>integrity</a:t>
            </a:r>
          </a:p>
          <a:p>
            <a:pPr marL="739775" lvl="2" indent="-223838">
              <a:buFontTx/>
              <a:buChar char="•"/>
            </a:pPr>
            <a:r>
              <a:rPr lang="en-US" dirty="0" smtClean="0"/>
              <a:t>Potential </a:t>
            </a:r>
            <a:r>
              <a:rPr lang="en-US" dirty="0"/>
              <a:t>for non-trivial </a:t>
            </a:r>
            <a:r>
              <a:rPr lang="en-US" dirty="0" smtClean="0"/>
              <a:t>compute</a:t>
            </a:r>
            <a:endParaRPr lang="en-US" sz="2200" dirty="0" smtClean="0"/>
          </a:p>
          <a:p>
            <a:pPr marL="282575" indent="-223838">
              <a:buFontTx/>
              <a:buChar char="•"/>
            </a:pPr>
            <a:r>
              <a:rPr lang="en-US" dirty="0" smtClean="0"/>
              <a:t>Key benefits</a:t>
            </a:r>
          </a:p>
          <a:p>
            <a:pPr marL="739775" lvl="2" indent="-223838">
              <a:buFontTx/>
              <a:buChar char="•"/>
            </a:pPr>
            <a:r>
              <a:rPr lang="en-US" dirty="0" smtClean="0"/>
              <a:t>Reduce bandwidth bottlenecks</a:t>
            </a:r>
          </a:p>
          <a:p>
            <a:pPr marL="739775" lvl="2" indent="-223838">
              <a:buFontTx/>
              <a:buChar char="•"/>
            </a:pPr>
            <a:r>
              <a:rPr lang="en-US" dirty="0" smtClean="0"/>
              <a:t>Improve energy efficiency</a:t>
            </a:r>
          </a:p>
          <a:p>
            <a:pPr marL="739775" lvl="2" indent="-223838">
              <a:buFontTx/>
              <a:buChar char="•"/>
            </a:pPr>
            <a:r>
              <a:rPr lang="en-US" dirty="0" smtClean="0"/>
              <a:t>Increase compute for a fixed interposer area </a:t>
            </a:r>
          </a:p>
          <a:p>
            <a:pPr marL="739775" lvl="2" indent="-223838">
              <a:buFontTx/>
              <a:buChar char="•"/>
            </a:pPr>
            <a:r>
              <a:rPr lang="en-US" dirty="0" smtClean="0"/>
              <a:t>Processor can be optimized for high BW/compute ratio </a:t>
            </a:r>
          </a:p>
          <a:p>
            <a:pPr marL="282575" indent="-223838">
              <a:buFontTx/>
              <a:buChar char="•"/>
            </a:pPr>
            <a:r>
              <a:rPr lang="en-US" dirty="0" smtClean="0"/>
              <a:t>Challenges</a:t>
            </a:r>
          </a:p>
          <a:p>
            <a:pPr marL="739775" lvl="2" indent="-223838">
              <a:buFontTx/>
              <a:buChar char="•"/>
            </a:pPr>
            <a:r>
              <a:rPr lang="en-US" dirty="0" smtClean="0"/>
              <a:t>Programming models and interfaces</a:t>
            </a:r>
          </a:p>
          <a:p>
            <a:pPr marL="739775" lvl="2" indent="-223838">
              <a:buFontTx/>
              <a:buChar char="•"/>
            </a:pPr>
            <a:r>
              <a:rPr lang="en-US" dirty="0" smtClean="0"/>
              <a:t>Architectural tradeoffs</a:t>
            </a:r>
          </a:p>
          <a:p>
            <a:pPr marL="739775" lvl="2" indent="-223838">
              <a:buFontTx/>
              <a:buChar char="•"/>
            </a:pPr>
            <a:r>
              <a:rPr lang="en-US" dirty="0" smtClean="0"/>
              <a:t>Application refactoring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0675" y="150813"/>
            <a:ext cx="8502650" cy="639762"/>
          </a:xfrm>
        </p:spPr>
        <p:txBody>
          <a:bodyPr/>
          <a:lstStyle/>
          <a:p>
            <a:pPr eaLnBrk="1" hangingPunct="1">
              <a:defRPr/>
            </a:pPr>
            <a:r>
              <a:rPr dirty="0" smtClean="0"/>
              <a:t>Processing-in-memory (PIM)  ---   Overview (II)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293" eaLnBrk="1" fontAlgn="auto" hangingPunct="1">
              <a:spcAft>
                <a:spcPts val="0"/>
              </a:spcAft>
              <a:defRPr/>
            </a:pPr>
            <a:r>
              <a:rPr/>
              <a:t>outline</a:t>
            </a:r>
            <a:endParaRPr cap="none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4625" lvl="1" indent="-174625" eaLnBrk="1" hangingPunct="1">
              <a:buClr>
                <a:schemeClr val="bg2"/>
              </a:buClr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ea typeface="ＭＳ Ｐゴシック" panose="020B0600070205080204" pitchFamily="34" charset="-128"/>
              </a:rPr>
              <a:t>PIM </a:t>
            </a:r>
            <a:r>
              <a:rPr lang="en-US" dirty="0">
                <a:ea typeface="ＭＳ Ｐゴシック" panose="020B0600070205080204" pitchFamily="34" charset="-128"/>
              </a:rPr>
              <a:t>architecture </a:t>
            </a:r>
            <a:r>
              <a:rPr lang="en-US" dirty="0" smtClean="0">
                <a:ea typeface="ＭＳ Ｐゴシック" panose="020B0600070205080204" pitchFamily="34" charset="-128"/>
              </a:rPr>
              <a:t>baseline</a:t>
            </a:r>
            <a:endParaRPr lang="en-US" dirty="0"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endParaRPr lang="en-US" dirty="0" smtClean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r>
              <a:rPr lang="en-US" dirty="0">
                <a:ea typeface="ＭＳ Ｐゴシック" panose="020B0600070205080204" pitchFamily="34" charset="-128"/>
              </a:rPr>
              <a:t>API specification </a:t>
            </a:r>
            <a:endParaRPr lang="en-US" dirty="0" smtClean="0"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endParaRPr lang="en-US" dirty="0" smtClean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Emulator and performance models</a:t>
            </a:r>
          </a:p>
          <a:p>
            <a:pPr eaLnBrk="1" hangingPunct="1">
              <a:defRPr/>
            </a:pPr>
            <a:endParaRPr lang="en-US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Application studies</a:t>
            </a:r>
          </a:p>
          <a:p>
            <a:pPr marL="0" indent="0" eaLnBrk="1" hangingPunct="1">
              <a:buNone/>
              <a:defRPr/>
            </a:pPr>
            <a:endParaRPr lang="en-US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293" eaLnBrk="1" fontAlgn="auto" hangingPunct="1">
              <a:spcAft>
                <a:spcPts val="0"/>
              </a:spcAft>
              <a:defRPr/>
            </a:pPr>
            <a:r>
              <a:rPr dirty="0" smtClean="0"/>
              <a:t>Node Hardware organization</a:t>
            </a:r>
            <a:endParaRPr cap="none" dirty="0"/>
          </a:p>
        </p:txBody>
      </p:sp>
      <p:sp>
        <p:nvSpPr>
          <p:cNvPr id="23556" name="Content Placeholder 2"/>
          <p:cNvSpPr>
            <a:spLocks noGrp="1"/>
          </p:cNvSpPr>
          <p:nvPr>
            <p:ph idx="1"/>
          </p:nvPr>
        </p:nvSpPr>
        <p:spPr>
          <a:xfrm>
            <a:off x="320675" y="1096963"/>
            <a:ext cx="8502650" cy="3273425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anose="020B0600070205080204" pitchFamily="34" charset="-128"/>
              </a:rPr>
              <a:t>Single-level of PIM-attached memory stacks 	</a:t>
            </a:r>
          </a:p>
          <a:p>
            <a:pPr eaLnBrk="1" hangingPunct="1"/>
            <a:r>
              <a:rPr lang="en-US" dirty="0" smtClean="0">
                <a:ea typeface="ＭＳ Ｐゴシック" panose="020B0600070205080204" pitchFamily="34" charset="-128"/>
              </a:rPr>
              <a:t>Host has direct access to all memory</a:t>
            </a:r>
          </a:p>
          <a:p>
            <a:pPr lvl="1" eaLnBrk="1" hangingPunct="1"/>
            <a:r>
              <a:rPr lang="en-US" dirty="0" smtClean="0">
                <a:ea typeface="ＭＳ Ｐゴシック" panose="020B0600070205080204" pitchFamily="34" charset="-128"/>
              </a:rPr>
              <a:t>Non-PIM-enabled apps still work</a:t>
            </a:r>
          </a:p>
          <a:p>
            <a:pPr eaLnBrk="1" hangingPunct="1"/>
            <a:r>
              <a:rPr lang="en-US" dirty="0" smtClean="0">
                <a:ea typeface="ＭＳ Ｐゴシック" panose="020B0600070205080204" pitchFamily="34" charset="-128"/>
              </a:rPr>
              <a:t>Unified virtual address space</a:t>
            </a:r>
          </a:p>
          <a:p>
            <a:pPr lvl="1" eaLnBrk="1" hangingPunct="1"/>
            <a:r>
              <a:rPr lang="en-US" dirty="0" smtClean="0">
                <a:ea typeface="ＭＳ Ｐゴシック" panose="020B0600070205080204" pitchFamily="34" charset="-128"/>
              </a:rPr>
              <a:t>Shared page-tables between host and PIMs</a:t>
            </a:r>
          </a:p>
          <a:p>
            <a:pPr eaLnBrk="1" hangingPunct="1"/>
            <a:r>
              <a:rPr lang="en-US" dirty="0" smtClean="0">
                <a:ea typeface="ＭＳ Ｐゴシック" panose="020B0600070205080204" pitchFamily="34" charset="-128"/>
              </a:rPr>
              <a:t>Low-bandwidth inter-PIM interconnect</a:t>
            </a:r>
          </a:p>
          <a:p>
            <a:pPr eaLnBrk="1" hangingPunct="1"/>
            <a:endParaRPr lang="en-US" dirty="0" smtClean="0">
              <a:ea typeface="ＭＳ Ｐゴシック" panose="020B0600070205080204" pitchFamily="34" charset="-12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97789" y="3858713"/>
            <a:ext cx="7081569" cy="2342697"/>
            <a:chOff x="240937" y="2430573"/>
            <a:chExt cx="8555398" cy="3175442"/>
          </a:xfrm>
        </p:grpSpPr>
        <p:sp>
          <p:nvSpPr>
            <p:cNvPr id="7" name="Cube 6"/>
            <p:cNvSpPr/>
            <p:nvPr/>
          </p:nvSpPr>
          <p:spPr bwMode="auto">
            <a:xfrm>
              <a:off x="533400" y="3276600"/>
              <a:ext cx="6705600" cy="1524000"/>
            </a:xfrm>
            <a:prstGeom prst="cube">
              <a:avLst>
                <a:gd name="adj" fmla="val 9024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Cube 7"/>
            <p:cNvSpPr/>
            <p:nvPr/>
          </p:nvSpPr>
          <p:spPr bwMode="auto">
            <a:xfrm>
              <a:off x="2786063" y="3429000"/>
              <a:ext cx="2133600" cy="914400"/>
            </a:xfrm>
            <a:prstGeom prst="cube">
              <a:avLst>
                <a:gd name="adj" fmla="val 85598"/>
              </a:avLst>
            </a:prstGeom>
            <a:solidFill>
              <a:srgbClr val="EEECE1">
                <a:lumMod val="50000"/>
              </a:srgbClr>
            </a:solidFill>
            <a:ln w="2540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1676400" y="2633663"/>
              <a:ext cx="1676400" cy="1100137"/>
              <a:chOff x="1600200" y="2633332"/>
              <a:chExt cx="1676400" cy="1100468"/>
            </a:xfrm>
          </p:grpSpPr>
          <p:sp>
            <p:nvSpPr>
              <p:cNvPr id="41" name="Cube 40"/>
              <p:cNvSpPr/>
              <p:nvPr/>
            </p:nvSpPr>
            <p:spPr>
              <a:xfrm>
                <a:off x="1600200" y="3276462"/>
                <a:ext cx="1676400" cy="457338"/>
              </a:xfrm>
              <a:prstGeom prst="cube">
                <a:avLst>
                  <a:gd name="adj" fmla="val 73970"/>
                </a:avLst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EEECE1">
                    <a:lumMod val="25000"/>
                  </a:srgbClr>
                </a:solidFill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Cube 41"/>
              <p:cNvSpPr/>
              <p:nvPr/>
            </p:nvSpPr>
            <p:spPr>
              <a:xfrm>
                <a:off x="1600200" y="3124017"/>
                <a:ext cx="1676400" cy="457338"/>
              </a:xfrm>
              <a:prstGeom prst="cube">
                <a:avLst>
                  <a:gd name="adj" fmla="val 73970"/>
                </a:avLst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Cube 42"/>
              <p:cNvSpPr/>
              <p:nvPr/>
            </p:nvSpPr>
            <p:spPr>
              <a:xfrm>
                <a:off x="1600200" y="2960455"/>
                <a:ext cx="1676400" cy="457338"/>
              </a:xfrm>
              <a:prstGeom prst="cube">
                <a:avLst>
                  <a:gd name="adj" fmla="val 73970"/>
                </a:avLst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Cube 43"/>
              <p:cNvSpPr/>
              <p:nvPr/>
            </p:nvSpPr>
            <p:spPr>
              <a:xfrm>
                <a:off x="1600200" y="2796893"/>
                <a:ext cx="1676400" cy="457338"/>
              </a:xfrm>
              <a:prstGeom prst="cube">
                <a:avLst>
                  <a:gd name="adj" fmla="val 73970"/>
                </a:avLst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Cube 44"/>
              <p:cNvSpPr/>
              <p:nvPr/>
            </p:nvSpPr>
            <p:spPr>
              <a:xfrm>
                <a:off x="1600200" y="2633332"/>
                <a:ext cx="1676400" cy="457338"/>
              </a:xfrm>
              <a:prstGeom prst="cube">
                <a:avLst>
                  <a:gd name="adj" fmla="val 73970"/>
                </a:avLst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914400" y="3428999"/>
              <a:ext cx="1676400" cy="1100138"/>
              <a:chOff x="1600200" y="2633332"/>
              <a:chExt cx="1676400" cy="1100468"/>
            </a:xfrm>
          </p:grpSpPr>
          <p:sp>
            <p:nvSpPr>
              <p:cNvPr id="36" name="Cube 35"/>
              <p:cNvSpPr/>
              <p:nvPr/>
            </p:nvSpPr>
            <p:spPr>
              <a:xfrm>
                <a:off x="1600200" y="3276463"/>
                <a:ext cx="1676400" cy="457337"/>
              </a:xfrm>
              <a:prstGeom prst="cube">
                <a:avLst>
                  <a:gd name="adj" fmla="val 73970"/>
                </a:avLst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EEECE1">
                    <a:lumMod val="25000"/>
                  </a:srgbClr>
                </a:solidFill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Cube 36"/>
              <p:cNvSpPr/>
              <p:nvPr/>
            </p:nvSpPr>
            <p:spPr>
              <a:xfrm>
                <a:off x="1600200" y="3124017"/>
                <a:ext cx="1676400" cy="457337"/>
              </a:xfrm>
              <a:prstGeom prst="cube">
                <a:avLst>
                  <a:gd name="adj" fmla="val 73970"/>
                </a:avLst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Cube 37"/>
              <p:cNvSpPr/>
              <p:nvPr/>
            </p:nvSpPr>
            <p:spPr>
              <a:xfrm>
                <a:off x="1600200" y="2960455"/>
                <a:ext cx="1676400" cy="457337"/>
              </a:xfrm>
              <a:prstGeom prst="cube">
                <a:avLst>
                  <a:gd name="adj" fmla="val 73970"/>
                </a:avLst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Cube 38"/>
              <p:cNvSpPr/>
              <p:nvPr/>
            </p:nvSpPr>
            <p:spPr>
              <a:xfrm>
                <a:off x="1600200" y="2796894"/>
                <a:ext cx="1676400" cy="457337"/>
              </a:xfrm>
              <a:prstGeom prst="cube">
                <a:avLst>
                  <a:gd name="adj" fmla="val 73970"/>
                </a:avLst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Cube 39"/>
              <p:cNvSpPr/>
              <p:nvPr/>
            </p:nvSpPr>
            <p:spPr>
              <a:xfrm>
                <a:off x="1600200" y="2633332"/>
                <a:ext cx="1676400" cy="457337"/>
              </a:xfrm>
              <a:prstGeom prst="cube">
                <a:avLst>
                  <a:gd name="adj" fmla="val 73970"/>
                </a:avLst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5181600" y="2635249"/>
              <a:ext cx="1676400" cy="1100138"/>
              <a:chOff x="1600200" y="2633332"/>
              <a:chExt cx="1676400" cy="1100468"/>
            </a:xfrm>
          </p:grpSpPr>
          <p:sp>
            <p:nvSpPr>
              <p:cNvPr id="31" name="Cube 30"/>
              <p:cNvSpPr/>
              <p:nvPr/>
            </p:nvSpPr>
            <p:spPr>
              <a:xfrm>
                <a:off x="1600200" y="3276463"/>
                <a:ext cx="1676400" cy="457337"/>
              </a:xfrm>
              <a:prstGeom prst="cube">
                <a:avLst>
                  <a:gd name="adj" fmla="val 73970"/>
                </a:avLst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EEECE1">
                    <a:lumMod val="25000"/>
                  </a:srgbClr>
                </a:solidFill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Cube 31"/>
              <p:cNvSpPr/>
              <p:nvPr/>
            </p:nvSpPr>
            <p:spPr>
              <a:xfrm>
                <a:off x="1600200" y="3124017"/>
                <a:ext cx="1676400" cy="457337"/>
              </a:xfrm>
              <a:prstGeom prst="cube">
                <a:avLst>
                  <a:gd name="adj" fmla="val 73970"/>
                </a:avLst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Cube 32"/>
              <p:cNvSpPr/>
              <p:nvPr/>
            </p:nvSpPr>
            <p:spPr>
              <a:xfrm>
                <a:off x="1600200" y="2960455"/>
                <a:ext cx="1676400" cy="457337"/>
              </a:xfrm>
              <a:prstGeom prst="cube">
                <a:avLst>
                  <a:gd name="adj" fmla="val 73970"/>
                </a:avLst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Cube 33"/>
              <p:cNvSpPr/>
              <p:nvPr/>
            </p:nvSpPr>
            <p:spPr>
              <a:xfrm>
                <a:off x="1600200" y="2796894"/>
                <a:ext cx="1676400" cy="457337"/>
              </a:xfrm>
              <a:prstGeom prst="cube">
                <a:avLst>
                  <a:gd name="adj" fmla="val 73970"/>
                </a:avLst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Cube 34"/>
              <p:cNvSpPr/>
              <p:nvPr/>
            </p:nvSpPr>
            <p:spPr>
              <a:xfrm>
                <a:off x="1600200" y="2633332"/>
                <a:ext cx="1676400" cy="457337"/>
              </a:xfrm>
              <a:prstGeom prst="cube">
                <a:avLst>
                  <a:gd name="adj" fmla="val 73970"/>
                </a:avLst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4343400" y="3430594"/>
              <a:ext cx="1676400" cy="1101727"/>
              <a:chOff x="1600200" y="2633332"/>
              <a:chExt cx="1676400" cy="1100468"/>
            </a:xfrm>
          </p:grpSpPr>
          <p:sp>
            <p:nvSpPr>
              <p:cNvPr id="26" name="Cube 25"/>
              <p:cNvSpPr/>
              <p:nvPr/>
            </p:nvSpPr>
            <p:spPr>
              <a:xfrm>
                <a:off x="1600200" y="3277122"/>
                <a:ext cx="1676400" cy="456678"/>
              </a:xfrm>
              <a:prstGeom prst="cube">
                <a:avLst>
                  <a:gd name="adj" fmla="val 73970"/>
                </a:avLst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EEECE1">
                    <a:lumMod val="25000"/>
                  </a:srgbClr>
                </a:solidFill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Cube 26"/>
              <p:cNvSpPr/>
              <p:nvPr/>
            </p:nvSpPr>
            <p:spPr>
              <a:xfrm>
                <a:off x="1600200" y="3124896"/>
                <a:ext cx="1676400" cy="456678"/>
              </a:xfrm>
              <a:prstGeom prst="cube">
                <a:avLst>
                  <a:gd name="adj" fmla="val 73970"/>
                </a:avLst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Cube 27"/>
              <p:cNvSpPr/>
              <p:nvPr/>
            </p:nvSpPr>
            <p:spPr>
              <a:xfrm>
                <a:off x="1600200" y="2961569"/>
                <a:ext cx="1676400" cy="456678"/>
              </a:xfrm>
              <a:prstGeom prst="cube">
                <a:avLst>
                  <a:gd name="adj" fmla="val 73970"/>
                </a:avLst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Cube 28"/>
              <p:cNvSpPr/>
              <p:nvPr/>
            </p:nvSpPr>
            <p:spPr>
              <a:xfrm>
                <a:off x="1600200" y="2796657"/>
                <a:ext cx="1676400" cy="456678"/>
              </a:xfrm>
              <a:prstGeom prst="cube">
                <a:avLst>
                  <a:gd name="adj" fmla="val 73970"/>
                </a:avLst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Cube 29"/>
              <p:cNvSpPr/>
              <p:nvPr/>
            </p:nvSpPr>
            <p:spPr>
              <a:xfrm>
                <a:off x="1600200" y="2633332"/>
                <a:ext cx="1676400" cy="456678"/>
              </a:xfrm>
              <a:prstGeom prst="cube">
                <a:avLst>
                  <a:gd name="adj" fmla="val 73970"/>
                </a:avLst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47"/>
            <p:cNvSpPr txBox="1">
              <a:spLocks noChangeArrowheads="1"/>
            </p:cNvSpPr>
            <p:nvPr/>
          </p:nvSpPr>
          <p:spPr bwMode="auto">
            <a:xfrm>
              <a:off x="3048001" y="5105399"/>
              <a:ext cx="1934377" cy="500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Host </a:t>
              </a:r>
              <a:r>
                <a:rPr kumimoji="0" lang="en-US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Processor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14" name="TextBox 55"/>
            <p:cNvSpPr txBox="1">
              <a:spLocks noChangeArrowheads="1"/>
            </p:cNvSpPr>
            <p:nvPr/>
          </p:nvSpPr>
          <p:spPr bwMode="auto">
            <a:xfrm>
              <a:off x="6826859" y="4461161"/>
              <a:ext cx="1471362" cy="876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Interposer or board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cxnSp>
          <p:nvCxnSpPr>
            <p:cNvPr id="15" name="Straight Arrow Connector 14"/>
            <p:cNvCxnSpPr>
              <a:stCxn id="14" idx="1"/>
            </p:cNvCxnSpPr>
            <p:nvPr/>
          </p:nvCxnSpPr>
          <p:spPr bwMode="auto">
            <a:xfrm flipH="1" flipV="1">
              <a:off x="6445861" y="4156365"/>
              <a:ext cx="380998" cy="742836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triangle" w="lg" len="lg"/>
            </a:ln>
            <a:effectLst/>
          </p:spPr>
        </p:cxnSp>
        <p:cxnSp>
          <p:nvCxnSpPr>
            <p:cNvPr id="16" name="Straight Arrow Connector 15"/>
            <p:cNvCxnSpPr>
              <a:stCxn id="13" idx="0"/>
              <a:endCxn id="8" idx="3"/>
            </p:cNvCxnSpPr>
            <p:nvPr/>
          </p:nvCxnSpPr>
          <p:spPr bwMode="auto">
            <a:xfrm flipH="1" flipV="1">
              <a:off x="3504050" y="4343400"/>
              <a:ext cx="511139" cy="761999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triangle" w="lg" len="lg"/>
            </a:ln>
            <a:effectLst/>
          </p:spPr>
        </p:cxnSp>
        <p:sp>
          <p:nvSpPr>
            <p:cNvPr id="17" name="TextBox 74"/>
            <p:cNvSpPr txBox="1">
              <a:spLocks noChangeArrowheads="1"/>
            </p:cNvSpPr>
            <p:nvPr/>
          </p:nvSpPr>
          <p:spPr bwMode="auto">
            <a:xfrm>
              <a:off x="304800" y="5105399"/>
              <a:ext cx="2341764" cy="500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Logic die with PIM</a:t>
              </a:r>
            </a:p>
          </p:txBody>
        </p:sp>
        <p:cxnSp>
          <p:nvCxnSpPr>
            <p:cNvPr id="18" name="Straight Arrow Connector 17"/>
            <p:cNvCxnSpPr>
              <a:stCxn id="17" idx="0"/>
              <a:endCxn id="36" idx="3"/>
            </p:cNvCxnSpPr>
            <p:nvPr/>
          </p:nvCxnSpPr>
          <p:spPr bwMode="auto">
            <a:xfrm flipV="1">
              <a:off x="1475682" y="4529137"/>
              <a:ext cx="126204" cy="576262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triangle" w="lg" len="lg"/>
            </a:ln>
            <a:effectLst/>
          </p:spPr>
        </p:cxnSp>
        <p:sp>
          <p:nvSpPr>
            <p:cNvPr id="19" name="TextBox 79"/>
            <p:cNvSpPr txBox="1">
              <a:spLocks noChangeArrowheads="1"/>
            </p:cNvSpPr>
            <p:nvPr/>
          </p:nvSpPr>
          <p:spPr bwMode="auto">
            <a:xfrm>
              <a:off x="240937" y="2430573"/>
              <a:ext cx="1511662" cy="876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Memory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dies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>
              <a:off x="685800" y="3240420"/>
              <a:ext cx="277200" cy="417139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triangle" w="lg" len="lg"/>
            </a:ln>
            <a:effectLst/>
          </p:spPr>
        </p:cxnSp>
        <p:cxnSp>
          <p:nvCxnSpPr>
            <p:cNvPr id="21" name="Straight Arrow Connector 20"/>
            <p:cNvCxnSpPr>
              <a:endCxn id="39" idx="2"/>
            </p:cNvCxnSpPr>
            <p:nvPr/>
          </p:nvCxnSpPr>
          <p:spPr bwMode="auto">
            <a:xfrm>
              <a:off x="653868" y="3217865"/>
              <a:ext cx="260531" cy="772341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triangle" w="lg" len="lg"/>
            </a:ln>
            <a:effectLst/>
          </p:spPr>
        </p:cxnSp>
        <p:sp>
          <p:nvSpPr>
            <p:cNvPr id="22" name="Right Brace 21"/>
            <p:cNvSpPr/>
            <p:nvPr/>
          </p:nvSpPr>
          <p:spPr bwMode="auto">
            <a:xfrm>
              <a:off x="7315200" y="2971800"/>
              <a:ext cx="228600" cy="762000"/>
            </a:xfrm>
            <a:prstGeom prst="rightBrac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90"/>
            <p:cNvSpPr txBox="1">
              <a:spLocks noChangeArrowheads="1"/>
            </p:cNvSpPr>
            <p:nvPr/>
          </p:nvSpPr>
          <p:spPr bwMode="auto">
            <a:xfrm>
              <a:off x="7531462" y="2979849"/>
              <a:ext cx="1264873" cy="876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Memory stack</a:t>
              </a:r>
            </a:p>
          </p:txBody>
        </p:sp>
        <p:cxnSp>
          <p:nvCxnSpPr>
            <p:cNvPr id="24" name="Straight Connector 23"/>
            <p:cNvCxnSpPr/>
            <p:nvPr/>
          </p:nvCxnSpPr>
          <p:spPr bwMode="auto">
            <a:xfrm flipH="1">
              <a:off x="6553200" y="3733800"/>
              <a:ext cx="6858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flipH="1">
              <a:off x="6553200" y="2971800"/>
              <a:ext cx="6858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293" eaLnBrk="1" fontAlgn="auto" hangingPunct="1">
              <a:spcAft>
                <a:spcPts val="0"/>
              </a:spcAft>
              <a:defRPr/>
            </a:pPr>
            <a:r>
              <a:rPr/>
              <a:t>PIM API overview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20675" y="950594"/>
            <a:ext cx="8502650" cy="54197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ea typeface="ＭＳ Ｐゴシック" pitchFamily="34" charset="-128"/>
              </a:rPr>
              <a:t>Current focus is on single PIM-enabled node</a:t>
            </a:r>
          </a:p>
          <a:p>
            <a:pPr lvl="2" eaLnBrk="1" hangingPunct="1">
              <a:buFont typeface="Arial" charset="0"/>
              <a:buChar char="–"/>
              <a:defRPr/>
            </a:pPr>
            <a:r>
              <a:rPr lang="en-US" dirty="0" smtClean="0">
                <a:ea typeface="ＭＳ Ｐゴシック" pitchFamily="34" charset="-128"/>
              </a:rPr>
              <a:t>Current PIM hardware baseline is general-purpose processor</a:t>
            </a:r>
          </a:p>
          <a:p>
            <a:pPr eaLnBrk="1" hangingPunct="1">
              <a:defRPr/>
            </a:pPr>
            <a:r>
              <a:rPr lang="en-US" dirty="0" smtClean="0">
                <a:ea typeface="ＭＳ Ｐゴシック" pitchFamily="34" charset="-128"/>
              </a:rPr>
              <a:t>Key goals of API</a:t>
            </a:r>
          </a:p>
          <a:p>
            <a:pPr lvl="2" eaLnBrk="1" hangingPunct="1">
              <a:buFont typeface="Arial" charset="0"/>
              <a:buChar char="–"/>
              <a:defRPr/>
            </a:pPr>
            <a:r>
              <a:rPr lang="en-US" dirty="0" smtClean="0">
                <a:ea typeface="ＭＳ Ｐゴシック" pitchFamily="34" charset="-128"/>
              </a:rPr>
              <a:t>Facilitate data layout control</a:t>
            </a:r>
          </a:p>
          <a:p>
            <a:pPr lvl="2" eaLnBrk="1" hangingPunct="1">
              <a:buFont typeface="Arial" charset="0"/>
              <a:buChar char="–"/>
              <a:defRPr/>
            </a:pPr>
            <a:r>
              <a:rPr lang="en-US" dirty="0" smtClean="0">
                <a:ea typeface="ＭＳ Ｐゴシック" pitchFamily="34" charset="-128"/>
              </a:rPr>
              <a:t>Dispatch compute to PIMs using standard parallel abstractions</a:t>
            </a:r>
          </a:p>
          <a:p>
            <a:pPr eaLnBrk="1" hangingPunct="1">
              <a:defRPr/>
            </a:pPr>
            <a:r>
              <a:rPr lang="en-US" dirty="0" smtClean="0">
                <a:ea typeface="ＭＳ Ｐゴシック" pitchFamily="34" charset="-128"/>
              </a:rPr>
              <a:t>A “convenient” level of abstraction for early PIM evaluations</a:t>
            </a:r>
          </a:p>
          <a:p>
            <a:pPr lvl="2" eaLnBrk="1" hangingPunct="1">
              <a:buFont typeface="Arial" charset="0"/>
              <a:buChar char="–"/>
              <a:defRPr/>
            </a:pPr>
            <a:r>
              <a:rPr lang="en-US" dirty="0" smtClean="0">
                <a:ea typeface="ＭＳ Ｐゴシック" pitchFamily="34" charset="-128"/>
              </a:rPr>
              <a:t>Aimed at PIM feasibility studies</a:t>
            </a:r>
          </a:p>
          <a:p>
            <a:pPr lvl="2" eaLnBrk="1" hangingPunct="1">
              <a:buFont typeface="Arial" charset="0"/>
              <a:buChar char="–"/>
              <a:defRPr/>
            </a:pPr>
            <a:r>
              <a:rPr lang="en-US" dirty="0" smtClean="0">
                <a:ea typeface="ＭＳ Ｐゴシック" pitchFamily="34" charset="-128"/>
              </a:rPr>
              <a:t>annotation of data and compute for PIM with reasonable programmer effort</a:t>
            </a:r>
          </a:p>
          <a:p>
            <a:pPr eaLnBrk="1" hangingPunct="1">
              <a:defRPr/>
            </a:pPr>
            <a:r>
              <a:rPr lang="en-US" dirty="0" smtClean="0">
                <a:ea typeface="ＭＳ Ｐゴシック" pitchFamily="34" charset="-128"/>
              </a:rPr>
              <a:t>Key API features:</a:t>
            </a:r>
          </a:p>
          <a:p>
            <a:pPr lvl="2" eaLnBrk="1" hangingPunct="1">
              <a:defRPr/>
            </a:pPr>
            <a:r>
              <a:rPr lang="en-US" dirty="0">
                <a:ea typeface="ＭＳ Ｐゴシック" pitchFamily="34" charset="-128"/>
              </a:rPr>
              <a:t>d</a:t>
            </a:r>
            <a:r>
              <a:rPr lang="en-US" dirty="0" smtClean="0">
                <a:ea typeface="ＭＳ Ｐゴシック" pitchFamily="34" charset="-128"/>
              </a:rPr>
              <a:t>iscover device</a:t>
            </a:r>
          </a:p>
          <a:p>
            <a:pPr lvl="2" eaLnBrk="1" hangingPunct="1">
              <a:defRPr/>
            </a:pPr>
            <a:r>
              <a:rPr lang="en-US" dirty="0" smtClean="0">
                <a:ea typeface="ＭＳ Ｐゴシック" pitchFamily="34" charset="-128"/>
              </a:rPr>
              <a:t>query device characteristics</a:t>
            </a:r>
          </a:p>
          <a:p>
            <a:pPr lvl="2" eaLnBrk="1" hangingPunct="1">
              <a:defRPr/>
            </a:pPr>
            <a:r>
              <a:rPr lang="en-US" dirty="0" smtClean="0">
                <a:ea typeface="ＭＳ Ｐゴシック" pitchFamily="34" charset="-128"/>
              </a:rPr>
              <a:t>manage locality</a:t>
            </a:r>
          </a:p>
          <a:p>
            <a:pPr lvl="2" eaLnBrk="1" hangingPunct="1">
              <a:defRPr/>
            </a:pPr>
            <a:r>
              <a:rPr lang="en-US" dirty="0">
                <a:ea typeface="ＭＳ Ｐゴシック" pitchFamily="34" charset="-128"/>
              </a:rPr>
              <a:t>d</a:t>
            </a:r>
            <a:r>
              <a:rPr lang="en-US" dirty="0" smtClean="0">
                <a:ea typeface="ＭＳ Ｐゴシック" pitchFamily="34" charset="-128"/>
              </a:rPr>
              <a:t>ispatch compute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293" eaLnBrk="1" fontAlgn="auto" hangingPunct="1">
              <a:spcAft>
                <a:spcPts val="0"/>
              </a:spcAft>
              <a:defRPr/>
            </a:pPr>
            <a:r>
              <a:rPr/>
              <a:t>PIM </a:t>
            </a:r>
            <a:r>
              <a:rPr err="1"/>
              <a:t>Pthread</a:t>
            </a:r>
            <a:r>
              <a:rPr/>
              <a:t> example: Parallel prefix sum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546100" y="1096963"/>
            <a:ext cx="8277225" cy="5113337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list_of_pims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max_pims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pim_device_id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failure = </a:t>
            </a:r>
            <a:r>
              <a:rPr lang="en-US" sz="11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pim_get_device_ids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(PIM_CLASS_0, 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max_pims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list_of_pims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&amp;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num_pims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(i = 0; i &lt; 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num_pims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i++) {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failure = </a:t>
            </a:r>
            <a:r>
              <a:rPr lang="en-US" sz="11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pim_get_device_info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list_of_pims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[i], PIM_CPU_CORES, 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needed_size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device_info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NULL);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…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(i = 0; i &lt; 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num_pims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i++) {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parallel_input_array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[i] = </a:t>
            </a:r>
            <a:r>
              <a:rPr lang="en-US" sz="11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pim_malloc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(uint32_t) * 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chunk_size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list_of_pims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[i],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PIM_MEM_DEFAULT_FLAGS, PIM_PLATFORM_PTHREAD_CPU);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parallel_output_array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[i] = </a:t>
            </a:r>
            <a:r>
              <a:rPr lang="en-US" sz="11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pim_malloc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(uint64_t) * 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chunk_size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list_of_pims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[i],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PIM_MEM_DEFAULT_FLAGS, PIM_PLATFORM_PTHREAD_CPU);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(i = 0; i &lt; 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num_pims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i++) {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pim_args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[PTHREAD_ARG_THREAD] = &amp;(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pim_threads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[i]); // 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pthread_t</a:t>
            </a:r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arg_size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[PTHREAD_ARG_THREAD] = 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pthread_t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pim_args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[PTHREAD_ARG_ATTR] = NULL; // 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pthread_attr_t</a:t>
            </a:r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arg_size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[PTHREAD_ARG_ATTR] = 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pthread_attr_t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pim_args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[PTHREAD_ARG_INPUT] = &amp;(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thread_input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[i]); // void * for thread input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arg_size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[PTHREAD_ARG_INPUT] = 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(void *);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pim_function.func_ptr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parallel_prefix_sum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spawn_error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1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pim_spawn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pim_function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pim_args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arg_size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NUM_PTHREAD_ARGUMENTS, 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list_of_pims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[i], PIM_PLATFORM_PTHREAD_CPU);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(i = 0; i &lt; 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num_pims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i++) {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pthread_join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pim_threads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[i], NULL);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xmlns="" val="268862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_PerfCorrelationToDoE_130218_with_Legal_comments">
  <a:themeElements>
    <a:clrScheme name="AMD 2010 Theme">
      <a:dk1>
        <a:sysClr val="windowText" lastClr="000000"/>
      </a:dk1>
      <a:lt1>
        <a:sysClr val="window" lastClr="FFFFFF"/>
      </a:lt1>
      <a:dk2>
        <a:srgbClr val="009966"/>
      </a:dk2>
      <a:lt2>
        <a:srgbClr val="1B1B1B"/>
      </a:lt2>
      <a:accent1>
        <a:srgbClr val="D31919"/>
      </a:accent1>
      <a:accent2>
        <a:srgbClr val="767DC5"/>
      </a:accent2>
      <a:accent3>
        <a:srgbClr val="FC6500"/>
      </a:accent3>
      <a:accent4>
        <a:srgbClr val="807F82"/>
      </a:accent4>
      <a:accent5>
        <a:srgbClr val="0860A8"/>
      </a:accent5>
      <a:accent6>
        <a:srgbClr val="FFFFFF"/>
      </a:accent6>
      <a:hlink>
        <a:srgbClr val="009966"/>
      </a:hlink>
      <a:folHlink>
        <a:srgbClr val="767DC5"/>
      </a:folHlink>
    </a:clrScheme>
    <a:fontScheme name="AMD Arial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25400" algn="ctr">
          <a:noFill/>
          <a:round/>
          <a:headEnd/>
          <a:tailEnd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a:spPr>
      <a:bodyPr lIns="228600" tIns="45714" rIns="228600" bIns="45714" anchor="ctr"/>
      <a:lstStyle>
        <a:defPPr marL="1588" indent="-1588" algn="ctr" defTabSz="913183">
          <a:defRPr b="1" dirty="0" smtClean="0">
            <a:solidFill>
              <a:prstClr val="white"/>
            </a:solidFill>
            <a:cs typeface="Arial" charset="0"/>
          </a:defRPr>
        </a:defPPr>
      </a:lstStyle>
    </a:spDef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4B1B7A46415B40BFB5FA6C8004ECA5" ma:contentTypeVersion="1" ma:contentTypeDescription="Create a new document." ma:contentTypeScope="" ma:versionID="ac3b19f409d7e963cd80e4dcd1b829f4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EE66733-D17E-4939-8EF4-1CC0CD3F59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CB560FA5-4018-4CA6-BAE1-AE02EF27DAB0}">
  <ds:schemaRefs>
    <ds:schemaRef ds:uri="http://www.w3.org/XML/1998/namespace"/>
    <ds:schemaRef ds:uri="http://schemas.openxmlformats.org/package/2006/metadata/core-properties"/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http://schemas.microsoft.com/sharepoint/v3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49334O_PPT_2011_WHT_Conf_NDA_ Std_FINAL</Template>
  <TotalTime>13885</TotalTime>
  <Words>1045</Words>
  <Application>Microsoft Office PowerPoint</Application>
  <PresentationFormat>On-screen Show (4:3)</PresentationFormat>
  <Paragraphs>299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Custom Design</vt:lpstr>
      <vt:lpstr>THEME_PerfCorrelationToDoE_130218_with_Legal_comments</vt:lpstr>
      <vt:lpstr>A new perspective on  processing-in-memory architecture design</vt:lpstr>
      <vt:lpstr>Processing-in-memory?</vt:lpstr>
      <vt:lpstr>Highlight</vt:lpstr>
      <vt:lpstr>Processing-in-memory (PIM)   ---   Overview (I)</vt:lpstr>
      <vt:lpstr>Processing-in-memory (PIM)  ---   Overview (II)</vt:lpstr>
      <vt:lpstr>outline</vt:lpstr>
      <vt:lpstr>Node Hardware organization</vt:lpstr>
      <vt:lpstr>PIM API overview</vt:lpstr>
      <vt:lpstr>PIM Pthread example: Parallel prefix sum</vt:lpstr>
      <vt:lpstr>PIM Emulation and performance model</vt:lpstr>
      <vt:lpstr>Parallel Prefix Sum – HOST-only vs HOST+PIM</vt:lpstr>
      <vt:lpstr>Parallel Prefix Sum – host-only vs host+PIM</vt:lpstr>
      <vt:lpstr>waxpby – host-only vs host+PIM</vt:lpstr>
      <vt:lpstr>Summary and Future work</vt:lpstr>
      <vt:lpstr>Acknowledgement:</vt:lpstr>
    </vt:vector>
  </TitlesOfParts>
  <Company>Advanced Micro Devices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New Perspective on Processing-in-memory Architecture Design</dc:title>
  <dc:creator>Advanced Micro Devices</dc:creator>
  <cp:lastModifiedBy>Joseph Lee Greathouse</cp:lastModifiedBy>
  <cp:revision>145</cp:revision>
  <dcterms:created xsi:type="dcterms:W3CDTF">2011-05-24T21:13:54Z</dcterms:created>
  <dcterms:modified xsi:type="dcterms:W3CDTF">2015-02-08T06:01:20Z</dcterms:modified>
</cp:coreProperties>
</file>