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1.xml" ContentType="application/vnd.openxmlformats-officedocument.drawingml.chart+xml"/>
  <Override PartName="/ppt/notesSlides/notesSlide6.xml" ContentType="application/vnd.openxmlformats-officedocument.presentationml.notesSlide+xml"/>
  <Override PartName="/ppt/charts/chart2.xml" ContentType="application/vnd.openxmlformats-officedocument.drawingml.char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9" r:id="rId1"/>
  </p:sldMasterIdLst>
  <p:notesMasterIdLst>
    <p:notesMasterId r:id="rId14"/>
  </p:notesMasterIdLst>
  <p:sldIdLst>
    <p:sldId id="256" r:id="rId2"/>
    <p:sldId id="257" r:id="rId3"/>
    <p:sldId id="259" r:id="rId4"/>
    <p:sldId id="262" r:id="rId5"/>
    <p:sldId id="271" r:id="rId6"/>
    <p:sldId id="272" r:id="rId7"/>
    <p:sldId id="263" r:id="rId8"/>
    <p:sldId id="267" r:id="rId9"/>
    <p:sldId id="270" r:id="rId10"/>
    <p:sldId id="269" r:id="rId11"/>
    <p:sldId id="273" r:id="rId12"/>
    <p:sldId id="274" r:id="rId13"/>
  </p:sldIdLst>
  <p:sldSz cx="9144000" cy="6858000" type="screen4x3"/>
  <p:notesSz cx="6950075" cy="923607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0420" autoAdjust="0"/>
  </p:normalViewPr>
  <p:slideViewPr>
    <p:cSldViewPr>
      <p:cViewPr varScale="1">
        <p:scale>
          <a:sx n="50" d="100"/>
          <a:sy n="50" d="100"/>
        </p:scale>
        <p:origin x="-1644" y="-90"/>
      </p:cViewPr>
      <p:guideLst>
        <p:guide orient="horz" pos="2160"/>
        <p:guide pos="2880"/>
      </p:guideLst>
    </p:cSldViewPr>
  </p:slideViewPr>
  <p:notesTextViewPr>
    <p:cViewPr>
      <p:scale>
        <a:sx n="1" d="1"/>
        <a:sy n="1" d="1"/>
      </p:scale>
      <p:origin x="0" y="3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spPr>
            <a:ln w="63500"/>
          </c:spPr>
          <c:marker>
            <c:symbol val="none"/>
          </c:marker>
          <c:cat>
            <c:numRef>
              <c:f>Sheet1!$A$1:$A$101</c:f>
              <c:numCache>
                <c:formatCode>General</c:formatCode>
                <c:ptCount val="101"/>
                <c:pt idx="0">
                  <c:v>0</c:v>
                </c:pt>
                <c:pt idx="1">
                  <c:v>25</c:v>
                </c:pt>
                <c:pt idx="2">
                  <c:v>50</c:v>
                </c:pt>
                <c:pt idx="3">
                  <c:v>75</c:v>
                </c:pt>
                <c:pt idx="4">
                  <c:v>100</c:v>
                </c:pt>
              </c:numCache>
            </c:numRef>
          </c:cat>
          <c:val>
            <c:numRef>
              <c:f>Sheet1!$B$1:$B$5</c:f>
              <c:numCache>
                <c:formatCode>General</c:formatCode>
                <c:ptCount val="5"/>
                <c:pt idx="0">
                  <c:v>0</c:v>
                </c:pt>
                <c:pt idx="1">
                  <c:v>25</c:v>
                </c:pt>
                <c:pt idx="2">
                  <c:v>50</c:v>
                </c:pt>
                <c:pt idx="3">
                  <c:v>75</c:v>
                </c:pt>
                <c:pt idx="4">
                  <c:v>100</c:v>
                </c:pt>
              </c:numCache>
            </c:numRef>
          </c:val>
          <c:smooth val="0"/>
        </c:ser>
        <c:dLbls>
          <c:showLegendKey val="0"/>
          <c:showVal val="0"/>
          <c:showCatName val="0"/>
          <c:showSerName val="0"/>
          <c:showPercent val="0"/>
          <c:showBubbleSize val="0"/>
        </c:dLbls>
        <c:marker val="1"/>
        <c:smooth val="0"/>
        <c:axId val="98695680"/>
        <c:axId val="97618176"/>
      </c:lineChart>
      <c:catAx>
        <c:axId val="98695680"/>
        <c:scaling>
          <c:orientation val="minMax"/>
        </c:scaling>
        <c:delete val="1"/>
        <c:axPos val="b"/>
        <c:title>
          <c:tx>
            <c:rich>
              <a:bodyPr/>
              <a:lstStyle/>
              <a:p>
                <a:pPr>
                  <a:defRPr sz="2000"/>
                </a:pPr>
                <a:r>
                  <a:rPr lang="en-US" sz="2000" baseline="0" dirty="0" smtClean="0"/>
                  <a:t>Overhead</a:t>
                </a:r>
                <a:endParaRPr lang="en-US" sz="2000" dirty="0"/>
              </a:p>
            </c:rich>
          </c:tx>
          <c:layout/>
          <c:overlay val="0"/>
        </c:title>
        <c:numFmt formatCode="General" sourceLinked="1"/>
        <c:majorTickMark val="out"/>
        <c:minorTickMark val="none"/>
        <c:tickLblPos val="nextTo"/>
        <c:crossAx val="97618176"/>
        <c:crosses val="autoZero"/>
        <c:auto val="1"/>
        <c:lblAlgn val="ctr"/>
        <c:lblOffset val="100"/>
        <c:noMultiLvlLbl val="0"/>
      </c:catAx>
      <c:valAx>
        <c:axId val="97618176"/>
        <c:scaling>
          <c:orientation val="minMax"/>
          <c:max val="100"/>
        </c:scaling>
        <c:delete val="0"/>
        <c:axPos val="l"/>
        <c:majorGridlines/>
        <c:title>
          <c:tx>
            <c:rich>
              <a:bodyPr rot="-5400000" vert="horz"/>
              <a:lstStyle/>
              <a:p>
                <a:pPr>
                  <a:defRPr sz="2000"/>
                </a:pPr>
                <a:r>
                  <a:rPr lang="en-US" sz="2000" dirty="0" smtClean="0"/>
                  <a:t>Ideal</a:t>
                </a:r>
                <a:br>
                  <a:rPr lang="en-US" sz="2000" dirty="0" smtClean="0"/>
                </a:br>
                <a:r>
                  <a:rPr lang="en-US" sz="2000" dirty="0" smtClean="0"/>
                  <a:t>Detection </a:t>
                </a:r>
                <a:r>
                  <a:rPr lang="en-US" sz="2000" dirty="0"/>
                  <a:t>Accuracy </a:t>
                </a:r>
                <a:r>
                  <a:rPr lang="en-US" sz="2000" dirty="0" smtClean="0"/>
                  <a:t>(%)</a:t>
                </a:r>
                <a:endParaRPr lang="en-US" sz="2000" dirty="0"/>
              </a:p>
            </c:rich>
          </c:tx>
          <c:layout/>
          <c:overlay val="0"/>
        </c:title>
        <c:numFmt formatCode="General" sourceLinked="1"/>
        <c:majorTickMark val="out"/>
        <c:minorTickMark val="none"/>
        <c:tickLblPos val="nextTo"/>
        <c:txPr>
          <a:bodyPr/>
          <a:lstStyle/>
          <a:p>
            <a:pPr>
              <a:defRPr sz="1600"/>
            </a:pPr>
            <a:endParaRPr lang="en-US"/>
          </a:p>
        </c:txPr>
        <c:crossAx val="98695680"/>
        <c:crosses val="autoZero"/>
        <c:crossBetween val="midCat"/>
        <c:majorUnit val="25"/>
      </c:valAx>
    </c:plotArea>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1"/>
          <c:order val="0"/>
          <c:spPr>
            <a:ln w="63500"/>
          </c:spPr>
          <c:marker>
            <c:symbol val="none"/>
          </c:marker>
          <c:cat>
            <c:numRef>
              <c:f>Sheet1!$A$1:$A$101</c:f>
              <c:numCache>
                <c:formatCode>General</c:formatCode>
                <c:ptCount val="101"/>
                <c:pt idx="0">
                  <c:v>0</c:v>
                </c:pt>
                <c:pt idx="1">
                  <c:v>25</c:v>
                </c:pt>
                <c:pt idx="2">
                  <c:v>50</c:v>
                </c:pt>
                <c:pt idx="3">
                  <c:v>75</c:v>
                </c:pt>
                <c:pt idx="4">
                  <c:v>100</c:v>
                </c:pt>
              </c:numCache>
            </c:numRef>
          </c:cat>
          <c:val>
            <c:numRef>
              <c:f>Sheet1!$B$1:$B$5</c:f>
              <c:numCache>
                <c:formatCode>General</c:formatCode>
                <c:ptCount val="5"/>
                <c:pt idx="0">
                  <c:v>0</c:v>
                </c:pt>
                <c:pt idx="1">
                  <c:v>25</c:v>
                </c:pt>
                <c:pt idx="2">
                  <c:v>50</c:v>
                </c:pt>
                <c:pt idx="3">
                  <c:v>75</c:v>
                </c:pt>
                <c:pt idx="4">
                  <c:v>100</c:v>
                </c:pt>
              </c:numCache>
            </c:numRef>
          </c:val>
          <c:smooth val="0"/>
        </c:ser>
        <c:dLbls>
          <c:showLegendKey val="0"/>
          <c:showVal val="0"/>
          <c:showCatName val="0"/>
          <c:showSerName val="0"/>
          <c:showPercent val="0"/>
          <c:showBubbleSize val="0"/>
        </c:dLbls>
        <c:marker val="1"/>
        <c:smooth val="0"/>
        <c:axId val="100951552"/>
        <c:axId val="142002432"/>
      </c:lineChart>
      <c:catAx>
        <c:axId val="100951552"/>
        <c:scaling>
          <c:orientation val="minMax"/>
        </c:scaling>
        <c:delete val="1"/>
        <c:axPos val="b"/>
        <c:title>
          <c:tx>
            <c:rich>
              <a:bodyPr/>
              <a:lstStyle/>
              <a:p>
                <a:pPr>
                  <a:defRPr sz="2000"/>
                </a:pPr>
                <a:r>
                  <a:rPr lang="en-US" sz="2000" baseline="0" dirty="0" smtClean="0"/>
                  <a:t>Overhead</a:t>
                </a:r>
                <a:endParaRPr lang="en-US" sz="2000" dirty="0"/>
              </a:p>
            </c:rich>
          </c:tx>
          <c:layout/>
          <c:overlay val="0"/>
        </c:title>
        <c:numFmt formatCode="General" sourceLinked="1"/>
        <c:majorTickMark val="out"/>
        <c:minorTickMark val="none"/>
        <c:tickLblPos val="nextTo"/>
        <c:crossAx val="142002432"/>
        <c:crosses val="autoZero"/>
        <c:auto val="1"/>
        <c:lblAlgn val="ctr"/>
        <c:lblOffset val="100"/>
        <c:noMultiLvlLbl val="0"/>
      </c:catAx>
      <c:valAx>
        <c:axId val="142002432"/>
        <c:scaling>
          <c:orientation val="minMax"/>
          <c:max val="100"/>
        </c:scaling>
        <c:delete val="0"/>
        <c:axPos val="l"/>
        <c:majorGridlines/>
        <c:title>
          <c:tx>
            <c:rich>
              <a:bodyPr rot="-5400000" vert="horz"/>
              <a:lstStyle/>
              <a:p>
                <a:pPr>
                  <a:defRPr sz="2000"/>
                </a:pPr>
                <a:r>
                  <a:rPr lang="en-US" sz="2000" dirty="0" smtClean="0"/>
                  <a:t>Ideal</a:t>
                </a:r>
                <a:br>
                  <a:rPr lang="en-US" sz="2000" dirty="0" smtClean="0"/>
                </a:br>
                <a:r>
                  <a:rPr lang="en-US" sz="2000" dirty="0" smtClean="0"/>
                  <a:t>Detection </a:t>
                </a:r>
                <a:r>
                  <a:rPr lang="en-US" sz="2000" dirty="0"/>
                  <a:t>Accuracy </a:t>
                </a:r>
                <a:r>
                  <a:rPr lang="en-US" sz="2000" dirty="0" smtClean="0"/>
                  <a:t>(%)</a:t>
                </a:r>
                <a:endParaRPr lang="en-US" sz="2000" dirty="0"/>
              </a:p>
            </c:rich>
          </c:tx>
          <c:layout/>
          <c:overlay val="0"/>
        </c:title>
        <c:numFmt formatCode="General" sourceLinked="1"/>
        <c:majorTickMark val="out"/>
        <c:minorTickMark val="none"/>
        <c:tickLblPos val="nextTo"/>
        <c:txPr>
          <a:bodyPr/>
          <a:lstStyle/>
          <a:p>
            <a:pPr>
              <a:defRPr sz="1600"/>
            </a:pPr>
            <a:endParaRPr lang="en-US"/>
          </a:p>
        </c:txPr>
        <c:crossAx val="100951552"/>
        <c:crosses val="autoZero"/>
        <c:crossBetween val="midCat"/>
        <c:majorUnit val="25"/>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37000" y="0"/>
            <a:ext cx="3011488" cy="461963"/>
          </a:xfrm>
          <a:prstGeom prst="rect">
            <a:avLst/>
          </a:prstGeom>
        </p:spPr>
        <p:txBody>
          <a:bodyPr vert="horz" lIns="91440" tIns="45720" rIns="91440" bIns="45720" rtlCol="0"/>
          <a:lstStyle>
            <a:lvl1pPr algn="r">
              <a:defRPr sz="1200"/>
            </a:lvl1pPr>
          </a:lstStyle>
          <a:p>
            <a:fld id="{C706CEF1-2813-47DE-992E-C73D22F6C88B}" type="datetimeFigureOut">
              <a:rPr lang="en-US" smtClean="0"/>
              <a:t>6/11/2011</a:t>
            </a:fld>
            <a:endParaRPr lang="en-US"/>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95325" y="4387850"/>
            <a:ext cx="5559425" cy="415607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37000" y="8772525"/>
            <a:ext cx="3011488" cy="461963"/>
          </a:xfrm>
          <a:prstGeom prst="rect">
            <a:avLst/>
          </a:prstGeom>
        </p:spPr>
        <p:txBody>
          <a:bodyPr vert="horz" lIns="91440" tIns="45720" rIns="91440" bIns="45720" rtlCol="0" anchor="b"/>
          <a:lstStyle>
            <a:lvl1pPr algn="r">
              <a:defRPr sz="1200"/>
            </a:lvl1pPr>
          </a:lstStyle>
          <a:p>
            <a:fld id="{DF483439-95BF-46C1-A1BA-90E2307E77D9}" type="slidenum">
              <a:rPr lang="en-US" smtClean="0"/>
              <a:t>‹#›</a:t>
            </a:fld>
            <a:endParaRPr lang="en-US"/>
          </a:p>
        </p:txBody>
      </p:sp>
    </p:spTree>
    <p:extLst>
      <p:ext uri="{BB962C8B-B14F-4D97-AF65-F5344CB8AC3E}">
        <p14:creationId xmlns:p14="http://schemas.microsoft.com/office/powerpoint/2010/main" val="12773613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I’m </a:t>
            </a:r>
            <a:r>
              <a:rPr lang="en-US" baseline="0" dirty="0" smtClean="0"/>
              <a:t>here to present a quick argument for “The Potential of Sampling for Dynamic Analysis.”</a:t>
            </a: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So that we're all on the same page, I'm first going to give a bit of background by what I mean by "dynamic analysis" and describe how I believe it relates to security. I then hope to convince you that one of the best ways to speed up many of these heavyweight software tests is to have any individual test look at only a small portion of the program– In other words, sample these analyses.</a:t>
            </a:r>
          </a:p>
        </p:txBody>
      </p:sp>
      <p:sp>
        <p:nvSpPr>
          <p:cNvPr id="4" name="Slide Number Placeholder 3"/>
          <p:cNvSpPr>
            <a:spLocks noGrp="1"/>
          </p:cNvSpPr>
          <p:nvPr>
            <p:ph type="sldNum" sz="quarter" idx="10"/>
          </p:nvPr>
        </p:nvSpPr>
        <p:spPr/>
        <p:txBody>
          <a:bodyPr/>
          <a:lstStyle/>
          <a:p>
            <a:fld id="{DF483439-95BF-46C1-A1BA-90E2307E77D9}" type="slidenum">
              <a:rPr lang="en-US" smtClean="0"/>
              <a:t>1</a:t>
            </a:fld>
            <a:endParaRPr lang="en-US"/>
          </a:p>
        </p:txBody>
      </p:sp>
    </p:spTree>
    <p:extLst>
      <p:ext uri="{BB962C8B-B14F-4D97-AF65-F5344CB8AC3E}">
        <p14:creationId xmlns:p14="http://schemas.microsoft.com/office/powerpoint/2010/main" val="22733257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Despite these advanced techniques, there are numerous open research questions in the field of analysis sampling.</a:t>
            </a:r>
          </a:p>
          <a:p>
            <a:endParaRPr lang="en-US" dirty="0" smtClean="0"/>
          </a:p>
          <a:p>
            <a:r>
              <a:rPr lang="en-US" dirty="0" smtClean="0"/>
              <a:t>For instance, how can other existing dynamic tests,</a:t>
            </a:r>
            <a:r>
              <a:rPr lang="en-US" baseline="0" dirty="0" smtClean="0"/>
              <a:t> like symbolic analyses, be sampled? Do current sampling techniques work?</a:t>
            </a:r>
          </a:p>
          <a:p>
            <a:endParaRPr lang="en-US" baseline="0" dirty="0" smtClean="0"/>
          </a:p>
          <a:p>
            <a:r>
              <a:rPr lang="en-US" baseline="0" dirty="0" smtClean="0"/>
              <a:t>There is also the question of new analyses. As Jin et al. showed, sampling + distribution can enable completely new ways of solving a problem. Can this be done elsewhere?</a:t>
            </a:r>
          </a:p>
          <a:p>
            <a:endParaRPr lang="en-US" baseline="0" dirty="0" smtClean="0"/>
          </a:p>
          <a:p>
            <a:r>
              <a:rPr lang="en-US" baseline="0" dirty="0" smtClean="0"/>
              <a:t>Finally, what kinds of overheads are acceptable, or at least unnoticeable, to users? If you let them directly input their desired slowdowns, they’ll say “zero overheads”..  But if you automatically slow it down by some small degree, when do they begin to notice?</a:t>
            </a:r>
          </a:p>
          <a:p>
            <a:endParaRPr lang="en-US" baseline="0" dirty="0" smtClean="0"/>
          </a:p>
          <a:p>
            <a:r>
              <a:rPr lang="en-US" baseline="0" dirty="0" smtClean="0"/>
              <a:t>The paper also contains some recommendations for other research and for engineering work that must be done to make these analyses widely applicable, but I’ll skip these for now in favor of taking any questions or comments.</a:t>
            </a:r>
          </a:p>
          <a:p>
            <a:endParaRPr lang="en-US" baseline="0" dirty="0" smtClean="0"/>
          </a:p>
          <a:p>
            <a:r>
              <a:rPr lang="en-US" baseline="0" dirty="0" smtClean="0"/>
              <a:t>Thank you.</a:t>
            </a:r>
            <a:endParaRPr lang="en-US" dirty="0"/>
          </a:p>
        </p:txBody>
      </p:sp>
      <p:sp>
        <p:nvSpPr>
          <p:cNvPr id="4" name="Slide Number Placeholder 3"/>
          <p:cNvSpPr>
            <a:spLocks noGrp="1"/>
          </p:cNvSpPr>
          <p:nvPr>
            <p:ph type="sldNum" sz="quarter" idx="10"/>
          </p:nvPr>
        </p:nvSpPr>
        <p:spPr/>
        <p:txBody>
          <a:bodyPr/>
          <a:lstStyle/>
          <a:p>
            <a:fld id="{DF483439-95BF-46C1-A1BA-90E2307E77D9}" type="slidenum">
              <a:rPr lang="en-US" smtClean="0"/>
              <a:t>10</a:t>
            </a:fld>
            <a:endParaRPr lang="en-US"/>
          </a:p>
        </p:txBody>
      </p:sp>
    </p:spTree>
    <p:extLst>
      <p:ext uri="{BB962C8B-B14F-4D97-AF65-F5344CB8AC3E}">
        <p14:creationId xmlns:p14="http://schemas.microsoft.com/office/powerpoint/2010/main" val="20594682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dirty="0" smtClean="0"/>
              <a:t>What do I mean when I refer to dynamic security analyses?</a:t>
            </a:r>
          </a:p>
          <a:p>
            <a:pPr marL="228600" indent="-228600">
              <a:buAutoNum type="arabicPeriod"/>
            </a:pPr>
            <a:endParaRPr lang="en-US" dirty="0" smtClean="0"/>
          </a:p>
          <a:p>
            <a:pPr marL="228600" indent="-228600">
              <a:buAutoNum type="arabicPeriod"/>
            </a:pPr>
            <a:r>
              <a:rPr lang="en-US" dirty="0" smtClean="0"/>
              <a:t>Many of the papers in this workshop focus on formal proofs of or static analysis for security, or languages that make it impossible to create insecure software. Dynamic analyses, OTOH, admit that security bugs (and,</a:t>
            </a:r>
            <a:r>
              <a:rPr lang="en-US" baseline="0" dirty="0" smtClean="0"/>
              <a:t> in fact, any bugs) </a:t>
            </a:r>
            <a:r>
              <a:rPr lang="en-US" dirty="0" smtClean="0"/>
              <a:t>will happen and attempt to hunt them down at runtime.</a:t>
            </a:r>
          </a:p>
          <a:p>
            <a:pPr marL="228600" indent="-228600">
              <a:buAutoNum type="arabicPeriod"/>
            </a:pPr>
            <a:r>
              <a:rPr lang="en-US" dirty="0" smtClean="0"/>
              <a:t>More specifically, the point of these tests is to make software more robust by informing developers about software errors and allowing them to be fixed before they can be exploited. This, it’s hoped, can be another layer of security as bugs are a major cause of security flaws.</a:t>
            </a:r>
          </a:p>
          <a:p>
            <a:pPr marL="228600" lvl="0" indent="-228600">
              <a:buAutoNum type="arabicPeriod"/>
            </a:pPr>
            <a:r>
              <a:rPr lang="en-US" dirty="0" smtClean="0"/>
              <a:t>This is done by</a:t>
            </a:r>
            <a:r>
              <a:rPr lang="en-US" baseline="0" dirty="0" smtClean="0"/>
              <a:t> *click* inserting checks around the original program’s instruction.</a:t>
            </a:r>
            <a:endParaRPr lang="en-US" dirty="0" smtClean="0"/>
          </a:p>
          <a:p>
            <a:pPr marL="228600" marR="0" indent="-228600" algn="l" defTabSz="914400" rtl="0" eaLnBrk="1" fontAlgn="auto" latinLnBrk="0" hangingPunct="1">
              <a:lnSpc>
                <a:spcPct val="100000"/>
              </a:lnSpc>
              <a:spcBef>
                <a:spcPts val="0"/>
              </a:spcBef>
              <a:spcAft>
                <a:spcPts val="0"/>
              </a:spcAft>
              <a:buClrTx/>
              <a:buSzTx/>
              <a:buFontTx/>
              <a:buAutoNum type="arabicPeriod"/>
              <a:tabLst/>
              <a:defRPr/>
            </a:pPr>
            <a:r>
              <a:rPr lang="en-US" dirty="0" smtClean="0"/>
              <a:t>This</a:t>
            </a:r>
            <a:r>
              <a:rPr lang="en-US" baseline="0" dirty="0" smtClean="0"/>
              <a:t> example piece of code shows three regular instructions within some  program. Each could cause the program to crash, so *click*</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a dynamic analysis tool might insert checks before each one to ensure that at the very least can preemptively handle the error.</a:t>
            </a:r>
            <a:br>
              <a:rPr lang="en-US" baseline="0" dirty="0" smtClean="0"/>
            </a:br>
            <a:r>
              <a:rPr lang="en-US" dirty="0" smtClean="0"/>
              <a:t>The types of assertions inserted will affect how strong this analysis is at finding errors. </a:t>
            </a:r>
            <a:r>
              <a:rPr lang="en-US" dirty="0" err="1" smtClean="0"/>
              <a:t>CCured</a:t>
            </a:r>
            <a:r>
              <a:rPr lang="en-US" dirty="0" smtClean="0"/>
              <a:t>, for instance, can use checks such as this to prevent buffer overflows and other memory corruption attacks,</a:t>
            </a:r>
            <a:r>
              <a:rPr lang="en-US" baseline="0" dirty="0" smtClean="0"/>
              <a:t> rather than simply seeing NULL pointer exceptions and divide-by-zeroes.</a:t>
            </a:r>
            <a:endParaRPr lang="en-US" dirty="0" smtClean="0"/>
          </a:p>
        </p:txBody>
      </p:sp>
      <p:sp>
        <p:nvSpPr>
          <p:cNvPr id="4" name="Slide Number Placeholder 3"/>
          <p:cNvSpPr>
            <a:spLocks noGrp="1"/>
          </p:cNvSpPr>
          <p:nvPr>
            <p:ph type="sldNum" sz="quarter" idx="10"/>
          </p:nvPr>
        </p:nvSpPr>
        <p:spPr/>
        <p:txBody>
          <a:bodyPr/>
          <a:lstStyle/>
          <a:p>
            <a:fld id="{DF483439-95BF-46C1-A1BA-90E2307E77D9}" type="slidenum">
              <a:rPr lang="en-US" smtClean="0"/>
              <a:t>2</a:t>
            </a:fld>
            <a:endParaRPr lang="en-US"/>
          </a:p>
        </p:txBody>
      </p:sp>
    </p:spTree>
    <p:extLst>
      <p:ext uri="{BB962C8B-B14F-4D97-AF65-F5344CB8AC3E}">
        <p14:creationId xmlns:p14="http://schemas.microsoft.com/office/powerpoint/2010/main" val="7424640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go through a</a:t>
            </a:r>
            <a:r>
              <a:rPr lang="en-US" baseline="0" dirty="0" smtClean="0"/>
              <a:t> more complicated example of a dynamic security analysis. This is a sample of DIFT, Dynamic Information Flow Tracking. This term is a bit overloaded in the security community, so let me describe what this means in the context of this example. This is an analysis that augments the dynamic dataflow of the program with shadow values, and uses these values to infer, in some manner, the security or correctness of the program.</a:t>
            </a:r>
          </a:p>
          <a:p>
            <a:endParaRPr lang="en-US" baseline="0" dirty="0" smtClean="0"/>
          </a:p>
          <a:p>
            <a:r>
              <a:rPr lang="en-US" baseline="0" dirty="0" smtClean="0"/>
              <a:t>In this taint analysis example, variables whose value is derived from input are untrusted (since they can be controlled by malicious entities). Taint bits (the yellow boxes) indicated that a variable is untrusted. Values derived from untrusted values are also untrusted, causing a shadow dataflow that partially mirrors that of the program. Taint bit checks are inserted before potentially dangerous operations (such as jumps), and if they checked variable is tainted (in other words, untrusted), an error can be raised.</a:t>
            </a:r>
          </a:p>
          <a:p>
            <a:endParaRPr lang="en-US" baseline="0" dirty="0" smtClean="0"/>
          </a:p>
          <a:p>
            <a:r>
              <a:rPr lang="en-US" baseline="0" dirty="0" smtClean="0"/>
              <a:t>{go through example}</a:t>
            </a:r>
          </a:p>
          <a:p>
            <a:endParaRPr lang="en-US" baseline="0" dirty="0" smtClean="0"/>
          </a:p>
          <a:p>
            <a:r>
              <a:rPr lang="en-US" baseline="0" dirty="0" smtClean="0"/>
              <a:t>This turns out to be a pretty powerful way to catch a number of security flaws, and taint analysis is in use within a number of research projects.</a:t>
            </a:r>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However, there’s one important caveat with dynamic analyses such as assertion checking and DIFT. *click* They are only able to find errors that exist on the current dynamic control path, meaning that errors that exist on code that is not executed cannot be observed by these techniques. Therefore, </a:t>
            </a:r>
            <a:r>
              <a:rPr lang="en-US" dirty="0" smtClean="0"/>
              <a:t>in order to find as many bugs as possible, it is beneficial to run the analysis large number of inputs.</a:t>
            </a:r>
            <a:r>
              <a:rPr lang="en-US" baseline="0" dirty="0" smtClean="0"/>
              <a:t> Unfortunately, as you may have gathered from these examples, dynamic analyses can do *a lot* of work around each instruction. And therein lies the difficulty </a:t>
            </a:r>
            <a:r>
              <a:rPr lang="en-US" baseline="0" dirty="0" smtClean="0">
                <a:sym typeface="Wingdings" pitchFamily="2" charset="2"/>
              </a:rPr>
              <a:t></a:t>
            </a:r>
            <a:endParaRPr lang="en-US" baseline="0" dirty="0" smtClean="0"/>
          </a:p>
        </p:txBody>
      </p:sp>
      <p:sp>
        <p:nvSpPr>
          <p:cNvPr id="4" name="Slide Number Placeholder 3"/>
          <p:cNvSpPr>
            <a:spLocks noGrp="1"/>
          </p:cNvSpPr>
          <p:nvPr>
            <p:ph type="sldNum" sz="quarter" idx="10"/>
          </p:nvPr>
        </p:nvSpPr>
        <p:spPr/>
        <p:txBody>
          <a:bodyPr/>
          <a:lstStyle/>
          <a:p>
            <a:fld id="{4BA6025E-64AB-4CFF-9E64-0345E260D44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Dynamic analyses are very slow. Each operation a dynamic analysis adds around the original instructions of a program adds to the total dynamic runtime. While this isn’t outrageous for simple tests such as assertion testing, complicated systems</a:t>
            </a:r>
            <a:r>
              <a:rPr lang="en-US" baseline="0" dirty="0" smtClean="0"/>
              <a:t> such as symbolic execution can have overheads as extreme as 200x or more. Such slowdowns significantly curtail the amount of testing that can be done on any particular program.</a:t>
            </a:r>
          </a:p>
          <a:p>
            <a:endParaRPr lang="en-US" baseline="0" dirty="0" smtClean="0"/>
          </a:p>
          <a:p>
            <a:r>
              <a:rPr lang="en-US" baseline="0" dirty="0" smtClean="0"/>
              <a:t>So, the question then becomes:  how do we make dynamic analysis faster? Other researchers have proposed solutions that lower the overheads of selected tests a few times – </a:t>
            </a:r>
            <a:r>
              <a:rPr lang="en-US" baseline="0" dirty="0" err="1" smtClean="0"/>
              <a:t>Flannagan</a:t>
            </a:r>
            <a:r>
              <a:rPr lang="en-US" baseline="0" dirty="0" smtClean="0"/>
              <a:t> &amp; Freund were able to reduce the slowdowns caused by their race detector to about 8x, for instance. Unfortunately, that’s still a significantly slowdown if you’re trying to </a:t>
            </a:r>
            <a:r>
              <a:rPr lang="en-US" baseline="0" dirty="0" smtClean="0"/>
              <a:t>test </a:t>
            </a:r>
            <a:r>
              <a:rPr lang="en-US" baseline="0" dirty="0" smtClean="0"/>
              <a:t>a large bank of </a:t>
            </a:r>
            <a:r>
              <a:rPr lang="en-US" baseline="0" dirty="0" smtClean="0"/>
              <a:t>cases</a:t>
            </a:r>
            <a:r>
              <a:rPr lang="en-US" baseline="0" dirty="0" smtClean="0"/>
              <a:t>. Your nightly test suite would basically become your weekly test suite. </a:t>
            </a:r>
            <a:r>
              <a:rPr lang="en-US" baseline="0" dirty="0" smtClean="0">
                <a:sym typeface="Wingdings" pitchFamily="2" charset="2"/>
              </a:rPr>
              <a:t></a:t>
            </a:r>
            <a:endParaRPr lang="en-US" baseline="0" dirty="0" smtClean="0"/>
          </a:p>
        </p:txBody>
      </p:sp>
      <p:sp>
        <p:nvSpPr>
          <p:cNvPr id="4" name="Slide Number Placeholder 3"/>
          <p:cNvSpPr>
            <a:spLocks noGrp="1"/>
          </p:cNvSpPr>
          <p:nvPr>
            <p:ph type="sldNum" sz="quarter" idx="10"/>
          </p:nvPr>
        </p:nvSpPr>
        <p:spPr/>
        <p:txBody>
          <a:bodyPr/>
          <a:lstStyle/>
          <a:p>
            <a:fld id="{4BA6025E-64AB-4CFF-9E64-0345E260D44F}" type="slidenum">
              <a:rPr lang="en-US" smtClean="0"/>
              <a:pPr/>
              <a:t>4</a:t>
            </a:fld>
            <a:endParaRPr lang="en-US"/>
          </a:p>
        </p:txBody>
      </p:sp>
    </p:spTree>
    <p:extLst>
      <p:ext uri="{BB962C8B-B14F-4D97-AF65-F5344CB8AC3E}">
        <p14:creationId xmlns:p14="http://schemas.microsoft.com/office/powerpoint/2010/main" val="2232527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I’d like to make the argument that one excellent solution to this quandary is sampling. In</a:t>
            </a:r>
            <a:r>
              <a:rPr lang="en-US" baseline="0" dirty="0" smtClean="0"/>
              <a:t> other words, analyzing a random part of the program’s dynamic state during each execution, where the amount of analysis is controlled by our desired maximum overhead.</a:t>
            </a:r>
          </a:p>
          <a:p>
            <a:endParaRPr lang="en-US" baseline="0" dirty="0" smtClean="0"/>
          </a:p>
          <a:p>
            <a:r>
              <a:rPr lang="en-US" baseline="0" dirty="0" smtClean="0"/>
              <a:t>This graph represents the desired results of an ideal sampling system. On the far left side, the system would see zero overhead, but have no chance of detecting errors; this is where we are right now, never performing analysis. Current analysis systems lie on the right, where our overhead is high but we detect every error observable to the tool.</a:t>
            </a:r>
          </a:p>
          <a:p>
            <a:endParaRPr lang="en-US" baseline="0" dirty="0" smtClean="0"/>
          </a:p>
          <a:p>
            <a:r>
              <a:rPr lang="en-US" baseline="0" dirty="0" smtClean="0"/>
              <a:t>We want to fill in the middle through sampling techniques, where our probability of finding an error is proportional to the observed overhead.</a:t>
            </a:r>
          </a:p>
          <a:p>
            <a:endParaRPr lang="en-US" baseline="0" dirty="0" smtClean="0"/>
          </a:p>
          <a:p>
            <a:r>
              <a:rPr lang="en-US" baseline="0" dirty="0" smtClean="0"/>
              <a:t>*click* In essence, this would give users (or developers) a knob that allows them to choose their individual accuracy versus speed tradeoff. </a:t>
            </a:r>
            <a:r>
              <a:rPr lang="en-US" baseline="0" dirty="0" smtClean="0">
                <a:sym typeface="Wingdings" pitchFamily="2" charset="2"/>
              </a:rPr>
              <a:t></a:t>
            </a:r>
            <a:endParaRPr lang="en-US" baseline="0" dirty="0" smtClean="0"/>
          </a:p>
        </p:txBody>
      </p:sp>
      <p:sp>
        <p:nvSpPr>
          <p:cNvPr id="4" name="Slide Number Placeholder 3"/>
          <p:cNvSpPr>
            <a:spLocks noGrp="1"/>
          </p:cNvSpPr>
          <p:nvPr>
            <p:ph type="sldNum" sz="quarter" idx="10"/>
          </p:nvPr>
        </p:nvSpPr>
        <p:spPr/>
        <p:txBody>
          <a:bodyPr/>
          <a:lstStyle/>
          <a:p>
            <a:fld id="{4BA6025E-64AB-4CFF-9E64-0345E260D44F}" type="slidenum">
              <a:rPr lang="en-US" smtClean="0"/>
              <a:pPr/>
              <a:t>5</a:t>
            </a:fld>
            <a:endParaRPr lang="en-US"/>
          </a:p>
        </p:txBody>
      </p:sp>
    </p:spTree>
    <p:extLst>
      <p:ext uri="{BB962C8B-B14F-4D97-AF65-F5344CB8AC3E}">
        <p14:creationId xmlns:p14="http://schemas.microsoft.com/office/powerpoint/2010/main" val="18131206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For example, developers may be OK with running at high overheads for some tests (</a:t>
            </a:r>
            <a:r>
              <a:rPr lang="en-US" baseline="0" dirty="0" err="1" smtClean="0"/>
              <a:t>devs</a:t>
            </a:r>
            <a:r>
              <a:rPr lang="en-US" baseline="0" dirty="0" smtClean="0"/>
              <a:t> currently do this with </a:t>
            </a:r>
            <a:r>
              <a:rPr lang="en-US" baseline="0" dirty="0" err="1" smtClean="0"/>
              <a:t>Valgrind</a:t>
            </a:r>
            <a:r>
              <a:rPr lang="en-US" baseline="0" dirty="0" smtClean="0"/>
              <a:t>, for example.) However, by turning the knob lower, *click* we can allow a larger population beta testers to catch errors at much less overhead.</a:t>
            </a:r>
          </a:p>
          <a:p>
            <a:endParaRPr lang="en-US" baseline="0" dirty="0" smtClean="0"/>
          </a:p>
          <a:p>
            <a:r>
              <a:rPr lang="en-US" baseline="0" dirty="0" smtClean="0"/>
              <a:t>If we can continue to lower the overhead, it could even be possible to send these analyses off to a large population of end users *</a:t>
            </a:r>
            <a:r>
              <a:rPr lang="en-US" baseline="0" dirty="0" err="1" smtClean="0"/>
              <a:t>cllick</a:t>
            </a:r>
            <a:r>
              <a:rPr lang="en-US" baseline="0" dirty="0" smtClean="0"/>
              <a:t>*. And while they would have a low probability of finding any individual error, I’d assert  that *click* many users testing at little overhead see more errors than one user at high overhead because of the sheer number of dynamic states they can observe. </a:t>
            </a:r>
            <a:r>
              <a:rPr lang="en-US" baseline="0" dirty="0" smtClean="0">
                <a:sym typeface="Wingdings" pitchFamily="2" charset="2"/>
              </a:rPr>
              <a:t></a:t>
            </a:r>
            <a:endParaRPr lang="en-US" baseline="0" dirty="0" smtClean="0"/>
          </a:p>
        </p:txBody>
      </p:sp>
      <p:sp>
        <p:nvSpPr>
          <p:cNvPr id="4" name="Slide Number Placeholder 3"/>
          <p:cNvSpPr>
            <a:spLocks noGrp="1"/>
          </p:cNvSpPr>
          <p:nvPr>
            <p:ph type="sldNum" sz="quarter" idx="10"/>
          </p:nvPr>
        </p:nvSpPr>
        <p:spPr/>
        <p:txBody>
          <a:bodyPr/>
          <a:lstStyle/>
          <a:p>
            <a:fld id="{4BA6025E-64AB-4CFF-9E64-0345E260D44F}" type="slidenum">
              <a:rPr lang="en-US" smtClean="0"/>
              <a:pPr/>
              <a:t>6</a:t>
            </a:fld>
            <a:endParaRPr lang="en-US"/>
          </a:p>
        </p:txBody>
      </p:sp>
    </p:spTree>
    <p:extLst>
      <p:ext uri="{BB962C8B-B14F-4D97-AF65-F5344CB8AC3E}">
        <p14:creationId xmlns:p14="http://schemas.microsoft.com/office/powerpoint/2010/main" val="18131206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How do we perform this sampling? It depends on the type of analysis. The simplest type of sampling can be used for the assertion-checking example I gave earlier.  In this case, because each check is self-contained, we can simply skip a certain percentage of checks in order to reduce slowdowns.</a:t>
            </a:r>
          </a:p>
          <a:p>
            <a:endParaRPr lang="en-US" baseline="0" dirty="0" smtClean="0"/>
          </a:p>
          <a:p>
            <a:r>
              <a:rPr lang="en-US" baseline="0" dirty="0" smtClean="0"/>
              <a:t>As you can see, this is our example from before, which contains *click* three checks.</a:t>
            </a:r>
          </a:p>
          <a:p>
            <a:endParaRPr lang="en-US" baseline="0" dirty="0" smtClean="0"/>
          </a:p>
          <a:p>
            <a:r>
              <a:rPr lang="en-US" baseline="0" dirty="0" smtClean="0"/>
              <a:t>If we run this code 3 times with sampling enabled, the executions may look like this *click*</a:t>
            </a:r>
          </a:p>
          <a:p>
            <a:endParaRPr lang="en-US" baseline="0" dirty="0" smtClean="0"/>
          </a:p>
          <a:p>
            <a:r>
              <a:rPr lang="en-US" baseline="0" dirty="0" smtClean="0"/>
              <a:t>In each execution, a random subset of the checks are executed. In this case, each dynamic execution performs one check, but others may have all, none, or other combinations. If there were an error on the first line of code, only the first dynamic execution would catch it in this example. That is the performance/accuracy tradeoff.</a:t>
            </a:r>
          </a:p>
          <a:p>
            <a:endParaRPr lang="en-US" baseline="0" dirty="0" smtClean="0"/>
          </a:p>
          <a:p>
            <a:r>
              <a:rPr lang="en-US" baseline="0" dirty="0" smtClean="0"/>
              <a:t>Of course, making the decision to run any particular check has its overheads too. *click* </a:t>
            </a:r>
            <a:r>
              <a:rPr lang="en-US" baseline="0" dirty="0" err="1" smtClean="0"/>
              <a:t>Liblet</a:t>
            </a:r>
            <a:r>
              <a:rPr lang="en-US" baseline="0" dirty="0" smtClean="0"/>
              <a:t> et al. showed that if they ran 1 out of every 1000 checks in a program instrumented with </a:t>
            </a:r>
            <a:r>
              <a:rPr lang="en-US" baseline="0" dirty="0" err="1" smtClean="0"/>
              <a:t>CCured</a:t>
            </a:r>
            <a:r>
              <a:rPr lang="en-US" baseline="0" dirty="0" smtClean="0"/>
              <a:t>, they were able to lower the overheads to about 30%.</a:t>
            </a:r>
            <a:endParaRPr lang="en-US" dirty="0"/>
          </a:p>
        </p:txBody>
      </p:sp>
      <p:sp>
        <p:nvSpPr>
          <p:cNvPr id="4" name="Slide Number Placeholder 3"/>
          <p:cNvSpPr>
            <a:spLocks noGrp="1"/>
          </p:cNvSpPr>
          <p:nvPr>
            <p:ph type="sldNum" sz="quarter" idx="10"/>
          </p:nvPr>
        </p:nvSpPr>
        <p:spPr/>
        <p:txBody>
          <a:bodyPr/>
          <a:lstStyle/>
          <a:p>
            <a:fld id="{DF483439-95BF-46C1-A1BA-90E2307E77D9}" type="slidenum">
              <a:rPr lang="en-US" smtClean="0"/>
              <a:t>7</a:t>
            </a:fld>
            <a:endParaRPr lang="en-US"/>
          </a:p>
        </p:txBody>
      </p:sp>
    </p:spTree>
    <p:extLst>
      <p:ext uri="{BB962C8B-B14F-4D97-AF65-F5344CB8AC3E}">
        <p14:creationId xmlns:p14="http://schemas.microsoft.com/office/powerpoint/2010/main" val="37977910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 complicated analyses may also require more complicated sampling techniques. DIFT, for instance, will fall apart if random instructions are blithely skipped.</a:t>
            </a:r>
            <a:r>
              <a:rPr lang="en-US" baseline="0" dirty="0" smtClean="0"/>
              <a:t> It can result not only in more false negatives than normal, but can also lead to false positives.</a:t>
            </a:r>
          </a:p>
          <a:p>
            <a:endParaRPr lang="en-US" baseline="0" dirty="0" smtClean="0"/>
          </a:p>
          <a:p>
            <a:r>
              <a:rPr lang="en-US" baseline="0" dirty="0" smtClean="0"/>
              <a:t>A </a:t>
            </a:r>
            <a:r>
              <a:rPr lang="en-US" dirty="0" smtClean="0"/>
              <a:t>solution, then, is to sample _the shadow </a:t>
            </a:r>
            <a:r>
              <a:rPr lang="en-US" dirty="0" err="1" smtClean="0"/>
              <a:t>dataflows</a:t>
            </a:r>
            <a:r>
              <a:rPr lang="en-US" dirty="0" smtClean="0"/>
              <a:t>_, not the instructions.</a:t>
            </a:r>
          </a:p>
          <a:p>
            <a:endParaRPr lang="en-US" dirty="0" smtClean="0"/>
          </a:p>
          <a:p>
            <a:r>
              <a:rPr lang="en-US" dirty="0" smtClean="0"/>
              <a:t>Let’s look</a:t>
            </a:r>
            <a:r>
              <a:rPr lang="en-US" baseline="0" dirty="0" smtClean="0"/>
              <a:t> at </a:t>
            </a:r>
            <a:r>
              <a:rPr lang="en-US" dirty="0" smtClean="0"/>
              <a:t>this</a:t>
            </a:r>
            <a:r>
              <a:rPr lang="en-US" baseline="0" dirty="0" smtClean="0"/>
              <a:t> example dynamic dataflow. Rather than skipping any individual instruction that forms it, you can non-deterministically choose some subset of the </a:t>
            </a:r>
            <a:r>
              <a:rPr lang="en-US" baseline="0" dirty="0" err="1" smtClean="0"/>
              <a:t>dataflows</a:t>
            </a:r>
            <a:r>
              <a:rPr lang="en-US" baseline="0" dirty="0" smtClean="0"/>
              <a:t> *click*</a:t>
            </a:r>
          </a:p>
          <a:p>
            <a:endParaRPr lang="en-US" baseline="0" dirty="0" smtClean="0"/>
          </a:p>
          <a:p>
            <a:r>
              <a:rPr lang="en-US" baseline="0" dirty="0" smtClean="0"/>
              <a:t>Because errors higher in a dataflow are easier to see (check out the first bubble, for instance), the error detection rate of this technique under a specified overhead varies. We showed in an earlier work that between a tenth and 10% of security flaws that our continuous-analysis tool caught were observed when sampling to reach a 10% overhead.</a:t>
            </a:r>
            <a:endParaRPr lang="en-US" dirty="0" smtClean="0"/>
          </a:p>
        </p:txBody>
      </p:sp>
      <p:sp>
        <p:nvSpPr>
          <p:cNvPr id="4" name="Slide Number Placeholder 3"/>
          <p:cNvSpPr>
            <a:spLocks noGrp="1"/>
          </p:cNvSpPr>
          <p:nvPr>
            <p:ph type="sldNum" sz="quarter" idx="10"/>
          </p:nvPr>
        </p:nvSpPr>
        <p:spPr/>
        <p:txBody>
          <a:bodyPr/>
          <a:lstStyle/>
          <a:p>
            <a:fld id="{4BA6025E-64AB-4CFF-9E64-0345E260D44F}" type="slidenum">
              <a:rPr lang="en-US" smtClean="0"/>
              <a:pPr/>
              <a:t>8</a:t>
            </a:fld>
            <a:endParaRPr lang="en-US"/>
          </a:p>
        </p:txBody>
      </p:sp>
    </p:spTree>
    <p:extLst>
      <p:ext uri="{BB962C8B-B14F-4D97-AF65-F5344CB8AC3E}">
        <p14:creationId xmlns:p14="http://schemas.microsoft.com/office/powerpoint/2010/main" val="116765814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There are also a number of more advanced sampling mechanisms that,</a:t>
            </a:r>
            <a:r>
              <a:rPr lang="en-US" baseline="0" dirty="0" smtClean="0"/>
              <a:t> due to time constraints, I’ll just mention in passing.</a:t>
            </a:r>
          </a:p>
          <a:p>
            <a:endParaRPr lang="en-US" baseline="0" dirty="0" smtClean="0"/>
          </a:p>
          <a:p>
            <a:r>
              <a:rPr lang="en-US" baseline="0" dirty="0" smtClean="0"/>
              <a:t>For example, Marino et al. described a sampling data-race detector that chose which memory accesses to check using a cold-code hypothesis. In their system, sections of code that have not been executed before are analyzed with a much higher probability, hopefully exposing bugs in previously unanalyzed code.</a:t>
            </a:r>
          </a:p>
          <a:p>
            <a:endParaRPr lang="en-US" baseline="0" dirty="0" smtClean="0"/>
          </a:p>
          <a:p>
            <a:r>
              <a:rPr lang="en-US" baseline="0" dirty="0" smtClean="0"/>
              <a:t>On a different tack, Jin et al. described an atomicity violation detector that could _only_ exist if you run it in a distributed manner. It keeps track of regions of code that are run atomically and sends this info back to the developer on program crashes. They then correlate many crashes to areas of code that were not run atomically, exposing bugs.</a:t>
            </a:r>
          </a:p>
          <a:p>
            <a:endParaRPr lang="en-US" baseline="0" dirty="0" smtClean="0"/>
          </a:p>
          <a:p>
            <a:r>
              <a:rPr lang="en-US" baseline="0" dirty="0" smtClean="0"/>
              <a:t>Their statistical analyses require large populations of users reporting this info to work well, and they are only able to do allow this through analysis sampling.</a:t>
            </a:r>
            <a:endParaRPr lang="en-US" dirty="0"/>
          </a:p>
        </p:txBody>
      </p:sp>
      <p:sp>
        <p:nvSpPr>
          <p:cNvPr id="4" name="Slide Number Placeholder 3"/>
          <p:cNvSpPr>
            <a:spLocks noGrp="1"/>
          </p:cNvSpPr>
          <p:nvPr>
            <p:ph type="sldNum" sz="quarter" idx="10"/>
          </p:nvPr>
        </p:nvSpPr>
        <p:spPr/>
        <p:txBody>
          <a:bodyPr/>
          <a:lstStyle/>
          <a:p>
            <a:fld id="{DF483439-95BF-46C1-A1BA-90E2307E77D9}" type="slidenum">
              <a:rPr lang="en-US" smtClean="0"/>
              <a:t>9</a:t>
            </a:fld>
            <a:endParaRPr lang="en-US"/>
          </a:p>
        </p:txBody>
      </p:sp>
    </p:spTree>
    <p:extLst>
      <p:ext uri="{BB962C8B-B14F-4D97-AF65-F5344CB8AC3E}">
        <p14:creationId xmlns:p14="http://schemas.microsoft.com/office/powerpoint/2010/main" val="22051519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spTree>
      <p:nvGrpSpPr>
        <p:cNvPr id="1" name=""/>
        <p:cNvGrpSpPr/>
        <p:nvPr/>
      </p:nvGrpSpPr>
      <p:grpSpPr>
        <a:xfrm>
          <a:off x="0" y="0"/>
          <a:ext cx="0" cy="0"/>
          <a:chOff x="0" y="0"/>
          <a:chExt cx="0" cy="0"/>
        </a:xfrm>
      </p:grpSpPr>
      <p:sp>
        <p:nvSpPr>
          <p:cNvPr id="205826" name="Rectangle 2"/>
          <p:cNvSpPr>
            <a:spLocks noGrp="1" noChangeArrowheads="1"/>
          </p:cNvSpPr>
          <p:nvPr>
            <p:ph type="ctrTitle" hasCustomPrompt="1"/>
          </p:nvPr>
        </p:nvSpPr>
        <p:spPr>
          <a:xfrm>
            <a:off x="914400" y="1524000"/>
            <a:ext cx="7623175" cy="1752600"/>
          </a:xfrm>
        </p:spPr>
        <p:txBody>
          <a:bodyPr/>
          <a:lstStyle>
            <a:lvl1pPr>
              <a:defRPr sz="4400"/>
            </a:lvl1pPr>
          </a:lstStyle>
          <a:p>
            <a:r>
              <a:rPr lang="en-US" altLang="en-US" dirty="0" smtClean="0"/>
              <a:t>Title of Presentation</a:t>
            </a:r>
            <a:endParaRPr lang="en-US" altLang="en-US" dirty="0"/>
          </a:p>
        </p:txBody>
      </p:sp>
      <p:sp>
        <p:nvSpPr>
          <p:cNvPr id="205827" name="Rectangle 3"/>
          <p:cNvSpPr>
            <a:spLocks noGrp="1" noChangeArrowheads="1"/>
          </p:cNvSpPr>
          <p:nvPr>
            <p:ph type="subTitle" idx="1" hasCustomPrompt="1"/>
          </p:nvPr>
        </p:nvSpPr>
        <p:spPr>
          <a:xfrm>
            <a:off x="0" y="3429000"/>
            <a:ext cx="9144000" cy="533400"/>
          </a:xfrm>
        </p:spPr>
        <p:txBody>
          <a:bodyPr/>
          <a:lstStyle>
            <a:lvl1pPr marL="0" indent="0" algn="ctr">
              <a:buFont typeface="Wingdings" pitchFamily="2" charset="2"/>
              <a:buNone/>
              <a:defRPr sz="2200" baseline="0"/>
            </a:lvl1pPr>
          </a:lstStyle>
          <a:p>
            <a:r>
              <a:rPr lang="en-US" altLang="en-US" dirty="0" smtClean="0"/>
              <a:t>Authors</a:t>
            </a:r>
            <a:endParaRPr lang="en-US" altLang="en-US" dirty="0"/>
          </a:p>
        </p:txBody>
      </p:sp>
      <p:sp>
        <p:nvSpPr>
          <p:cNvPr id="205831" name="Freeform 7"/>
          <p:cNvSpPr>
            <a:spLocks noChangeArrowheads="1"/>
          </p:cNvSpPr>
          <p:nvPr/>
        </p:nvSpPr>
        <p:spPr bwMode="auto">
          <a:xfrm>
            <a:off x="609600" y="1219200"/>
            <a:ext cx="7924800" cy="9144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25400" cap="flat" cmpd="sng">
            <a:solidFill>
              <a:schemeClr val="accent1"/>
            </a:solidFill>
            <a:prstDash val="solid"/>
            <a:miter lim="800000"/>
            <a:headEnd/>
            <a:tailEnd/>
          </a:ln>
        </p:spPr>
        <p:txBody>
          <a:bodyPr/>
          <a:lstStyle/>
          <a:p>
            <a:endParaRPr lang="en-US"/>
          </a:p>
        </p:txBody>
      </p:sp>
      <p:sp>
        <p:nvSpPr>
          <p:cNvPr id="205832" name="Line 8"/>
          <p:cNvSpPr>
            <a:spLocks noChangeShapeType="1"/>
          </p:cNvSpPr>
          <p:nvPr/>
        </p:nvSpPr>
        <p:spPr bwMode="auto">
          <a:xfrm>
            <a:off x="1981200" y="3962400"/>
            <a:ext cx="6511925" cy="0"/>
          </a:xfrm>
          <a:prstGeom prst="line">
            <a:avLst/>
          </a:prstGeom>
          <a:noFill/>
          <a:ln w="19050">
            <a:solidFill>
              <a:schemeClr val="accent1"/>
            </a:solidFill>
            <a:round/>
            <a:headEnd/>
            <a:tailEnd/>
          </a:ln>
          <a:effectLst/>
        </p:spPr>
        <p:txBody>
          <a:bodyPr/>
          <a:lstStyle/>
          <a:p>
            <a:endParaRPr lang="en-US"/>
          </a:p>
        </p:txBody>
      </p:sp>
      <p:sp>
        <p:nvSpPr>
          <p:cNvPr id="16" name="Text Placeholder 15"/>
          <p:cNvSpPr>
            <a:spLocks noGrp="1"/>
          </p:cNvSpPr>
          <p:nvPr>
            <p:ph type="body" sz="quarter" idx="10" hasCustomPrompt="1"/>
          </p:nvPr>
        </p:nvSpPr>
        <p:spPr>
          <a:xfrm>
            <a:off x="0" y="4038600"/>
            <a:ext cx="9144000" cy="1524000"/>
          </a:xfrm>
        </p:spPr>
        <p:txBody>
          <a:bodyPr/>
          <a:lstStyle>
            <a:lvl1pPr algn="ctr">
              <a:buNone/>
              <a:defRPr sz="2000" baseline="0"/>
            </a:lvl1pPr>
          </a:lstStyle>
          <a:p>
            <a:pPr lvl="0"/>
            <a:r>
              <a:rPr lang="en-US" dirty="0" smtClean="0"/>
              <a:t>Presentation Information</a:t>
            </a: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a:lvl1pPr>
          </a:lstStyle>
          <a:p>
            <a:fld id="{9D2E9FC7-48F1-444A-B9DB-2EAF8B39F4E3}" type="slidenum">
              <a:rPr lang="en-US" altLang="en-US"/>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243638"/>
            <a:ext cx="2133600" cy="457200"/>
          </a:xfrm>
          <a:prstGeom prst="rect">
            <a:avLst/>
          </a:prstGeom>
        </p:spPr>
        <p:txBody>
          <a:bodyPr/>
          <a:lstStyle>
            <a:lvl1pPr>
              <a:defRPr/>
            </a:lvl1pPr>
          </a:lstStyle>
          <a:p>
            <a:fld id="{0ECC0CC0-907B-4EFB-9551-C839E9B3B71D}" type="slidenum">
              <a:rPr lang="en-US" altLang="en-US"/>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636587"/>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066800"/>
            <a:ext cx="8229600" cy="50641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a:xfrm>
            <a:off x="6553200" y="6319838"/>
            <a:ext cx="2133600" cy="461962"/>
          </a:xfrm>
          <a:prstGeom prst="rect">
            <a:avLst/>
          </a:prstGeom>
        </p:spPr>
        <p:txBody>
          <a:bodyPr/>
          <a:lstStyle>
            <a:lvl1pPr>
              <a:defRPr sz="1400"/>
            </a:lvl1pPr>
          </a:lstStyle>
          <a:p>
            <a:fld id="{AC5898B9-ED2C-4925-9C9E-7644545534BD}" type="slidenum">
              <a:rPr lang="en-US" altLang="en-US" smtClean="0"/>
              <a:pPr/>
              <a:t>‹#›</a:t>
            </a:fld>
            <a:endParaRPr lang="en-US"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6" name="Slide Number Placeholder 5"/>
          <p:cNvSpPr>
            <a:spLocks noGrp="1"/>
          </p:cNvSpPr>
          <p:nvPr>
            <p:ph type="sldNum" sz="quarter" idx="12"/>
          </p:nvPr>
        </p:nvSpPr>
        <p:spPr>
          <a:xfrm>
            <a:off x="6553200" y="6324600"/>
            <a:ext cx="2133600" cy="457200"/>
          </a:xfrm>
          <a:prstGeom prst="rect">
            <a:avLst/>
          </a:prstGeom>
        </p:spPr>
        <p:txBody>
          <a:bodyPr/>
          <a:lstStyle>
            <a:lvl1pPr>
              <a:defRPr/>
            </a:lvl1pPr>
          </a:lstStyle>
          <a:p>
            <a:fld id="{1C48A6C3-5D25-43E7-B229-76FED0D2868A}" type="slidenum">
              <a:rPr lang="en-US" altLang="en-US"/>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324600"/>
            <a:ext cx="2133600" cy="457200"/>
          </a:xfrm>
          <a:prstGeom prst="rect">
            <a:avLst/>
          </a:prstGeom>
        </p:spPr>
        <p:txBody>
          <a:bodyPr/>
          <a:lstStyle>
            <a:lvl1pPr>
              <a:defRPr/>
            </a:lvl1pPr>
          </a:lstStyle>
          <a:p>
            <a:fld id="{E85D69C9-1510-470B-A70C-5DC55A57FD77}" type="slidenum">
              <a:rPr lang="en-US" altLang="en-US"/>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8" name="Footer Placeholder 7"/>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9" name="Slide Number Placeholder 8"/>
          <p:cNvSpPr>
            <a:spLocks noGrp="1"/>
          </p:cNvSpPr>
          <p:nvPr>
            <p:ph type="sldNum" sz="quarter" idx="12"/>
          </p:nvPr>
        </p:nvSpPr>
        <p:spPr>
          <a:xfrm>
            <a:off x="6553200" y="6243638"/>
            <a:ext cx="2133600" cy="457200"/>
          </a:xfrm>
          <a:prstGeom prst="rect">
            <a:avLst/>
          </a:prstGeom>
        </p:spPr>
        <p:txBody>
          <a:bodyPr/>
          <a:lstStyle>
            <a:lvl1pPr>
              <a:defRPr/>
            </a:lvl1pPr>
          </a:lstStyle>
          <a:p>
            <a:fld id="{F08AADE0-43F2-45DA-AAC4-38BD0E9DB833}" type="slidenum">
              <a:rPr lang="en-US" altLang="en-US"/>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000"/>
            </a:lvl1pPr>
          </a:lstStyle>
          <a:p>
            <a:r>
              <a:rPr lang="en-US" smtClean="0"/>
              <a:t>Click to edit Master title style</a:t>
            </a:r>
            <a:endParaRPr lang="en-US" dirty="0"/>
          </a:p>
        </p:txBody>
      </p:sp>
      <p:sp>
        <p:nvSpPr>
          <p:cNvPr id="3" name="Date Placeholder 2"/>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5" name="Slide Number Placeholder 4"/>
          <p:cNvSpPr>
            <a:spLocks noGrp="1"/>
          </p:cNvSpPr>
          <p:nvPr>
            <p:ph type="sldNum" sz="quarter" idx="12"/>
          </p:nvPr>
        </p:nvSpPr>
        <p:spPr>
          <a:xfrm>
            <a:off x="6553200" y="6324600"/>
            <a:ext cx="2133600" cy="457200"/>
          </a:xfrm>
          <a:prstGeom prst="rect">
            <a:avLst/>
          </a:prstGeom>
        </p:spPr>
        <p:txBody>
          <a:bodyPr/>
          <a:lstStyle>
            <a:lvl1pPr>
              <a:defRPr/>
            </a:lvl1pPr>
          </a:lstStyle>
          <a:p>
            <a:fld id="{1FC43652-29FC-4863-885F-EF39FB626472}" type="slidenum">
              <a:rPr lang="en-US" altLang="en-US"/>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a:xfrm>
            <a:off x="6553200" y="6319838"/>
            <a:ext cx="2133600" cy="461962"/>
          </a:xfrm>
          <a:prstGeom prst="rect">
            <a:avLst/>
          </a:prstGeom>
        </p:spPr>
        <p:txBody>
          <a:bodyPr/>
          <a:lstStyle>
            <a:lvl1pPr>
              <a:defRPr sz="1400"/>
            </a:lvl1pPr>
          </a:lstStyle>
          <a:p>
            <a:fld id="{AC5898B9-ED2C-4925-9C9E-7644545534BD}" type="slidenum">
              <a:rPr lang="en-US" altLang="en-US" smtClean="0"/>
              <a:pPr/>
              <a:t>‹#›</a:t>
            </a:fld>
            <a:endParaRPr lang="en-US" altLang="en-US" dirty="0"/>
          </a:p>
        </p:txBody>
      </p:sp>
      <p:pic>
        <p:nvPicPr>
          <p:cNvPr id="6" name="Picture 5" descr="wordmark.gif"/>
          <p:cNvPicPr>
            <a:picLocks noChangeAspect="1"/>
          </p:cNvPicPr>
          <p:nvPr userDrawn="1"/>
        </p:nvPicPr>
        <p:blipFill>
          <a:blip r:embed="rId2"/>
          <a:stretch>
            <a:fillRect/>
          </a:stretch>
        </p:blipFill>
        <p:spPr>
          <a:xfrm>
            <a:off x="457200" y="6324600"/>
            <a:ext cx="2632257" cy="310214"/>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fld id="{CB0517CB-9D1E-4D5D-A1DD-C4CFF3EDCEA7}" type="slidenum">
              <a:rPr lang="en-US" altLang="en-US"/>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243638"/>
            <a:ext cx="2133600" cy="457200"/>
          </a:xfrm>
          <a:prstGeom prst="rect">
            <a:avLst/>
          </a:prstGeo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a:prstGeom prst="rect">
            <a:avLst/>
          </a:prstGeom>
        </p:spPr>
        <p:txBody>
          <a:bodyPr/>
          <a:lstStyle>
            <a:lvl1pPr>
              <a:defRPr/>
            </a:lvl1pPr>
          </a:lstStyle>
          <a:p>
            <a:fld id="{4A1D935E-CED4-4B22-B759-A7163D5AB4C0}" type="slidenum">
              <a:rPr lang="en-US" altLang="en-US"/>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4802" name="Rectangle 2"/>
          <p:cNvSpPr>
            <a:spLocks noGrp="1" noChangeArrowheads="1"/>
          </p:cNvSpPr>
          <p:nvPr>
            <p:ph type="title"/>
          </p:nvPr>
        </p:nvSpPr>
        <p:spPr bwMode="auto">
          <a:xfrm>
            <a:off x="457200" y="277813"/>
            <a:ext cx="8229600" cy="636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endParaRPr lang="en-US" altLang="en-US" dirty="0" smtClean="0"/>
          </a:p>
        </p:txBody>
      </p:sp>
      <p:sp>
        <p:nvSpPr>
          <p:cNvPr id="204803" name="Rectangle 3"/>
          <p:cNvSpPr>
            <a:spLocks noGrp="1" noChangeArrowheads="1"/>
          </p:cNvSpPr>
          <p:nvPr>
            <p:ph type="body" idx="1"/>
          </p:nvPr>
        </p:nvSpPr>
        <p:spPr bwMode="auto">
          <a:xfrm>
            <a:off x="457200" y="1066800"/>
            <a:ext cx="8229600" cy="50641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204807" name="Freeform 7"/>
          <p:cNvSpPr>
            <a:spLocks noChangeArrowheads="1"/>
          </p:cNvSpPr>
          <p:nvPr/>
        </p:nvSpPr>
        <p:spPr bwMode="auto">
          <a:xfrm>
            <a:off x="381000" y="228600"/>
            <a:ext cx="8229600" cy="609600"/>
          </a:xfrm>
          <a:custGeom>
            <a:avLst/>
            <a:gdLst/>
            <a:ahLst/>
            <a:cxnLst>
              <a:cxn ang="0">
                <a:pos x="0" y="1000"/>
              </a:cxn>
              <a:cxn ang="0">
                <a:pos x="0" y="0"/>
              </a:cxn>
              <a:cxn ang="0">
                <a:pos x="1000" y="0"/>
              </a:cxn>
            </a:cxnLst>
            <a:rect l="0" t="0" r="r" b="b"/>
            <a:pathLst>
              <a:path w="1000" h="1000">
                <a:moveTo>
                  <a:pt x="0" y="1000"/>
                </a:moveTo>
                <a:lnTo>
                  <a:pt x="0" y="0"/>
                </a:lnTo>
                <a:lnTo>
                  <a:pt x="1000" y="0"/>
                </a:lnTo>
              </a:path>
            </a:pathLst>
          </a:custGeom>
          <a:noFill/>
          <a:ln w="19050" cap="flat" cmpd="sng">
            <a:solidFill>
              <a:schemeClr val="accent1"/>
            </a:solidFill>
            <a:prstDash val="solid"/>
            <a:miter lim="800000"/>
            <a:headEnd/>
            <a:tailEnd/>
          </a:ln>
        </p:spPr>
        <p:txBody>
          <a:bodyPr/>
          <a:lstStyle/>
          <a:p>
            <a:endParaRPr lang="en-US"/>
          </a:p>
        </p:txBody>
      </p:sp>
      <p:sp>
        <p:nvSpPr>
          <p:cNvPr id="204808" name="Line 8"/>
          <p:cNvSpPr>
            <a:spLocks noChangeShapeType="1"/>
          </p:cNvSpPr>
          <p:nvPr/>
        </p:nvSpPr>
        <p:spPr bwMode="auto">
          <a:xfrm>
            <a:off x="457200" y="6172200"/>
            <a:ext cx="8229600" cy="0"/>
          </a:xfrm>
          <a:prstGeom prst="line">
            <a:avLst/>
          </a:prstGeom>
          <a:noFill/>
          <a:ln w="19050">
            <a:solidFill>
              <a:schemeClr val="accent1"/>
            </a:solidFill>
            <a:round/>
            <a:headEnd/>
            <a:tailEnd/>
          </a:ln>
          <a:effectLst/>
        </p:spPr>
        <p:txBody>
          <a:bodyPr/>
          <a:lstStyle/>
          <a:p>
            <a:endParaRPr lang="en-US"/>
          </a:p>
        </p:txBody>
      </p:sp>
      <p:sp>
        <p:nvSpPr>
          <p:cNvPr id="9" name="Slide Number Placeholder 5"/>
          <p:cNvSpPr>
            <a:spLocks noGrp="1"/>
          </p:cNvSpPr>
          <p:nvPr>
            <p:ph type="sldNum" sz="quarter" idx="4"/>
          </p:nvPr>
        </p:nvSpPr>
        <p:spPr>
          <a:xfrm>
            <a:off x="6553200" y="6319838"/>
            <a:ext cx="2133600" cy="461962"/>
          </a:xfrm>
          <a:prstGeom prst="rect">
            <a:avLst/>
          </a:prstGeom>
        </p:spPr>
        <p:txBody>
          <a:bodyPr/>
          <a:lstStyle>
            <a:lvl1pPr algn="r">
              <a:defRPr sz="1400"/>
            </a:lvl1pPr>
          </a:lstStyle>
          <a:p>
            <a:fld id="{AC5898B9-ED2C-4925-9C9E-7644545534BD}" type="slidenum">
              <a:rPr lang="en-US" altLang="en-US" smtClean="0"/>
              <a:pPr/>
              <a:t>‹#›</a:t>
            </a:fld>
            <a:endParaRPr lang="en-US" altLang="en-US" dirty="0"/>
          </a:p>
        </p:txBody>
      </p:sp>
      <p:pic>
        <p:nvPicPr>
          <p:cNvPr id="10" name="Picture 9"/>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521208" y="6324600"/>
            <a:ext cx="530352" cy="367643"/>
          </a:xfrm>
          <a:prstGeom prst="rect">
            <a:avLst/>
          </a:prstGeom>
        </p:spPr>
      </p:pic>
    </p:spTree>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Lst>
  <p:timing>
    <p:tnLst>
      <p:par>
        <p:cTn id="1" dur="indefinite" restart="never" nodeType="tmRoot"/>
      </p:par>
    </p:tnLst>
  </p:timing>
  <p:hf hdr="0" ftr="0" dt="0"/>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200">
          <a:solidFill>
            <a:schemeClr val="tx2"/>
          </a:solidFill>
          <a:latin typeface="Garamond" pitchFamily="18" charset="0"/>
        </a:defRPr>
      </a:lvl2pPr>
      <a:lvl3pPr algn="l" rtl="0" eaLnBrk="1" fontAlgn="base" hangingPunct="1">
        <a:spcBef>
          <a:spcPct val="0"/>
        </a:spcBef>
        <a:spcAft>
          <a:spcPct val="0"/>
        </a:spcAft>
        <a:defRPr sz="4200">
          <a:solidFill>
            <a:schemeClr val="tx2"/>
          </a:solidFill>
          <a:latin typeface="Garamond" pitchFamily="18" charset="0"/>
        </a:defRPr>
      </a:lvl3pPr>
      <a:lvl4pPr algn="l" rtl="0" eaLnBrk="1" fontAlgn="base" hangingPunct="1">
        <a:spcBef>
          <a:spcPct val="0"/>
        </a:spcBef>
        <a:spcAft>
          <a:spcPct val="0"/>
        </a:spcAft>
        <a:defRPr sz="4200">
          <a:solidFill>
            <a:schemeClr val="tx2"/>
          </a:solidFill>
          <a:latin typeface="Garamond" pitchFamily="18" charset="0"/>
        </a:defRPr>
      </a:lvl4pPr>
      <a:lvl5pPr algn="l" rtl="0" eaLnBrk="1" fontAlgn="base" hangingPunct="1">
        <a:spcBef>
          <a:spcPct val="0"/>
        </a:spcBef>
        <a:spcAft>
          <a:spcPct val="0"/>
        </a:spcAft>
        <a:defRPr sz="4200">
          <a:solidFill>
            <a:schemeClr val="tx2"/>
          </a:solidFill>
          <a:latin typeface="Garamond" pitchFamily="18" charset="0"/>
        </a:defRPr>
      </a:lvl5pPr>
      <a:lvl6pPr marL="457200" algn="l" rtl="0" eaLnBrk="1" fontAlgn="base" hangingPunct="1">
        <a:spcBef>
          <a:spcPct val="0"/>
        </a:spcBef>
        <a:spcAft>
          <a:spcPct val="0"/>
        </a:spcAft>
        <a:defRPr sz="4200">
          <a:solidFill>
            <a:schemeClr val="tx2"/>
          </a:solidFill>
          <a:latin typeface="Garamond" pitchFamily="18" charset="0"/>
        </a:defRPr>
      </a:lvl6pPr>
      <a:lvl7pPr marL="914400" algn="l" rtl="0" eaLnBrk="1" fontAlgn="base" hangingPunct="1">
        <a:spcBef>
          <a:spcPct val="0"/>
        </a:spcBef>
        <a:spcAft>
          <a:spcPct val="0"/>
        </a:spcAft>
        <a:defRPr sz="4200">
          <a:solidFill>
            <a:schemeClr val="tx2"/>
          </a:solidFill>
          <a:latin typeface="Garamond" pitchFamily="18" charset="0"/>
        </a:defRPr>
      </a:lvl7pPr>
      <a:lvl8pPr marL="1371600" algn="l" rtl="0" eaLnBrk="1" fontAlgn="base" hangingPunct="1">
        <a:spcBef>
          <a:spcPct val="0"/>
        </a:spcBef>
        <a:spcAft>
          <a:spcPct val="0"/>
        </a:spcAft>
        <a:defRPr sz="4200">
          <a:solidFill>
            <a:schemeClr val="tx2"/>
          </a:solidFill>
          <a:latin typeface="Garamond" pitchFamily="18" charset="0"/>
        </a:defRPr>
      </a:lvl8pPr>
      <a:lvl9pPr marL="1828800" algn="l" rtl="0" eaLnBrk="1" fontAlgn="base" hangingPunct="1">
        <a:spcBef>
          <a:spcPct val="0"/>
        </a:spcBef>
        <a:spcAft>
          <a:spcPct val="0"/>
        </a:spcAft>
        <a:defRPr sz="4200">
          <a:solidFill>
            <a:schemeClr val="tx2"/>
          </a:solidFill>
          <a:latin typeface="Garamond" pitchFamily="18" charset="0"/>
        </a:defRPr>
      </a:lvl9pPr>
    </p:titleStyle>
    <p:body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7" Type="http://schemas.openxmlformats.org/officeDocument/2006/relationships/image" Target="../media/image6.jpeg"/><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chart" Target="../charts/chart2.xml"/><Relationship Id="rId7" Type="http://schemas.openxmlformats.org/officeDocument/2006/relationships/image" Target="../media/image10.wmf"/><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9.png"/><Relationship Id="rId5" Type="http://schemas.openxmlformats.org/officeDocument/2006/relationships/image" Target="../media/image8.jpeg"/><Relationship Id="rId4" Type="http://schemas.openxmlformats.org/officeDocument/2006/relationships/image" Target="../media/image7.w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90600" y="1828800"/>
            <a:ext cx="7623175" cy="1752600"/>
          </a:xfrm>
        </p:spPr>
        <p:txBody>
          <a:bodyPr/>
          <a:lstStyle/>
          <a:p>
            <a:pPr algn="ctr"/>
            <a:r>
              <a:rPr lang="en-US" b="1" dirty="0" smtClean="0"/>
              <a:t>The Potential of Sampling for Dynamic Analysis</a:t>
            </a:r>
            <a:endParaRPr lang="en-US" b="1" dirty="0"/>
          </a:p>
        </p:txBody>
      </p:sp>
      <p:sp>
        <p:nvSpPr>
          <p:cNvPr id="5" name="Subtitle 4"/>
          <p:cNvSpPr>
            <a:spLocks noGrp="1"/>
          </p:cNvSpPr>
          <p:nvPr>
            <p:ph type="subTitle" idx="1"/>
          </p:nvPr>
        </p:nvSpPr>
        <p:spPr>
          <a:xfrm>
            <a:off x="0" y="4038600"/>
            <a:ext cx="9144000" cy="533400"/>
          </a:xfrm>
        </p:spPr>
        <p:txBody>
          <a:bodyPr/>
          <a:lstStyle/>
          <a:p>
            <a:r>
              <a:rPr lang="en-US" sz="2400" dirty="0" smtClean="0"/>
              <a:t>Joseph L. Greathouse	Todd Austin</a:t>
            </a:r>
            <a:endParaRPr lang="en-US" sz="2400" dirty="0"/>
          </a:p>
        </p:txBody>
      </p:sp>
      <p:sp>
        <p:nvSpPr>
          <p:cNvPr id="8" name="Text Placeholder 3"/>
          <p:cNvSpPr txBox="1">
            <a:spLocks/>
          </p:cNvSpPr>
          <p:nvPr/>
        </p:nvSpPr>
        <p:spPr bwMode="auto">
          <a:xfrm>
            <a:off x="0" y="4800600"/>
            <a:ext cx="9144000" cy="762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marL="342900" indent="-342900" algn="ctr" rtl="0" eaLnBrk="1" fontAlgn="base" hangingPunct="1">
              <a:spcBef>
                <a:spcPct val="20000"/>
              </a:spcBef>
              <a:spcAft>
                <a:spcPct val="0"/>
              </a:spcAft>
              <a:buClr>
                <a:schemeClr val="accent1"/>
              </a:buClr>
              <a:buSzPct val="65000"/>
              <a:buFont typeface="Wingdings" pitchFamily="2" charset="2"/>
              <a:buNone/>
              <a:defRPr sz="2000" baseline="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r>
              <a:rPr lang="en-US" sz="2200" i="1" smtClean="0"/>
              <a:t>Advanced Computer Architecture Laboratory</a:t>
            </a:r>
          </a:p>
          <a:p>
            <a:r>
              <a:rPr lang="en-US" sz="2200" i="1" smtClean="0"/>
              <a:t>University of Michigan</a:t>
            </a:r>
            <a:endParaRPr lang="en-US" sz="2200" i="1" dirty="0"/>
          </a:p>
        </p:txBody>
      </p:sp>
      <p:sp>
        <p:nvSpPr>
          <p:cNvPr id="9" name="TextBox 8"/>
          <p:cNvSpPr txBox="1"/>
          <p:nvPr/>
        </p:nvSpPr>
        <p:spPr>
          <a:xfrm>
            <a:off x="5638800" y="6243935"/>
            <a:ext cx="2362200" cy="523220"/>
          </a:xfrm>
          <a:prstGeom prst="rect">
            <a:avLst/>
          </a:prstGeom>
          <a:noFill/>
        </p:spPr>
        <p:txBody>
          <a:bodyPr wrap="square" rtlCol="0">
            <a:spAutoFit/>
          </a:bodyPr>
          <a:lstStyle/>
          <a:p>
            <a:pPr algn="r"/>
            <a:r>
              <a:rPr lang="en-US" sz="1400" dirty="0" smtClean="0"/>
              <a:t>PLAS, San Jose, California</a:t>
            </a:r>
          </a:p>
          <a:p>
            <a:pPr algn="r"/>
            <a:r>
              <a:rPr lang="en-US" sz="1400" dirty="0" smtClean="0"/>
              <a:t>June 5, 2011</a:t>
            </a:r>
            <a:endParaRPr lang="en-US" sz="1400" dirty="0"/>
          </a:p>
        </p:txBody>
      </p:sp>
      <p:pic>
        <p:nvPicPr>
          <p:cNvPr id="10" name="Picture 9" descr="wordmark.gif"/>
          <p:cNvPicPr>
            <a:picLocks noChangeAspect="1"/>
          </p:cNvPicPr>
          <p:nvPr/>
        </p:nvPicPr>
        <p:blipFill>
          <a:blip r:embed="rId3"/>
          <a:stretch>
            <a:fillRect/>
          </a:stretch>
        </p:blipFill>
        <p:spPr>
          <a:xfrm>
            <a:off x="609600" y="6248400"/>
            <a:ext cx="3232897" cy="381000"/>
          </a:xfrm>
          <a:prstGeom prst="rect">
            <a:avLst/>
          </a:prstGeom>
        </p:spPr>
      </p:pic>
    </p:spTree>
    <p:extLst>
      <p:ext uri="{BB962C8B-B14F-4D97-AF65-F5344CB8AC3E}">
        <p14:creationId xmlns:p14="http://schemas.microsoft.com/office/powerpoint/2010/main" val="8853284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Research Directions</a:t>
            </a:r>
            <a:endParaRPr lang="en-US" dirty="0"/>
          </a:p>
        </p:txBody>
      </p:sp>
      <p:sp>
        <p:nvSpPr>
          <p:cNvPr id="3" name="Content Placeholder 2"/>
          <p:cNvSpPr>
            <a:spLocks noGrp="1"/>
          </p:cNvSpPr>
          <p:nvPr>
            <p:ph idx="1"/>
          </p:nvPr>
        </p:nvSpPr>
        <p:spPr/>
        <p:txBody>
          <a:bodyPr/>
          <a:lstStyle/>
          <a:p>
            <a:endParaRPr lang="en-US" dirty="0" smtClean="0"/>
          </a:p>
          <a:p>
            <a:pPr lvl="2"/>
            <a:endParaRPr lang="en-US" dirty="0"/>
          </a:p>
          <a:p>
            <a:r>
              <a:rPr lang="en-US" dirty="0" smtClean="0"/>
              <a:t>Sampling for more dynamic analyses</a:t>
            </a:r>
          </a:p>
          <a:p>
            <a:endParaRPr lang="en-US" dirty="0"/>
          </a:p>
          <a:p>
            <a:r>
              <a:rPr lang="en-US" dirty="0" smtClean="0"/>
              <a:t>New types of analyses because of sampling</a:t>
            </a:r>
          </a:p>
          <a:p>
            <a:endParaRPr lang="en-US" dirty="0"/>
          </a:p>
          <a:p>
            <a:r>
              <a:rPr lang="en-US" dirty="0" smtClean="0"/>
              <a:t>Studies on users slowdown acceptance</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10</a:t>
            </a:fld>
            <a:endParaRPr lang="en-US" altLang="en-US" dirty="0"/>
          </a:p>
        </p:txBody>
      </p:sp>
    </p:spTree>
    <p:extLst>
      <p:ext uri="{BB962C8B-B14F-4D97-AF65-F5344CB8AC3E}">
        <p14:creationId xmlns:p14="http://schemas.microsoft.com/office/powerpoint/2010/main" val="139267808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 SLIDES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11</a:t>
            </a:fld>
            <a:endParaRPr lang="en-US" altLang="en-US" dirty="0"/>
          </a:p>
        </p:txBody>
      </p:sp>
      <p:sp>
        <p:nvSpPr>
          <p:cNvPr id="5" name="Content Placeholder 4"/>
          <p:cNvSpPr txBox="1">
            <a:spLocks noGrp="1"/>
          </p:cNvSpPr>
          <p:nvPr>
            <p:ph idx="1"/>
          </p:nvPr>
        </p:nvSpPr>
        <p:spPr>
          <a:xfrm>
            <a:off x="457200" y="1066800"/>
            <a:ext cx="8229600" cy="307777"/>
          </a:xfrm>
          <a:prstGeom prst="rect">
            <a:avLst/>
          </a:prstGeom>
          <a:noFill/>
        </p:spPr>
        <p:txBody>
          <a:bodyPr wrap="square" rtlCol="0">
            <a:spAutoFit/>
          </a:bodyPr>
          <a:lstStyle/>
          <a:p>
            <a:pPr marL="0" indent="0">
              <a:buNone/>
            </a:pPr>
            <a:endParaRPr lang="en-US" sz="1400" dirty="0" smtClean="0"/>
          </a:p>
        </p:txBody>
      </p:sp>
    </p:spTree>
    <p:extLst>
      <p:ext uri="{BB962C8B-B14F-4D97-AF65-F5344CB8AC3E}">
        <p14:creationId xmlns:p14="http://schemas.microsoft.com/office/powerpoint/2010/main" val="285310054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Needed Engineering Efforts</a:t>
            </a:r>
            <a:endParaRPr lang="en-US" dirty="0"/>
          </a:p>
        </p:txBody>
      </p:sp>
      <p:sp>
        <p:nvSpPr>
          <p:cNvPr id="3" name="Content Placeholder 2"/>
          <p:cNvSpPr>
            <a:spLocks noGrp="1"/>
          </p:cNvSpPr>
          <p:nvPr>
            <p:ph idx="1"/>
          </p:nvPr>
        </p:nvSpPr>
        <p:spPr/>
        <p:txBody>
          <a:bodyPr/>
          <a:lstStyle/>
          <a:p>
            <a:r>
              <a:rPr lang="en-US" dirty="0" smtClean="0"/>
              <a:t>Push-button sampling mechanisms for </a:t>
            </a:r>
            <a:r>
              <a:rPr lang="en-US" dirty="0" err="1" smtClean="0"/>
              <a:t>Valgrind</a:t>
            </a:r>
            <a:r>
              <a:rPr lang="en-US" dirty="0" smtClean="0"/>
              <a:t>, </a:t>
            </a:r>
            <a:r>
              <a:rPr lang="en-US" dirty="0" err="1" smtClean="0"/>
              <a:t>DynamoRIO</a:t>
            </a:r>
            <a:r>
              <a:rPr lang="en-US" dirty="0" smtClean="0"/>
              <a:t>, Pin, etc.</a:t>
            </a:r>
          </a:p>
          <a:p>
            <a:endParaRPr lang="en-US" dirty="0"/>
          </a:p>
          <a:p>
            <a:r>
              <a:rPr lang="en-US" dirty="0" smtClean="0"/>
              <a:t>Libraries to integrate bug reporting into analysis tools</a:t>
            </a:r>
          </a:p>
          <a:p>
            <a:endParaRPr lang="en-US" dirty="0"/>
          </a:p>
          <a:p>
            <a:r>
              <a:rPr lang="en-US" dirty="0" smtClean="0"/>
              <a:t>Back-end infrastructure for handling distributed, sampled bug reports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12</a:t>
            </a:fld>
            <a:endParaRPr lang="en-US" altLang="en-US" dirty="0"/>
          </a:p>
        </p:txBody>
      </p:sp>
    </p:spTree>
    <p:extLst>
      <p:ext uri="{BB962C8B-B14F-4D97-AF65-F5344CB8AC3E}">
        <p14:creationId xmlns:p14="http://schemas.microsoft.com/office/powerpoint/2010/main" val="36729373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Security Analysis</a:t>
            </a:r>
            <a:endParaRPr lang="en-US" dirty="0"/>
          </a:p>
        </p:txBody>
      </p:sp>
      <p:sp>
        <p:nvSpPr>
          <p:cNvPr id="3" name="Content Placeholder 2"/>
          <p:cNvSpPr>
            <a:spLocks noGrp="1"/>
          </p:cNvSpPr>
          <p:nvPr>
            <p:ph idx="1"/>
          </p:nvPr>
        </p:nvSpPr>
        <p:spPr/>
        <p:txBody>
          <a:bodyPr/>
          <a:lstStyle/>
          <a:p>
            <a:r>
              <a:rPr lang="en-US" dirty="0" smtClean="0"/>
              <a:t>Finds flaws in programs as they run</a:t>
            </a:r>
          </a:p>
          <a:p>
            <a:pPr lvl="1"/>
            <a:r>
              <a:rPr lang="en-US" dirty="0" smtClean="0"/>
              <a:t>Makes </a:t>
            </a:r>
            <a:r>
              <a:rPr lang="en-US" dirty="0"/>
              <a:t>programs more </a:t>
            </a:r>
            <a:r>
              <a:rPr lang="en-US" dirty="0" smtClean="0"/>
              <a:t>robust</a:t>
            </a:r>
          </a:p>
          <a:p>
            <a:r>
              <a:rPr lang="en-US" dirty="0" smtClean="0"/>
              <a:t>Insert </a:t>
            </a:r>
            <a:r>
              <a:rPr lang="en-US" dirty="0"/>
              <a:t>checks around </a:t>
            </a:r>
            <a:r>
              <a:rPr lang="en-US" dirty="0" smtClean="0"/>
              <a:t>instructions</a:t>
            </a:r>
          </a:p>
          <a:p>
            <a:endParaRPr lang="en-US" dirty="0"/>
          </a:p>
          <a:p>
            <a:endParaRPr lang="en-US" dirty="0" smtClean="0"/>
          </a:p>
          <a:p>
            <a:endParaRPr lang="en-US" dirty="0"/>
          </a:p>
          <a:p>
            <a:endParaRPr lang="en-US" dirty="0" smtClean="0"/>
          </a:p>
          <a:p>
            <a:endParaRPr lang="en-US" dirty="0"/>
          </a:p>
          <a:p>
            <a:endParaRPr lang="en-US" dirty="0"/>
          </a:p>
          <a:p>
            <a:endParaRPr lang="en-US" dirty="0" smtClean="0"/>
          </a:p>
          <a:p>
            <a:endParaRPr lang="en-US" dirty="0"/>
          </a:p>
          <a:p>
            <a:endParaRPr lang="en-US" dirty="0" smtClean="0"/>
          </a:p>
          <a:p>
            <a:endParaRPr lang="en-US" dirty="0" smtClean="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2</a:t>
            </a:fld>
            <a:endParaRPr lang="en-US" altLang="en-US" dirty="0"/>
          </a:p>
        </p:txBody>
      </p:sp>
      <p:sp>
        <p:nvSpPr>
          <p:cNvPr id="8" name="TextBox 7"/>
          <p:cNvSpPr txBox="1"/>
          <p:nvPr/>
        </p:nvSpPr>
        <p:spPr>
          <a:xfrm>
            <a:off x="3429000" y="3048000"/>
            <a:ext cx="2286000" cy="523220"/>
          </a:xfrm>
          <a:prstGeom prst="rect">
            <a:avLst/>
          </a:prstGeom>
          <a:noFill/>
        </p:spPr>
        <p:txBody>
          <a:bodyPr wrap="square" rtlCol="0">
            <a:spAutoFit/>
          </a:bodyPr>
          <a:lstStyle/>
          <a:p>
            <a:r>
              <a:rPr lang="en-US" sz="2800" dirty="0" smtClean="0">
                <a:latin typeface="+mn-lt"/>
              </a:rPr>
              <a:t>y = x-&gt;data;</a:t>
            </a:r>
          </a:p>
        </p:txBody>
      </p:sp>
      <p:sp>
        <p:nvSpPr>
          <p:cNvPr id="9" name="TextBox 8"/>
          <p:cNvSpPr txBox="1"/>
          <p:nvPr/>
        </p:nvSpPr>
        <p:spPr>
          <a:xfrm>
            <a:off x="3429000" y="3571220"/>
            <a:ext cx="2286000" cy="523220"/>
          </a:xfrm>
          <a:prstGeom prst="rect">
            <a:avLst/>
          </a:prstGeom>
          <a:noFill/>
        </p:spPr>
        <p:txBody>
          <a:bodyPr wrap="square" rtlCol="0">
            <a:spAutoFit/>
          </a:bodyPr>
          <a:lstStyle/>
          <a:p>
            <a:r>
              <a:rPr lang="en-US" sz="2800" dirty="0" smtClean="0">
                <a:latin typeface="+mn-lt"/>
              </a:rPr>
              <a:t>*w </a:t>
            </a:r>
            <a:r>
              <a:rPr lang="en-US" sz="2800" dirty="0">
                <a:latin typeface="+mn-lt"/>
              </a:rPr>
              <a:t>+= y;</a:t>
            </a:r>
            <a:endParaRPr lang="en-US" sz="2800" dirty="0" smtClean="0">
              <a:latin typeface="+mn-lt"/>
            </a:endParaRPr>
          </a:p>
        </p:txBody>
      </p:sp>
      <p:sp>
        <p:nvSpPr>
          <p:cNvPr id="10" name="TextBox 9"/>
          <p:cNvSpPr txBox="1"/>
          <p:nvPr/>
        </p:nvSpPr>
        <p:spPr>
          <a:xfrm>
            <a:off x="3429000" y="4094440"/>
            <a:ext cx="2286000" cy="523220"/>
          </a:xfrm>
          <a:prstGeom prst="rect">
            <a:avLst/>
          </a:prstGeom>
          <a:noFill/>
        </p:spPr>
        <p:txBody>
          <a:bodyPr wrap="square" rtlCol="0">
            <a:spAutoFit/>
          </a:bodyPr>
          <a:lstStyle/>
          <a:p>
            <a:r>
              <a:rPr lang="en-US" sz="2800" dirty="0">
                <a:latin typeface="+mn-lt"/>
              </a:rPr>
              <a:t>z </a:t>
            </a:r>
            <a:r>
              <a:rPr lang="en-US" sz="2800" dirty="0" smtClean="0">
                <a:latin typeface="+mn-lt"/>
              </a:rPr>
              <a:t>= 75/y;</a:t>
            </a:r>
          </a:p>
        </p:txBody>
      </p:sp>
      <p:sp>
        <p:nvSpPr>
          <p:cNvPr id="11" name="TextBox 10"/>
          <p:cNvSpPr txBox="1"/>
          <p:nvPr/>
        </p:nvSpPr>
        <p:spPr>
          <a:xfrm>
            <a:off x="3429000" y="2590800"/>
            <a:ext cx="3048000" cy="523220"/>
          </a:xfrm>
          <a:prstGeom prst="rect">
            <a:avLst/>
          </a:prstGeom>
          <a:noFill/>
        </p:spPr>
        <p:txBody>
          <a:bodyPr wrap="square" rtlCol="0">
            <a:spAutoFit/>
          </a:bodyPr>
          <a:lstStyle/>
          <a:p>
            <a:r>
              <a:rPr lang="en-US" sz="2800" dirty="0" smtClean="0">
                <a:latin typeface="+mn-lt"/>
              </a:rPr>
              <a:t>check(x!=NULL);</a:t>
            </a:r>
          </a:p>
        </p:txBody>
      </p:sp>
      <p:sp>
        <p:nvSpPr>
          <p:cNvPr id="12" name="TextBox 11"/>
          <p:cNvSpPr txBox="1"/>
          <p:nvPr/>
        </p:nvSpPr>
        <p:spPr>
          <a:xfrm>
            <a:off x="3429000" y="3571220"/>
            <a:ext cx="3048000" cy="523220"/>
          </a:xfrm>
          <a:prstGeom prst="rect">
            <a:avLst/>
          </a:prstGeom>
          <a:noFill/>
        </p:spPr>
        <p:txBody>
          <a:bodyPr wrap="square" rtlCol="0">
            <a:spAutoFit/>
          </a:bodyPr>
          <a:lstStyle/>
          <a:p>
            <a:r>
              <a:rPr lang="en-US" sz="2800" dirty="0" smtClean="0">
                <a:latin typeface="+mn-lt"/>
              </a:rPr>
              <a:t>check(w!=NULL);</a:t>
            </a:r>
          </a:p>
        </p:txBody>
      </p:sp>
      <p:sp>
        <p:nvSpPr>
          <p:cNvPr id="13" name="TextBox 12"/>
          <p:cNvSpPr txBox="1"/>
          <p:nvPr/>
        </p:nvSpPr>
        <p:spPr>
          <a:xfrm>
            <a:off x="3445267" y="4429780"/>
            <a:ext cx="3048000" cy="523220"/>
          </a:xfrm>
          <a:prstGeom prst="rect">
            <a:avLst/>
          </a:prstGeom>
          <a:noFill/>
        </p:spPr>
        <p:txBody>
          <a:bodyPr wrap="square" rtlCol="0">
            <a:spAutoFit/>
          </a:bodyPr>
          <a:lstStyle/>
          <a:p>
            <a:r>
              <a:rPr lang="en-US" sz="2800" dirty="0" smtClean="0">
                <a:latin typeface="+mn-lt"/>
              </a:rPr>
              <a:t>check(y!=0);</a:t>
            </a:r>
          </a:p>
        </p:txBody>
      </p:sp>
    </p:spTree>
    <p:extLst>
      <p:ext uri="{BB962C8B-B14F-4D97-AF65-F5344CB8AC3E}">
        <p14:creationId xmlns:p14="http://schemas.microsoft.com/office/powerpoint/2010/main" val="9238624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grpId="1"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par>
                                <p:cTn id="9" presetID="1" presetClass="entr" presetSubtype="0" fill="hold" grpId="1"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42" presetClass="path" presetSubtype="0" accel="50000" decel="50000" fill="hold" grpId="0" nodeType="clickEffect">
                                  <p:stCondLst>
                                    <p:cond delay="0"/>
                                  </p:stCondLst>
                                  <p:childTnLst>
                                    <p:animMotion origin="layout" path="M 0 2.61161E-6 L 0 0.10918 " pathEditMode="relative" rAng="0" ptsTypes="AA">
                                      <p:cBhvr>
                                        <p:cTn id="16" dur="500" fill="hold"/>
                                        <p:tgtEl>
                                          <p:spTgt spid="10"/>
                                        </p:tgtEl>
                                        <p:attrNameLst>
                                          <p:attrName>ppt_x</p:attrName>
                                          <p:attrName>ppt_y</p:attrName>
                                        </p:attrNameLst>
                                      </p:cBhvr>
                                      <p:rCtr x="0" y="5459"/>
                                    </p:animMotion>
                                  </p:childTnLst>
                                </p:cTn>
                              </p:par>
                              <p:par>
                                <p:cTn id="17" presetID="42" presetClass="path" presetSubtype="0" accel="50000" decel="50000" fill="hold" grpId="0" nodeType="withEffect">
                                  <p:stCondLst>
                                    <p:cond delay="0"/>
                                  </p:stCondLst>
                                  <p:childTnLst>
                                    <p:animMotion origin="layout" path="M 0 0 L 0 0.06343 " pathEditMode="relative" rAng="0" ptsTypes="AA">
                                      <p:cBhvr>
                                        <p:cTn id="18" dur="500" fill="hold"/>
                                        <p:tgtEl>
                                          <p:spTgt spid="9"/>
                                        </p:tgtEl>
                                        <p:attrNameLst>
                                          <p:attrName>ppt_x</p:attrName>
                                          <p:attrName>ppt_y</p:attrName>
                                        </p:attrNameLst>
                                      </p:cBhvr>
                                      <p:rCtr x="0" y="3171"/>
                                    </p:animMotion>
                                  </p:childTnLst>
                                </p:cTn>
                              </p:par>
                            </p:childTnLst>
                          </p:cTn>
                        </p:par>
                        <p:par>
                          <p:cTn id="19" fill="hold">
                            <p:stCondLst>
                              <p:cond delay="500"/>
                            </p:stCondLst>
                            <p:childTnLst>
                              <p:par>
                                <p:cTn id="20" presetID="10" presetClass="entr" presetSubtype="0" fill="hold" grpId="0" nodeType="after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9" grpId="1"/>
      <p:bldP spid="10" grpId="0"/>
      <p:bldP spid="10" grpId="1"/>
      <p:bldP spid="11" grpId="0"/>
      <p:bldP spid="12" grpId="0"/>
      <p:bldP spid="13"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Rounded Rectangle 21"/>
          <p:cNvSpPr/>
          <p:nvPr/>
        </p:nvSpPr>
        <p:spPr>
          <a:xfrm>
            <a:off x="2590800" y="4953000"/>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z = y * 75</a:t>
            </a:r>
          </a:p>
        </p:txBody>
      </p:sp>
      <p:sp>
        <p:nvSpPr>
          <p:cNvPr id="10" name="Down Arrow 9"/>
          <p:cNvSpPr/>
          <p:nvPr/>
        </p:nvSpPr>
        <p:spPr>
          <a:xfrm>
            <a:off x="3429000" y="4267199"/>
            <a:ext cx="228600" cy="685800"/>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9" name="Rounded Rectangle 18"/>
          <p:cNvSpPr/>
          <p:nvPr/>
        </p:nvSpPr>
        <p:spPr>
          <a:xfrm>
            <a:off x="2590800" y="3809999"/>
            <a:ext cx="19050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y = x * 1024</a:t>
            </a:r>
          </a:p>
        </p:txBody>
      </p:sp>
      <p:sp>
        <p:nvSpPr>
          <p:cNvPr id="20" name="Rounded Rectangle 19"/>
          <p:cNvSpPr/>
          <p:nvPr/>
        </p:nvSpPr>
        <p:spPr>
          <a:xfrm>
            <a:off x="5196840" y="3810000"/>
            <a:ext cx="173736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w = x + 42</a:t>
            </a:r>
            <a:endParaRPr lang="en-US" sz="2400" dirty="0"/>
          </a:p>
        </p:txBody>
      </p:sp>
      <p:sp>
        <p:nvSpPr>
          <p:cNvPr id="44" name="Pentagon 43"/>
          <p:cNvSpPr/>
          <p:nvPr/>
        </p:nvSpPr>
        <p:spPr>
          <a:xfrm flipH="1">
            <a:off x="6934200" y="3807226"/>
            <a:ext cx="1828800" cy="609600"/>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w</a:t>
            </a:r>
            <a:endParaRPr lang="en-US" sz="2400" dirty="0"/>
          </a:p>
        </p:txBody>
      </p:sp>
      <p:sp>
        <p:nvSpPr>
          <p:cNvPr id="45" name="Pentagon 44"/>
          <p:cNvSpPr/>
          <p:nvPr/>
        </p:nvSpPr>
        <p:spPr>
          <a:xfrm flipH="1">
            <a:off x="6925559" y="3810882"/>
            <a:ext cx="1828800" cy="609600"/>
          </a:xfrm>
          <a:prstGeom prst="homePlate">
            <a:avLst/>
          </a:prstGeom>
          <a:solidFill>
            <a:srgbClr val="00B05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w</a:t>
            </a:r>
            <a:endParaRPr lang="en-US" sz="2400" dirty="0"/>
          </a:p>
        </p:txBody>
      </p:sp>
      <p:sp>
        <p:nvSpPr>
          <p:cNvPr id="2" name="Title 1"/>
          <p:cNvSpPr>
            <a:spLocks noGrp="1"/>
          </p:cNvSpPr>
          <p:nvPr>
            <p:ph type="title"/>
          </p:nvPr>
        </p:nvSpPr>
        <p:spPr/>
        <p:txBody>
          <a:bodyPr/>
          <a:lstStyle/>
          <a:p>
            <a:r>
              <a:rPr lang="en-US" dirty="0" smtClean="0"/>
              <a:t>Dynamic Information Flow Tracking</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3</a:t>
            </a:fld>
            <a:endParaRPr lang="en-US" altLang="en-US" dirty="0"/>
          </a:p>
        </p:txBody>
      </p:sp>
      <p:sp>
        <p:nvSpPr>
          <p:cNvPr id="12" name="Right Arrow 11"/>
          <p:cNvSpPr/>
          <p:nvPr/>
        </p:nvSpPr>
        <p:spPr>
          <a:xfrm rot="5400000">
            <a:off x="5489993" y="3196931"/>
            <a:ext cx="1080823"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4" name="Right Arrow 13"/>
          <p:cNvSpPr/>
          <p:nvPr/>
        </p:nvSpPr>
        <p:spPr>
          <a:xfrm rot="5400000">
            <a:off x="3062825" y="3216107"/>
            <a:ext cx="960950"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6" name="Down Arrow 15"/>
          <p:cNvSpPr/>
          <p:nvPr/>
        </p:nvSpPr>
        <p:spPr>
          <a:xfrm>
            <a:off x="3429001" y="1828799"/>
            <a:ext cx="228600" cy="684917"/>
          </a:xfrm>
          <a:prstGeom prst="down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38" name="Rounded Rectangle 37"/>
          <p:cNvSpPr/>
          <p:nvPr/>
        </p:nvSpPr>
        <p:spPr>
          <a:xfrm>
            <a:off x="5181600" y="2514600"/>
            <a:ext cx="173736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validate(x)</a:t>
            </a:r>
            <a:endParaRPr lang="en-US" sz="2400" dirty="0"/>
          </a:p>
        </p:txBody>
      </p:sp>
      <p:sp>
        <p:nvSpPr>
          <p:cNvPr id="47" name="Right Arrow 46"/>
          <p:cNvSpPr/>
          <p:nvPr/>
        </p:nvSpPr>
        <p:spPr>
          <a:xfrm>
            <a:off x="4133771" y="2748095"/>
            <a:ext cx="1080823" cy="228600"/>
          </a:xfrm>
          <a:prstGeom prst="rightArrow">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8" name="Rounded Rectangle 17"/>
          <p:cNvSpPr/>
          <p:nvPr/>
        </p:nvSpPr>
        <p:spPr>
          <a:xfrm>
            <a:off x="2286000" y="2516492"/>
            <a:ext cx="2514600"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a:t>x = </a:t>
            </a:r>
            <a:r>
              <a:rPr lang="en-US" sz="2400" dirty="0" err="1"/>
              <a:t>read_input</a:t>
            </a:r>
            <a:r>
              <a:rPr lang="en-US" sz="2400" dirty="0"/>
              <a:t>()</a:t>
            </a:r>
          </a:p>
        </p:txBody>
      </p:sp>
      <p:sp>
        <p:nvSpPr>
          <p:cNvPr id="62" name="Rounded Rectangle 61"/>
          <p:cNvSpPr/>
          <p:nvPr/>
        </p:nvSpPr>
        <p:spPr>
          <a:xfrm>
            <a:off x="2438400" y="4798708"/>
            <a:ext cx="19050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z = y * 75</a:t>
            </a:r>
          </a:p>
        </p:txBody>
      </p:sp>
      <p:sp>
        <p:nvSpPr>
          <p:cNvPr id="64" name="Rounded Rectangle 63"/>
          <p:cNvSpPr/>
          <p:nvPr/>
        </p:nvSpPr>
        <p:spPr>
          <a:xfrm>
            <a:off x="2438400" y="3655707"/>
            <a:ext cx="19050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y = x * 1024</a:t>
            </a:r>
          </a:p>
        </p:txBody>
      </p:sp>
      <p:sp>
        <p:nvSpPr>
          <p:cNvPr id="65" name="Right Arrow 64"/>
          <p:cNvSpPr/>
          <p:nvPr/>
        </p:nvSpPr>
        <p:spPr>
          <a:xfrm rot="5400000">
            <a:off x="2893617" y="3078623"/>
            <a:ext cx="994566" cy="228600"/>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67" name="Rounded Rectangle 66"/>
          <p:cNvSpPr/>
          <p:nvPr/>
        </p:nvSpPr>
        <p:spPr>
          <a:xfrm>
            <a:off x="2133600" y="2362200"/>
            <a:ext cx="2514600" cy="6096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2400" dirty="0"/>
              <a:t>x = </a:t>
            </a:r>
            <a:r>
              <a:rPr lang="en-US" sz="2400" dirty="0" err="1"/>
              <a:t>read_input</a:t>
            </a:r>
            <a:r>
              <a:rPr lang="en-US" sz="2400" dirty="0"/>
              <a:t>()</a:t>
            </a:r>
          </a:p>
        </p:txBody>
      </p:sp>
      <p:sp>
        <p:nvSpPr>
          <p:cNvPr id="68" name="Right Arrow 67"/>
          <p:cNvSpPr/>
          <p:nvPr/>
        </p:nvSpPr>
        <p:spPr>
          <a:xfrm rot="5400000">
            <a:off x="3086100" y="4455806"/>
            <a:ext cx="609600" cy="228601"/>
          </a:xfrm>
          <a:prstGeom prst="right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66" name="Down Arrow 65"/>
          <p:cNvSpPr/>
          <p:nvPr/>
        </p:nvSpPr>
        <p:spPr>
          <a:xfrm>
            <a:off x="3352801" y="1752600"/>
            <a:ext cx="228600" cy="701040"/>
          </a:xfrm>
          <a:prstGeom prst="downArrow">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p>
        </p:txBody>
      </p:sp>
      <p:sp>
        <p:nvSpPr>
          <p:cNvPr id="17" name="Rounded Rectangle 16"/>
          <p:cNvSpPr/>
          <p:nvPr/>
        </p:nvSpPr>
        <p:spPr>
          <a:xfrm>
            <a:off x="2286000" y="1219200"/>
            <a:ext cx="2514599" cy="609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r>
              <a:rPr lang="en-US" sz="2400" dirty="0" smtClean="0"/>
              <a:t>Input</a:t>
            </a:r>
            <a:endParaRPr lang="en-US" sz="2400" dirty="0"/>
          </a:p>
        </p:txBody>
      </p:sp>
      <p:sp>
        <p:nvSpPr>
          <p:cNvPr id="37" name="Pentagon 36"/>
          <p:cNvSpPr/>
          <p:nvPr/>
        </p:nvSpPr>
        <p:spPr>
          <a:xfrm flipH="1">
            <a:off x="4343400" y="4876800"/>
            <a:ext cx="1828800" cy="609600"/>
          </a:xfrm>
          <a:prstGeom prst="homePlat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z</a:t>
            </a:r>
            <a:endParaRPr lang="en-US" sz="2400" dirty="0"/>
          </a:p>
        </p:txBody>
      </p:sp>
      <p:sp>
        <p:nvSpPr>
          <p:cNvPr id="41" name="Pentagon 40"/>
          <p:cNvSpPr/>
          <p:nvPr/>
        </p:nvSpPr>
        <p:spPr>
          <a:xfrm flipH="1">
            <a:off x="4343400" y="4876800"/>
            <a:ext cx="1828800" cy="609600"/>
          </a:xfrm>
          <a:prstGeom prst="homePlate">
            <a:avLst/>
          </a:prstGeom>
          <a:solidFill>
            <a:srgbClr val="FF0000"/>
          </a:solidFill>
        </p:spPr>
        <p:style>
          <a:lnRef idx="2">
            <a:schemeClr val="dk1"/>
          </a:lnRef>
          <a:fillRef idx="1">
            <a:schemeClr val="lt1"/>
          </a:fillRef>
          <a:effectRef idx="0">
            <a:schemeClr val="dk1"/>
          </a:effectRef>
          <a:fontRef idx="minor">
            <a:schemeClr val="dk1"/>
          </a:fontRef>
        </p:style>
        <p:txBody>
          <a:bodyPr rtlCol="0" anchor="ctr"/>
          <a:lstStyle/>
          <a:p>
            <a:pPr algn="ctr"/>
            <a:r>
              <a:rPr lang="en-US" sz="2400" dirty="0" smtClean="0"/>
              <a:t>Check z</a:t>
            </a:r>
            <a:endParaRPr lang="en-US" sz="2400" dirty="0"/>
          </a:p>
        </p:txBody>
      </p:sp>
      <p:sp>
        <p:nvSpPr>
          <p:cNvPr id="70" name="TextBox 69"/>
          <p:cNvSpPr txBox="1"/>
          <p:nvPr/>
        </p:nvSpPr>
        <p:spPr>
          <a:xfrm>
            <a:off x="304800" y="1170056"/>
            <a:ext cx="1800664" cy="923330"/>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p>
            <a:endParaRPr lang="en-US" dirty="0" smtClean="0"/>
          </a:p>
          <a:p>
            <a:endParaRPr lang="en-US" dirty="0"/>
          </a:p>
          <a:p>
            <a:endParaRPr lang="en-US" dirty="0" smtClean="0"/>
          </a:p>
        </p:txBody>
      </p:sp>
      <p:sp>
        <p:nvSpPr>
          <p:cNvPr id="3" name="Rounded Rectangle 2"/>
          <p:cNvSpPr/>
          <p:nvPr/>
        </p:nvSpPr>
        <p:spPr>
          <a:xfrm>
            <a:off x="381000" y="1219200"/>
            <a:ext cx="342900" cy="3810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69" name="Rounded Rectangle 68"/>
          <p:cNvSpPr/>
          <p:nvPr/>
        </p:nvSpPr>
        <p:spPr>
          <a:xfrm>
            <a:off x="381000" y="1676400"/>
            <a:ext cx="342900" cy="381000"/>
          </a:xfrm>
          <a:prstGeom prst="roundRect">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6" name="TextBox 5"/>
          <p:cNvSpPr txBox="1"/>
          <p:nvPr/>
        </p:nvSpPr>
        <p:spPr>
          <a:xfrm>
            <a:off x="723900" y="1219200"/>
            <a:ext cx="1305364" cy="384721"/>
          </a:xfrm>
          <a:prstGeom prst="rect">
            <a:avLst/>
          </a:prstGeom>
          <a:noFill/>
        </p:spPr>
        <p:txBody>
          <a:bodyPr wrap="square" rtlCol="0">
            <a:spAutoFit/>
          </a:bodyPr>
          <a:lstStyle/>
          <a:p>
            <a:pPr algn="ctr"/>
            <a:r>
              <a:rPr lang="en-US" sz="1900" dirty="0" smtClean="0"/>
              <a:t>Data</a:t>
            </a:r>
          </a:p>
        </p:txBody>
      </p:sp>
      <p:sp>
        <p:nvSpPr>
          <p:cNvPr id="71" name="TextBox 70"/>
          <p:cNvSpPr txBox="1"/>
          <p:nvPr/>
        </p:nvSpPr>
        <p:spPr>
          <a:xfrm>
            <a:off x="762000" y="1657290"/>
            <a:ext cx="1305364" cy="384721"/>
          </a:xfrm>
          <a:prstGeom prst="rect">
            <a:avLst/>
          </a:prstGeom>
          <a:noFill/>
        </p:spPr>
        <p:txBody>
          <a:bodyPr wrap="square" rtlCol="0">
            <a:spAutoFit/>
          </a:bodyPr>
          <a:lstStyle/>
          <a:p>
            <a:pPr algn="ctr"/>
            <a:r>
              <a:rPr lang="en-US" sz="1900" dirty="0" smtClean="0"/>
              <a:t>Untrusted</a:t>
            </a:r>
          </a:p>
        </p:txBody>
      </p:sp>
      <p:sp>
        <p:nvSpPr>
          <p:cNvPr id="43" name="Content Placeholder 2"/>
          <p:cNvSpPr>
            <a:spLocks noGrp="1"/>
          </p:cNvSpPr>
          <p:nvPr>
            <p:ph idx="1"/>
          </p:nvPr>
        </p:nvSpPr>
        <p:spPr>
          <a:xfrm>
            <a:off x="457200" y="2516492"/>
            <a:ext cx="8229600" cy="3614433"/>
          </a:xfrm>
        </p:spPr>
        <p:txBody>
          <a:bodyPr/>
          <a:lstStyle/>
          <a:p>
            <a:pPr marL="1341438" lvl="4" indent="0">
              <a:buNone/>
            </a:pPr>
            <a:endParaRPr lang="en-US" b="1" dirty="0" smtClean="0"/>
          </a:p>
          <a:p>
            <a:pPr marL="514350" indent="-514350">
              <a:buClrTx/>
              <a:buSzPct val="100000"/>
              <a:buFont typeface="+mj-lt"/>
              <a:buAutoNum type="arabicPeriod"/>
            </a:pPr>
            <a:r>
              <a:rPr lang="en-US" dirty="0" smtClean="0"/>
              <a:t>Inputs are untrusted</a:t>
            </a:r>
          </a:p>
          <a:p>
            <a:pPr marL="514350" indent="-514350">
              <a:buClrTx/>
              <a:buSzPct val="100000"/>
              <a:buFont typeface="+mj-lt"/>
              <a:buAutoNum type="arabicPeriod"/>
            </a:pPr>
            <a:r>
              <a:rPr lang="en-US" dirty="0" smtClean="0"/>
              <a:t>Propagate untrusted status while executing</a:t>
            </a:r>
            <a:endParaRPr lang="en-US" b="1" dirty="0" smtClean="0"/>
          </a:p>
          <a:p>
            <a:pPr marL="514350" indent="-514350">
              <a:buClrTx/>
              <a:buSzPct val="100000"/>
              <a:buFont typeface="+mj-lt"/>
              <a:buAutoNum type="arabicPeriod"/>
            </a:pPr>
            <a:r>
              <a:rPr lang="en-US" dirty="0" smtClean="0"/>
              <a:t>Check </a:t>
            </a:r>
            <a:r>
              <a:rPr lang="en-US" dirty="0" err="1" smtClean="0"/>
              <a:t>trustedness</a:t>
            </a:r>
            <a:r>
              <a:rPr lang="en-US" dirty="0" smtClean="0"/>
              <a:t> for safety</a:t>
            </a:r>
          </a:p>
        </p:txBody>
      </p:sp>
      <p:sp>
        <p:nvSpPr>
          <p:cNvPr id="49" name="TextBox 48"/>
          <p:cNvSpPr txBox="1"/>
          <p:nvPr/>
        </p:nvSpPr>
        <p:spPr>
          <a:xfrm>
            <a:off x="2286000" y="3037582"/>
            <a:ext cx="4572000" cy="1077218"/>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p>
            <a:pPr algn="ctr"/>
            <a:r>
              <a:rPr lang="en-US" sz="3200" dirty="0" smtClean="0"/>
              <a:t>Only works on current dynamic control path</a:t>
            </a:r>
          </a:p>
        </p:txBody>
      </p:sp>
    </p:spTree>
    <p:extLst>
      <p:ext uri="{BB962C8B-B14F-4D97-AF65-F5344CB8AC3E}">
        <p14:creationId xmlns:p14="http://schemas.microsoft.com/office/powerpoint/2010/main" val="751021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grpId="0" nodeType="clickEffect">
                                  <p:stCondLst>
                                    <p:cond delay="0"/>
                                  </p:stCondLst>
                                  <p:childTnLst>
                                    <p:set>
                                      <p:cBhvr>
                                        <p:cTn id="6" dur="1" fill="hold">
                                          <p:stCondLst>
                                            <p:cond delay="0"/>
                                          </p:stCondLst>
                                        </p:cTn>
                                        <p:tgtEl>
                                          <p:spTgt spid="43">
                                            <p:txEl>
                                              <p:pRg st="1" end="1"/>
                                            </p:txEl>
                                          </p:spTgt>
                                        </p:tgtEl>
                                        <p:attrNameLst>
                                          <p:attrName>style.visibility</p:attrName>
                                        </p:attrNameLst>
                                      </p:cBhvr>
                                      <p:to>
                                        <p:strVal val="hidden"/>
                                      </p:to>
                                    </p:set>
                                  </p:childTnLst>
                                </p:cTn>
                              </p:par>
                              <p:par>
                                <p:cTn id="7" presetID="1" presetClass="exit" presetSubtype="0" fill="hold" grpId="0" nodeType="withEffect">
                                  <p:stCondLst>
                                    <p:cond delay="0"/>
                                  </p:stCondLst>
                                  <p:childTnLst>
                                    <p:set>
                                      <p:cBhvr>
                                        <p:cTn id="8" dur="1" fill="hold">
                                          <p:stCondLst>
                                            <p:cond delay="0"/>
                                          </p:stCondLst>
                                        </p:cTn>
                                        <p:tgtEl>
                                          <p:spTgt spid="43">
                                            <p:txEl>
                                              <p:pRg st="2" end="2"/>
                                            </p:txEl>
                                          </p:spTgt>
                                        </p:tgtEl>
                                        <p:attrNameLst>
                                          <p:attrName>style.visibility</p:attrName>
                                        </p:attrNameLst>
                                      </p:cBhvr>
                                      <p:to>
                                        <p:strVal val="hidden"/>
                                      </p:to>
                                    </p:set>
                                  </p:childTnLst>
                                </p:cTn>
                              </p:par>
                              <p:par>
                                <p:cTn id="9" presetID="1" presetClass="exit" presetSubtype="0" fill="hold" grpId="0" nodeType="withEffect">
                                  <p:stCondLst>
                                    <p:cond delay="0"/>
                                  </p:stCondLst>
                                  <p:childTnLst>
                                    <p:set>
                                      <p:cBhvr>
                                        <p:cTn id="10" dur="1" fill="hold">
                                          <p:stCondLst>
                                            <p:cond delay="0"/>
                                          </p:stCondLst>
                                        </p:cTn>
                                        <p:tgtEl>
                                          <p:spTgt spid="43">
                                            <p:txEl>
                                              <p:pRg st="3" end="3"/>
                                            </p:txEl>
                                          </p:spTgt>
                                        </p:tgtEl>
                                        <p:attrNameLst>
                                          <p:attrName>style.visibility</p:attrName>
                                        </p:attrNameLst>
                                      </p:cBhvr>
                                      <p:to>
                                        <p:strVal val="hidden"/>
                                      </p:to>
                                    </p:set>
                                  </p:childTnLst>
                                </p:cTn>
                              </p:par>
                            </p:childTnLst>
                          </p:cTn>
                        </p:par>
                        <p:par>
                          <p:cTn id="11" fill="hold">
                            <p:stCondLst>
                              <p:cond delay="0"/>
                            </p:stCondLst>
                            <p:childTnLst>
                              <p:par>
                                <p:cTn id="12" presetID="1" presetClass="entr" presetSubtype="0" fill="hold" grpId="0" nodeType="afterEffect">
                                  <p:stCondLst>
                                    <p:cond delay="0"/>
                                  </p:stCondLst>
                                  <p:childTnLst>
                                    <p:set>
                                      <p:cBhvr>
                                        <p:cTn id="13" dur="1" fill="hold">
                                          <p:stCondLst>
                                            <p:cond delay="0"/>
                                          </p:stCondLst>
                                        </p:cTn>
                                        <p:tgtEl>
                                          <p:spTgt spid="1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grpId="0" nodeType="clickEffect">
                                  <p:stCondLst>
                                    <p:cond delay="0"/>
                                  </p:stCondLst>
                                  <p:childTnLst>
                                    <p:set>
                                      <p:cBhvr>
                                        <p:cTn id="17" dur="1" fill="hold">
                                          <p:stCondLst>
                                            <p:cond delay="0"/>
                                          </p:stCondLst>
                                        </p:cTn>
                                        <p:tgtEl>
                                          <p:spTgt spid="16"/>
                                        </p:tgtEl>
                                        <p:attrNameLst>
                                          <p:attrName>style.visibility</p:attrName>
                                        </p:attrNameLst>
                                      </p:cBhvr>
                                      <p:to>
                                        <p:strVal val="visible"/>
                                      </p:to>
                                    </p:set>
                                  </p:childTnLst>
                                </p:cTn>
                              </p:par>
                              <p:par>
                                <p:cTn id="18" presetID="1" presetClass="entr" presetSubtype="0" fill="hold" grpId="0" nodeType="withEffect">
                                  <p:stCondLst>
                                    <p:cond delay="0"/>
                                  </p:stCondLst>
                                  <p:childTnLst>
                                    <p:set>
                                      <p:cBhvr>
                                        <p:cTn id="19" dur="1" fill="hold">
                                          <p:stCondLst>
                                            <p:cond delay="0"/>
                                          </p:stCondLst>
                                        </p:cTn>
                                        <p:tgtEl>
                                          <p:spTgt spid="18"/>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66"/>
                                        </p:tgtEl>
                                        <p:attrNameLst>
                                          <p:attrName>style.visibility</p:attrName>
                                        </p:attrNameLst>
                                      </p:cBhvr>
                                      <p:to>
                                        <p:strVal val="visible"/>
                                      </p:to>
                                    </p:set>
                                  </p:childTnLst>
                                </p:cTn>
                              </p:par>
                              <p:par>
                                <p:cTn id="24" presetID="1" presetClass="entr" presetSubtype="0" fill="hold" grpId="0" nodeType="withEffect">
                                  <p:stCondLst>
                                    <p:cond delay="0"/>
                                  </p:stCondLst>
                                  <p:childTnLst>
                                    <p:set>
                                      <p:cBhvr>
                                        <p:cTn id="25" dur="1" fill="hold">
                                          <p:stCondLst>
                                            <p:cond delay="0"/>
                                          </p:stCondLst>
                                        </p:cTn>
                                        <p:tgtEl>
                                          <p:spTgt spid="67"/>
                                        </p:tgtEl>
                                        <p:attrNameLst>
                                          <p:attrName>style.visibility</p:attrName>
                                        </p:attrNameLst>
                                      </p:cBhvr>
                                      <p:to>
                                        <p:strVal val="visible"/>
                                      </p:to>
                                    </p:set>
                                  </p:childTnLst>
                                </p:cTn>
                              </p:par>
                            </p:childTnLst>
                          </p:cTn>
                        </p:par>
                      </p:childTnLst>
                    </p:cTn>
                  </p:par>
                  <p:par>
                    <p:cTn id="26" fill="hold">
                      <p:stCondLst>
                        <p:cond delay="indefinite"/>
                      </p:stCondLst>
                      <p:childTnLst>
                        <p:par>
                          <p:cTn id="27" fill="hold">
                            <p:stCondLst>
                              <p:cond delay="0"/>
                            </p:stCondLst>
                            <p:childTnLst>
                              <p:par>
                                <p:cTn id="28" presetID="1" presetClass="entr" presetSubtype="0" fill="hold" grpId="0" nodeType="clickEffect">
                                  <p:stCondLst>
                                    <p:cond delay="0"/>
                                  </p:stCondLst>
                                  <p:childTnLst>
                                    <p:set>
                                      <p:cBhvr>
                                        <p:cTn id="29" dur="1" fill="hold">
                                          <p:stCondLst>
                                            <p:cond delay="0"/>
                                          </p:stCondLst>
                                        </p:cTn>
                                        <p:tgtEl>
                                          <p:spTgt spid="19"/>
                                        </p:tgtEl>
                                        <p:attrNameLst>
                                          <p:attrName>style.visibility</p:attrName>
                                        </p:attrNameLst>
                                      </p:cBhvr>
                                      <p:to>
                                        <p:strVal val="visible"/>
                                      </p:to>
                                    </p:set>
                                  </p:childTnLst>
                                </p:cTn>
                              </p:par>
                              <p:par>
                                <p:cTn id="30" presetID="1" presetClass="entr" presetSubtype="0" fill="hold" grpId="0" nodeType="withEffect">
                                  <p:stCondLst>
                                    <p:cond delay="0"/>
                                  </p:stCondLst>
                                  <p:childTnLst>
                                    <p:set>
                                      <p:cBhvr>
                                        <p:cTn id="31" dur="1" fill="hold">
                                          <p:stCondLst>
                                            <p:cond delay="0"/>
                                          </p:stCondLst>
                                        </p:cTn>
                                        <p:tgtEl>
                                          <p:spTgt spid="14"/>
                                        </p:tgtEl>
                                        <p:attrNameLst>
                                          <p:attrName>style.visibility</p:attrName>
                                        </p:attrNameLst>
                                      </p:cBhvr>
                                      <p:to>
                                        <p:strVal val="visible"/>
                                      </p:to>
                                    </p:set>
                                  </p:childTnLst>
                                </p:cTn>
                              </p:par>
                              <p:par>
                                <p:cTn id="32" presetID="1" presetClass="entr" presetSubtype="0" fill="hold" grpId="0" nodeType="withEffect">
                                  <p:stCondLst>
                                    <p:cond delay="0"/>
                                  </p:stCondLst>
                                  <p:childTnLst>
                                    <p:set>
                                      <p:cBhvr>
                                        <p:cTn id="33" dur="1" fill="hold">
                                          <p:stCondLst>
                                            <p:cond delay="0"/>
                                          </p:stCondLst>
                                        </p:cTn>
                                        <p:tgtEl>
                                          <p:spTgt spid="64"/>
                                        </p:tgtEl>
                                        <p:attrNameLst>
                                          <p:attrName>style.visibility</p:attrName>
                                        </p:attrNameLst>
                                      </p:cBhvr>
                                      <p:to>
                                        <p:strVal val="visible"/>
                                      </p:to>
                                    </p:set>
                                  </p:childTnLst>
                                </p:cTn>
                              </p:par>
                              <p:par>
                                <p:cTn id="34" presetID="1" presetClass="entr" presetSubtype="0" fill="hold" grpId="0" nodeType="withEffect">
                                  <p:stCondLst>
                                    <p:cond delay="0"/>
                                  </p:stCondLst>
                                  <p:childTnLst>
                                    <p:set>
                                      <p:cBhvr>
                                        <p:cTn id="35" dur="1" fill="hold">
                                          <p:stCondLst>
                                            <p:cond delay="0"/>
                                          </p:stCondLst>
                                        </p:cTn>
                                        <p:tgtEl>
                                          <p:spTgt spid="6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1" presetClass="entr" presetSubtype="0" fill="hold" grpId="0" nodeType="clickEffect">
                                  <p:stCondLst>
                                    <p:cond delay="0"/>
                                  </p:stCondLst>
                                  <p:childTnLst>
                                    <p:set>
                                      <p:cBhvr>
                                        <p:cTn id="39" dur="1" fill="hold">
                                          <p:stCondLst>
                                            <p:cond delay="0"/>
                                          </p:stCondLst>
                                        </p:cTn>
                                        <p:tgtEl>
                                          <p:spTgt spid="10"/>
                                        </p:tgtEl>
                                        <p:attrNameLst>
                                          <p:attrName>style.visibility</p:attrName>
                                        </p:attrNameLst>
                                      </p:cBhvr>
                                      <p:to>
                                        <p:strVal val="visible"/>
                                      </p:to>
                                    </p:set>
                                  </p:childTnLst>
                                </p:cTn>
                              </p:par>
                            </p:childTnLst>
                          </p:cTn>
                        </p:par>
                        <p:par>
                          <p:cTn id="40" fill="hold">
                            <p:stCondLst>
                              <p:cond delay="0"/>
                            </p:stCondLst>
                            <p:childTnLst>
                              <p:par>
                                <p:cTn id="41" presetID="1" presetClass="entr" presetSubtype="0" fill="hold" grpId="0" nodeType="afterEffect">
                                  <p:stCondLst>
                                    <p:cond delay="0"/>
                                  </p:stCondLst>
                                  <p:childTnLst>
                                    <p:set>
                                      <p:cBhvr>
                                        <p:cTn id="42" dur="1" fill="hold">
                                          <p:stCondLst>
                                            <p:cond delay="0"/>
                                          </p:stCondLst>
                                        </p:cTn>
                                        <p:tgtEl>
                                          <p:spTgt spid="22"/>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62"/>
                                        </p:tgtEl>
                                        <p:attrNameLst>
                                          <p:attrName>style.visibility</p:attrName>
                                        </p:attrNameLst>
                                      </p:cBhvr>
                                      <p:to>
                                        <p:strVal val="visible"/>
                                      </p:to>
                                    </p:set>
                                  </p:childTnLst>
                                </p:cTn>
                              </p:par>
                              <p:par>
                                <p:cTn id="45" presetID="1" presetClass="entr" presetSubtype="0" fill="hold" grpId="0" nodeType="withEffect">
                                  <p:stCondLst>
                                    <p:cond delay="0"/>
                                  </p:stCondLst>
                                  <p:childTnLst>
                                    <p:set>
                                      <p:cBhvr>
                                        <p:cTn id="46" dur="1" fill="hold">
                                          <p:stCondLst>
                                            <p:cond delay="0"/>
                                          </p:stCondLst>
                                        </p:cTn>
                                        <p:tgtEl>
                                          <p:spTgt spid="6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8"/>
                                        </p:tgtEl>
                                        <p:attrNameLst>
                                          <p:attrName>style.visibility</p:attrName>
                                        </p:attrNameLst>
                                      </p:cBhvr>
                                      <p:to>
                                        <p:strVal val="visible"/>
                                      </p:to>
                                    </p:set>
                                  </p:childTnLst>
                                </p:cTn>
                              </p:par>
                              <p:par>
                                <p:cTn id="51" presetID="1" presetClass="entr" presetSubtype="0" fill="hold" grpId="0" nodeType="withEffect">
                                  <p:stCondLst>
                                    <p:cond delay="0"/>
                                  </p:stCondLst>
                                  <p:childTnLst>
                                    <p:set>
                                      <p:cBhvr>
                                        <p:cTn id="52" dur="1" fill="hold">
                                          <p:stCondLst>
                                            <p:cond delay="0"/>
                                          </p:stCondLst>
                                        </p:cTn>
                                        <p:tgtEl>
                                          <p:spTgt spid="47"/>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1" presetClass="entr" presetSubtype="0" fill="hold" grpId="0" nodeType="clickEffect">
                                  <p:stCondLst>
                                    <p:cond delay="0"/>
                                  </p:stCondLst>
                                  <p:childTnLst>
                                    <p:set>
                                      <p:cBhvr>
                                        <p:cTn id="56" dur="1" fill="hold">
                                          <p:stCondLst>
                                            <p:cond delay="0"/>
                                          </p:stCondLst>
                                        </p:cTn>
                                        <p:tgtEl>
                                          <p:spTgt spid="12"/>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20"/>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44"/>
                                        </p:tgtEl>
                                        <p:attrNameLst>
                                          <p:attrName>style.visibility</p:attrName>
                                        </p:attrNameLst>
                                      </p:cBhvr>
                                      <p:to>
                                        <p:strVal val="visible"/>
                                      </p:to>
                                    </p:set>
                                  </p:childTnLst>
                                </p:cTn>
                              </p:par>
                            </p:childTnLst>
                          </p:cTn>
                        </p:par>
                        <p:par>
                          <p:cTn id="63" fill="hold">
                            <p:stCondLst>
                              <p:cond delay="0"/>
                            </p:stCondLst>
                            <p:childTnLst>
                              <p:par>
                                <p:cTn id="64" presetID="1" presetClass="exit" presetSubtype="0" fill="hold" grpId="1" nodeType="afterEffect">
                                  <p:stCondLst>
                                    <p:cond delay="1000"/>
                                  </p:stCondLst>
                                  <p:childTnLst>
                                    <p:set>
                                      <p:cBhvr>
                                        <p:cTn id="65" dur="1" fill="hold">
                                          <p:stCondLst>
                                            <p:cond delay="0"/>
                                          </p:stCondLst>
                                        </p:cTn>
                                        <p:tgtEl>
                                          <p:spTgt spid="44"/>
                                        </p:tgtEl>
                                        <p:attrNameLst>
                                          <p:attrName>style.visibility</p:attrName>
                                        </p:attrNameLst>
                                      </p:cBhvr>
                                      <p:to>
                                        <p:strVal val="hidden"/>
                                      </p:to>
                                    </p:set>
                                  </p:childTnLst>
                                </p:cTn>
                              </p:par>
                            </p:childTnLst>
                          </p:cTn>
                        </p:par>
                        <p:par>
                          <p:cTn id="66" fill="hold">
                            <p:stCondLst>
                              <p:cond delay="1000"/>
                            </p:stCondLst>
                            <p:childTnLst>
                              <p:par>
                                <p:cTn id="67" presetID="1" presetClass="entr" presetSubtype="0" fill="hold" grpId="0" nodeType="afterEffect">
                                  <p:stCondLst>
                                    <p:cond delay="0"/>
                                  </p:stCondLst>
                                  <p:childTnLst>
                                    <p:set>
                                      <p:cBhvr>
                                        <p:cTn id="68" dur="1" fill="hold">
                                          <p:stCondLst>
                                            <p:cond delay="0"/>
                                          </p:stCondLst>
                                        </p:cTn>
                                        <p:tgtEl>
                                          <p:spTgt spid="45"/>
                                        </p:tgtEl>
                                        <p:attrNameLst>
                                          <p:attrName>style.visibility</p:attrName>
                                        </p:attrNameLst>
                                      </p:cBhvr>
                                      <p:to>
                                        <p:strVal val="visible"/>
                                      </p:to>
                                    </p:set>
                                  </p:childTnLst>
                                </p:cTn>
                              </p:par>
                            </p:childTnLst>
                          </p:cTn>
                        </p:par>
                      </p:childTnLst>
                    </p:cTn>
                  </p:par>
                  <p:par>
                    <p:cTn id="69" fill="hold">
                      <p:stCondLst>
                        <p:cond delay="indefinite"/>
                      </p:stCondLst>
                      <p:childTnLst>
                        <p:par>
                          <p:cTn id="70" fill="hold">
                            <p:stCondLst>
                              <p:cond delay="0"/>
                            </p:stCondLst>
                            <p:childTnLst>
                              <p:par>
                                <p:cTn id="71" presetID="1" presetClass="entr" presetSubtype="0" fill="hold" grpId="0" nodeType="clickEffect">
                                  <p:stCondLst>
                                    <p:cond delay="0"/>
                                  </p:stCondLst>
                                  <p:childTnLst>
                                    <p:set>
                                      <p:cBhvr>
                                        <p:cTn id="72" dur="1" fill="hold">
                                          <p:stCondLst>
                                            <p:cond delay="0"/>
                                          </p:stCondLst>
                                        </p:cTn>
                                        <p:tgtEl>
                                          <p:spTgt spid="37"/>
                                        </p:tgtEl>
                                        <p:attrNameLst>
                                          <p:attrName>style.visibility</p:attrName>
                                        </p:attrNameLst>
                                      </p:cBhvr>
                                      <p:to>
                                        <p:strVal val="visible"/>
                                      </p:to>
                                    </p:set>
                                  </p:childTnLst>
                                </p:cTn>
                              </p:par>
                            </p:childTnLst>
                          </p:cTn>
                        </p:par>
                        <p:par>
                          <p:cTn id="73" fill="hold">
                            <p:stCondLst>
                              <p:cond delay="0"/>
                            </p:stCondLst>
                            <p:childTnLst>
                              <p:par>
                                <p:cTn id="74" presetID="1" presetClass="exit" presetSubtype="0" fill="hold" grpId="1" nodeType="afterEffect">
                                  <p:stCondLst>
                                    <p:cond delay="1000"/>
                                  </p:stCondLst>
                                  <p:childTnLst>
                                    <p:set>
                                      <p:cBhvr>
                                        <p:cTn id="75" dur="1" fill="hold">
                                          <p:stCondLst>
                                            <p:cond delay="0"/>
                                          </p:stCondLst>
                                        </p:cTn>
                                        <p:tgtEl>
                                          <p:spTgt spid="37"/>
                                        </p:tgtEl>
                                        <p:attrNameLst>
                                          <p:attrName>style.visibility</p:attrName>
                                        </p:attrNameLst>
                                      </p:cBhvr>
                                      <p:to>
                                        <p:strVal val="hidden"/>
                                      </p:to>
                                    </p:set>
                                  </p:childTnLst>
                                </p:cTn>
                              </p:par>
                            </p:childTnLst>
                          </p:cTn>
                        </p:par>
                        <p:par>
                          <p:cTn id="76" fill="hold">
                            <p:stCondLst>
                              <p:cond delay="1000"/>
                            </p:stCondLst>
                            <p:childTnLst>
                              <p:par>
                                <p:cTn id="77" presetID="1" presetClass="entr" presetSubtype="0" fill="hold" grpId="0" nodeType="afterEffect">
                                  <p:stCondLst>
                                    <p:cond delay="0"/>
                                  </p:stCondLst>
                                  <p:childTnLst>
                                    <p:set>
                                      <p:cBhvr>
                                        <p:cTn id="78" dur="1" fill="hold">
                                          <p:stCondLst>
                                            <p:cond delay="0"/>
                                          </p:stCondLst>
                                        </p:cTn>
                                        <p:tgtEl>
                                          <p:spTgt spid="41"/>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10" grpId="0" animBg="1"/>
      <p:bldP spid="19" grpId="0" animBg="1"/>
      <p:bldP spid="20" grpId="0" animBg="1"/>
      <p:bldP spid="44" grpId="0" animBg="1"/>
      <p:bldP spid="44" grpId="1" animBg="1"/>
      <p:bldP spid="45" grpId="0" animBg="1"/>
      <p:bldP spid="12" grpId="0" animBg="1"/>
      <p:bldP spid="14" grpId="0" animBg="1"/>
      <p:bldP spid="16" grpId="0" animBg="1"/>
      <p:bldP spid="38" grpId="0" animBg="1"/>
      <p:bldP spid="47" grpId="0" animBg="1"/>
      <p:bldP spid="18" grpId="0" animBg="1"/>
      <p:bldP spid="62" grpId="0" animBg="1"/>
      <p:bldP spid="64" grpId="0" animBg="1"/>
      <p:bldP spid="65" grpId="0" animBg="1"/>
      <p:bldP spid="67" grpId="0" animBg="1"/>
      <p:bldP spid="68" grpId="0" animBg="1"/>
      <p:bldP spid="66" grpId="0" animBg="1"/>
      <p:bldP spid="17" grpId="0" animBg="1"/>
      <p:bldP spid="37" grpId="0" animBg="1"/>
      <p:bldP spid="37" grpId="1" animBg="1"/>
      <p:bldP spid="41" grpId="0" animBg="1"/>
      <p:bldP spid="43" grpId="0" build="p"/>
      <p:bldP spid="4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Problem: Dynamic Analyses are Slow</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4</a:t>
            </a:fld>
            <a:endParaRPr lang="en-US" altLang="en-US" dirty="0"/>
          </a:p>
        </p:txBody>
      </p:sp>
      <p:sp>
        <p:nvSpPr>
          <p:cNvPr id="8" name="TextBox 7"/>
          <p:cNvSpPr txBox="1"/>
          <p:nvPr/>
        </p:nvSpPr>
        <p:spPr>
          <a:xfrm>
            <a:off x="1600200" y="1948824"/>
            <a:ext cx="1371600" cy="704088"/>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2800" b="1" u="sng"/>
            </a:lvl1pPr>
          </a:lstStyle>
          <a:p>
            <a:pPr algn="ctr"/>
            <a:r>
              <a:rPr lang="en-US" sz="4000" u="none" dirty="0" smtClean="0">
                <a:solidFill>
                  <a:srgbClr val="FF0000"/>
                </a:solidFill>
              </a:rPr>
              <a:t>2x</a:t>
            </a:r>
            <a:endParaRPr lang="en-US" sz="4000" u="none" dirty="0">
              <a:solidFill>
                <a:srgbClr val="FF0000"/>
              </a:solidFill>
            </a:endParaRPr>
          </a:p>
        </p:txBody>
      </p:sp>
      <p:sp>
        <p:nvSpPr>
          <p:cNvPr id="9" name="TextBox 8"/>
          <p:cNvSpPr txBox="1"/>
          <p:nvPr/>
        </p:nvSpPr>
        <p:spPr>
          <a:xfrm>
            <a:off x="1600200" y="3584584"/>
            <a:ext cx="1371600" cy="704088"/>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4000" b="1" u="none">
                <a:solidFill>
                  <a:srgbClr val="FF0000"/>
                </a:solidFill>
              </a:defRPr>
            </a:lvl1pPr>
          </a:lstStyle>
          <a:p>
            <a:pPr algn="ctr"/>
            <a:r>
              <a:rPr lang="en-US" dirty="0" smtClean="0"/>
              <a:t>150x</a:t>
            </a:r>
            <a:endParaRPr lang="en-US" dirty="0"/>
          </a:p>
        </p:txBody>
      </p:sp>
      <p:sp>
        <p:nvSpPr>
          <p:cNvPr id="18" name="TextBox 17"/>
          <p:cNvSpPr txBox="1"/>
          <p:nvPr/>
        </p:nvSpPr>
        <p:spPr>
          <a:xfrm>
            <a:off x="3647656" y="5221570"/>
            <a:ext cx="1371600"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4000" b="1" u="none">
                <a:solidFill>
                  <a:srgbClr val="FF0000"/>
                </a:solidFill>
              </a:defRPr>
            </a:lvl1pPr>
          </a:lstStyle>
          <a:p>
            <a:pPr algn="ctr"/>
            <a:r>
              <a:rPr lang="en-US" dirty="0" smtClean="0"/>
              <a:t>400x</a:t>
            </a:r>
            <a:endParaRPr lang="en-US" dirty="0"/>
          </a:p>
        </p:txBody>
      </p:sp>
      <p:sp>
        <p:nvSpPr>
          <p:cNvPr id="19" name="TextBox 18"/>
          <p:cNvSpPr txBox="1"/>
          <p:nvPr/>
        </p:nvSpPr>
        <p:spPr>
          <a:xfrm>
            <a:off x="5715000" y="3597572"/>
            <a:ext cx="1371600"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2800" b="1" u="sng"/>
            </a:lvl1pPr>
          </a:lstStyle>
          <a:p>
            <a:pPr algn="ctr"/>
            <a:r>
              <a:rPr lang="en-US" sz="4000" u="none" dirty="0" smtClean="0">
                <a:solidFill>
                  <a:srgbClr val="FF0000"/>
                </a:solidFill>
              </a:rPr>
              <a:t>200x</a:t>
            </a:r>
            <a:endParaRPr lang="en-US" sz="4000" u="none" dirty="0">
              <a:solidFill>
                <a:srgbClr val="FF0000"/>
              </a:solidFill>
            </a:endParaRPr>
          </a:p>
        </p:txBody>
      </p:sp>
      <p:sp>
        <p:nvSpPr>
          <p:cNvPr id="12" name="TextBox 11"/>
          <p:cNvSpPr txBox="1"/>
          <p:nvPr/>
        </p:nvSpPr>
        <p:spPr>
          <a:xfrm>
            <a:off x="5704490" y="1948824"/>
            <a:ext cx="1371600" cy="707886"/>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just">
              <a:defRPr sz="2800" b="1" u="sng"/>
            </a:lvl1pPr>
          </a:lstStyle>
          <a:p>
            <a:pPr algn="ctr"/>
            <a:r>
              <a:rPr lang="en-US" sz="4000" u="none" dirty="0" smtClean="0">
                <a:solidFill>
                  <a:srgbClr val="FF0000"/>
                </a:solidFill>
              </a:rPr>
              <a:t>100x</a:t>
            </a:r>
            <a:endParaRPr lang="en-US" sz="4000" u="none" dirty="0">
              <a:solidFill>
                <a:srgbClr val="FF0000"/>
              </a:solidFill>
            </a:endParaRPr>
          </a:p>
        </p:txBody>
      </p:sp>
      <p:sp>
        <p:nvSpPr>
          <p:cNvPr id="3" name="TextBox 2"/>
          <p:cNvSpPr txBox="1"/>
          <p:nvPr/>
        </p:nvSpPr>
        <p:spPr>
          <a:xfrm>
            <a:off x="539368" y="1371600"/>
            <a:ext cx="3493264" cy="553998"/>
          </a:xfrm>
          <a:prstGeom prst="rect">
            <a:avLst/>
          </a:prstGeom>
          <a:noFill/>
        </p:spPr>
        <p:txBody>
          <a:bodyPr wrap="none" rtlCol="0">
            <a:spAutoFit/>
          </a:bodyPr>
          <a:lstStyle/>
          <a:p>
            <a:pPr algn="ctr"/>
            <a:r>
              <a:rPr lang="en-US" sz="3000" dirty="0"/>
              <a:t>Assertion </a:t>
            </a:r>
            <a:r>
              <a:rPr lang="en-US" sz="3000" dirty="0" smtClean="0"/>
              <a:t>Checking</a:t>
            </a:r>
            <a:endParaRPr lang="en-US" sz="3000" dirty="0"/>
          </a:p>
        </p:txBody>
      </p:sp>
      <p:sp>
        <p:nvSpPr>
          <p:cNvPr id="5" name="TextBox 4"/>
          <p:cNvSpPr txBox="1"/>
          <p:nvPr/>
        </p:nvSpPr>
        <p:spPr>
          <a:xfrm>
            <a:off x="4985097" y="1371600"/>
            <a:ext cx="2810386" cy="553998"/>
          </a:xfrm>
          <a:prstGeom prst="rect">
            <a:avLst/>
          </a:prstGeom>
          <a:noFill/>
        </p:spPr>
        <p:txBody>
          <a:bodyPr wrap="none" rtlCol="0">
            <a:spAutoFit/>
          </a:bodyPr>
          <a:lstStyle/>
          <a:p>
            <a:pPr algn="ctr"/>
            <a:r>
              <a:rPr lang="en-US" sz="3000" dirty="0"/>
              <a:t>Race </a:t>
            </a:r>
            <a:r>
              <a:rPr lang="en-US" sz="3000" dirty="0" smtClean="0"/>
              <a:t>Detection</a:t>
            </a:r>
            <a:endParaRPr lang="en-US" sz="3000" dirty="0"/>
          </a:p>
        </p:txBody>
      </p:sp>
      <p:sp>
        <p:nvSpPr>
          <p:cNvPr id="7" name="TextBox 6"/>
          <p:cNvSpPr txBox="1"/>
          <p:nvPr/>
        </p:nvSpPr>
        <p:spPr>
          <a:xfrm>
            <a:off x="1765664" y="3043574"/>
            <a:ext cx="1040671" cy="553998"/>
          </a:xfrm>
          <a:prstGeom prst="rect">
            <a:avLst/>
          </a:prstGeom>
          <a:noFill/>
        </p:spPr>
        <p:txBody>
          <a:bodyPr wrap="none" rtlCol="0">
            <a:spAutoFit/>
          </a:bodyPr>
          <a:lstStyle/>
          <a:p>
            <a:pPr algn="ctr"/>
            <a:r>
              <a:rPr lang="en-US" sz="3000" dirty="0" smtClean="0"/>
              <a:t>DIFT</a:t>
            </a:r>
          </a:p>
        </p:txBody>
      </p:sp>
      <p:sp>
        <p:nvSpPr>
          <p:cNvPr id="10" name="TextBox 9"/>
          <p:cNvSpPr txBox="1"/>
          <p:nvPr/>
        </p:nvSpPr>
        <p:spPr>
          <a:xfrm>
            <a:off x="2607663" y="4660298"/>
            <a:ext cx="3451586" cy="553998"/>
          </a:xfrm>
          <a:prstGeom prst="rect">
            <a:avLst/>
          </a:prstGeom>
          <a:noFill/>
        </p:spPr>
        <p:txBody>
          <a:bodyPr wrap="none" rtlCol="0">
            <a:spAutoFit/>
          </a:bodyPr>
          <a:lstStyle/>
          <a:p>
            <a:pPr algn="ctr"/>
            <a:r>
              <a:rPr lang="en-US" sz="3000" dirty="0" smtClean="0"/>
              <a:t>Atomicity Checking</a:t>
            </a:r>
          </a:p>
        </p:txBody>
      </p:sp>
      <p:sp>
        <p:nvSpPr>
          <p:cNvPr id="11" name="TextBox 10"/>
          <p:cNvSpPr txBox="1"/>
          <p:nvPr/>
        </p:nvSpPr>
        <p:spPr>
          <a:xfrm>
            <a:off x="4622017" y="3047146"/>
            <a:ext cx="3536546" cy="553998"/>
          </a:xfrm>
          <a:prstGeom prst="rect">
            <a:avLst/>
          </a:prstGeom>
          <a:noFill/>
        </p:spPr>
        <p:txBody>
          <a:bodyPr wrap="none" rtlCol="0">
            <a:spAutoFit/>
          </a:bodyPr>
          <a:lstStyle/>
          <a:p>
            <a:pPr algn="ctr"/>
            <a:r>
              <a:rPr lang="en-US" sz="3000" dirty="0" smtClean="0"/>
              <a:t>Symbolic Execution</a:t>
            </a:r>
          </a:p>
        </p:txBody>
      </p:sp>
    </p:spTree>
    <p:extLst>
      <p:ext uri="{BB962C8B-B14F-4D97-AF65-F5344CB8AC3E}">
        <p14:creationId xmlns:p14="http://schemas.microsoft.com/office/powerpoint/2010/main" val="28538538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 Analysis Sampling</a:t>
            </a:r>
            <a:endParaRPr lang="en-US" dirty="0"/>
          </a:p>
        </p:txBody>
      </p:sp>
      <p:sp>
        <p:nvSpPr>
          <p:cNvPr id="3" name="Slide Number Placeholder 2"/>
          <p:cNvSpPr>
            <a:spLocks noGrp="1"/>
          </p:cNvSpPr>
          <p:nvPr>
            <p:ph type="sldNum" sz="quarter" idx="12"/>
          </p:nvPr>
        </p:nvSpPr>
        <p:spPr>
          <a:xfrm>
            <a:off x="6553200" y="6400800"/>
            <a:ext cx="2133600" cy="457200"/>
          </a:xfrm>
        </p:spPr>
        <p:txBody>
          <a:bodyPr/>
          <a:lstStyle/>
          <a:p>
            <a:fld id="{1FC43652-29FC-4863-885F-EF39FB626472}" type="slidenum">
              <a:rPr lang="en-US" altLang="en-US" smtClean="0"/>
              <a:pPr/>
              <a:t>5</a:t>
            </a:fld>
            <a:endParaRPr lang="en-US" altLang="en-US"/>
          </a:p>
        </p:txBody>
      </p:sp>
      <p:sp>
        <p:nvSpPr>
          <p:cNvPr id="4" name="Content Placeholder 2"/>
          <p:cNvSpPr txBox="1">
            <a:spLocks/>
          </p:cNvSpPr>
          <p:nvPr/>
        </p:nvSpPr>
        <p:spPr>
          <a:xfrm>
            <a:off x="457200" y="1066800"/>
            <a:ext cx="8229600" cy="5064125"/>
          </a:xfrm>
          <a:prstGeom prst="rect">
            <a:avLst/>
          </a:prstGeom>
        </p:spPr>
        <p:txBody>
          <a:bodyPr/>
          <a:lstStyle>
            <a:lvl1pPr marL="342900" indent="-342900" algn="l" rtl="0" eaLnBrk="1" fontAlgn="base" hangingPunct="1">
              <a:spcBef>
                <a:spcPct val="20000"/>
              </a:spcBef>
              <a:spcAft>
                <a:spcPct val="0"/>
              </a:spcAft>
              <a:buClr>
                <a:schemeClr val="accent1"/>
              </a:buClr>
              <a:buSzPct val="65000"/>
              <a:buFont typeface="Wingdings" pitchFamily="2" charset="2"/>
              <a:buChar char="n"/>
              <a:defRPr sz="3000">
                <a:solidFill>
                  <a:schemeClr val="tx1"/>
                </a:solidFill>
                <a:latin typeface="+mn-lt"/>
                <a:ea typeface="+mn-ea"/>
                <a:cs typeface="+mn-cs"/>
              </a:defRPr>
            </a:lvl1pPr>
            <a:lvl2pPr marL="669925" indent="-325438" algn="l" rtl="0" eaLnBrk="1" fontAlgn="base" hangingPunct="1">
              <a:spcBef>
                <a:spcPct val="20000"/>
              </a:spcBef>
              <a:spcAft>
                <a:spcPct val="0"/>
              </a:spcAft>
              <a:buClr>
                <a:schemeClr val="accent2"/>
              </a:buClr>
              <a:buSzPct val="60000"/>
              <a:buFont typeface="Wingdings" pitchFamily="2" charset="2"/>
              <a:buChar char="q"/>
              <a:defRPr sz="2600">
                <a:solidFill>
                  <a:schemeClr val="tx1"/>
                </a:solidFill>
                <a:latin typeface="+mn-lt"/>
              </a:defRPr>
            </a:lvl2pPr>
            <a:lvl3pPr marL="1022350" indent="-350838" algn="l" rtl="0" eaLnBrk="1" fontAlgn="base" hangingPunct="1">
              <a:spcBef>
                <a:spcPct val="20000"/>
              </a:spcBef>
              <a:spcAft>
                <a:spcPct val="0"/>
              </a:spcAft>
              <a:buClr>
                <a:schemeClr val="accent1"/>
              </a:buClr>
              <a:buSzPct val="65000"/>
              <a:buFont typeface="Wingdings" pitchFamily="2" charset="2"/>
              <a:buChar char="n"/>
              <a:defRPr sz="2200">
                <a:solidFill>
                  <a:schemeClr val="tx1"/>
                </a:solidFill>
                <a:latin typeface="+mn-lt"/>
              </a:defRPr>
            </a:lvl3pPr>
            <a:lvl4pPr marL="1339850" indent="-315913" algn="l" rtl="0" eaLnBrk="1" fontAlgn="base" hangingPunct="1">
              <a:spcBef>
                <a:spcPct val="20000"/>
              </a:spcBef>
              <a:spcAft>
                <a:spcPct val="0"/>
              </a:spcAft>
              <a:buClr>
                <a:schemeClr val="accent2"/>
              </a:buClr>
              <a:buSzPct val="70000"/>
              <a:buFont typeface="Wingdings" pitchFamily="2" charset="2"/>
              <a:buChar char="q"/>
              <a:defRPr sz="2000">
                <a:solidFill>
                  <a:schemeClr val="tx1"/>
                </a:solidFill>
                <a:latin typeface="+mn-lt"/>
              </a:defRPr>
            </a:lvl4pPr>
            <a:lvl5pPr marL="16811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5pPr>
            <a:lvl6pPr marL="21383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6pPr>
            <a:lvl7pPr marL="25955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7pPr>
            <a:lvl8pPr marL="30527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8pPr>
            <a:lvl9pPr marL="3509963" indent="-339725" algn="l" rtl="0" eaLnBrk="1" fontAlgn="base" hangingPunct="1">
              <a:spcBef>
                <a:spcPct val="20000"/>
              </a:spcBef>
              <a:spcAft>
                <a:spcPct val="0"/>
              </a:spcAft>
              <a:buClr>
                <a:schemeClr val="accent1"/>
              </a:buClr>
              <a:buSzPct val="75000"/>
              <a:buFont typeface="Wingdings" pitchFamily="2" charset="2"/>
              <a:buChar char="§"/>
              <a:defRPr sz="2000">
                <a:solidFill>
                  <a:schemeClr val="tx1"/>
                </a:solidFill>
                <a:latin typeface="+mn-lt"/>
              </a:defRPr>
            </a:lvl9pPr>
          </a:lstStyle>
          <a:p>
            <a:r>
              <a:rPr lang="en-US" dirty="0" smtClean="0"/>
              <a:t>Lower overheads by skipping some analyses</a:t>
            </a:r>
          </a:p>
        </p:txBody>
      </p:sp>
      <p:graphicFrame>
        <p:nvGraphicFramePr>
          <p:cNvPr id="6" name="Chart 5"/>
          <p:cNvGraphicFramePr>
            <a:graphicFrameLocks/>
          </p:cNvGraphicFramePr>
          <p:nvPr>
            <p:extLst>
              <p:ext uri="{D42A27DB-BD31-4B8C-83A1-F6EECF244321}">
                <p14:modId xmlns:p14="http://schemas.microsoft.com/office/powerpoint/2010/main" val="3512364664"/>
              </p:ext>
            </p:extLst>
          </p:nvPr>
        </p:nvGraphicFramePr>
        <p:xfrm>
          <a:off x="452284" y="1600200"/>
          <a:ext cx="8229600" cy="3733800"/>
        </p:xfrm>
        <a:graphic>
          <a:graphicData uri="http://schemas.openxmlformats.org/drawingml/2006/chart">
            <c:chart xmlns:c="http://schemas.openxmlformats.org/drawingml/2006/chart" xmlns:r="http://schemas.openxmlformats.org/officeDocument/2006/relationships" r:id="rId3"/>
          </a:graphicData>
        </a:graphic>
      </p:graphicFrame>
      <p:cxnSp>
        <p:nvCxnSpPr>
          <p:cNvPr id="8" name="Straight Connector 7"/>
          <p:cNvCxnSpPr/>
          <p:nvPr/>
        </p:nvCxnSpPr>
        <p:spPr>
          <a:xfrm>
            <a:off x="8534400" y="1981200"/>
            <a:ext cx="0" cy="2941320"/>
          </a:xfrm>
          <a:prstGeom prst="line">
            <a:avLst/>
          </a:prstGeom>
          <a:ln w="31750">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7086600" y="5029200"/>
            <a:ext cx="1600200" cy="830997"/>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ctr">
              <a:defRPr sz="2400"/>
            </a:lvl1pPr>
          </a:lstStyle>
          <a:p>
            <a:pPr algn="r"/>
            <a:r>
              <a:rPr lang="en-US" dirty="0" smtClean="0"/>
              <a:t>Complete</a:t>
            </a:r>
            <a:br>
              <a:rPr lang="en-US" dirty="0" smtClean="0"/>
            </a:br>
            <a:r>
              <a:rPr lang="en-US" dirty="0" smtClean="0"/>
              <a:t>Analysis</a:t>
            </a:r>
            <a:endParaRPr lang="en-US" dirty="0"/>
          </a:p>
        </p:txBody>
      </p:sp>
      <p:sp>
        <p:nvSpPr>
          <p:cNvPr id="10" name="TextBox 9"/>
          <p:cNvSpPr txBox="1"/>
          <p:nvPr/>
        </p:nvSpPr>
        <p:spPr>
          <a:xfrm>
            <a:off x="1371600" y="5029201"/>
            <a:ext cx="1447800" cy="830997"/>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defPPr>
              <a:defRPr lang="en-US"/>
            </a:defPPr>
            <a:lvl1pPr algn="ctr">
              <a:defRPr sz="3200"/>
            </a:lvl1pPr>
          </a:lstStyle>
          <a:p>
            <a:pPr algn="l"/>
            <a:r>
              <a:rPr lang="en-US" sz="2400" dirty="0" smtClean="0"/>
              <a:t>No</a:t>
            </a:r>
          </a:p>
          <a:p>
            <a:pPr algn="l"/>
            <a:r>
              <a:rPr lang="en-US" sz="2400" dirty="0" smtClean="0"/>
              <a:t>Analysis</a:t>
            </a:r>
            <a:endParaRPr lang="en-US" sz="2400" dirty="0"/>
          </a:p>
        </p:txBody>
      </p:sp>
      <p:pic>
        <p:nvPicPr>
          <p:cNvPr id="20" name="Picture 19"/>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918820" y="4922520"/>
            <a:ext cx="1615580" cy="1234440"/>
          </a:xfrm>
          <a:prstGeom prst="rect">
            <a:avLst/>
          </a:prstGeom>
        </p:spPr>
      </p:pic>
      <p:pic>
        <p:nvPicPr>
          <p:cNvPr id="23" name="Picture 2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774443" y="4922520"/>
            <a:ext cx="1615580" cy="1234440"/>
          </a:xfrm>
          <a:prstGeom prst="rect">
            <a:avLst/>
          </a:prstGeom>
        </p:spPr>
      </p:pic>
      <p:pic>
        <p:nvPicPr>
          <p:cNvPr id="13" name="Picture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6903720" y="4940808"/>
            <a:ext cx="1618488" cy="1236661"/>
          </a:xfrm>
          <a:prstGeom prst="rect">
            <a:avLst/>
          </a:prstGeom>
        </p:spPr>
      </p:pic>
      <p:pic>
        <p:nvPicPr>
          <p:cNvPr id="14" name="Picture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771535" y="4920298"/>
            <a:ext cx="1618488" cy="1236661"/>
          </a:xfrm>
          <a:prstGeom prst="rect">
            <a:avLst/>
          </a:prstGeom>
        </p:spPr>
      </p:pic>
    </p:spTree>
    <p:extLst>
      <p:ext uri="{BB962C8B-B14F-4D97-AF65-F5344CB8AC3E}">
        <p14:creationId xmlns:p14="http://schemas.microsoft.com/office/powerpoint/2010/main" val="583992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par>
                                <p:cTn id="9" presetID="1" presetClass="exit" presetSubtype="0" fill="hold" grpId="0" nodeType="withEffect">
                                  <p:stCondLst>
                                    <p:cond delay="0"/>
                                  </p:stCondLst>
                                  <p:childTnLst>
                                    <p:set>
                                      <p:cBhvr>
                                        <p:cTn id="10" dur="1" fill="hold">
                                          <p:stCondLst>
                                            <p:cond delay="0"/>
                                          </p:stCondLst>
                                        </p:cTn>
                                        <p:tgtEl>
                                          <p:spTgt spid="9"/>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par>
                                <p:cTn id="15" presetID="1" presetClass="exit" presetSubtype="0" fill="hold" grpId="0" nodeType="withEffect">
                                  <p:stCondLst>
                                    <p:cond delay="0"/>
                                  </p:stCondLst>
                                  <p:childTnLst>
                                    <p:set>
                                      <p:cBhvr>
                                        <p:cTn id="16" dur="1" fill="hold">
                                          <p:stCondLst>
                                            <p:cond delay="0"/>
                                          </p:stCondLst>
                                        </p:cTn>
                                        <p:tgtEl>
                                          <p:spTgt spid="1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Sampling Allows Distribution</a:t>
            </a:r>
            <a:endParaRPr lang="en-US" dirty="0"/>
          </a:p>
        </p:txBody>
      </p:sp>
      <p:sp>
        <p:nvSpPr>
          <p:cNvPr id="3" name="Slide Number Placeholder 2"/>
          <p:cNvSpPr>
            <a:spLocks noGrp="1"/>
          </p:cNvSpPr>
          <p:nvPr>
            <p:ph type="sldNum" sz="quarter" idx="12"/>
          </p:nvPr>
        </p:nvSpPr>
        <p:spPr>
          <a:xfrm>
            <a:off x="6553200" y="6400800"/>
            <a:ext cx="2133600" cy="457200"/>
          </a:xfrm>
        </p:spPr>
        <p:txBody>
          <a:bodyPr/>
          <a:lstStyle/>
          <a:p>
            <a:fld id="{1FC43652-29FC-4863-885F-EF39FB626472}" type="slidenum">
              <a:rPr lang="en-US" altLang="en-US" smtClean="0"/>
              <a:pPr/>
              <a:t>6</a:t>
            </a:fld>
            <a:endParaRPr lang="en-US" altLang="en-US"/>
          </a:p>
        </p:txBody>
      </p:sp>
      <p:graphicFrame>
        <p:nvGraphicFramePr>
          <p:cNvPr id="6" name="Chart 5"/>
          <p:cNvGraphicFramePr>
            <a:graphicFrameLocks/>
          </p:cNvGraphicFramePr>
          <p:nvPr>
            <p:extLst>
              <p:ext uri="{D42A27DB-BD31-4B8C-83A1-F6EECF244321}">
                <p14:modId xmlns:p14="http://schemas.microsoft.com/office/powerpoint/2010/main" val="1885722746"/>
              </p:ext>
            </p:extLst>
          </p:nvPr>
        </p:nvGraphicFramePr>
        <p:xfrm>
          <a:off x="457200" y="1604244"/>
          <a:ext cx="8229600" cy="3733800"/>
        </p:xfrm>
        <a:graphic>
          <a:graphicData uri="http://schemas.openxmlformats.org/drawingml/2006/chart">
            <c:chart xmlns:c="http://schemas.openxmlformats.org/drawingml/2006/chart" xmlns:r="http://schemas.openxmlformats.org/officeDocument/2006/relationships" r:id="rId3"/>
          </a:graphicData>
        </a:graphic>
      </p:graphicFrame>
      <p:sp>
        <p:nvSpPr>
          <p:cNvPr id="12" name="Right Arrow 11"/>
          <p:cNvSpPr/>
          <p:nvPr/>
        </p:nvSpPr>
        <p:spPr>
          <a:xfrm rot="16200000">
            <a:off x="8168640" y="3755569"/>
            <a:ext cx="73152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086600" y="4193065"/>
            <a:ext cx="1752600" cy="461665"/>
          </a:xfrm>
          <a:prstGeom prst="rect">
            <a:avLst/>
          </a:prstGeom>
          <a:solidFill>
            <a:schemeClr val="bg1"/>
          </a:solidFill>
          <a:ln>
            <a:solidFill>
              <a:schemeClr val="tx1"/>
            </a:solidFill>
          </a:ln>
        </p:spPr>
        <p:txBody>
          <a:bodyPr wrap="square" rtlCol="0">
            <a:spAutoFit/>
          </a:bodyPr>
          <a:lstStyle/>
          <a:p>
            <a:pPr algn="ctr"/>
            <a:r>
              <a:rPr lang="en-US" sz="2400" dirty="0" smtClean="0"/>
              <a:t>Developer</a:t>
            </a:r>
          </a:p>
        </p:txBody>
      </p:sp>
      <p:sp>
        <p:nvSpPr>
          <p:cNvPr id="16" name="Right Arrow 15"/>
          <p:cNvSpPr/>
          <p:nvPr/>
        </p:nvSpPr>
        <p:spPr>
          <a:xfrm rot="5400000">
            <a:off x="2910840" y="2536370"/>
            <a:ext cx="73152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124200" y="1942010"/>
            <a:ext cx="1981200" cy="461665"/>
          </a:xfrm>
          <a:prstGeom prst="rect">
            <a:avLst/>
          </a:prstGeom>
          <a:solidFill>
            <a:schemeClr val="bg1"/>
          </a:solidFill>
          <a:ln>
            <a:solidFill>
              <a:schemeClr val="tx1"/>
            </a:solidFill>
          </a:ln>
        </p:spPr>
        <p:txBody>
          <a:bodyPr wrap="square" rtlCol="0">
            <a:spAutoFit/>
          </a:bodyPr>
          <a:lstStyle/>
          <a:p>
            <a:pPr algn="ctr"/>
            <a:r>
              <a:rPr lang="en-US" sz="2400" dirty="0" smtClean="0"/>
              <a:t>Beta Testers</a:t>
            </a:r>
          </a:p>
        </p:txBody>
      </p:sp>
      <p:sp>
        <p:nvSpPr>
          <p:cNvPr id="18" name="Right Arrow 17"/>
          <p:cNvSpPr/>
          <p:nvPr/>
        </p:nvSpPr>
        <p:spPr>
          <a:xfrm rot="5400000">
            <a:off x="1539240" y="2536370"/>
            <a:ext cx="731520" cy="3048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1371600" y="1942010"/>
            <a:ext cx="1676400" cy="461665"/>
          </a:xfrm>
          <a:prstGeom prst="rect">
            <a:avLst/>
          </a:prstGeom>
          <a:solidFill>
            <a:schemeClr val="bg1"/>
          </a:solidFill>
          <a:ln>
            <a:solidFill>
              <a:schemeClr val="tx1"/>
            </a:solidFill>
          </a:ln>
        </p:spPr>
        <p:txBody>
          <a:bodyPr wrap="square" rtlCol="0">
            <a:spAutoFit/>
          </a:bodyPr>
          <a:lstStyle/>
          <a:p>
            <a:pPr algn="ctr"/>
            <a:r>
              <a:rPr lang="en-US" sz="2400" dirty="0" smtClean="0"/>
              <a:t>End Users</a:t>
            </a:r>
          </a:p>
        </p:txBody>
      </p:sp>
      <p:sp>
        <p:nvSpPr>
          <p:cNvPr id="21" name="TextBox 20"/>
          <p:cNvSpPr txBox="1"/>
          <p:nvPr/>
        </p:nvSpPr>
        <p:spPr>
          <a:xfrm>
            <a:off x="2057400" y="2551670"/>
            <a:ext cx="5943600" cy="1569660"/>
          </a:xfrm>
          <a:prstGeom prst="rect">
            <a:avLst/>
          </a:prstGeom>
          <a:solidFill>
            <a:schemeClr val="bg1"/>
          </a:solidFill>
          <a:ln>
            <a:solidFill>
              <a:schemeClr val="tx1"/>
            </a:solidFill>
          </a:ln>
          <a:effectLst>
            <a:outerShdw blurRad="292100" dist="139700" dir="2700000" algn="tl" rotWithShape="0">
              <a:srgbClr val="333333">
                <a:alpha val="65000"/>
              </a:srgbClr>
            </a:outerShdw>
          </a:effectLst>
        </p:spPr>
        <p:txBody>
          <a:bodyPr wrap="square" rtlCol="0">
            <a:spAutoFit/>
          </a:bodyPr>
          <a:lstStyle/>
          <a:p>
            <a:pPr algn="ctr"/>
            <a:r>
              <a:rPr lang="en-US" sz="3200" dirty="0" smtClean="0"/>
              <a:t>Many users testing at little overhead see more errors than one user at high overhead.</a:t>
            </a:r>
          </a:p>
        </p:txBody>
      </p:sp>
      <p:pic>
        <p:nvPicPr>
          <p:cNvPr id="1026" name="Picture 2" descr="C:\Program Files\Microsoft Office\MEDIA\CAGCAT10\j0195384.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628229" y="4654730"/>
            <a:ext cx="669341" cy="683314"/>
          </a:xfrm>
          <a:prstGeom prst="rect">
            <a:avLst/>
          </a:prstGeom>
          <a:noFill/>
          <a:extLst>
            <a:ext uri="{909E8E84-426E-40DD-AFC4-6F175D3DCCD1}">
              <a14:hiddenFill xmlns:a14="http://schemas.microsoft.com/office/drawing/2010/main">
                <a:solidFill>
                  <a:srgbClr val="FFFFFF"/>
                </a:solidFill>
              </a14:hiddenFill>
            </a:ext>
          </a:extLst>
        </p:spPr>
      </p:pic>
      <p:grpSp>
        <p:nvGrpSpPr>
          <p:cNvPr id="7" name="Group 6"/>
          <p:cNvGrpSpPr/>
          <p:nvPr/>
        </p:nvGrpSpPr>
        <p:grpSpPr>
          <a:xfrm>
            <a:off x="1408943" y="989418"/>
            <a:ext cx="1601131" cy="955050"/>
            <a:chOff x="1408943" y="1211488"/>
            <a:chExt cx="1601131" cy="955050"/>
          </a:xfrm>
        </p:grpSpPr>
        <p:grpSp>
          <p:nvGrpSpPr>
            <p:cNvPr id="5" name="Group 4"/>
            <p:cNvGrpSpPr/>
            <p:nvPr/>
          </p:nvGrpSpPr>
          <p:grpSpPr>
            <a:xfrm>
              <a:off x="1410631" y="1974464"/>
              <a:ext cx="1599269" cy="192074"/>
              <a:chOff x="1410631" y="1974464"/>
              <a:chExt cx="1599269" cy="192074"/>
            </a:xfrm>
          </p:grpSpPr>
          <p:grpSp>
            <p:nvGrpSpPr>
              <p:cNvPr id="69" name="Group 68"/>
              <p:cNvGrpSpPr/>
              <p:nvPr/>
            </p:nvGrpSpPr>
            <p:grpSpPr>
              <a:xfrm>
                <a:off x="1638300" y="1974514"/>
                <a:ext cx="228600" cy="192024"/>
                <a:chOff x="7543800" y="3657600"/>
                <a:chExt cx="906236" cy="762000"/>
              </a:xfrm>
            </p:grpSpPr>
            <p:pic>
              <p:nvPicPr>
                <p:cNvPr id="70" name="Picture 69"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71" name="Picture 70"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72" name="Group 71"/>
              <p:cNvGrpSpPr/>
              <p:nvPr/>
            </p:nvGrpSpPr>
            <p:grpSpPr>
              <a:xfrm>
                <a:off x="1866900" y="1974514"/>
                <a:ext cx="228600" cy="192024"/>
                <a:chOff x="7543800" y="3657600"/>
                <a:chExt cx="906236" cy="762000"/>
              </a:xfrm>
            </p:grpSpPr>
            <p:pic>
              <p:nvPicPr>
                <p:cNvPr id="73" name="Picture 7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74" name="Picture 7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75" name="Group 74"/>
              <p:cNvGrpSpPr/>
              <p:nvPr/>
            </p:nvGrpSpPr>
            <p:grpSpPr>
              <a:xfrm>
                <a:off x="2095500" y="1974514"/>
                <a:ext cx="228600" cy="192024"/>
                <a:chOff x="7543800" y="3657600"/>
                <a:chExt cx="906236" cy="762000"/>
              </a:xfrm>
            </p:grpSpPr>
            <p:pic>
              <p:nvPicPr>
                <p:cNvPr id="76" name="Picture 75"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77" name="Picture 76"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81" name="Group 80"/>
              <p:cNvGrpSpPr/>
              <p:nvPr/>
            </p:nvGrpSpPr>
            <p:grpSpPr>
              <a:xfrm>
                <a:off x="1410631" y="1974514"/>
                <a:ext cx="228600" cy="192024"/>
                <a:chOff x="7543800" y="3657600"/>
                <a:chExt cx="906236" cy="762000"/>
              </a:xfrm>
            </p:grpSpPr>
            <p:pic>
              <p:nvPicPr>
                <p:cNvPr id="82" name="Picture 81"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83" name="Picture 82"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84" name="Group 83"/>
              <p:cNvGrpSpPr/>
              <p:nvPr/>
            </p:nvGrpSpPr>
            <p:grpSpPr>
              <a:xfrm>
                <a:off x="2781300" y="1974464"/>
                <a:ext cx="228600" cy="192024"/>
                <a:chOff x="7543800" y="3657600"/>
                <a:chExt cx="906236" cy="762000"/>
              </a:xfrm>
            </p:grpSpPr>
            <p:pic>
              <p:nvPicPr>
                <p:cNvPr id="85" name="Picture 8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86" name="Picture 8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87" name="Group 86"/>
              <p:cNvGrpSpPr/>
              <p:nvPr/>
            </p:nvGrpSpPr>
            <p:grpSpPr>
              <a:xfrm>
                <a:off x="2552700" y="1974514"/>
                <a:ext cx="228600" cy="192024"/>
                <a:chOff x="7543800" y="3657600"/>
                <a:chExt cx="906236" cy="762000"/>
              </a:xfrm>
            </p:grpSpPr>
            <p:pic>
              <p:nvPicPr>
                <p:cNvPr id="88" name="Picture 87"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89" name="Picture 88"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0" name="Group 89"/>
              <p:cNvGrpSpPr/>
              <p:nvPr/>
            </p:nvGrpSpPr>
            <p:grpSpPr>
              <a:xfrm>
                <a:off x="2325031" y="1974464"/>
                <a:ext cx="228600" cy="192024"/>
                <a:chOff x="7543800" y="3657600"/>
                <a:chExt cx="906236" cy="762000"/>
              </a:xfrm>
            </p:grpSpPr>
            <p:pic>
              <p:nvPicPr>
                <p:cNvPr id="91" name="Picture 9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92" name="Picture 9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grpSp>
          <p:nvGrpSpPr>
            <p:cNvPr id="93" name="Group 92"/>
            <p:cNvGrpSpPr/>
            <p:nvPr/>
          </p:nvGrpSpPr>
          <p:grpSpPr>
            <a:xfrm>
              <a:off x="1410631" y="1782440"/>
              <a:ext cx="1599269" cy="192074"/>
              <a:chOff x="1410631" y="1974464"/>
              <a:chExt cx="1599269" cy="192074"/>
            </a:xfrm>
          </p:grpSpPr>
          <p:grpSp>
            <p:nvGrpSpPr>
              <p:cNvPr id="94" name="Group 93"/>
              <p:cNvGrpSpPr/>
              <p:nvPr/>
            </p:nvGrpSpPr>
            <p:grpSpPr>
              <a:xfrm>
                <a:off x="1638300" y="1974514"/>
                <a:ext cx="228600" cy="192024"/>
                <a:chOff x="7543800" y="3657600"/>
                <a:chExt cx="906236" cy="762000"/>
              </a:xfrm>
            </p:grpSpPr>
            <p:pic>
              <p:nvPicPr>
                <p:cNvPr id="113" name="Picture 11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14" name="Picture 11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5" name="Group 94"/>
              <p:cNvGrpSpPr/>
              <p:nvPr/>
            </p:nvGrpSpPr>
            <p:grpSpPr>
              <a:xfrm>
                <a:off x="1866900" y="1974514"/>
                <a:ext cx="228600" cy="192024"/>
                <a:chOff x="7543800" y="3657600"/>
                <a:chExt cx="906236" cy="762000"/>
              </a:xfrm>
            </p:grpSpPr>
            <p:pic>
              <p:nvPicPr>
                <p:cNvPr id="111" name="Picture 11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12" name="Picture 11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6" name="Group 95"/>
              <p:cNvGrpSpPr/>
              <p:nvPr/>
            </p:nvGrpSpPr>
            <p:grpSpPr>
              <a:xfrm>
                <a:off x="2095500" y="1974514"/>
                <a:ext cx="228600" cy="192024"/>
                <a:chOff x="7543800" y="3657600"/>
                <a:chExt cx="906236" cy="762000"/>
              </a:xfrm>
            </p:grpSpPr>
            <p:pic>
              <p:nvPicPr>
                <p:cNvPr id="109" name="Picture 108"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10" name="Picture 109"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7" name="Group 96"/>
              <p:cNvGrpSpPr/>
              <p:nvPr/>
            </p:nvGrpSpPr>
            <p:grpSpPr>
              <a:xfrm>
                <a:off x="1410631" y="1974514"/>
                <a:ext cx="228600" cy="192024"/>
                <a:chOff x="7543800" y="3657600"/>
                <a:chExt cx="906236" cy="762000"/>
              </a:xfrm>
            </p:grpSpPr>
            <p:pic>
              <p:nvPicPr>
                <p:cNvPr id="107" name="Picture 10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08" name="Picture 10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8" name="Group 97"/>
              <p:cNvGrpSpPr/>
              <p:nvPr/>
            </p:nvGrpSpPr>
            <p:grpSpPr>
              <a:xfrm>
                <a:off x="2781300" y="1974464"/>
                <a:ext cx="228600" cy="192024"/>
                <a:chOff x="7543800" y="3657600"/>
                <a:chExt cx="906236" cy="762000"/>
              </a:xfrm>
            </p:grpSpPr>
            <p:pic>
              <p:nvPicPr>
                <p:cNvPr id="105" name="Picture 10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06" name="Picture 10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99" name="Group 98"/>
              <p:cNvGrpSpPr/>
              <p:nvPr/>
            </p:nvGrpSpPr>
            <p:grpSpPr>
              <a:xfrm>
                <a:off x="2552700" y="1974514"/>
                <a:ext cx="228600" cy="192024"/>
                <a:chOff x="7543800" y="3657600"/>
                <a:chExt cx="906236" cy="762000"/>
              </a:xfrm>
            </p:grpSpPr>
            <p:pic>
              <p:nvPicPr>
                <p:cNvPr id="103" name="Picture 10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04" name="Picture 10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00" name="Group 99"/>
              <p:cNvGrpSpPr/>
              <p:nvPr/>
            </p:nvGrpSpPr>
            <p:grpSpPr>
              <a:xfrm>
                <a:off x="2325031" y="1974464"/>
                <a:ext cx="228600" cy="192024"/>
                <a:chOff x="7543800" y="3657600"/>
                <a:chExt cx="906236" cy="762000"/>
              </a:xfrm>
            </p:grpSpPr>
            <p:pic>
              <p:nvPicPr>
                <p:cNvPr id="101" name="Picture 10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02" name="Picture 10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grpSp>
          <p:nvGrpSpPr>
            <p:cNvPr id="115" name="Group 114"/>
            <p:cNvGrpSpPr/>
            <p:nvPr/>
          </p:nvGrpSpPr>
          <p:grpSpPr>
            <a:xfrm>
              <a:off x="1410165" y="1595586"/>
              <a:ext cx="1599269" cy="192074"/>
              <a:chOff x="1410631" y="1974464"/>
              <a:chExt cx="1599269" cy="192074"/>
            </a:xfrm>
          </p:grpSpPr>
          <p:grpSp>
            <p:nvGrpSpPr>
              <p:cNvPr id="116" name="Group 115"/>
              <p:cNvGrpSpPr/>
              <p:nvPr/>
            </p:nvGrpSpPr>
            <p:grpSpPr>
              <a:xfrm>
                <a:off x="1638300" y="1974514"/>
                <a:ext cx="228600" cy="192024"/>
                <a:chOff x="7543800" y="3657600"/>
                <a:chExt cx="906236" cy="762000"/>
              </a:xfrm>
            </p:grpSpPr>
            <p:pic>
              <p:nvPicPr>
                <p:cNvPr id="135" name="Picture 13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36" name="Picture 13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17" name="Group 116"/>
              <p:cNvGrpSpPr/>
              <p:nvPr/>
            </p:nvGrpSpPr>
            <p:grpSpPr>
              <a:xfrm>
                <a:off x="1866900" y="1974514"/>
                <a:ext cx="228600" cy="192024"/>
                <a:chOff x="7543800" y="3657600"/>
                <a:chExt cx="906236" cy="762000"/>
              </a:xfrm>
            </p:grpSpPr>
            <p:pic>
              <p:nvPicPr>
                <p:cNvPr id="133" name="Picture 13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34" name="Picture 13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18" name="Group 117"/>
              <p:cNvGrpSpPr/>
              <p:nvPr/>
            </p:nvGrpSpPr>
            <p:grpSpPr>
              <a:xfrm>
                <a:off x="2095500" y="1974514"/>
                <a:ext cx="228600" cy="192024"/>
                <a:chOff x="7543800" y="3657600"/>
                <a:chExt cx="906236" cy="762000"/>
              </a:xfrm>
            </p:grpSpPr>
            <p:pic>
              <p:nvPicPr>
                <p:cNvPr id="131" name="Picture 13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32" name="Picture 13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19" name="Group 118"/>
              <p:cNvGrpSpPr/>
              <p:nvPr/>
            </p:nvGrpSpPr>
            <p:grpSpPr>
              <a:xfrm>
                <a:off x="1410631" y="1974514"/>
                <a:ext cx="228600" cy="192024"/>
                <a:chOff x="7543800" y="3657600"/>
                <a:chExt cx="906236" cy="762000"/>
              </a:xfrm>
            </p:grpSpPr>
            <p:pic>
              <p:nvPicPr>
                <p:cNvPr id="129" name="Picture 128"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30" name="Picture 129"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20" name="Group 119"/>
              <p:cNvGrpSpPr/>
              <p:nvPr/>
            </p:nvGrpSpPr>
            <p:grpSpPr>
              <a:xfrm>
                <a:off x="2781300" y="1974464"/>
                <a:ext cx="228600" cy="192024"/>
                <a:chOff x="7543800" y="3657600"/>
                <a:chExt cx="906236" cy="762000"/>
              </a:xfrm>
            </p:grpSpPr>
            <p:pic>
              <p:nvPicPr>
                <p:cNvPr id="127" name="Picture 12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28" name="Picture 12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21" name="Group 120"/>
              <p:cNvGrpSpPr/>
              <p:nvPr/>
            </p:nvGrpSpPr>
            <p:grpSpPr>
              <a:xfrm>
                <a:off x="2552700" y="1974514"/>
                <a:ext cx="228600" cy="192024"/>
                <a:chOff x="7543800" y="3657600"/>
                <a:chExt cx="906236" cy="762000"/>
              </a:xfrm>
            </p:grpSpPr>
            <p:pic>
              <p:nvPicPr>
                <p:cNvPr id="125" name="Picture 12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26" name="Picture 12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22" name="Group 121"/>
              <p:cNvGrpSpPr/>
              <p:nvPr/>
            </p:nvGrpSpPr>
            <p:grpSpPr>
              <a:xfrm>
                <a:off x="2325031" y="1974464"/>
                <a:ext cx="228600" cy="192024"/>
                <a:chOff x="7543800" y="3657600"/>
                <a:chExt cx="906236" cy="762000"/>
              </a:xfrm>
            </p:grpSpPr>
            <p:pic>
              <p:nvPicPr>
                <p:cNvPr id="123" name="Picture 12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24" name="Picture 12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grpSp>
          <p:nvGrpSpPr>
            <p:cNvPr id="137" name="Group 136"/>
            <p:cNvGrpSpPr/>
            <p:nvPr/>
          </p:nvGrpSpPr>
          <p:grpSpPr>
            <a:xfrm>
              <a:off x="1408943" y="1403562"/>
              <a:ext cx="1599269" cy="192074"/>
              <a:chOff x="1410631" y="1974464"/>
              <a:chExt cx="1599269" cy="192074"/>
            </a:xfrm>
          </p:grpSpPr>
          <p:grpSp>
            <p:nvGrpSpPr>
              <p:cNvPr id="138" name="Group 137"/>
              <p:cNvGrpSpPr/>
              <p:nvPr/>
            </p:nvGrpSpPr>
            <p:grpSpPr>
              <a:xfrm>
                <a:off x="1638300" y="1974514"/>
                <a:ext cx="228600" cy="192024"/>
                <a:chOff x="7543800" y="3657600"/>
                <a:chExt cx="906236" cy="762000"/>
              </a:xfrm>
            </p:grpSpPr>
            <p:pic>
              <p:nvPicPr>
                <p:cNvPr id="157" name="Picture 15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58" name="Picture 15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39" name="Group 138"/>
              <p:cNvGrpSpPr/>
              <p:nvPr/>
            </p:nvGrpSpPr>
            <p:grpSpPr>
              <a:xfrm>
                <a:off x="1866900" y="1974514"/>
                <a:ext cx="228600" cy="192024"/>
                <a:chOff x="7543800" y="3657600"/>
                <a:chExt cx="906236" cy="762000"/>
              </a:xfrm>
            </p:grpSpPr>
            <p:pic>
              <p:nvPicPr>
                <p:cNvPr id="155" name="Picture 15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56" name="Picture 15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40" name="Group 139"/>
              <p:cNvGrpSpPr/>
              <p:nvPr/>
            </p:nvGrpSpPr>
            <p:grpSpPr>
              <a:xfrm>
                <a:off x="2095500" y="1974514"/>
                <a:ext cx="228600" cy="192024"/>
                <a:chOff x="7543800" y="3657600"/>
                <a:chExt cx="906236" cy="762000"/>
              </a:xfrm>
            </p:grpSpPr>
            <p:pic>
              <p:nvPicPr>
                <p:cNvPr id="153" name="Picture 15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54" name="Picture 15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41" name="Group 140"/>
              <p:cNvGrpSpPr/>
              <p:nvPr/>
            </p:nvGrpSpPr>
            <p:grpSpPr>
              <a:xfrm>
                <a:off x="1410631" y="1974514"/>
                <a:ext cx="228600" cy="192024"/>
                <a:chOff x="7543800" y="3657600"/>
                <a:chExt cx="906236" cy="762000"/>
              </a:xfrm>
            </p:grpSpPr>
            <p:pic>
              <p:nvPicPr>
                <p:cNvPr id="151" name="Picture 15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52" name="Picture 15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42" name="Group 141"/>
              <p:cNvGrpSpPr/>
              <p:nvPr/>
            </p:nvGrpSpPr>
            <p:grpSpPr>
              <a:xfrm>
                <a:off x="2781300" y="1974464"/>
                <a:ext cx="228600" cy="192024"/>
                <a:chOff x="7543800" y="3657600"/>
                <a:chExt cx="906236" cy="762000"/>
              </a:xfrm>
            </p:grpSpPr>
            <p:pic>
              <p:nvPicPr>
                <p:cNvPr id="149" name="Picture 148"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50" name="Picture 149"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43" name="Group 142"/>
              <p:cNvGrpSpPr/>
              <p:nvPr/>
            </p:nvGrpSpPr>
            <p:grpSpPr>
              <a:xfrm>
                <a:off x="2552700" y="1974514"/>
                <a:ext cx="228600" cy="192024"/>
                <a:chOff x="7543800" y="3657600"/>
                <a:chExt cx="906236" cy="762000"/>
              </a:xfrm>
            </p:grpSpPr>
            <p:pic>
              <p:nvPicPr>
                <p:cNvPr id="147" name="Picture 14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48" name="Picture 14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44" name="Group 143"/>
              <p:cNvGrpSpPr/>
              <p:nvPr/>
            </p:nvGrpSpPr>
            <p:grpSpPr>
              <a:xfrm>
                <a:off x="2325031" y="1974464"/>
                <a:ext cx="228600" cy="192024"/>
                <a:chOff x="7543800" y="3657600"/>
                <a:chExt cx="906236" cy="762000"/>
              </a:xfrm>
            </p:grpSpPr>
            <p:pic>
              <p:nvPicPr>
                <p:cNvPr id="145" name="Picture 14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46" name="Picture 14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grpSp>
          <p:nvGrpSpPr>
            <p:cNvPr id="159" name="Group 158"/>
            <p:cNvGrpSpPr/>
            <p:nvPr/>
          </p:nvGrpSpPr>
          <p:grpSpPr>
            <a:xfrm>
              <a:off x="1410805" y="1211488"/>
              <a:ext cx="1599269" cy="192074"/>
              <a:chOff x="1410631" y="1974464"/>
              <a:chExt cx="1599269" cy="192074"/>
            </a:xfrm>
          </p:grpSpPr>
          <p:grpSp>
            <p:nvGrpSpPr>
              <p:cNvPr id="160" name="Group 159"/>
              <p:cNvGrpSpPr/>
              <p:nvPr/>
            </p:nvGrpSpPr>
            <p:grpSpPr>
              <a:xfrm>
                <a:off x="1638300" y="1974514"/>
                <a:ext cx="228600" cy="192024"/>
                <a:chOff x="7543800" y="3657600"/>
                <a:chExt cx="906236" cy="762000"/>
              </a:xfrm>
            </p:grpSpPr>
            <p:pic>
              <p:nvPicPr>
                <p:cNvPr id="179" name="Picture 178"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80" name="Picture 179"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1" name="Group 160"/>
              <p:cNvGrpSpPr/>
              <p:nvPr/>
            </p:nvGrpSpPr>
            <p:grpSpPr>
              <a:xfrm>
                <a:off x="1866900" y="1974514"/>
                <a:ext cx="228600" cy="192024"/>
                <a:chOff x="7543800" y="3657600"/>
                <a:chExt cx="906236" cy="762000"/>
              </a:xfrm>
            </p:grpSpPr>
            <p:pic>
              <p:nvPicPr>
                <p:cNvPr id="177" name="Picture 17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78" name="Picture 17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2" name="Group 161"/>
              <p:cNvGrpSpPr/>
              <p:nvPr/>
            </p:nvGrpSpPr>
            <p:grpSpPr>
              <a:xfrm>
                <a:off x="2095500" y="1974514"/>
                <a:ext cx="228600" cy="192024"/>
                <a:chOff x="7543800" y="3657600"/>
                <a:chExt cx="906236" cy="762000"/>
              </a:xfrm>
            </p:grpSpPr>
            <p:pic>
              <p:nvPicPr>
                <p:cNvPr id="175" name="Picture 174"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76" name="Picture 175"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3" name="Group 162"/>
              <p:cNvGrpSpPr/>
              <p:nvPr/>
            </p:nvGrpSpPr>
            <p:grpSpPr>
              <a:xfrm>
                <a:off x="1410631" y="1974514"/>
                <a:ext cx="228600" cy="192024"/>
                <a:chOff x="7543800" y="3657600"/>
                <a:chExt cx="906236" cy="762000"/>
              </a:xfrm>
            </p:grpSpPr>
            <p:pic>
              <p:nvPicPr>
                <p:cNvPr id="173" name="Picture 172"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74" name="Picture 173"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4" name="Group 163"/>
              <p:cNvGrpSpPr/>
              <p:nvPr/>
            </p:nvGrpSpPr>
            <p:grpSpPr>
              <a:xfrm>
                <a:off x="2781300" y="1974464"/>
                <a:ext cx="228600" cy="192024"/>
                <a:chOff x="7543800" y="3657600"/>
                <a:chExt cx="906236" cy="762000"/>
              </a:xfrm>
            </p:grpSpPr>
            <p:pic>
              <p:nvPicPr>
                <p:cNvPr id="171" name="Picture 170"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72" name="Picture 171"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5" name="Group 164"/>
              <p:cNvGrpSpPr/>
              <p:nvPr/>
            </p:nvGrpSpPr>
            <p:grpSpPr>
              <a:xfrm>
                <a:off x="2552700" y="1974514"/>
                <a:ext cx="228600" cy="192024"/>
                <a:chOff x="7543800" y="3657600"/>
                <a:chExt cx="906236" cy="762000"/>
              </a:xfrm>
            </p:grpSpPr>
            <p:pic>
              <p:nvPicPr>
                <p:cNvPr id="169" name="Picture 168"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70" name="Picture 169" descr="House.png"/>
                <p:cNvPicPr>
                  <a:picLocks noChangeAspect="1"/>
                </p:cNvPicPr>
                <p:nvPr/>
              </p:nvPicPr>
              <p:blipFill>
                <a:blip r:embed="rId6" cstate="print"/>
                <a:stretch>
                  <a:fillRect/>
                </a:stretch>
              </p:blipFill>
              <p:spPr>
                <a:xfrm>
                  <a:off x="7623521" y="3701623"/>
                  <a:ext cx="754172" cy="646905"/>
                </a:xfrm>
                <a:prstGeom prst="rect">
                  <a:avLst/>
                </a:prstGeom>
              </p:spPr>
            </p:pic>
          </p:grpSp>
          <p:grpSp>
            <p:nvGrpSpPr>
              <p:cNvPr id="166" name="Group 165"/>
              <p:cNvGrpSpPr/>
              <p:nvPr/>
            </p:nvGrpSpPr>
            <p:grpSpPr>
              <a:xfrm>
                <a:off x="2325031" y="1974464"/>
                <a:ext cx="228600" cy="192024"/>
                <a:chOff x="7543800" y="3657600"/>
                <a:chExt cx="906236" cy="762000"/>
              </a:xfrm>
            </p:grpSpPr>
            <p:pic>
              <p:nvPicPr>
                <p:cNvPr id="167" name="Picture 166" descr="background.jpg"/>
                <p:cNvPicPr>
                  <a:picLocks noChangeAspect="1"/>
                </p:cNvPicPr>
                <p:nvPr/>
              </p:nvPicPr>
              <p:blipFill>
                <a:blip r:embed="rId5" cstate="print"/>
                <a:stretch>
                  <a:fillRect/>
                </a:stretch>
              </p:blipFill>
              <p:spPr>
                <a:xfrm>
                  <a:off x="7543800" y="3657600"/>
                  <a:ext cx="906236" cy="762000"/>
                </a:xfrm>
                <a:prstGeom prst="rect">
                  <a:avLst/>
                </a:prstGeom>
              </p:spPr>
            </p:pic>
            <p:pic>
              <p:nvPicPr>
                <p:cNvPr id="168" name="Picture 167" descr="House.png"/>
                <p:cNvPicPr>
                  <a:picLocks noChangeAspect="1"/>
                </p:cNvPicPr>
                <p:nvPr/>
              </p:nvPicPr>
              <p:blipFill>
                <a:blip r:embed="rId6" cstate="print"/>
                <a:stretch>
                  <a:fillRect/>
                </a:stretch>
              </p:blipFill>
              <p:spPr>
                <a:xfrm>
                  <a:off x="7623521" y="3701623"/>
                  <a:ext cx="754172" cy="646905"/>
                </a:xfrm>
                <a:prstGeom prst="rect">
                  <a:avLst/>
                </a:prstGeom>
              </p:spPr>
            </p:pic>
          </p:grpSp>
        </p:grpSp>
      </p:grpSp>
      <p:grpSp>
        <p:nvGrpSpPr>
          <p:cNvPr id="11" name="Group 10"/>
          <p:cNvGrpSpPr/>
          <p:nvPr/>
        </p:nvGrpSpPr>
        <p:grpSpPr>
          <a:xfrm>
            <a:off x="3178810" y="1324098"/>
            <a:ext cx="1920240" cy="617912"/>
            <a:chOff x="3178810" y="1324098"/>
            <a:chExt cx="1920240" cy="617912"/>
          </a:xfrm>
        </p:grpSpPr>
        <p:pic>
          <p:nvPicPr>
            <p:cNvPr id="1027" name="Picture 3" descr="C:\Users\jlgreathouse\AppData\Local\Microsoft\Windows\Temporary Internet Files\Content.IE5\F4F6JPEA\MC900045118[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178810" y="1324098"/>
              <a:ext cx="640080" cy="617912"/>
            </a:xfrm>
            <a:prstGeom prst="rect">
              <a:avLst/>
            </a:prstGeom>
            <a:noFill/>
            <a:extLst>
              <a:ext uri="{909E8E84-426E-40DD-AFC4-6F175D3DCCD1}">
                <a14:hiddenFill xmlns:a14="http://schemas.microsoft.com/office/drawing/2010/main">
                  <a:solidFill>
                    <a:srgbClr val="FFFFFF"/>
                  </a:solidFill>
                </a14:hiddenFill>
              </a:ext>
            </a:extLst>
          </p:spPr>
        </p:pic>
        <p:pic>
          <p:nvPicPr>
            <p:cNvPr id="181" name="Picture 3" descr="C:\Users\jlgreathouse\AppData\Local\Microsoft\Windows\Temporary Internet Files\Content.IE5\F4F6JPEA\MC900045118[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818890" y="1324098"/>
              <a:ext cx="640080" cy="617912"/>
            </a:xfrm>
            <a:prstGeom prst="rect">
              <a:avLst/>
            </a:prstGeom>
            <a:noFill/>
            <a:extLst>
              <a:ext uri="{909E8E84-426E-40DD-AFC4-6F175D3DCCD1}">
                <a14:hiddenFill xmlns:a14="http://schemas.microsoft.com/office/drawing/2010/main">
                  <a:solidFill>
                    <a:srgbClr val="FFFFFF"/>
                  </a:solidFill>
                </a14:hiddenFill>
              </a:ext>
            </a:extLst>
          </p:spPr>
        </p:pic>
        <p:pic>
          <p:nvPicPr>
            <p:cNvPr id="182" name="Picture 3" descr="C:\Users\jlgreathouse\AppData\Local\Microsoft\Windows\Temporary Internet Files\Content.IE5\F4F6JPEA\MC900045118[1].wmf"/>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4458970" y="1324098"/>
              <a:ext cx="640080" cy="617912"/>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87832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7"/>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9"/>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2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 name="Group 32"/>
          <p:cNvGrpSpPr/>
          <p:nvPr/>
        </p:nvGrpSpPr>
        <p:grpSpPr>
          <a:xfrm>
            <a:off x="3124200" y="2042280"/>
            <a:ext cx="3048000" cy="3139320"/>
            <a:chOff x="3429000" y="1889880"/>
            <a:chExt cx="3048000" cy="3139320"/>
          </a:xfrm>
        </p:grpSpPr>
        <p:sp>
          <p:nvSpPr>
            <p:cNvPr id="34" name="TextBox 33"/>
            <p:cNvSpPr txBox="1"/>
            <p:nvPr/>
          </p:nvSpPr>
          <p:spPr>
            <a:xfrm>
              <a:off x="3429000" y="2413100"/>
              <a:ext cx="2286000" cy="523220"/>
            </a:xfrm>
            <a:prstGeom prst="rect">
              <a:avLst/>
            </a:prstGeom>
            <a:noFill/>
          </p:spPr>
          <p:txBody>
            <a:bodyPr wrap="square" rtlCol="0">
              <a:spAutoFit/>
            </a:bodyPr>
            <a:lstStyle/>
            <a:p>
              <a:r>
                <a:rPr lang="en-US" sz="2800" dirty="0" smtClean="0">
                  <a:solidFill>
                    <a:schemeClr val="tx1">
                      <a:lumMod val="75000"/>
                      <a:lumOff val="25000"/>
                    </a:schemeClr>
                  </a:solidFill>
                  <a:latin typeface="+mn-lt"/>
                </a:rPr>
                <a:t>y = x-&gt;data;</a:t>
              </a:r>
            </a:p>
          </p:txBody>
        </p:sp>
        <p:sp>
          <p:nvSpPr>
            <p:cNvPr id="35" name="TextBox 34"/>
            <p:cNvSpPr txBox="1"/>
            <p:nvPr/>
          </p:nvSpPr>
          <p:spPr>
            <a:xfrm>
              <a:off x="3429000" y="3459540"/>
              <a:ext cx="2286000" cy="523220"/>
            </a:xfrm>
            <a:prstGeom prst="rect">
              <a:avLst/>
            </a:prstGeom>
            <a:noFill/>
          </p:spPr>
          <p:txBody>
            <a:bodyPr wrap="square" rtlCol="0">
              <a:spAutoFit/>
            </a:bodyPr>
            <a:lstStyle/>
            <a:p>
              <a:r>
                <a:rPr lang="en-US" sz="2800" dirty="0" smtClean="0">
                  <a:solidFill>
                    <a:schemeClr val="tx1">
                      <a:lumMod val="75000"/>
                      <a:lumOff val="25000"/>
                    </a:schemeClr>
                  </a:solidFill>
                  <a:latin typeface="+mn-lt"/>
                </a:rPr>
                <a:t>*w </a:t>
              </a:r>
              <a:r>
                <a:rPr lang="en-US" sz="2800" dirty="0">
                  <a:solidFill>
                    <a:schemeClr val="tx1">
                      <a:lumMod val="75000"/>
                      <a:lumOff val="25000"/>
                    </a:schemeClr>
                  </a:solidFill>
                  <a:latin typeface="+mn-lt"/>
                </a:rPr>
                <a:t>+= y;</a:t>
              </a:r>
              <a:endParaRPr lang="en-US" sz="2800" dirty="0" smtClean="0">
                <a:solidFill>
                  <a:schemeClr val="tx1">
                    <a:lumMod val="75000"/>
                    <a:lumOff val="25000"/>
                  </a:schemeClr>
                </a:solidFill>
                <a:latin typeface="+mn-lt"/>
              </a:endParaRPr>
            </a:p>
          </p:txBody>
        </p:sp>
        <p:sp>
          <p:nvSpPr>
            <p:cNvPr id="36" name="TextBox 35"/>
            <p:cNvSpPr txBox="1"/>
            <p:nvPr/>
          </p:nvSpPr>
          <p:spPr>
            <a:xfrm>
              <a:off x="3429000" y="4505980"/>
              <a:ext cx="2286000" cy="523220"/>
            </a:xfrm>
            <a:prstGeom prst="rect">
              <a:avLst/>
            </a:prstGeom>
            <a:noFill/>
          </p:spPr>
          <p:txBody>
            <a:bodyPr wrap="square" rtlCol="0">
              <a:spAutoFit/>
            </a:bodyPr>
            <a:lstStyle/>
            <a:p>
              <a:r>
                <a:rPr lang="en-US" sz="2800" dirty="0">
                  <a:solidFill>
                    <a:schemeClr val="tx1">
                      <a:lumMod val="75000"/>
                      <a:lumOff val="25000"/>
                    </a:schemeClr>
                  </a:solidFill>
                  <a:latin typeface="+mn-lt"/>
                </a:rPr>
                <a:t>z </a:t>
              </a:r>
              <a:r>
                <a:rPr lang="en-US" sz="2800" dirty="0" smtClean="0">
                  <a:solidFill>
                    <a:schemeClr val="tx1">
                      <a:lumMod val="75000"/>
                      <a:lumOff val="25000"/>
                    </a:schemeClr>
                  </a:solidFill>
                  <a:latin typeface="+mn-lt"/>
                </a:rPr>
                <a:t>= 75/y;</a:t>
              </a:r>
            </a:p>
          </p:txBody>
        </p:sp>
        <p:sp>
          <p:nvSpPr>
            <p:cNvPr id="37" name="TextBox 36"/>
            <p:cNvSpPr txBox="1"/>
            <p:nvPr/>
          </p:nvSpPr>
          <p:spPr>
            <a:xfrm>
              <a:off x="3429000" y="1889880"/>
              <a:ext cx="3048000" cy="523220"/>
            </a:xfrm>
            <a:prstGeom prst="rect">
              <a:avLst/>
            </a:prstGeom>
            <a:noFill/>
          </p:spPr>
          <p:txBody>
            <a:bodyPr wrap="square" rtlCol="0">
              <a:spAutoFit/>
            </a:bodyPr>
            <a:lstStyle/>
            <a:p>
              <a:r>
                <a:rPr lang="en-US" sz="2800" dirty="0" smtClean="0">
                  <a:latin typeface="+mn-lt"/>
                </a:rPr>
                <a:t>check(x!=NULL);</a:t>
              </a:r>
            </a:p>
          </p:txBody>
        </p:sp>
        <p:sp>
          <p:nvSpPr>
            <p:cNvPr id="38" name="TextBox 37"/>
            <p:cNvSpPr txBox="1"/>
            <p:nvPr/>
          </p:nvSpPr>
          <p:spPr>
            <a:xfrm>
              <a:off x="3429000" y="2936320"/>
              <a:ext cx="3048000" cy="523220"/>
            </a:xfrm>
            <a:prstGeom prst="rect">
              <a:avLst/>
            </a:prstGeom>
            <a:noFill/>
          </p:spPr>
          <p:txBody>
            <a:bodyPr wrap="square" rtlCol="0">
              <a:spAutoFit/>
            </a:bodyPr>
            <a:lstStyle/>
            <a:p>
              <a:r>
                <a:rPr lang="en-US" sz="2800" dirty="0" smtClean="0">
                  <a:latin typeface="+mn-lt"/>
                </a:rPr>
                <a:t>check(w!=NULL);</a:t>
              </a:r>
            </a:p>
          </p:txBody>
        </p:sp>
        <p:sp>
          <p:nvSpPr>
            <p:cNvPr id="39" name="TextBox 38"/>
            <p:cNvSpPr txBox="1"/>
            <p:nvPr/>
          </p:nvSpPr>
          <p:spPr>
            <a:xfrm>
              <a:off x="3429000" y="3982760"/>
              <a:ext cx="3048000" cy="523220"/>
            </a:xfrm>
            <a:prstGeom prst="rect">
              <a:avLst/>
            </a:prstGeom>
            <a:noFill/>
          </p:spPr>
          <p:txBody>
            <a:bodyPr wrap="square" rtlCol="0">
              <a:spAutoFit/>
            </a:bodyPr>
            <a:lstStyle/>
            <a:p>
              <a:r>
                <a:rPr lang="en-US" sz="2800" dirty="0" smtClean="0">
                  <a:latin typeface="+mn-lt"/>
                </a:rPr>
                <a:t>check(y!=0);</a:t>
              </a:r>
            </a:p>
          </p:txBody>
        </p:sp>
      </p:grpSp>
      <p:sp>
        <p:nvSpPr>
          <p:cNvPr id="2" name="Title 1"/>
          <p:cNvSpPr>
            <a:spLocks noGrp="1"/>
          </p:cNvSpPr>
          <p:nvPr>
            <p:ph type="title"/>
          </p:nvPr>
        </p:nvSpPr>
        <p:spPr/>
        <p:txBody>
          <a:bodyPr/>
          <a:lstStyle/>
          <a:p>
            <a:r>
              <a:rPr lang="en-US" dirty="0" smtClean="0"/>
              <a:t>Sampling Assertion Checking</a:t>
            </a:r>
            <a:endParaRPr lang="en-US" dirty="0"/>
          </a:p>
        </p:txBody>
      </p:sp>
      <p:sp>
        <p:nvSpPr>
          <p:cNvPr id="3" name="Content Placeholder 2"/>
          <p:cNvSpPr>
            <a:spLocks noGrp="1"/>
          </p:cNvSpPr>
          <p:nvPr>
            <p:ph idx="1"/>
          </p:nvPr>
        </p:nvSpPr>
        <p:spPr/>
        <p:txBody>
          <a:bodyPr/>
          <a:lstStyle/>
          <a:p>
            <a:r>
              <a:rPr lang="en-US" dirty="0" smtClean="0"/>
              <a:t>Perform a random subset of checks</a:t>
            </a:r>
          </a:p>
          <a:p>
            <a:endParaRPr lang="en-US" dirty="0"/>
          </a:p>
          <a:p>
            <a:endParaRPr lang="en-US" dirty="0" smtClean="0"/>
          </a:p>
          <a:p>
            <a:endParaRPr lang="en-US" dirty="0"/>
          </a:p>
          <a:p>
            <a:endParaRPr lang="en-US" dirty="0" smtClean="0"/>
          </a:p>
          <a:p>
            <a:endParaRPr lang="en-US" dirty="0"/>
          </a:p>
          <a:p>
            <a:endParaRPr lang="en-US" dirty="0" smtClean="0"/>
          </a:p>
          <a:p>
            <a:endParaRPr lang="en-US" sz="2800" dirty="0" smtClean="0"/>
          </a:p>
          <a:p>
            <a:r>
              <a:rPr lang="en-US" sz="2800" dirty="0" smtClean="0"/>
              <a:t>1/1000 checks: ~3x slowdown</a:t>
            </a:r>
            <a:r>
              <a:rPr lang="en-US" sz="2800" dirty="0" smtClean="0">
                <a:sym typeface="Wingdings" pitchFamily="2" charset="2"/>
              </a:rPr>
              <a:t>30% overhead</a:t>
            </a:r>
            <a:endParaRPr lang="en-US" sz="2800" dirty="0" smtClean="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7</a:t>
            </a:fld>
            <a:endParaRPr lang="en-US" altLang="en-US" dirty="0"/>
          </a:p>
        </p:txBody>
      </p:sp>
      <p:grpSp>
        <p:nvGrpSpPr>
          <p:cNvPr id="11" name="Group 10"/>
          <p:cNvGrpSpPr/>
          <p:nvPr/>
        </p:nvGrpSpPr>
        <p:grpSpPr>
          <a:xfrm>
            <a:off x="6248400" y="2565500"/>
            <a:ext cx="2819400" cy="2616100"/>
            <a:chOff x="3429000" y="2413100"/>
            <a:chExt cx="3048000" cy="2616100"/>
          </a:xfrm>
        </p:grpSpPr>
        <p:sp>
          <p:nvSpPr>
            <p:cNvPr id="5" name="TextBox 4"/>
            <p:cNvSpPr txBox="1"/>
            <p:nvPr/>
          </p:nvSpPr>
          <p:spPr>
            <a:xfrm>
              <a:off x="3429000" y="2413100"/>
              <a:ext cx="2286000" cy="523220"/>
            </a:xfrm>
            <a:prstGeom prst="rect">
              <a:avLst/>
            </a:prstGeom>
            <a:noFill/>
          </p:spPr>
          <p:txBody>
            <a:bodyPr wrap="square" rtlCol="0">
              <a:spAutoFit/>
            </a:bodyPr>
            <a:lstStyle/>
            <a:p>
              <a:r>
                <a:rPr lang="en-US" sz="2800" dirty="0" smtClean="0">
                  <a:solidFill>
                    <a:schemeClr val="bg2">
                      <a:lumMod val="75000"/>
                    </a:schemeClr>
                  </a:solidFill>
                  <a:latin typeface="+mn-lt"/>
                </a:rPr>
                <a:t>y = x-&gt;data;</a:t>
              </a:r>
            </a:p>
          </p:txBody>
        </p:sp>
        <p:sp>
          <p:nvSpPr>
            <p:cNvPr id="6" name="TextBox 5"/>
            <p:cNvSpPr txBox="1"/>
            <p:nvPr/>
          </p:nvSpPr>
          <p:spPr>
            <a:xfrm>
              <a:off x="3429000" y="3459540"/>
              <a:ext cx="2286000" cy="523220"/>
            </a:xfrm>
            <a:prstGeom prst="rect">
              <a:avLst/>
            </a:prstGeom>
            <a:noFill/>
          </p:spPr>
          <p:txBody>
            <a:bodyPr wrap="square" rtlCol="0">
              <a:spAutoFit/>
            </a:bodyPr>
            <a:lstStyle/>
            <a:p>
              <a:r>
                <a:rPr lang="en-US" sz="2800" dirty="0" smtClean="0">
                  <a:solidFill>
                    <a:schemeClr val="bg2">
                      <a:lumMod val="75000"/>
                    </a:schemeClr>
                  </a:solidFill>
                  <a:latin typeface="+mn-lt"/>
                </a:rPr>
                <a:t>*w </a:t>
              </a:r>
              <a:r>
                <a:rPr lang="en-US" sz="2800" dirty="0">
                  <a:solidFill>
                    <a:schemeClr val="bg2">
                      <a:lumMod val="75000"/>
                    </a:schemeClr>
                  </a:solidFill>
                  <a:latin typeface="+mn-lt"/>
                </a:rPr>
                <a:t>+= y;</a:t>
              </a:r>
              <a:endParaRPr lang="en-US" sz="2800" dirty="0" smtClean="0">
                <a:solidFill>
                  <a:schemeClr val="bg2">
                    <a:lumMod val="75000"/>
                  </a:schemeClr>
                </a:solidFill>
                <a:latin typeface="+mn-lt"/>
              </a:endParaRPr>
            </a:p>
          </p:txBody>
        </p:sp>
        <p:sp>
          <p:nvSpPr>
            <p:cNvPr id="7" name="TextBox 6"/>
            <p:cNvSpPr txBox="1"/>
            <p:nvPr/>
          </p:nvSpPr>
          <p:spPr>
            <a:xfrm>
              <a:off x="3429000" y="4505980"/>
              <a:ext cx="2286000" cy="523220"/>
            </a:xfrm>
            <a:prstGeom prst="rect">
              <a:avLst/>
            </a:prstGeom>
            <a:noFill/>
          </p:spPr>
          <p:txBody>
            <a:bodyPr wrap="square" rtlCol="0">
              <a:spAutoFit/>
            </a:bodyPr>
            <a:lstStyle/>
            <a:p>
              <a:r>
                <a:rPr lang="en-US" sz="2800" dirty="0">
                  <a:solidFill>
                    <a:schemeClr val="bg2">
                      <a:lumMod val="75000"/>
                    </a:schemeClr>
                  </a:solidFill>
                  <a:latin typeface="+mn-lt"/>
                </a:rPr>
                <a:t>z </a:t>
              </a:r>
              <a:r>
                <a:rPr lang="en-US" sz="2800" dirty="0" smtClean="0">
                  <a:solidFill>
                    <a:schemeClr val="bg2">
                      <a:lumMod val="75000"/>
                    </a:schemeClr>
                  </a:solidFill>
                  <a:latin typeface="+mn-lt"/>
                </a:rPr>
                <a:t>= 75/y;</a:t>
              </a:r>
            </a:p>
          </p:txBody>
        </p:sp>
        <p:sp>
          <p:nvSpPr>
            <p:cNvPr id="10" name="TextBox 9"/>
            <p:cNvSpPr txBox="1"/>
            <p:nvPr/>
          </p:nvSpPr>
          <p:spPr>
            <a:xfrm>
              <a:off x="3429000" y="3982760"/>
              <a:ext cx="3048000" cy="523220"/>
            </a:xfrm>
            <a:prstGeom prst="rect">
              <a:avLst/>
            </a:prstGeom>
            <a:noFill/>
          </p:spPr>
          <p:txBody>
            <a:bodyPr wrap="square" rtlCol="0">
              <a:spAutoFit/>
            </a:bodyPr>
            <a:lstStyle/>
            <a:p>
              <a:r>
                <a:rPr lang="en-US" sz="2800" dirty="0" smtClean="0">
                  <a:solidFill>
                    <a:srgbClr val="FF0000"/>
                  </a:solidFill>
                  <a:latin typeface="+mn-lt"/>
                </a:rPr>
                <a:t>check(y!=0);</a:t>
              </a:r>
            </a:p>
          </p:txBody>
        </p:sp>
      </p:grpSp>
      <p:grpSp>
        <p:nvGrpSpPr>
          <p:cNvPr id="19" name="Group 18"/>
          <p:cNvGrpSpPr/>
          <p:nvPr/>
        </p:nvGrpSpPr>
        <p:grpSpPr>
          <a:xfrm>
            <a:off x="228600" y="2042280"/>
            <a:ext cx="3048000" cy="3139320"/>
            <a:chOff x="3429000" y="1889880"/>
            <a:chExt cx="3048000" cy="3139320"/>
          </a:xfrm>
        </p:grpSpPr>
        <p:sp>
          <p:nvSpPr>
            <p:cNvPr id="20" name="TextBox 19"/>
            <p:cNvSpPr txBox="1"/>
            <p:nvPr/>
          </p:nvSpPr>
          <p:spPr>
            <a:xfrm>
              <a:off x="3429000" y="2413100"/>
              <a:ext cx="2286000" cy="523220"/>
            </a:xfrm>
            <a:prstGeom prst="rect">
              <a:avLst/>
            </a:prstGeom>
            <a:noFill/>
          </p:spPr>
          <p:txBody>
            <a:bodyPr wrap="square" rtlCol="0">
              <a:spAutoFit/>
            </a:bodyPr>
            <a:lstStyle/>
            <a:p>
              <a:r>
                <a:rPr lang="en-US" sz="2800" dirty="0" smtClean="0">
                  <a:solidFill>
                    <a:schemeClr val="tx1">
                      <a:lumMod val="75000"/>
                      <a:lumOff val="25000"/>
                    </a:schemeClr>
                  </a:solidFill>
                  <a:latin typeface="+mn-lt"/>
                </a:rPr>
                <a:t>y = x-&gt;data;</a:t>
              </a:r>
            </a:p>
          </p:txBody>
        </p:sp>
        <p:sp>
          <p:nvSpPr>
            <p:cNvPr id="21" name="TextBox 20"/>
            <p:cNvSpPr txBox="1"/>
            <p:nvPr/>
          </p:nvSpPr>
          <p:spPr>
            <a:xfrm>
              <a:off x="3429000" y="3459540"/>
              <a:ext cx="2286000" cy="523220"/>
            </a:xfrm>
            <a:prstGeom prst="rect">
              <a:avLst/>
            </a:prstGeom>
            <a:noFill/>
          </p:spPr>
          <p:txBody>
            <a:bodyPr wrap="square" rtlCol="0">
              <a:spAutoFit/>
            </a:bodyPr>
            <a:lstStyle/>
            <a:p>
              <a:r>
                <a:rPr lang="en-US" sz="2800" dirty="0" smtClean="0">
                  <a:solidFill>
                    <a:schemeClr val="tx1">
                      <a:lumMod val="75000"/>
                      <a:lumOff val="25000"/>
                    </a:schemeClr>
                  </a:solidFill>
                  <a:latin typeface="+mn-lt"/>
                </a:rPr>
                <a:t>*w </a:t>
              </a:r>
              <a:r>
                <a:rPr lang="en-US" sz="2800" dirty="0">
                  <a:solidFill>
                    <a:schemeClr val="tx1">
                      <a:lumMod val="75000"/>
                      <a:lumOff val="25000"/>
                    </a:schemeClr>
                  </a:solidFill>
                  <a:latin typeface="+mn-lt"/>
                </a:rPr>
                <a:t>+= y;</a:t>
              </a:r>
              <a:endParaRPr lang="en-US" sz="2800" dirty="0" smtClean="0">
                <a:solidFill>
                  <a:schemeClr val="tx1">
                    <a:lumMod val="75000"/>
                    <a:lumOff val="25000"/>
                  </a:schemeClr>
                </a:solidFill>
                <a:latin typeface="+mn-lt"/>
              </a:endParaRPr>
            </a:p>
          </p:txBody>
        </p:sp>
        <p:sp>
          <p:nvSpPr>
            <p:cNvPr id="22" name="TextBox 21"/>
            <p:cNvSpPr txBox="1"/>
            <p:nvPr/>
          </p:nvSpPr>
          <p:spPr>
            <a:xfrm>
              <a:off x="3429000" y="4505980"/>
              <a:ext cx="2286000" cy="523220"/>
            </a:xfrm>
            <a:prstGeom prst="rect">
              <a:avLst/>
            </a:prstGeom>
            <a:noFill/>
          </p:spPr>
          <p:txBody>
            <a:bodyPr wrap="square" rtlCol="0">
              <a:spAutoFit/>
            </a:bodyPr>
            <a:lstStyle/>
            <a:p>
              <a:r>
                <a:rPr lang="en-US" sz="2800" dirty="0">
                  <a:solidFill>
                    <a:schemeClr val="tx1">
                      <a:lumMod val="75000"/>
                      <a:lumOff val="25000"/>
                    </a:schemeClr>
                  </a:solidFill>
                  <a:latin typeface="+mn-lt"/>
                </a:rPr>
                <a:t>z </a:t>
              </a:r>
              <a:r>
                <a:rPr lang="en-US" sz="2800" dirty="0" smtClean="0">
                  <a:solidFill>
                    <a:schemeClr val="tx1">
                      <a:lumMod val="75000"/>
                      <a:lumOff val="25000"/>
                    </a:schemeClr>
                  </a:solidFill>
                  <a:latin typeface="+mn-lt"/>
                </a:rPr>
                <a:t>= 75/y;</a:t>
              </a:r>
            </a:p>
          </p:txBody>
        </p:sp>
        <p:sp>
          <p:nvSpPr>
            <p:cNvPr id="23" name="TextBox 22"/>
            <p:cNvSpPr txBox="1"/>
            <p:nvPr/>
          </p:nvSpPr>
          <p:spPr>
            <a:xfrm>
              <a:off x="3429000" y="1889880"/>
              <a:ext cx="3048000" cy="523220"/>
            </a:xfrm>
            <a:prstGeom prst="rect">
              <a:avLst/>
            </a:prstGeom>
            <a:noFill/>
          </p:spPr>
          <p:txBody>
            <a:bodyPr wrap="square" rtlCol="0">
              <a:spAutoFit/>
            </a:bodyPr>
            <a:lstStyle/>
            <a:p>
              <a:r>
                <a:rPr lang="en-US" sz="2800" dirty="0" smtClean="0">
                  <a:solidFill>
                    <a:srgbClr val="FF0000"/>
                  </a:solidFill>
                  <a:latin typeface="+mn-lt"/>
                </a:rPr>
                <a:t>check(x!=NULL);</a:t>
              </a:r>
            </a:p>
          </p:txBody>
        </p:sp>
      </p:grpSp>
      <p:grpSp>
        <p:nvGrpSpPr>
          <p:cNvPr id="40" name="Group 39"/>
          <p:cNvGrpSpPr/>
          <p:nvPr/>
        </p:nvGrpSpPr>
        <p:grpSpPr>
          <a:xfrm>
            <a:off x="3124200" y="2565500"/>
            <a:ext cx="3048000" cy="2616100"/>
            <a:chOff x="3429000" y="2413100"/>
            <a:chExt cx="3048000" cy="2616100"/>
          </a:xfrm>
        </p:grpSpPr>
        <p:sp>
          <p:nvSpPr>
            <p:cNvPr id="41" name="TextBox 40"/>
            <p:cNvSpPr txBox="1"/>
            <p:nvPr/>
          </p:nvSpPr>
          <p:spPr>
            <a:xfrm>
              <a:off x="3429000" y="2413100"/>
              <a:ext cx="2286000" cy="523220"/>
            </a:xfrm>
            <a:prstGeom prst="rect">
              <a:avLst/>
            </a:prstGeom>
            <a:noFill/>
          </p:spPr>
          <p:txBody>
            <a:bodyPr wrap="square" rtlCol="0">
              <a:spAutoFit/>
            </a:bodyPr>
            <a:lstStyle/>
            <a:p>
              <a:r>
                <a:rPr lang="en-US" sz="2800" dirty="0" smtClean="0">
                  <a:solidFill>
                    <a:schemeClr val="tx1">
                      <a:lumMod val="75000"/>
                      <a:lumOff val="25000"/>
                    </a:schemeClr>
                  </a:solidFill>
                  <a:latin typeface="+mn-lt"/>
                </a:rPr>
                <a:t>y = x-&gt;data;</a:t>
              </a:r>
            </a:p>
          </p:txBody>
        </p:sp>
        <p:sp>
          <p:nvSpPr>
            <p:cNvPr id="42" name="TextBox 41"/>
            <p:cNvSpPr txBox="1"/>
            <p:nvPr/>
          </p:nvSpPr>
          <p:spPr>
            <a:xfrm>
              <a:off x="3429000" y="3459540"/>
              <a:ext cx="2286000" cy="523220"/>
            </a:xfrm>
            <a:prstGeom prst="rect">
              <a:avLst/>
            </a:prstGeom>
            <a:noFill/>
          </p:spPr>
          <p:txBody>
            <a:bodyPr wrap="square" rtlCol="0">
              <a:spAutoFit/>
            </a:bodyPr>
            <a:lstStyle/>
            <a:p>
              <a:r>
                <a:rPr lang="en-US" sz="2800" dirty="0" smtClean="0">
                  <a:solidFill>
                    <a:schemeClr val="tx1">
                      <a:lumMod val="75000"/>
                      <a:lumOff val="25000"/>
                    </a:schemeClr>
                  </a:solidFill>
                  <a:latin typeface="+mn-lt"/>
                </a:rPr>
                <a:t>*w </a:t>
              </a:r>
              <a:r>
                <a:rPr lang="en-US" sz="2800" dirty="0">
                  <a:solidFill>
                    <a:schemeClr val="tx1">
                      <a:lumMod val="75000"/>
                      <a:lumOff val="25000"/>
                    </a:schemeClr>
                  </a:solidFill>
                  <a:latin typeface="+mn-lt"/>
                </a:rPr>
                <a:t>+= y;</a:t>
              </a:r>
              <a:endParaRPr lang="en-US" sz="2800" dirty="0" smtClean="0">
                <a:solidFill>
                  <a:schemeClr val="tx1">
                    <a:lumMod val="75000"/>
                    <a:lumOff val="25000"/>
                  </a:schemeClr>
                </a:solidFill>
                <a:latin typeface="+mn-lt"/>
              </a:endParaRPr>
            </a:p>
          </p:txBody>
        </p:sp>
        <p:sp>
          <p:nvSpPr>
            <p:cNvPr id="43" name="TextBox 42"/>
            <p:cNvSpPr txBox="1"/>
            <p:nvPr/>
          </p:nvSpPr>
          <p:spPr>
            <a:xfrm>
              <a:off x="3429000" y="4505980"/>
              <a:ext cx="2286000" cy="523220"/>
            </a:xfrm>
            <a:prstGeom prst="rect">
              <a:avLst/>
            </a:prstGeom>
            <a:noFill/>
          </p:spPr>
          <p:txBody>
            <a:bodyPr wrap="square" rtlCol="0">
              <a:spAutoFit/>
            </a:bodyPr>
            <a:lstStyle/>
            <a:p>
              <a:r>
                <a:rPr lang="en-US" sz="2800" dirty="0">
                  <a:solidFill>
                    <a:schemeClr val="tx1">
                      <a:lumMod val="75000"/>
                      <a:lumOff val="25000"/>
                    </a:schemeClr>
                  </a:solidFill>
                  <a:latin typeface="+mn-lt"/>
                </a:rPr>
                <a:t>z </a:t>
              </a:r>
              <a:r>
                <a:rPr lang="en-US" sz="2800" dirty="0" smtClean="0">
                  <a:solidFill>
                    <a:schemeClr val="tx1">
                      <a:lumMod val="75000"/>
                      <a:lumOff val="25000"/>
                    </a:schemeClr>
                  </a:solidFill>
                  <a:latin typeface="+mn-lt"/>
                </a:rPr>
                <a:t>= 75/y;</a:t>
              </a:r>
            </a:p>
          </p:txBody>
        </p:sp>
        <p:sp>
          <p:nvSpPr>
            <p:cNvPr id="45" name="TextBox 44"/>
            <p:cNvSpPr txBox="1"/>
            <p:nvPr/>
          </p:nvSpPr>
          <p:spPr>
            <a:xfrm>
              <a:off x="3429000" y="2936320"/>
              <a:ext cx="3048000" cy="523220"/>
            </a:xfrm>
            <a:prstGeom prst="rect">
              <a:avLst/>
            </a:prstGeom>
            <a:noFill/>
          </p:spPr>
          <p:txBody>
            <a:bodyPr wrap="square" rtlCol="0">
              <a:spAutoFit/>
            </a:bodyPr>
            <a:lstStyle/>
            <a:p>
              <a:r>
                <a:rPr lang="en-US" sz="2800" dirty="0" smtClean="0">
                  <a:solidFill>
                    <a:srgbClr val="FF0000"/>
                  </a:solidFill>
                  <a:latin typeface="+mn-lt"/>
                </a:rPr>
                <a:t>check(w!=NULL);</a:t>
              </a:r>
            </a:p>
          </p:txBody>
        </p:sp>
      </p:grpSp>
      <p:grpSp>
        <p:nvGrpSpPr>
          <p:cNvPr id="47" name="Group 46"/>
          <p:cNvGrpSpPr/>
          <p:nvPr/>
        </p:nvGrpSpPr>
        <p:grpSpPr>
          <a:xfrm>
            <a:off x="3124200" y="2042280"/>
            <a:ext cx="3048000" cy="3139320"/>
            <a:chOff x="3429000" y="1889880"/>
            <a:chExt cx="3048000" cy="3139320"/>
          </a:xfrm>
        </p:grpSpPr>
        <p:sp>
          <p:nvSpPr>
            <p:cNvPr id="48" name="TextBox 47"/>
            <p:cNvSpPr txBox="1"/>
            <p:nvPr/>
          </p:nvSpPr>
          <p:spPr>
            <a:xfrm>
              <a:off x="3429000" y="2413100"/>
              <a:ext cx="2286000" cy="523220"/>
            </a:xfrm>
            <a:prstGeom prst="rect">
              <a:avLst/>
            </a:prstGeom>
            <a:noFill/>
          </p:spPr>
          <p:txBody>
            <a:bodyPr wrap="square" rtlCol="0">
              <a:spAutoFit/>
            </a:bodyPr>
            <a:lstStyle/>
            <a:p>
              <a:r>
                <a:rPr lang="en-US" sz="2800" dirty="0" smtClean="0">
                  <a:solidFill>
                    <a:schemeClr val="tx1">
                      <a:lumMod val="75000"/>
                      <a:lumOff val="25000"/>
                    </a:schemeClr>
                  </a:solidFill>
                  <a:latin typeface="+mn-lt"/>
                </a:rPr>
                <a:t>y = x-&gt;data;</a:t>
              </a:r>
            </a:p>
          </p:txBody>
        </p:sp>
        <p:sp>
          <p:nvSpPr>
            <p:cNvPr id="49" name="TextBox 48"/>
            <p:cNvSpPr txBox="1"/>
            <p:nvPr/>
          </p:nvSpPr>
          <p:spPr>
            <a:xfrm>
              <a:off x="3429000" y="3459540"/>
              <a:ext cx="2286000" cy="523220"/>
            </a:xfrm>
            <a:prstGeom prst="rect">
              <a:avLst/>
            </a:prstGeom>
            <a:noFill/>
          </p:spPr>
          <p:txBody>
            <a:bodyPr wrap="square" rtlCol="0">
              <a:spAutoFit/>
            </a:bodyPr>
            <a:lstStyle/>
            <a:p>
              <a:r>
                <a:rPr lang="en-US" sz="2800" dirty="0" smtClean="0">
                  <a:solidFill>
                    <a:schemeClr val="tx1">
                      <a:lumMod val="75000"/>
                      <a:lumOff val="25000"/>
                    </a:schemeClr>
                  </a:solidFill>
                  <a:latin typeface="+mn-lt"/>
                </a:rPr>
                <a:t>*w </a:t>
              </a:r>
              <a:r>
                <a:rPr lang="en-US" sz="2800" dirty="0">
                  <a:solidFill>
                    <a:schemeClr val="tx1">
                      <a:lumMod val="75000"/>
                      <a:lumOff val="25000"/>
                    </a:schemeClr>
                  </a:solidFill>
                  <a:latin typeface="+mn-lt"/>
                </a:rPr>
                <a:t>+= y;</a:t>
              </a:r>
              <a:endParaRPr lang="en-US" sz="2800" dirty="0" smtClean="0">
                <a:solidFill>
                  <a:schemeClr val="tx1">
                    <a:lumMod val="75000"/>
                    <a:lumOff val="25000"/>
                  </a:schemeClr>
                </a:solidFill>
                <a:latin typeface="+mn-lt"/>
              </a:endParaRPr>
            </a:p>
          </p:txBody>
        </p:sp>
        <p:sp>
          <p:nvSpPr>
            <p:cNvPr id="50" name="TextBox 49"/>
            <p:cNvSpPr txBox="1"/>
            <p:nvPr/>
          </p:nvSpPr>
          <p:spPr>
            <a:xfrm>
              <a:off x="3429000" y="4505980"/>
              <a:ext cx="2286000" cy="523220"/>
            </a:xfrm>
            <a:prstGeom prst="rect">
              <a:avLst/>
            </a:prstGeom>
            <a:noFill/>
          </p:spPr>
          <p:txBody>
            <a:bodyPr wrap="square" rtlCol="0">
              <a:spAutoFit/>
            </a:bodyPr>
            <a:lstStyle/>
            <a:p>
              <a:r>
                <a:rPr lang="en-US" sz="2800" dirty="0">
                  <a:solidFill>
                    <a:schemeClr val="tx1">
                      <a:lumMod val="75000"/>
                      <a:lumOff val="25000"/>
                    </a:schemeClr>
                  </a:solidFill>
                  <a:latin typeface="+mn-lt"/>
                </a:rPr>
                <a:t>z </a:t>
              </a:r>
              <a:r>
                <a:rPr lang="en-US" sz="2800" dirty="0" smtClean="0">
                  <a:solidFill>
                    <a:schemeClr val="tx1">
                      <a:lumMod val="75000"/>
                      <a:lumOff val="25000"/>
                    </a:schemeClr>
                  </a:solidFill>
                  <a:latin typeface="+mn-lt"/>
                </a:rPr>
                <a:t>= 75/y;</a:t>
              </a:r>
            </a:p>
          </p:txBody>
        </p:sp>
        <p:sp>
          <p:nvSpPr>
            <p:cNvPr id="51" name="TextBox 50"/>
            <p:cNvSpPr txBox="1"/>
            <p:nvPr/>
          </p:nvSpPr>
          <p:spPr>
            <a:xfrm>
              <a:off x="3429000" y="1889880"/>
              <a:ext cx="3048000" cy="523220"/>
            </a:xfrm>
            <a:prstGeom prst="rect">
              <a:avLst/>
            </a:prstGeom>
            <a:noFill/>
          </p:spPr>
          <p:txBody>
            <a:bodyPr wrap="square" rtlCol="0">
              <a:spAutoFit/>
            </a:bodyPr>
            <a:lstStyle/>
            <a:p>
              <a:r>
                <a:rPr lang="en-US" sz="2800" dirty="0" smtClean="0">
                  <a:solidFill>
                    <a:srgbClr val="FF0000"/>
                  </a:solidFill>
                  <a:latin typeface="+mn-lt"/>
                </a:rPr>
                <a:t>check(x!=NULL);</a:t>
              </a:r>
            </a:p>
          </p:txBody>
        </p:sp>
        <p:sp>
          <p:nvSpPr>
            <p:cNvPr id="52" name="TextBox 51"/>
            <p:cNvSpPr txBox="1"/>
            <p:nvPr/>
          </p:nvSpPr>
          <p:spPr>
            <a:xfrm>
              <a:off x="3429000" y="2936320"/>
              <a:ext cx="3048000" cy="523220"/>
            </a:xfrm>
            <a:prstGeom prst="rect">
              <a:avLst/>
            </a:prstGeom>
            <a:noFill/>
          </p:spPr>
          <p:txBody>
            <a:bodyPr wrap="square" rtlCol="0">
              <a:spAutoFit/>
            </a:bodyPr>
            <a:lstStyle/>
            <a:p>
              <a:r>
                <a:rPr lang="en-US" sz="2800" dirty="0" smtClean="0">
                  <a:solidFill>
                    <a:srgbClr val="FF0000"/>
                  </a:solidFill>
                  <a:latin typeface="+mn-lt"/>
                </a:rPr>
                <a:t>check(w!=NULL);</a:t>
              </a:r>
            </a:p>
          </p:txBody>
        </p:sp>
        <p:sp>
          <p:nvSpPr>
            <p:cNvPr id="53" name="TextBox 52"/>
            <p:cNvSpPr txBox="1"/>
            <p:nvPr/>
          </p:nvSpPr>
          <p:spPr>
            <a:xfrm>
              <a:off x="3429000" y="3982760"/>
              <a:ext cx="3048000" cy="523220"/>
            </a:xfrm>
            <a:prstGeom prst="rect">
              <a:avLst/>
            </a:prstGeom>
            <a:noFill/>
          </p:spPr>
          <p:txBody>
            <a:bodyPr wrap="square" rtlCol="0">
              <a:spAutoFit/>
            </a:bodyPr>
            <a:lstStyle/>
            <a:p>
              <a:r>
                <a:rPr lang="en-US" sz="2800" dirty="0" smtClean="0">
                  <a:solidFill>
                    <a:srgbClr val="FF0000"/>
                  </a:solidFill>
                  <a:latin typeface="+mn-lt"/>
                </a:rPr>
                <a:t>check(y!=0);</a:t>
              </a:r>
            </a:p>
          </p:txBody>
        </p:sp>
      </p:grpSp>
      <p:sp>
        <p:nvSpPr>
          <p:cNvPr id="54" name="TextBox 53"/>
          <p:cNvSpPr txBox="1"/>
          <p:nvPr/>
        </p:nvSpPr>
        <p:spPr>
          <a:xfrm>
            <a:off x="3124200" y="1600200"/>
            <a:ext cx="3048000" cy="523220"/>
          </a:xfrm>
          <a:prstGeom prst="rect">
            <a:avLst/>
          </a:prstGeom>
          <a:noFill/>
        </p:spPr>
        <p:txBody>
          <a:bodyPr wrap="square" rtlCol="0">
            <a:spAutoFit/>
          </a:bodyPr>
          <a:lstStyle/>
          <a:p>
            <a:pPr algn="ctr"/>
            <a:r>
              <a:rPr lang="en-US" sz="2800" u="sng" dirty="0" smtClean="0"/>
              <a:t>Static Code</a:t>
            </a:r>
          </a:p>
        </p:txBody>
      </p:sp>
      <p:sp>
        <p:nvSpPr>
          <p:cNvPr id="55" name="TextBox 54"/>
          <p:cNvSpPr txBox="1"/>
          <p:nvPr/>
        </p:nvSpPr>
        <p:spPr>
          <a:xfrm>
            <a:off x="3124200" y="1600200"/>
            <a:ext cx="3048000" cy="523220"/>
          </a:xfrm>
          <a:prstGeom prst="rect">
            <a:avLst/>
          </a:prstGeom>
          <a:noFill/>
        </p:spPr>
        <p:txBody>
          <a:bodyPr wrap="square" rtlCol="0">
            <a:spAutoFit/>
          </a:bodyPr>
          <a:lstStyle/>
          <a:p>
            <a:pPr algn="ctr"/>
            <a:r>
              <a:rPr lang="en-US" sz="2800" u="sng" dirty="0" smtClean="0"/>
              <a:t>Dynamic #2</a:t>
            </a:r>
          </a:p>
        </p:txBody>
      </p:sp>
      <p:sp>
        <p:nvSpPr>
          <p:cNvPr id="56" name="TextBox 55"/>
          <p:cNvSpPr txBox="1"/>
          <p:nvPr/>
        </p:nvSpPr>
        <p:spPr>
          <a:xfrm>
            <a:off x="5781675" y="1600200"/>
            <a:ext cx="3048000" cy="523220"/>
          </a:xfrm>
          <a:prstGeom prst="rect">
            <a:avLst/>
          </a:prstGeom>
          <a:noFill/>
        </p:spPr>
        <p:txBody>
          <a:bodyPr wrap="square" rtlCol="0">
            <a:spAutoFit/>
          </a:bodyPr>
          <a:lstStyle/>
          <a:p>
            <a:pPr algn="ctr"/>
            <a:r>
              <a:rPr lang="en-US" sz="2800" u="sng" dirty="0" smtClean="0"/>
              <a:t>Dynamic #3</a:t>
            </a:r>
          </a:p>
        </p:txBody>
      </p:sp>
      <p:sp>
        <p:nvSpPr>
          <p:cNvPr id="57" name="TextBox 56"/>
          <p:cNvSpPr txBox="1"/>
          <p:nvPr/>
        </p:nvSpPr>
        <p:spPr>
          <a:xfrm>
            <a:off x="228600" y="1600200"/>
            <a:ext cx="3048000" cy="523220"/>
          </a:xfrm>
          <a:prstGeom prst="rect">
            <a:avLst/>
          </a:prstGeom>
          <a:noFill/>
        </p:spPr>
        <p:txBody>
          <a:bodyPr wrap="square" rtlCol="0">
            <a:spAutoFit/>
          </a:bodyPr>
          <a:lstStyle/>
          <a:p>
            <a:pPr algn="ctr"/>
            <a:r>
              <a:rPr lang="en-US" sz="2800" u="sng" dirty="0" smtClean="0"/>
              <a:t>Dynamic #1</a:t>
            </a:r>
          </a:p>
        </p:txBody>
      </p:sp>
    </p:spTree>
    <p:extLst>
      <p:ext uri="{BB962C8B-B14F-4D97-AF65-F5344CB8AC3E}">
        <p14:creationId xmlns:p14="http://schemas.microsoft.com/office/powerpoint/2010/main" val="1200486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3"/>
                                        </p:tgtEl>
                                        <p:attrNameLst>
                                          <p:attrName>style.visibility</p:attrName>
                                        </p:attrNameLst>
                                      </p:cBhvr>
                                      <p:to>
                                        <p:strVal val="hidden"/>
                                      </p:to>
                                    </p:set>
                                  </p:childTnLst>
                                </p:cTn>
                              </p:par>
                              <p:par>
                                <p:cTn id="7" presetID="1" presetClass="entr" presetSubtype="0" fill="hold" nodeType="withEffect">
                                  <p:stCondLst>
                                    <p:cond delay="0"/>
                                  </p:stCondLst>
                                  <p:childTnLst>
                                    <p:set>
                                      <p:cBhvr>
                                        <p:cTn id="8" dur="1" fill="hold">
                                          <p:stCondLst>
                                            <p:cond delay="0"/>
                                          </p:stCondLst>
                                        </p:cTn>
                                        <p:tgtEl>
                                          <p:spTgt spid="4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xit" presetSubtype="0" fill="hold" nodeType="clickEffect">
                                  <p:stCondLst>
                                    <p:cond delay="0"/>
                                  </p:stCondLst>
                                  <p:childTnLst>
                                    <p:set>
                                      <p:cBhvr>
                                        <p:cTn id="12" dur="1" fill="hold">
                                          <p:stCondLst>
                                            <p:cond delay="0"/>
                                          </p:stCondLst>
                                        </p:cTn>
                                        <p:tgtEl>
                                          <p:spTgt spid="47"/>
                                        </p:tgtEl>
                                        <p:attrNameLst>
                                          <p:attrName>style.visibility</p:attrName>
                                        </p:attrNameLst>
                                      </p:cBhvr>
                                      <p:to>
                                        <p:strVal val="hidden"/>
                                      </p:to>
                                    </p:set>
                                  </p:childTnLst>
                                </p:cTn>
                              </p:par>
                              <p:par>
                                <p:cTn id="13" presetID="1" presetClass="exit" presetSubtype="0" fill="hold" grpId="0" nodeType="withEffect">
                                  <p:stCondLst>
                                    <p:cond delay="0"/>
                                  </p:stCondLst>
                                  <p:childTnLst>
                                    <p:set>
                                      <p:cBhvr>
                                        <p:cTn id="14" dur="1" fill="hold">
                                          <p:stCondLst>
                                            <p:cond delay="0"/>
                                          </p:stCondLst>
                                        </p:cTn>
                                        <p:tgtEl>
                                          <p:spTgt spid="54"/>
                                        </p:tgtEl>
                                        <p:attrNameLst>
                                          <p:attrName>style.visibility</p:attrName>
                                        </p:attrNameLst>
                                      </p:cBhvr>
                                      <p:to>
                                        <p:strVal val="hidden"/>
                                      </p:to>
                                    </p:set>
                                  </p:childTnLst>
                                </p:cTn>
                              </p:par>
                              <p:par>
                                <p:cTn id="15" presetID="1" presetClass="entr" presetSubtype="0" fill="hold" nodeType="withEffect">
                                  <p:stCondLst>
                                    <p:cond delay="0"/>
                                  </p:stCondLst>
                                  <p:childTnLst>
                                    <p:set>
                                      <p:cBhvr>
                                        <p:cTn id="16" dur="1" fill="hold">
                                          <p:stCondLst>
                                            <p:cond delay="0"/>
                                          </p:stCondLst>
                                        </p:cTn>
                                        <p:tgtEl>
                                          <p:spTgt spid="40"/>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63" presetClass="path" presetSubtype="0" accel="50000" decel="50000" fill="hold" nodeType="withEffect">
                                  <p:stCondLst>
                                    <p:cond delay="0"/>
                                  </p:stCondLst>
                                  <p:childTnLst>
                                    <p:animMotion origin="layout" path="M 3.33333E-6 -3.7037E-7 L 0.31684 -3.7037E-7 " pathEditMode="relative" rAng="0" ptsTypes="AA">
                                      <p:cBhvr>
                                        <p:cTn id="22" dur="2000" spd="-100000" fill="hold"/>
                                        <p:tgtEl>
                                          <p:spTgt spid="19"/>
                                        </p:tgtEl>
                                        <p:attrNameLst>
                                          <p:attrName>ppt_x</p:attrName>
                                          <p:attrName>ppt_y</p:attrName>
                                        </p:attrNameLst>
                                      </p:cBhvr>
                                      <p:rCtr x="15833" y="0"/>
                                    </p:animMotion>
                                  </p:childTnLst>
                                </p:cTn>
                              </p:par>
                              <p:par>
                                <p:cTn id="23" presetID="35" presetClass="path" presetSubtype="0" accel="50000" decel="50000" fill="hold" nodeType="withEffect">
                                  <p:stCondLst>
                                    <p:cond delay="0"/>
                                  </p:stCondLst>
                                  <p:childTnLst>
                                    <p:animMotion origin="layout" path="M 0 -4.81481E-6 L -0.3408 -4.81481E-6 " pathEditMode="relative" rAng="0" ptsTypes="AA">
                                      <p:cBhvr>
                                        <p:cTn id="24" dur="2000" spd="-100000" fill="hold"/>
                                        <p:tgtEl>
                                          <p:spTgt spid="11"/>
                                        </p:tgtEl>
                                        <p:attrNameLst>
                                          <p:attrName>ppt_x</p:attrName>
                                          <p:attrName>ppt_y</p:attrName>
                                        </p:attrNameLst>
                                      </p:cBhvr>
                                      <p:rCtr x="-17049" y="0"/>
                                    </p:animMotion>
                                  </p:childTnLst>
                                </p:cTn>
                              </p:par>
                            </p:childTnLst>
                          </p:cTn>
                        </p:par>
                        <p:par>
                          <p:cTn id="25" fill="hold">
                            <p:stCondLst>
                              <p:cond delay="2000"/>
                            </p:stCondLst>
                            <p:childTnLst>
                              <p:par>
                                <p:cTn id="26" presetID="1" presetClass="entr" presetSubtype="0" fill="hold" grpId="0" nodeType="afterEffect">
                                  <p:stCondLst>
                                    <p:cond delay="0"/>
                                  </p:stCondLst>
                                  <p:childTnLst>
                                    <p:set>
                                      <p:cBhvr>
                                        <p:cTn id="27" dur="1" fill="hold">
                                          <p:stCondLst>
                                            <p:cond delay="0"/>
                                          </p:stCondLst>
                                        </p:cTn>
                                        <p:tgtEl>
                                          <p:spTgt spid="55"/>
                                        </p:tgtEl>
                                        <p:attrNameLst>
                                          <p:attrName>style.visibility</p:attrName>
                                        </p:attrNameLst>
                                      </p:cBhvr>
                                      <p:to>
                                        <p:strVal val="visible"/>
                                      </p:to>
                                    </p:set>
                                  </p:childTnLst>
                                </p:cTn>
                              </p:par>
                            </p:childTnLst>
                          </p:cTn>
                        </p:par>
                        <p:par>
                          <p:cTn id="28" fill="hold">
                            <p:stCondLst>
                              <p:cond delay="2000"/>
                            </p:stCondLst>
                            <p:childTnLst>
                              <p:par>
                                <p:cTn id="29" presetID="1" presetClass="entr" presetSubtype="0" fill="hold" grpId="0" nodeType="afterEffect">
                                  <p:stCondLst>
                                    <p:cond delay="0"/>
                                  </p:stCondLst>
                                  <p:childTnLst>
                                    <p:set>
                                      <p:cBhvr>
                                        <p:cTn id="30" dur="1" fill="hold">
                                          <p:stCondLst>
                                            <p:cond delay="0"/>
                                          </p:stCondLst>
                                        </p:cTn>
                                        <p:tgtEl>
                                          <p:spTgt spid="57"/>
                                        </p:tgtEl>
                                        <p:attrNameLst>
                                          <p:attrName>style.visibility</p:attrName>
                                        </p:attrNameLst>
                                      </p:cBhvr>
                                      <p:to>
                                        <p:strVal val="visible"/>
                                      </p:to>
                                    </p:set>
                                  </p:childTnLst>
                                </p:cTn>
                              </p:par>
                            </p:childTnLst>
                          </p:cTn>
                        </p:par>
                        <p:par>
                          <p:cTn id="31" fill="hold">
                            <p:stCondLst>
                              <p:cond delay="2000"/>
                            </p:stCondLst>
                            <p:childTnLst>
                              <p:par>
                                <p:cTn id="32" presetID="1" presetClass="entr" presetSubtype="0" fill="hold" grpId="0" nodeType="afterEffect">
                                  <p:stCondLst>
                                    <p:cond delay="0"/>
                                  </p:stCondLst>
                                  <p:childTnLst>
                                    <p:set>
                                      <p:cBhvr>
                                        <p:cTn id="33" dur="1" fill="hold">
                                          <p:stCondLst>
                                            <p:cond delay="0"/>
                                          </p:stCondLst>
                                        </p:cTn>
                                        <p:tgtEl>
                                          <p:spTgt spid="56"/>
                                        </p:tgtEl>
                                        <p:attrNameLst>
                                          <p:attrName>style.visibility</p:attrName>
                                        </p:attrNameLst>
                                      </p:cBhvr>
                                      <p:to>
                                        <p:strVal val="visible"/>
                                      </p:to>
                                    </p:set>
                                  </p:child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p:bldP spid="55" grpId="0"/>
      <p:bldP spid="56" grpId="0"/>
      <p:bldP spid="5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Content Placeholder 2"/>
          <p:cNvSpPr>
            <a:spLocks noGrp="1"/>
          </p:cNvSpPr>
          <p:nvPr>
            <p:ph idx="1"/>
          </p:nvPr>
        </p:nvSpPr>
        <p:spPr>
          <a:xfrm>
            <a:off x="457200" y="1066800"/>
            <a:ext cx="8229600" cy="5064125"/>
          </a:xfrm>
        </p:spPr>
        <p:txBody>
          <a:bodyPr/>
          <a:lstStyle/>
          <a:p>
            <a:r>
              <a:rPr lang="en-US" dirty="0" smtClean="0"/>
              <a:t>Must sample </a:t>
            </a:r>
            <a:r>
              <a:rPr lang="en-US" dirty="0" err="1" smtClean="0"/>
              <a:t>dataflows</a:t>
            </a:r>
            <a:r>
              <a:rPr lang="en-US" dirty="0" smtClean="0"/>
              <a:t> instead of instructions</a:t>
            </a:r>
          </a:p>
          <a:p>
            <a:endParaRPr lang="en-US" dirty="0" smtClean="0"/>
          </a:p>
          <a:p>
            <a:endParaRPr lang="en-US" dirty="0"/>
          </a:p>
          <a:p>
            <a:endParaRPr lang="en-US" dirty="0" smtClean="0"/>
          </a:p>
          <a:p>
            <a:pPr lvl="3"/>
            <a:endParaRPr lang="en-US" dirty="0" smtClean="0"/>
          </a:p>
          <a:p>
            <a:pPr lvl="2"/>
            <a:endParaRPr lang="en-US" dirty="0" smtClean="0"/>
          </a:p>
          <a:p>
            <a:pPr lvl="2"/>
            <a:endParaRPr lang="en-US" dirty="0" smtClean="0"/>
          </a:p>
          <a:p>
            <a:pPr lvl="2"/>
            <a:endParaRPr lang="en-US" dirty="0" smtClean="0"/>
          </a:p>
          <a:p>
            <a:pPr lvl="2"/>
            <a:endParaRPr lang="en-US" dirty="0" smtClean="0"/>
          </a:p>
          <a:p>
            <a:r>
              <a:rPr lang="en-US" dirty="0" smtClean="0"/>
              <a:t>0.1-10% of faults: 10% overhead</a:t>
            </a:r>
            <a:endParaRPr lang="en-US" dirty="0"/>
          </a:p>
        </p:txBody>
      </p:sp>
      <p:sp>
        <p:nvSpPr>
          <p:cNvPr id="2" name="Title 1"/>
          <p:cNvSpPr>
            <a:spLocks noGrp="1"/>
          </p:cNvSpPr>
          <p:nvPr>
            <p:ph type="title"/>
          </p:nvPr>
        </p:nvSpPr>
        <p:spPr/>
        <p:txBody>
          <a:bodyPr/>
          <a:lstStyle/>
          <a:p>
            <a:r>
              <a:rPr lang="en-US" dirty="0" smtClean="0"/>
              <a:t>Sampling DIFT</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8</a:t>
            </a:fld>
            <a:endParaRPr lang="en-US" altLang="en-US" dirty="0"/>
          </a:p>
        </p:txBody>
      </p:sp>
      <p:grpSp>
        <p:nvGrpSpPr>
          <p:cNvPr id="3" name="Group 2"/>
          <p:cNvGrpSpPr/>
          <p:nvPr/>
        </p:nvGrpSpPr>
        <p:grpSpPr>
          <a:xfrm>
            <a:off x="3124200" y="1676400"/>
            <a:ext cx="2286000" cy="3276600"/>
            <a:chOff x="3124200" y="1676400"/>
            <a:chExt cx="2286000" cy="3276600"/>
          </a:xfrm>
        </p:grpSpPr>
        <p:sp>
          <p:nvSpPr>
            <p:cNvPr id="5" name="Oval 4"/>
            <p:cNvSpPr/>
            <p:nvPr/>
          </p:nvSpPr>
          <p:spPr>
            <a:xfrm>
              <a:off x="3886200" y="1676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6" name="Oval 5"/>
            <p:cNvSpPr/>
            <p:nvPr/>
          </p:nvSpPr>
          <p:spPr>
            <a:xfrm>
              <a:off x="3505200" y="2209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7" name="Oval 6"/>
            <p:cNvSpPr/>
            <p:nvPr/>
          </p:nvSpPr>
          <p:spPr>
            <a:xfrm>
              <a:off x="3124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8" name="Oval 7"/>
            <p:cNvSpPr/>
            <p:nvPr/>
          </p:nvSpPr>
          <p:spPr>
            <a:xfrm>
              <a:off x="3886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9" name="Oval 8"/>
            <p:cNvSpPr/>
            <p:nvPr/>
          </p:nvSpPr>
          <p:spPr>
            <a:xfrm>
              <a:off x="3505200" y="3352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0" name="Oval 9"/>
            <p:cNvSpPr/>
            <p:nvPr/>
          </p:nvSpPr>
          <p:spPr>
            <a:xfrm>
              <a:off x="3505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 name="Oval 11"/>
            <p:cNvSpPr/>
            <p:nvPr/>
          </p:nvSpPr>
          <p:spPr>
            <a:xfrm>
              <a:off x="4267200" y="2209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3" name="Oval 12"/>
            <p:cNvSpPr/>
            <p:nvPr/>
          </p:nvSpPr>
          <p:spPr>
            <a:xfrm>
              <a:off x="4648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4" name="Oval 13"/>
            <p:cNvSpPr/>
            <p:nvPr/>
          </p:nvSpPr>
          <p:spPr>
            <a:xfrm>
              <a:off x="4648200" y="3352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5" name="Oval 14"/>
            <p:cNvSpPr/>
            <p:nvPr/>
          </p:nvSpPr>
          <p:spPr>
            <a:xfrm>
              <a:off x="4267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6" name="Oval 15"/>
            <p:cNvSpPr/>
            <p:nvPr/>
          </p:nvSpPr>
          <p:spPr>
            <a:xfrm>
              <a:off x="5029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7" name="Oval 16"/>
            <p:cNvSpPr/>
            <p:nvPr/>
          </p:nvSpPr>
          <p:spPr>
            <a:xfrm>
              <a:off x="4267200" y="45720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9" name="Oval 18"/>
            <p:cNvSpPr/>
            <p:nvPr/>
          </p:nvSpPr>
          <p:spPr>
            <a:xfrm>
              <a:off x="5029200" y="45720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cxnSp>
          <p:nvCxnSpPr>
            <p:cNvPr id="22" name="Straight Arrow Connector 21"/>
            <p:cNvCxnSpPr>
              <a:stCxn id="5" idx="3"/>
              <a:endCxn id="6" idx="0"/>
            </p:cNvCxnSpPr>
            <p:nvPr/>
          </p:nvCxnSpPr>
          <p:spPr>
            <a:xfrm flipH="1">
              <a:off x="3695700" y="2001604"/>
              <a:ext cx="246296" cy="2081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4" name="Straight Arrow Connector 23"/>
            <p:cNvCxnSpPr>
              <a:stCxn id="5" idx="5"/>
              <a:endCxn id="12" idx="0"/>
            </p:cNvCxnSpPr>
            <p:nvPr/>
          </p:nvCxnSpPr>
          <p:spPr>
            <a:xfrm>
              <a:off x="4211404" y="2001604"/>
              <a:ext cx="246296" cy="2081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6" name="Straight Arrow Connector 25"/>
            <p:cNvCxnSpPr>
              <a:stCxn id="6" idx="3"/>
              <a:endCxn id="7" idx="0"/>
            </p:cNvCxnSpPr>
            <p:nvPr/>
          </p:nvCxnSpPr>
          <p:spPr>
            <a:xfrm flipH="1">
              <a:off x="3314700" y="2535004"/>
              <a:ext cx="246296" cy="2081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28" name="Straight Arrow Connector 27"/>
            <p:cNvCxnSpPr>
              <a:stCxn id="6" idx="5"/>
              <a:endCxn id="8" idx="0"/>
            </p:cNvCxnSpPr>
            <p:nvPr/>
          </p:nvCxnSpPr>
          <p:spPr>
            <a:xfrm>
              <a:off x="3830404" y="2535004"/>
              <a:ext cx="246296" cy="2081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0" name="Straight Arrow Connector 29"/>
            <p:cNvCxnSpPr>
              <a:stCxn id="7" idx="5"/>
              <a:endCxn id="9" idx="0"/>
            </p:cNvCxnSpPr>
            <p:nvPr/>
          </p:nvCxnSpPr>
          <p:spPr>
            <a:xfrm>
              <a:off x="3449404" y="3068404"/>
              <a:ext cx="246296" cy="2843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2" name="Straight Arrow Connector 31"/>
            <p:cNvCxnSpPr>
              <a:stCxn id="8" idx="3"/>
              <a:endCxn id="9" idx="0"/>
            </p:cNvCxnSpPr>
            <p:nvPr/>
          </p:nvCxnSpPr>
          <p:spPr>
            <a:xfrm flipH="1">
              <a:off x="3695700" y="3068404"/>
              <a:ext cx="246296" cy="2843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4" name="Straight Arrow Connector 33"/>
            <p:cNvCxnSpPr>
              <a:stCxn id="12" idx="5"/>
              <a:endCxn id="13" idx="0"/>
            </p:cNvCxnSpPr>
            <p:nvPr/>
          </p:nvCxnSpPr>
          <p:spPr>
            <a:xfrm>
              <a:off x="4592404" y="2535004"/>
              <a:ext cx="246296" cy="2081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6" name="Straight Arrow Connector 35"/>
            <p:cNvCxnSpPr>
              <a:stCxn id="13" idx="4"/>
              <a:endCxn id="14" idx="0"/>
            </p:cNvCxnSpPr>
            <p:nvPr/>
          </p:nvCxnSpPr>
          <p:spPr>
            <a:xfrm>
              <a:off x="4838700" y="3124200"/>
              <a:ext cx="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38" name="Straight Arrow Connector 37"/>
            <p:cNvCxnSpPr>
              <a:stCxn id="9" idx="4"/>
              <a:endCxn id="10" idx="0"/>
            </p:cNvCxnSpPr>
            <p:nvPr/>
          </p:nvCxnSpPr>
          <p:spPr>
            <a:xfrm>
              <a:off x="3695700" y="3733800"/>
              <a:ext cx="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0" name="Straight Arrow Connector 39"/>
            <p:cNvCxnSpPr>
              <a:stCxn id="14" idx="3"/>
              <a:endCxn id="15" idx="0"/>
            </p:cNvCxnSpPr>
            <p:nvPr/>
          </p:nvCxnSpPr>
          <p:spPr>
            <a:xfrm flipH="1">
              <a:off x="4457700" y="3678004"/>
              <a:ext cx="246296" cy="2843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2" name="Straight Arrow Connector 41"/>
            <p:cNvCxnSpPr>
              <a:stCxn id="14" idx="5"/>
              <a:endCxn id="16" idx="0"/>
            </p:cNvCxnSpPr>
            <p:nvPr/>
          </p:nvCxnSpPr>
          <p:spPr>
            <a:xfrm>
              <a:off x="4973404" y="3678004"/>
              <a:ext cx="246296" cy="284396"/>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4" name="Straight Arrow Connector 43"/>
            <p:cNvCxnSpPr>
              <a:stCxn id="15" idx="4"/>
              <a:endCxn id="17" idx="0"/>
            </p:cNvCxnSpPr>
            <p:nvPr/>
          </p:nvCxnSpPr>
          <p:spPr>
            <a:xfrm>
              <a:off x="4457700" y="4343400"/>
              <a:ext cx="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cxnSp>
          <p:nvCxnSpPr>
            <p:cNvPr id="46" name="Straight Arrow Connector 45"/>
            <p:cNvCxnSpPr>
              <a:stCxn id="16" idx="4"/>
              <a:endCxn id="19" idx="0"/>
            </p:cNvCxnSpPr>
            <p:nvPr/>
          </p:nvCxnSpPr>
          <p:spPr>
            <a:xfrm>
              <a:off x="5219700" y="4343400"/>
              <a:ext cx="0" cy="228600"/>
            </a:xfrm>
            <a:prstGeom prst="straightConnector1">
              <a:avLst/>
            </a:prstGeom>
            <a:ln>
              <a:tailEnd type="arrow"/>
            </a:ln>
          </p:spPr>
          <p:style>
            <a:lnRef idx="3">
              <a:schemeClr val="dk1"/>
            </a:lnRef>
            <a:fillRef idx="0">
              <a:schemeClr val="dk1"/>
            </a:fillRef>
            <a:effectRef idx="2">
              <a:schemeClr val="dk1"/>
            </a:effectRef>
            <a:fontRef idx="minor">
              <a:schemeClr val="tx1"/>
            </a:fontRef>
          </p:style>
        </p:cxnSp>
      </p:grpSp>
      <p:grpSp>
        <p:nvGrpSpPr>
          <p:cNvPr id="116" name="Group 115"/>
          <p:cNvGrpSpPr/>
          <p:nvPr/>
        </p:nvGrpSpPr>
        <p:grpSpPr>
          <a:xfrm>
            <a:off x="3124200" y="1676400"/>
            <a:ext cx="2286000" cy="3276600"/>
            <a:chOff x="3124200" y="1676400"/>
            <a:chExt cx="2286000" cy="3276600"/>
          </a:xfrm>
        </p:grpSpPr>
        <p:sp>
          <p:nvSpPr>
            <p:cNvPr id="117" name="Oval 116"/>
            <p:cNvSpPr/>
            <p:nvPr/>
          </p:nvSpPr>
          <p:spPr>
            <a:xfrm>
              <a:off x="3886200" y="1676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18" name="Oval 117"/>
            <p:cNvSpPr/>
            <p:nvPr/>
          </p:nvSpPr>
          <p:spPr>
            <a:xfrm>
              <a:off x="3505200" y="2209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19" name="Oval 118"/>
            <p:cNvSpPr/>
            <p:nvPr/>
          </p:nvSpPr>
          <p:spPr>
            <a:xfrm>
              <a:off x="3124200" y="27432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0" name="Oval 119"/>
            <p:cNvSpPr/>
            <p:nvPr/>
          </p:nvSpPr>
          <p:spPr>
            <a:xfrm>
              <a:off x="3886200" y="27432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1" name="Oval 120"/>
            <p:cNvSpPr/>
            <p:nvPr/>
          </p:nvSpPr>
          <p:spPr>
            <a:xfrm>
              <a:off x="3505200" y="3352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2" name="Oval 121"/>
            <p:cNvSpPr/>
            <p:nvPr/>
          </p:nvSpPr>
          <p:spPr>
            <a:xfrm>
              <a:off x="3505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3" name="Oval 122"/>
            <p:cNvSpPr/>
            <p:nvPr/>
          </p:nvSpPr>
          <p:spPr>
            <a:xfrm>
              <a:off x="4267200" y="2209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4" name="Oval 123"/>
            <p:cNvSpPr/>
            <p:nvPr/>
          </p:nvSpPr>
          <p:spPr>
            <a:xfrm>
              <a:off x="4648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5" name="Oval 124"/>
            <p:cNvSpPr/>
            <p:nvPr/>
          </p:nvSpPr>
          <p:spPr>
            <a:xfrm>
              <a:off x="4648200" y="3352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6" name="Oval 125"/>
            <p:cNvSpPr/>
            <p:nvPr/>
          </p:nvSpPr>
          <p:spPr>
            <a:xfrm>
              <a:off x="4267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7" name="Oval 126"/>
            <p:cNvSpPr/>
            <p:nvPr/>
          </p:nvSpPr>
          <p:spPr>
            <a:xfrm>
              <a:off x="5029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128" name="Oval 127"/>
            <p:cNvSpPr/>
            <p:nvPr/>
          </p:nvSpPr>
          <p:spPr>
            <a:xfrm>
              <a:off x="4267200" y="45720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129" name="Oval 128"/>
            <p:cNvSpPr/>
            <p:nvPr/>
          </p:nvSpPr>
          <p:spPr>
            <a:xfrm>
              <a:off x="5029200" y="45720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cxnSp>
          <p:nvCxnSpPr>
            <p:cNvPr id="130" name="Straight Arrow Connector 129"/>
            <p:cNvCxnSpPr>
              <a:stCxn id="117" idx="3"/>
              <a:endCxn id="118" idx="0"/>
            </p:cNvCxnSpPr>
            <p:nvPr/>
          </p:nvCxnSpPr>
          <p:spPr>
            <a:xfrm flipH="1">
              <a:off x="3695700"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2" name="Straight Arrow Connector 211"/>
            <p:cNvCxnSpPr>
              <a:stCxn id="117" idx="5"/>
              <a:endCxn id="123" idx="0"/>
            </p:cNvCxnSpPr>
            <p:nvPr/>
          </p:nvCxnSpPr>
          <p:spPr>
            <a:xfrm>
              <a:off x="4211404"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3" name="Straight Arrow Connector 212"/>
            <p:cNvCxnSpPr>
              <a:stCxn id="118" idx="3"/>
              <a:endCxn id="119" idx="0"/>
            </p:cNvCxnSpPr>
            <p:nvPr/>
          </p:nvCxnSpPr>
          <p:spPr>
            <a:xfrm flipH="1">
              <a:off x="3314700"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4" name="Straight Arrow Connector 213"/>
            <p:cNvCxnSpPr>
              <a:stCxn id="118" idx="5"/>
              <a:endCxn id="120" idx="0"/>
            </p:cNvCxnSpPr>
            <p:nvPr/>
          </p:nvCxnSpPr>
          <p:spPr>
            <a:xfrm>
              <a:off x="3830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5" name="Straight Arrow Connector 214"/>
            <p:cNvCxnSpPr>
              <a:stCxn id="119" idx="5"/>
              <a:endCxn id="121" idx="0"/>
            </p:cNvCxnSpPr>
            <p:nvPr/>
          </p:nvCxnSpPr>
          <p:spPr>
            <a:xfrm>
              <a:off x="3449404"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6" name="Straight Arrow Connector 215"/>
            <p:cNvCxnSpPr>
              <a:stCxn id="120" idx="3"/>
              <a:endCxn id="121" idx="0"/>
            </p:cNvCxnSpPr>
            <p:nvPr/>
          </p:nvCxnSpPr>
          <p:spPr>
            <a:xfrm flipH="1">
              <a:off x="3695700"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7" name="Straight Arrow Connector 216"/>
            <p:cNvCxnSpPr>
              <a:stCxn id="123" idx="5"/>
              <a:endCxn id="124" idx="0"/>
            </p:cNvCxnSpPr>
            <p:nvPr/>
          </p:nvCxnSpPr>
          <p:spPr>
            <a:xfrm>
              <a:off x="4592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8" name="Straight Arrow Connector 217"/>
            <p:cNvCxnSpPr>
              <a:stCxn id="124" idx="4"/>
              <a:endCxn id="125" idx="0"/>
            </p:cNvCxnSpPr>
            <p:nvPr/>
          </p:nvCxnSpPr>
          <p:spPr>
            <a:xfrm>
              <a:off x="4838700" y="31242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19" name="Straight Arrow Connector 218"/>
            <p:cNvCxnSpPr>
              <a:stCxn id="121" idx="4"/>
              <a:endCxn id="122" idx="0"/>
            </p:cNvCxnSpPr>
            <p:nvPr/>
          </p:nvCxnSpPr>
          <p:spPr>
            <a:xfrm>
              <a:off x="3695700" y="37338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20" name="Straight Arrow Connector 219"/>
            <p:cNvCxnSpPr>
              <a:stCxn id="125" idx="3"/>
              <a:endCxn id="126" idx="0"/>
            </p:cNvCxnSpPr>
            <p:nvPr/>
          </p:nvCxnSpPr>
          <p:spPr>
            <a:xfrm flipH="1">
              <a:off x="4457700"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21" name="Straight Arrow Connector 220"/>
            <p:cNvCxnSpPr>
              <a:stCxn id="125" idx="5"/>
              <a:endCxn id="127" idx="0"/>
            </p:cNvCxnSpPr>
            <p:nvPr/>
          </p:nvCxnSpPr>
          <p:spPr>
            <a:xfrm>
              <a:off x="4973404"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22" name="Straight Arrow Connector 221"/>
            <p:cNvCxnSpPr>
              <a:stCxn id="126" idx="4"/>
              <a:endCxn id="128" idx="0"/>
            </p:cNvCxnSpPr>
            <p:nvPr/>
          </p:nvCxnSpPr>
          <p:spPr>
            <a:xfrm>
              <a:off x="4457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23" name="Straight Arrow Connector 222"/>
            <p:cNvCxnSpPr>
              <a:stCxn id="127" idx="4"/>
              <a:endCxn id="129" idx="0"/>
            </p:cNvCxnSpPr>
            <p:nvPr/>
          </p:nvCxnSpPr>
          <p:spPr>
            <a:xfrm>
              <a:off x="5219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grpSp>
      <p:grpSp>
        <p:nvGrpSpPr>
          <p:cNvPr id="224" name="Group 223"/>
          <p:cNvGrpSpPr/>
          <p:nvPr/>
        </p:nvGrpSpPr>
        <p:grpSpPr>
          <a:xfrm>
            <a:off x="3124200" y="1676400"/>
            <a:ext cx="2286000" cy="3276600"/>
            <a:chOff x="3124200" y="1676400"/>
            <a:chExt cx="2286000" cy="3276600"/>
          </a:xfrm>
        </p:grpSpPr>
        <p:sp>
          <p:nvSpPr>
            <p:cNvPr id="225" name="Oval 224"/>
            <p:cNvSpPr/>
            <p:nvPr/>
          </p:nvSpPr>
          <p:spPr>
            <a:xfrm>
              <a:off x="3886200" y="1676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26" name="Oval 225"/>
            <p:cNvSpPr/>
            <p:nvPr/>
          </p:nvSpPr>
          <p:spPr>
            <a:xfrm>
              <a:off x="3505200" y="2209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27" name="Oval 226"/>
            <p:cNvSpPr/>
            <p:nvPr/>
          </p:nvSpPr>
          <p:spPr>
            <a:xfrm>
              <a:off x="3124200" y="27432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28" name="Oval 227"/>
            <p:cNvSpPr/>
            <p:nvPr/>
          </p:nvSpPr>
          <p:spPr>
            <a:xfrm>
              <a:off x="3886200" y="27432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29" name="Oval 228"/>
            <p:cNvSpPr/>
            <p:nvPr/>
          </p:nvSpPr>
          <p:spPr>
            <a:xfrm>
              <a:off x="3505200" y="3352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30" name="Oval 229"/>
            <p:cNvSpPr/>
            <p:nvPr/>
          </p:nvSpPr>
          <p:spPr>
            <a:xfrm>
              <a:off x="3505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31" name="Oval 230"/>
            <p:cNvSpPr/>
            <p:nvPr/>
          </p:nvSpPr>
          <p:spPr>
            <a:xfrm>
              <a:off x="4267200" y="2209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32" name="Oval 231"/>
            <p:cNvSpPr/>
            <p:nvPr/>
          </p:nvSpPr>
          <p:spPr>
            <a:xfrm>
              <a:off x="4648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33" name="Oval 232"/>
            <p:cNvSpPr/>
            <p:nvPr/>
          </p:nvSpPr>
          <p:spPr>
            <a:xfrm>
              <a:off x="4648200" y="3352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34" name="Oval 233"/>
            <p:cNvSpPr/>
            <p:nvPr/>
          </p:nvSpPr>
          <p:spPr>
            <a:xfrm>
              <a:off x="4267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35" name="Oval 234"/>
            <p:cNvSpPr/>
            <p:nvPr/>
          </p:nvSpPr>
          <p:spPr>
            <a:xfrm>
              <a:off x="5029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36" name="Oval 235"/>
            <p:cNvSpPr/>
            <p:nvPr/>
          </p:nvSpPr>
          <p:spPr>
            <a:xfrm>
              <a:off x="4267200" y="45720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37" name="Oval 236"/>
            <p:cNvSpPr/>
            <p:nvPr/>
          </p:nvSpPr>
          <p:spPr>
            <a:xfrm>
              <a:off x="5029200" y="45720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cxnSp>
          <p:nvCxnSpPr>
            <p:cNvPr id="238" name="Straight Arrow Connector 237"/>
            <p:cNvCxnSpPr>
              <a:stCxn id="225" idx="3"/>
              <a:endCxn id="226" idx="0"/>
            </p:cNvCxnSpPr>
            <p:nvPr/>
          </p:nvCxnSpPr>
          <p:spPr>
            <a:xfrm flipH="1">
              <a:off x="3695700"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39" name="Straight Arrow Connector 238"/>
            <p:cNvCxnSpPr>
              <a:stCxn id="225" idx="5"/>
              <a:endCxn id="231" idx="0"/>
            </p:cNvCxnSpPr>
            <p:nvPr/>
          </p:nvCxnSpPr>
          <p:spPr>
            <a:xfrm>
              <a:off x="4211404"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0" name="Straight Arrow Connector 239"/>
            <p:cNvCxnSpPr>
              <a:stCxn id="226" idx="3"/>
              <a:endCxn id="227" idx="0"/>
            </p:cNvCxnSpPr>
            <p:nvPr/>
          </p:nvCxnSpPr>
          <p:spPr>
            <a:xfrm flipH="1">
              <a:off x="3314700"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1" name="Straight Arrow Connector 240"/>
            <p:cNvCxnSpPr>
              <a:stCxn id="226" idx="5"/>
              <a:endCxn id="228" idx="0"/>
            </p:cNvCxnSpPr>
            <p:nvPr/>
          </p:nvCxnSpPr>
          <p:spPr>
            <a:xfrm>
              <a:off x="3830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2" name="Straight Arrow Connector 241"/>
            <p:cNvCxnSpPr>
              <a:stCxn id="227" idx="5"/>
              <a:endCxn id="229" idx="0"/>
            </p:cNvCxnSpPr>
            <p:nvPr/>
          </p:nvCxnSpPr>
          <p:spPr>
            <a:xfrm>
              <a:off x="3449404"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3" name="Straight Arrow Connector 242"/>
            <p:cNvCxnSpPr>
              <a:stCxn id="228" idx="3"/>
              <a:endCxn id="229" idx="0"/>
            </p:cNvCxnSpPr>
            <p:nvPr/>
          </p:nvCxnSpPr>
          <p:spPr>
            <a:xfrm flipH="1">
              <a:off x="3695700"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4" name="Straight Arrow Connector 243"/>
            <p:cNvCxnSpPr>
              <a:stCxn id="231" idx="5"/>
              <a:endCxn id="232" idx="0"/>
            </p:cNvCxnSpPr>
            <p:nvPr/>
          </p:nvCxnSpPr>
          <p:spPr>
            <a:xfrm>
              <a:off x="4592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5" name="Straight Arrow Connector 244"/>
            <p:cNvCxnSpPr>
              <a:stCxn id="232" idx="4"/>
              <a:endCxn id="233" idx="0"/>
            </p:cNvCxnSpPr>
            <p:nvPr/>
          </p:nvCxnSpPr>
          <p:spPr>
            <a:xfrm>
              <a:off x="4838700" y="31242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6" name="Straight Arrow Connector 245"/>
            <p:cNvCxnSpPr>
              <a:stCxn id="229" idx="4"/>
              <a:endCxn id="230" idx="0"/>
            </p:cNvCxnSpPr>
            <p:nvPr/>
          </p:nvCxnSpPr>
          <p:spPr>
            <a:xfrm>
              <a:off x="3695700" y="37338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7" name="Straight Arrow Connector 246"/>
            <p:cNvCxnSpPr>
              <a:stCxn id="233" idx="3"/>
              <a:endCxn id="234" idx="0"/>
            </p:cNvCxnSpPr>
            <p:nvPr/>
          </p:nvCxnSpPr>
          <p:spPr>
            <a:xfrm flipH="1">
              <a:off x="4457700"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8" name="Straight Arrow Connector 247"/>
            <p:cNvCxnSpPr>
              <a:stCxn id="233" idx="5"/>
              <a:endCxn id="235" idx="0"/>
            </p:cNvCxnSpPr>
            <p:nvPr/>
          </p:nvCxnSpPr>
          <p:spPr>
            <a:xfrm>
              <a:off x="4973404"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49" name="Straight Arrow Connector 248"/>
            <p:cNvCxnSpPr>
              <a:stCxn id="234" idx="4"/>
              <a:endCxn id="236" idx="0"/>
            </p:cNvCxnSpPr>
            <p:nvPr/>
          </p:nvCxnSpPr>
          <p:spPr>
            <a:xfrm>
              <a:off x="4457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50" name="Straight Arrow Connector 249"/>
            <p:cNvCxnSpPr>
              <a:stCxn id="235" idx="4"/>
              <a:endCxn id="237" idx="0"/>
            </p:cNvCxnSpPr>
            <p:nvPr/>
          </p:nvCxnSpPr>
          <p:spPr>
            <a:xfrm>
              <a:off x="5219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grpSp>
      <p:grpSp>
        <p:nvGrpSpPr>
          <p:cNvPr id="251" name="Group 250"/>
          <p:cNvGrpSpPr/>
          <p:nvPr/>
        </p:nvGrpSpPr>
        <p:grpSpPr>
          <a:xfrm>
            <a:off x="3124200" y="1676400"/>
            <a:ext cx="2286000" cy="3276600"/>
            <a:chOff x="3124200" y="1676400"/>
            <a:chExt cx="2286000" cy="3276600"/>
          </a:xfrm>
        </p:grpSpPr>
        <p:sp>
          <p:nvSpPr>
            <p:cNvPr id="252" name="Oval 251"/>
            <p:cNvSpPr/>
            <p:nvPr/>
          </p:nvSpPr>
          <p:spPr>
            <a:xfrm>
              <a:off x="3886200" y="1676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3" name="Oval 252"/>
            <p:cNvSpPr/>
            <p:nvPr/>
          </p:nvSpPr>
          <p:spPr>
            <a:xfrm>
              <a:off x="3505200" y="2209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4" name="Oval 253"/>
            <p:cNvSpPr/>
            <p:nvPr/>
          </p:nvSpPr>
          <p:spPr>
            <a:xfrm>
              <a:off x="3124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5" name="Oval 254"/>
            <p:cNvSpPr/>
            <p:nvPr/>
          </p:nvSpPr>
          <p:spPr>
            <a:xfrm>
              <a:off x="3886200" y="27432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6" name="Oval 255"/>
            <p:cNvSpPr/>
            <p:nvPr/>
          </p:nvSpPr>
          <p:spPr>
            <a:xfrm>
              <a:off x="3505200" y="33528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7" name="Oval 256"/>
            <p:cNvSpPr/>
            <p:nvPr/>
          </p:nvSpPr>
          <p:spPr>
            <a:xfrm>
              <a:off x="3505200" y="3962400"/>
              <a:ext cx="381000" cy="381000"/>
            </a:xfrm>
            <a:prstGeom prst="ellipse">
              <a:avLst/>
            </a:prstGeom>
            <a:gradFill>
              <a:gsLst>
                <a:gs pos="0">
                  <a:schemeClr val="accent1"/>
                </a:gs>
                <a:gs pos="35000">
                  <a:schemeClr val="accent1">
                    <a:lumMod val="60000"/>
                    <a:lumOff val="40000"/>
                  </a:schemeClr>
                </a:gs>
                <a:gs pos="100000">
                  <a:schemeClr val="accent1">
                    <a:lumMod val="40000"/>
                    <a:lumOff val="60000"/>
                  </a:schemeClr>
                </a:gs>
              </a:gsLst>
            </a:gradFill>
            <a:ln>
              <a:solidFill>
                <a:schemeClr val="accent1"/>
              </a:solid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lang="en-US" sz="2400">
                <a:solidFill>
                  <a:schemeClr val="dk1"/>
                </a:solidFill>
              </a:endParaRPr>
            </a:p>
          </p:txBody>
        </p:sp>
        <p:sp>
          <p:nvSpPr>
            <p:cNvPr id="258" name="Oval 257"/>
            <p:cNvSpPr/>
            <p:nvPr/>
          </p:nvSpPr>
          <p:spPr>
            <a:xfrm>
              <a:off x="4267200" y="2209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59" name="Oval 258"/>
            <p:cNvSpPr/>
            <p:nvPr/>
          </p:nvSpPr>
          <p:spPr>
            <a:xfrm>
              <a:off x="4648200" y="27432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60" name="Oval 259"/>
            <p:cNvSpPr/>
            <p:nvPr/>
          </p:nvSpPr>
          <p:spPr>
            <a:xfrm>
              <a:off x="4648200" y="33528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61" name="Oval 260"/>
            <p:cNvSpPr/>
            <p:nvPr/>
          </p:nvSpPr>
          <p:spPr>
            <a:xfrm>
              <a:off x="4267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62" name="Oval 261"/>
            <p:cNvSpPr/>
            <p:nvPr/>
          </p:nvSpPr>
          <p:spPr>
            <a:xfrm>
              <a:off x="5029200" y="39624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63" name="Oval 262"/>
            <p:cNvSpPr/>
            <p:nvPr/>
          </p:nvSpPr>
          <p:spPr>
            <a:xfrm>
              <a:off x="4267200" y="45720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sp>
          <p:nvSpPr>
            <p:cNvPr id="264" name="Oval 263"/>
            <p:cNvSpPr/>
            <p:nvPr/>
          </p:nvSpPr>
          <p:spPr>
            <a:xfrm>
              <a:off x="5029200" y="4572000"/>
              <a:ext cx="381000" cy="381000"/>
            </a:xfrm>
            <a:prstGeom prst="ellipse">
              <a:avLst/>
            </a:prstGeom>
            <a:ln/>
          </p:spPr>
          <p:style>
            <a:lnRef idx="1">
              <a:schemeClr val="dk1"/>
            </a:lnRef>
            <a:fillRef idx="2">
              <a:schemeClr val="dk1"/>
            </a:fillRef>
            <a:effectRef idx="1">
              <a:schemeClr val="dk1"/>
            </a:effectRef>
            <a:fontRef idx="minor">
              <a:schemeClr val="dk1"/>
            </a:fontRef>
          </p:style>
          <p:txBody>
            <a:bodyPr rtlCol="0" anchor="ctr"/>
            <a:lstStyle/>
            <a:p>
              <a:pPr algn="ctr"/>
              <a:endParaRPr lang="en-US" sz="2400"/>
            </a:p>
          </p:txBody>
        </p:sp>
        <p:cxnSp>
          <p:nvCxnSpPr>
            <p:cNvPr id="265" name="Straight Arrow Connector 264"/>
            <p:cNvCxnSpPr>
              <a:stCxn id="252" idx="3"/>
              <a:endCxn id="253" idx="0"/>
            </p:cNvCxnSpPr>
            <p:nvPr/>
          </p:nvCxnSpPr>
          <p:spPr>
            <a:xfrm flipH="1">
              <a:off x="3695700"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66" name="Straight Arrow Connector 265"/>
            <p:cNvCxnSpPr>
              <a:stCxn id="252" idx="5"/>
              <a:endCxn id="258" idx="0"/>
            </p:cNvCxnSpPr>
            <p:nvPr/>
          </p:nvCxnSpPr>
          <p:spPr>
            <a:xfrm>
              <a:off x="4211404" y="20016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67" name="Straight Arrow Connector 266"/>
            <p:cNvCxnSpPr>
              <a:stCxn id="253" idx="3"/>
              <a:endCxn id="254" idx="0"/>
            </p:cNvCxnSpPr>
            <p:nvPr/>
          </p:nvCxnSpPr>
          <p:spPr>
            <a:xfrm flipH="1">
              <a:off x="3314700"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68" name="Straight Arrow Connector 267"/>
            <p:cNvCxnSpPr>
              <a:stCxn id="253" idx="5"/>
              <a:endCxn id="255" idx="0"/>
            </p:cNvCxnSpPr>
            <p:nvPr/>
          </p:nvCxnSpPr>
          <p:spPr>
            <a:xfrm>
              <a:off x="3830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69" name="Straight Arrow Connector 268"/>
            <p:cNvCxnSpPr>
              <a:stCxn id="254" idx="5"/>
              <a:endCxn id="256" idx="0"/>
            </p:cNvCxnSpPr>
            <p:nvPr/>
          </p:nvCxnSpPr>
          <p:spPr>
            <a:xfrm>
              <a:off x="3449404"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0" name="Straight Arrow Connector 269"/>
            <p:cNvCxnSpPr>
              <a:stCxn id="255" idx="3"/>
              <a:endCxn id="256" idx="0"/>
            </p:cNvCxnSpPr>
            <p:nvPr/>
          </p:nvCxnSpPr>
          <p:spPr>
            <a:xfrm flipH="1">
              <a:off x="3695700" y="30684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1" name="Straight Arrow Connector 270"/>
            <p:cNvCxnSpPr>
              <a:stCxn id="258" idx="5"/>
              <a:endCxn id="259" idx="0"/>
            </p:cNvCxnSpPr>
            <p:nvPr/>
          </p:nvCxnSpPr>
          <p:spPr>
            <a:xfrm>
              <a:off x="4592404" y="2535004"/>
              <a:ext cx="246296" cy="2081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2" name="Straight Arrow Connector 271"/>
            <p:cNvCxnSpPr>
              <a:stCxn id="259" idx="4"/>
              <a:endCxn id="260" idx="0"/>
            </p:cNvCxnSpPr>
            <p:nvPr/>
          </p:nvCxnSpPr>
          <p:spPr>
            <a:xfrm>
              <a:off x="4838700" y="31242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3" name="Straight Arrow Connector 272"/>
            <p:cNvCxnSpPr>
              <a:stCxn id="256" idx="4"/>
              <a:endCxn id="257" idx="0"/>
            </p:cNvCxnSpPr>
            <p:nvPr/>
          </p:nvCxnSpPr>
          <p:spPr>
            <a:xfrm>
              <a:off x="3695700" y="37338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381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4" name="Straight Arrow Connector 273"/>
            <p:cNvCxnSpPr>
              <a:stCxn id="260" idx="3"/>
              <a:endCxn id="261" idx="0"/>
            </p:cNvCxnSpPr>
            <p:nvPr/>
          </p:nvCxnSpPr>
          <p:spPr>
            <a:xfrm flipH="1">
              <a:off x="4457700"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5" name="Straight Arrow Connector 274"/>
            <p:cNvCxnSpPr>
              <a:stCxn id="260" idx="5"/>
              <a:endCxn id="262" idx="0"/>
            </p:cNvCxnSpPr>
            <p:nvPr/>
          </p:nvCxnSpPr>
          <p:spPr>
            <a:xfrm>
              <a:off x="4973404" y="3678004"/>
              <a:ext cx="246296" cy="284396"/>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6" name="Straight Arrow Connector 275"/>
            <p:cNvCxnSpPr>
              <a:stCxn id="261" idx="4"/>
              <a:endCxn id="263" idx="0"/>
            </p:cNvCxnSpPr>
            <p:nvPr/>
          </p:nvCxnSpPr>
          <p:spPr>
            <a:xfrm>
              <a:off x="4457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cxnSp>
          <p:nvCxnSpPr>
            <p:cNvPr id="277" name="Straight Arrow Connector 276"/>
            <p:cNvCxnSpPr>
              <a:stCxn id="262" idx="4"/>
              <a:endCxn id="264" idx="0"/>
            </p:cNvCxnSpPr>
            <p:nvPr/>
          </p:nvCxnSpPr>
          <p:spPr>
            <a:xfrm>
              <a:off x="5219700" y="4343400"/>
              <a:ext cx="0" cy="228600"/>
            </a:xfrm>
            <a:prstGeom prst="straightConnector1">
              <a:avLst/>
            </a:prstGeom>
            <a:gradFill>
              <a:gsLst>
                <a:gs pos="0">
                  <a:schemeClr val="accent1"/>
                </a:gs>
                <a:gs pos="35000">
                  <a:schemeClr val="accent1">
                    <a:lumMod val="60000"/>
                    <a:lumOff val="40000"/>
                  </a:schemeClr>
                </a:gs>
                <a:gs pos="100000">
                  <a:schemeClr val="accent1">
                    <a:lumMod val="40000"/>
                    <a:lumOff val="60000"/>
                  </a:schemeClr>
                </a:gs>
              </a:gsLst>
            </a:gradFill>
            <a:ln w="25400">
              <a:solidFill>
                <a:schemeClr val="tx1"/>
              </a:solidFill>
              <a:tailEnd type="arrow"/>
            </a:ln>
          </p:spPr>
          <p:style>
            <a:lnRef idx="1">
              <a:schemeClr val="accent2"/>
            </a:lnRef>
            <a:fillRef idx="2">
              <a:schemeClr val="accent2"/>
            </a:fillRef>
            <a:effectRef idx="1">
              <a:schemeClr val="accent2"/>
            </a:effectRef>
            <a:fontRef idx="minor">
              <a:schemeClr val="dk1"/>
            </a:fontRef>
          </p:style>
        </p:cxnSp>
      </p:grpSp>
    </p:spTree>
    <p:extLst>
      <p:ext uri="{BB962C8B-B14F-4D97-AF65-F5344CB8AC3E}">
        <p14:creationId xmlns:p14="http://schemas.microsoft.com/office/powerpoint/2010/main" val="2125903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nodeType="clickEffect">
                                  <p:stCondLst>
                                    <p:cond delay="0"/>
                                  </p:stCondLst>
                                  <p:childTnLst>
                                    <p:animEffect transition="out" filter="fade">
                                      <p:cBhvr>
                                        <p:cTn id="6" dur="500"/>
                                        <p:tgtEl>
                                          <p:spTgt spid="3"/>
                                        </p:tgtEl>
                                      </p:cBhvr>
                                    </p:animEffect>
                                    <p:set>
                                      <p:cBhvr>
                                        <p:cTn id="7" dur="1" fill="hold">
                                          <p:stCondLst>
                                            <p:cond delay="499"/>
                                          </p:stCondLst>
                                        </p:cTn>
                                        <p:tgtEl>
                                          <p:spTgt spid="3"/>
                                        </p:tgtEl>
                                        <p:attrNameLst>
                                          <p:attrName>style.visibility</p:attrName>
                                        </p:attrNameLst>
                                      </p:cBhvr>
                                      <p:to>
                                        <p:strVal val="hidden"/>
                                      </p:to>
                                    </p:set>
                                  </p:childTnLst>
                                </p:cTn>
                              </p:par>
                              <p:par>
                                <p:cTn id="8" presetID="10" presetClass="entr" presetSubtype="0" fill="hold" nodeType="withEffect">
                                  <p:stCondLst>
                                    <p:cond delay="0"/>
                                  </p:stCondLst>
                                  <p:childTnLst>
                                    <p:set>
                                      <p:cBhvr>
                                        <p:cTn id="9" dur="1" fill="hold">
                                          <p:stCondLst>
                                            <p:cond delay="0"/>
                                          </p:stCondLst>
                                        </p:cTn>
                                        <p:tgtEl>
                                          <p:spTgt spid="116"/>
                                        </p:tgtEl>
                                        <p:attrNameLst>
                                          <p:attrName>style.visibility</p:attrName>
                                        </p:attrNameLst>
                                      </p:cBhvr>
                                      <p:to>
                                        <p:strVal val="visible"/>
                                      </p:to>
                                    </p:set>
                                    <p:animEffect transition="in" filter="fade">
                                      <p:cBhvr>
                                        <p:cTn id="10" dur="1000"/>
                                        <p:tgtEl>
                                          <p:spTgt spid="116"/>
                                        </p:tgtEl>
                                      </p:cBhvr>
                                    </p:animEffect>
                                  </p:childTnLst>
                                </p:cTn>
                              </p:par>
                              <p:par>
                                <p:cTn id="11" presetID="10" presetClass="entr" presetSubtype="0" fill="hold" nodeType="withEffect">
                                  <p:stCondLst>
                                    <p:cond delay="0"/>
                                  </p:stCondLst>
                                  <p:childTnLst>
                                    <p:set>
                                      <p:cBhvr>
                                        <p:cTn id="12" dur="1" fill="hold">
                                          <p:stCondLst>
                                            <p:cond delay="0"/>
                                          </p:stCondLst>
                                        </p:cTn>
                                        <p:tgtEl>
                                          <p:spTgt spid="224"/>
                                        </p:tgtEl>
                                        <p:attrNameLst>
                                          <p:attrName>style.visibility</p:attrName>
                                        </p:attrNameLst>
                                      </p:cBhvr>
                                      <p:to>
                                        <p:strVal val="visible"/>
                                      </p:to>
                                    </p:set>
                                    <p:animEffect transition="in" filter="fade">
                                      <p:cBhvr>
                                        <p:cTn id="13" dur="1000"/>
                                        <p:tgtEl>
                                          <p:spTgt spid="224"/>
                                        </p:tgtEl>
                                      </p:cBhvr>
                                    </p:animEffect>
                                  </p:childTnLst>
                                </p:cTn>
                              </p:par>
                              <p:par>
                                <p:cTn id="14" presetID="63" presetClass="path" presetSubtype="0" accel="50000" decel="50000" fill="hold" nodeType="withEffect">
                                  <p:stCondLst>
                                    <p:cond delay="0"/>
                                  </p:stCondLst>
                                  <p:childTnLst>
                                    <p:animMotion origin="layout" path="M 0 0 L 0.25 0 E" pathEditMode="relative" ptsTypes="">
                                      <p:cBhvr>
                                        <p:cTn id="15" dur="2000" fill="hold"/>
                                        <p:tgtEl>
                                          <p:spTgt spid="224"/>
                                        </p:tgtEl>
                                        <p:attrNameLst>
                                          <p:attrName>ppt_x</p:attrName>
                                          <p:attrName>ppt_y</p:attrName>
                                        </p:attrNameLst>
                                      </p:cBhvr>
                                    </p:animMotion>
                                  </p:childTnLst>
                                </p:cTn>
                              </p:par>
                              <p:par>
                                <p:cTn id="16" presetID="10" presetClass="entr" presetSubtype="0" fill="hold" nodeType="withEffect">
                                  <p:stCondLst>
                                    <p:cond delay="0"/>
                                  </p:stCondLst>
                                  <p:childTnLst>
                                    <p:set>
                                      <p:cBhvr>
                                        <p:cTn id="17" dur="1" fill="hold">
                                          <p:stCondLst>
                                            <p:cond delay="0"/>
                                          </p:stCondLst>
                                        </p:cTn>
                                        <p:tgtEl>
                                          <p:spTgt spid="251"/>
                                        </p:tgtEl>
                                        <p:attrNameLst>
                                          <p:attrName>style.visibility</p:attrName>
                                        </p:attrNameLst>
                                      </p:cBhvr>
                                      <p:to>
                                        <p:strVal val="visible"/>
                                      </p:to>
                                    </p:set>
                                    <p:animEffect transition="in" filter="fade">
                                      <p:cBhvr>
                                        <p:cTn id="18" dur="1000"/>
                                        <p:tgtEl>
                                          <p:spTgt spid="251"/>
                                        </p:tgtEl>
                                      </p:cBhvr>
                                    </p:animEffect>
                                  </p:childTnLst>
                                </p:cTn>
                              </p:par>
                              <p:par>
                                <p:cTn id="19" presetID="35" presetClass="path" presetSubtype="0" accel="50000" decel="50000" fill="hold" nodeType="withEffect">
                                  <p:stCondLst>
                                    <p:cond delay="0"/>
                                  </p:stCondLst>
                                  <p:childTnLst>
                                    <p:animMotion origin="layout" path="M 0 0 L -0.25 0 E" pathEditMode="relative" ptsTypes="">
                                      <p:cBhvr>
                                        <p:cTn id="20" dur="2000" fill="hold"/>
                                        <p:tgtEl>
                                          <p:spTgt spid="251"/>
                                        </p:tgtEl>
                                        <p:attrNameLst>
                                          <p:attrName>ppt_x</p:attrName>
                                          <p:attrName>ppt_y</p:attrName>
                                        </p:attrNameLst>
                                      </p:cBhvr>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48">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Advanced Sampling Techniques</a:t>
            </a:r>
            <a:endParaRPr lang="en-US" dirty="0"/>
          </a:p>
        </p:txBody>
      </p:sp>
      <p:sp>
        <p:nvSpPr>
          <p:cNvPr id="3" name="Content Placeholder 2"/>
          <p:cNvSpPr>
            <a:spLocks noGrp="1"/>
          </p:cNvSpPr>
          <p:nvPr>
            <p:ph idx="1"/>
          </p:nvPr>
        </p:nvSpPr>
        <p:spPr/>
        <p:txBody>
          <a:bodyPr/>
          <a:lstStyle/>
          <a:p>
            <a:pPr lvl="1"/>
            <a:endParaRPr lang="en-US" dirty="0" smtClean="0"/>
          </a:p>
          <a:p>
            <a:pPr lvl="3"/>
            <a:endParaRPr lang="en-US" dirty="0"/>
          </a:p>
          <a:p>
            <a:r>
              <a:rPr lang="en-US" dirty="0" smtClean="0"/>
              <a:t>Cold region Hypothesis</a:t>
            </a:r>
          </a:p>
          <a:p>
            <a:pPr lvl="1"/>
            <a:r>
              <a:rPr lang="en-US" dirty="0" smtClean="0"/>
              <a:t>Sample “cold” code at higher rate</a:t>
            </a:r>
            <a:endParaRPr lang="en-US" dirty="0"/>
          </a:p>
          <a:p>
            <a:endParaRPr lang="en-US" dirty="0" smtClean="0"/>
          </a:p>
          <a:p>
            <a:endParaRPr lang="en-US" dirty="0" smtClean="0"/>
          </a:p>
          <a:p>
            <a:r>
              <a:rPr lang="en-US" dirty="0" smtClean="0"/>
              <a:t>New atomicity violation detection</a:t>
            </a:r>
          </a:p>
          <a:p>
            <a:pPr lvl="1"/>
            <a:r>
              <a:rPr lang="en-US" dirty="0" smtClean="0"/>
              <a:t>Trace atomic regions and correlate crashes</a:t>
            </a:r>
            <a:endParaRPr lang="en-US" dirty="0"/>
          </a:p>
        </p:txBody>
      </p:sp>
      <p:sp>
        <p:nvSpPr>
          <p:cNvPr id="4" name="Slide Number Placeholder 3"/>
          <p:cNvSpPr>
            <a:spLocks noGrp="1"/>
          </p:cNvSpPr>
          <p:nvPr>
            <p:ph type="sldNum" sz="quarter" idx="12"/>
          </p:nvPr>
        </p:nvSpPr>
        <p:spPr/>
        <p:txBody>
          <a:bodyPr/>
          <a:lstStyle/>
          <a:p>
            <a:fld id="{AC5898B9-ED2C-4925-9C9E-7644545534BD}" type="slidenum">
              <a:rPr lang="en-US" altLang="en-US" smtClean="0"/>
              <a:pPr/>
              <a:t>9</a:t>
            </a:fld>
            <a:endParaRPr lang="en-US" altLang="en-US" dirty="0"/>
          </a:p>
        </p:txBody>
      </p:sp>
    </p:spTree>
    <p:extLst>
      <p:ext uri="{BB962C8B-B14F-4D97-AF65-F5344CB8AC3E}">
        <p14:creationId xmlns:p14="http://schemas.microsoft.com/office/powerpoint/2010/main" val="3633696690"/>
      </p:ext>
    </p:extLst>
  </p:cSld>
  <p:clrMapOvr>
    <a:masterClrMapping/>
  </p:clrMapOvr>
  <p:timing>
    <p:tnLst>
      <p:par>
        <p:cTn id="1" dur="indefinite" restart="never" nodeType="tmRoot"/>
      </p:par>
    </p:tnLst>
  </p:timing>
</p:sld>
</file>

<file path=ppt/theme/theme1.xml><?xml version="1.0" encoding="utf-8"?>
<a:theme xmlns:a="http://schemas.openxmlformats.org/drawingml/2006/main" name="Umich">
  <a:themeElements>
    <a:clrScheme name="UMich">
      <a:dk1>
        <a:srgbClr val="000000"/>
      </a:dk1>
      <a:lt1>
        <a:srgbClr val="FFFFFF"/>
      </a:lt1>
      <a:dk2>
        <a:srgbClr val="000099"/>
      </a:dk2>
      <a:lt2>
        <a:srgbClr val="5F5F5F"/>
      </a:lt2>
      <a:accent1>
        <a:srgbClr val="CC9900"/>
      </a:accent1>
      <a:accent2>
        <a:srgbClr val="000099"/>
      </a:accent2>
      <a:accent3>
        <a:srgbClr val="FFFFFF"/>
      </a:accent3>
      <a:accent4>
        <a:srgbClr val="000000"/>
      </a:accent4>
      <a:accent5>
        <a:srgbClr val="E2CAAA"/>
      </a:accent5>
      <a:accent6>
        <a:srgbClr val="00008A"/>
      </a:accent6>
      <a:hlink>
        <a:srgbClr val="996600"/>
      </a:hlink>
      <a:folHlink>
        <a:srgbClr val="AFBF39"/>
      </a:folHlink>
    </a:clrScheme>
    <a:fontScheme name="Office Theme">
      <a:majorFont>
        <a:latin typeface="Garamon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lgn="ctr">
          <a:defRPr sz="1600" dirty="0" smtClean="0"/>
        </a:defPPr>
      </a:lstStyle>
    </a:txDef>
  </a:objectDefaults>
  <a:extraClrSchemeLst>
    <a:extraClrScheme>
      <a:clrScheme name="Office Theme 1">
        <a:dk1>
          <a:srgbClr val="333333"/>
        </a:dk1>
        <a:lt1>
          <a:srgbClr val="FFFFFF"/>
        </a:lt1>
        <a:dk2>
          <a:srgbClr val="820000"/>
        </a:dk2>
        <a:lt2>
          <a:srgbClr val="FFFFFF"/>
        </a:lt2>
        <a:accent1>
          <a:srgbClr val="FF9900"/>
        </a:accent1>
        <a:accent2>
          <a:srgbClr val="CC3300"/>
        </a:accent2>
        <a:accent3>
          <a:srgbClr val="C1AAAA"/>
        </a:accent3>
        <a:accent4>
          <a:srgbClr val="DADADA"/>
        </a:accent4>
        <a:accent5>
          <a:srgbClr val="FFCAAA"/>
        </a:accent5>
        <a:accent6>
          <a:srgbClr val="B92D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2">
        <a:dk1>
          <a:srgbClr val="333333"/>
        </a:dk1>
        <a:lt1>
          <a:srgbClr val="CCCCFF"/>
        </a:lt1>
        <a:dk2>
          <a:srgbClr val="0B0506"/>
        </a:dk2>
        <a:lt2>
          <a:srgbClr val="FFFFFF"/>
        </a:lt2>
        <a:accent1>
          <a:srgbClr val="3366CC"/>
        </a:accent1>
        <a:accent2>
          <a:srgbClr val="3333CC"/>
        </a:accent2>
        <a:accent3>
          <a:srgbClr val="AAAAAA"/>
        </a:accent3>
        <a:accent4>
          <a:srgbClr val="AEAEDA"/>
        </a:accent4>
        <a:accent5>
          <a:srgbClr val="ADB8E2"/>
        </a:accent5>
        <a:accent6>
          <a:srgbClr val="2D2DB9"/>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3">
        <a:dk1>
          <a:srgbClr val="333333"/>
        </a:dk1>
        <a:lt1>
          <a:srgbClr val="FFFFFF"/>
        </a:lt1>
        <a:dk2>
          <a:srgbClr val="221013"/>
        </a:dk2>
        <a:lt2>
          <a:srgbClr val="FFFFFF"/>
        </a:lt2>
        <a:accent1>
          <a:srgbClr val="CC3300"/>
        </a:accent1>
        <a:accent2>
          <a:srgbClr val="CC9900"/>
        </a:accent2>
        <a:accent3>
          <a:srgbClr val="ABAAAA"/>
        </a:accent3>
        <a:accent4>
          <a:srgbClr val="DADADA"/>
        </a:accent4>
        <a:accent5>
          <a:srgbClr val="E2ADAA"/>
        </a:accent5>
        <a:accent6>
          <a:srgbClr val="B98A00"/>
        </a:accent6>
        <a:hlink>
          <a:srgbClr val="808080"/>
        </a:hlink>
        <a:folHlink>
          <a:srgbClr val="666633"/>
        </a:folHlink>
      </a:clrScheme>
      <a:clrMap bg1="dk2" tx1="lt1" bg2="dk1" tx2="lt2" accent1="accent1" accent2="accent2" accent3="accent3" accent4="accent4" accent5="accent5" accent6="accent6" hlink="hlink" folHlink="folHlink"/>
    </a:extraClrScheme>
    <a:extraClrScheme>
      <a:clrScheme name="Office Theme 4">
        <a:dk1>
          <a:srgbClr val="11054B"/>
        </a:dk1>
        <a:lt1>
          <a:srgbClr val="FFFFFF"/>
        </a:lt1>
        <a:dk2>
          <a:srgbClr val="0000CC"/>
        </a:dk2>
        <a:lt2>
          <a:srgbClr val="FFFFFF"/>
        </a:lt2>
        <a:accent1>
          <a:srgbClr val="FF6600"/>
        </a:accent1>
        <a:accent2>
          <a:srgbClr val="FF3300"/>
        </a:accent2>
        <a:accent3>
          <a:srgbClr val="AAAAE2"/>
        </a:accent3>
        <a:accent4>
          <a:srgbClr val="DADADA"/>
        </a:accent4>
        <a:accent5>
          <a:srgbClr val="FFB8AA"/>
        </a:accent5>
        <a:accent6>
          <a:srgbClr val="E72D00"/>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Office Theme 5">
        <a:dk1>
          <a:srgbClr val="9B8D65"/>
        </a:dk1>
        <a:lt1>
          <a:srgbClr val="F8F8F8"/>
        </a:lt1>
        <a:dk2>
          <a:srgbClr val="002600"/>
        </a:dk2>
        <a:lt2>
          <a:srgbClr val="FAFACC"/>
        </a:lt2>
        <a:accent1>
          <a:srgbClr val="CC9933"/>
        </a:accent1>
        <a:accent2>
          <a:srgbClr val="8F9967"/>
        </a:accent2>
        <a:accent3>
          <a:srgbClr val="AAACAA"/>
        </a:accent3>
        <a:accent4>
          <a:srgbClr val="D4D4D4"/>
        </a:accent4>
        <a:accent5>
          <a:srgbClr val="E2CAAD"/>
        </a:accent5>
        <a:accent6>
          <a:srgbClr val="818A5D"/>
        </a:accent6>
        <a:hlink>
          <a:srgbClr val="336600"/>
        </a:hlink>
        <a:folHlink>
          <a:srgbClr val="808000"/>
        </a:folHlink>
      </a:clrScheme>
      <a:clrMap bg1="dk2" tx1="lt1" bg2="dk1" tx2="lt2" accent1="accent1" accent2="accent2" accent3="accent3" accent4="accent4" accent5="accent5" accent6="accent6" hlink="hlink" folHlink="folHlink"/>
    </a:extraClrScheme>
    <a:extraClrScheme>
      <a:clrScheme name="Office Theme 6">
        <a:dk1>
          <a:srgbClr val="333333"/>
        </a:dk1>
        <a:lt1>
          <a:srgbClr val="FFFFFF"/>
        </a:lt1>
        <a:dk2>
          <a:srgbClr val="006699"/>
        </a:dk2>
        <a:lt2>
          <a:srgbClr val="FFFFFF"/>
        </a:lt2>
        <a:accent1>
          <a:srgbClr val="CC9900"/>
        </a:accent1>
        <a:accent2>
          <a:srgbClr val="FF9900"/>
        </a:accent2>
        <a:accent3>
          <a:srgbClr val="AAB8CA"/>
        </a:accent3>
        <a:accent4>
          <a:srgbClr val="DADADA"/>
        </a:accent4>
        <a:accent5>
          <a:srgbClr val="E2CAAA"/>
        </a:accent5>
        <a:accent6>
          <a:srgbClr val="E78A00"/>
        </a:accent6>
        <a:hlink>
          <a:srgbClr val="FFCC00"/>
        </a:hlink>
        <a:folHlink>
          <a:srgbClr val="706F37"/>
        </a:folHlink>
      </a:clrScheme>
      <a:clrMap bg1="dk2" tx1="lt1" bg2="dk1" tx2="lt2" accent1="accent1" accent2="accent2" accent3="accent3" accent4="accent4" accent5="accent5" accent6="accent6" hlink="hlink" folHlink="folHlink"/>
    </a:extraClrScheme>
    <a:extraClrScheme>
      <a:clrScheme name="Office Theme 7">
        <a:dk1>
          <a:srgbClr val="000000"/>
        </a:dk1>
        <a:lt1>
          <a:srgbClr val="FFFFFF"/>
        </a:lt1>
        <a:dk2>
          <a:srgbClr val="006633"/>
        </a:dk2>
        <a:lt2>
          <a:srgbClr val="5F5F5F"/>
        </a:lt2>
        <a:accent1>
          <a:srgbClr val="CC9900"/>
        </a:accent1>
        <a:accent2>
          <a:srgbClr val="3B812F"/>
        </a:accent2>
        <a:accent3>
          <a:srgbClr val="FFFFFF"/>
        </a:accent3>
        <a:accent4>
          <a:srgbClr val="000000"/>
        </a:accent4>
        <a:accent5>
          <a:srgbClr val="E2CAAA"/>
        </a:accent5>
        <a:accent6>
          <a:srgbClr val="35742A"/>
        </a:accent6>
        <a:hlink>
          <a:srgbClr val="996600"/>
        </a:hlink>
        <a:folHlink>
          <a:srgbClr val="AFBF39"/>
        </a:folHlink>
      </a:clrScheme>
      <a:clrMap bg1="lt1" tx1="dk1" bg2="lt2" tx2="dk2" accent1="accent1" accent2="accent2" accent3="accent3" accent4="accent4" accent5="accent5" accent6="accent6" hlink="hlink" folHlink="folHlink"/>
    </a:extraClrScheme>
    <a:extraClrScheme>
      <a:clrScheme name="Office Theme 8">
        <a:dk1>
          <a:srgbClr val="000000"/>
        </a:dk1>
        <a:lt1>
          <a:srgbClr val="FFFFFF"/>
        </a:lt1>
        <a:dk2>
          <a:srgbClr val="CC0000"/>
        </a:dk2>
        <a:lt2>
          <a:srgbClr val="666699"/>
        </a:lt2>
        <a:accent1>
          <a:srgbClr val="808080"/>
        </a:accent1>
        <a:accent2>
          <a:srgbClr val="999933"/>
        </a:accent2>
        <a:accent3>
          <a:srgbClr val="FFFFFF"/>
        </a:accent3>
        <a:accent4>
          <a:srgbClr val="000000"/>
        </a:accent4>
        <a:accent5>
          <a:srgbClr val="C0C0C0"/>
        </a:accent5>
        <a:accent6>
          <a:srgbClr val="8A8A2D"/>
        </a:accent6>
        <a:hlink>
          <a:srgbClr val="4C6D80"/>
        </a:hlink>
        <a:folHlink>
          <a:srgbClr val="B2B2B2"/>
        </a:folHlink>
      </a:clrScheme>
      <a:clrMap bg1="lt1" tx1="dk1" bg2="lt2" tx2="dk2" accent1="accent1" accent2="accent2" accent3="accent3" accent4="accent4" accent5="accent5" accent6="accent6" hlink="hlink" folHlink="folHlink"/>
    </a:extraClrScheme>
    <a:extraClrScheme>
      <a:clrScheme name="Office Theme 9">
        <a:dk1>
          <a:srgbClr val="000000"/>
        </a:dk1>
        <a:lt1>
          <a:srgbClr val="FFFFFF"/>
        </a:lt1>
        <a:dk2>
          <a:srgbClr val="003399"/>
        </a:dk2>
        <a:lt2>
          <a:srgbClr val="666699"/>
        </a:lt2>
        <a:accent1>
          <a:srgbClr val="009999"/>
        </a:accent1>
        <a:accent2>
          <a:srgbClr val="4C6D4E"/>
        </a:accent2>
        <a:accent3>
          <a:srgbClr val="FFFFFF"/>
        </a:accent3>
        <a:accent4>
          <a:srgbClr val="000000"/>
        </a:accent4>
        <a:accent5>
          <a:srgbClr val="AACACA"/>
        </a:accent5>
        <a:accent6>
          <a:srgbClr val="446246"/>
        </a:accent6>
        <a:hlink>
          <a:srgbClr val="4C6D80"/>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Umich</Template>
  <TotalTime>2420</TotalTime>
  <Words>2233</Words>
  <Application>Microsoft Office PowerPoint</Application>
  <PresentationFormat>On-screen Show (4:3)</PresentationFormat>
  <Paragraphs>231</Paragraphs>
  <Slides>12</Slides>
  <Notes>10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Umich</vt:lpstr>
      <vt:lpstr>The Potential of Sampling for Dynamic Analysis</vt:lpstr>
      <vt:lpstr>Dynamic Security Analysis</vt:lpstr>
      <vt:lpstr>Dynamic Information Flow Tracking</vt:lpstr>
      <vt:lpstr>Problem: Dynamic Analyses are Slow</vt:lpstr>
      <vt:lpstr>Dynamic Analysis Sampling</vt:lpstr>
      <vt:lpstr>Sampling Allows Distribution</vt:lpstr>
      <vt:lpstr>Sampling Assertion Checking</vt:lpstr>
      <vt:lpstr>Sampling DIFT</vt:lpstr>
      <vt:lpstr>Advanced Sampling Techniques</vt:lpstr>
      <vt:lpstr>Future Research Directions</vt:lpstr>
      <vt:lpstr>BACKUP SLIDES</vt:lpstr>
      <vt:lpstr>Needed Engineering Efforts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Potential of Sampling for Dynamic Analysis</dc:title>
  <dc:creator>Joseph L. Greathouse</dc:creator>
  <cp:lastModifiedBy>Joseph L. Greathouse</cp:lastModifiedBy>
  <cp:revision>43</cp:revision>
  <dcterms:created xsi:type="dcterms:W3CDTF">2011-06-02T12:55:21Z</dcterms:created>
  <dcterms:modified xsi:type="dcterms:W3CDTF">2011-06-11T14:29:39Z</dcterms:modified>
</cp:coreProperties>
</file>