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07" r:id="rId5"/>
    <p:sldId id="321" r:id="rId6"/>
    <p:sldId id="322" r:id="rId7"/>
    <p:sldId id="325" r:id="rId8"/>
    <p:sldId id="326" r:id="rId9"/>
    <p:sldId id="370" r:id="rId10"/>
    <p:sldId id="377" r:id="rId11"/>
    <p:sldId id="376" r:id="rId12"/>
    <p:sldId id="354" r:id="rId13"/>
    <p:sldId id="357" r:id="rId14"/>
    <p:sldId id="361" r:id="rId15"/>
    <p:sldId id="323" r:id="rId16"/>
    <p:sldId id="362" r:id="rId17"/>
    <p:sldId id="365" r:id="rId18"/>
    <p:sldId id="366" r:id="rId19"/>
    <p:sldId id="363" r:id="rId20"/>
    <p:sldId id="367" r:id="rId21"/>
    <p:sldId id="368" r:id="rId22"/>
    <p:sldId id="369" r:id="rId23"/>
    <p:sldId id="324" r:id="rId24"/>
    <p:sldId id="331" r:id="rId25"/>
    <p:sldId id="332" r:id="rId26"/>
    <p:sldId id="343" r:id="rId27"/>
    <p:sldId id="335" r:id="rId28"/>
    <p:sldId id="339" r:id="rId29"/>
    <p:sldId id="342" r:id="rId30"/>
    <p:sldId id="311" r:id="rId31"/>
    <p:sldId id="320" r:id="rId32"/>
    <p:sldId id="378" r:id="rId33"/>
    <p:sldId id="37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77">
          <p15:clr>
            <a:srgbClr val="A4A3A4"/>
          </p15:clr>
        </p15:guide>
        <p15:guide id="2" pos="262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509"/>
    <a:srgbClr val="A6CE39"/>
    <a:srgbClr val="00AAB5"/>
    <a:srgbClr val="ED1C24"/>
    <a:srgbClr val="73E1E7"/>
    <a:srgbClr val="D6F6F8"/>
    <a:srgbClr val="7E8186"/>
    <a:srgbClr val="B5400B"/>
    <a:srgbClr val="77962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3181" autoAdjust="0"/>
  </p:normalViewPr>
  <p:slideViewPr>
    <p:cSldViewPr snapToGrid="0" snapToObjects="1" showGuides="1">
      <p:cViewPr varScale="1">
        <p:scale>
          <a:sx n="97" d="100"/>
          <a:sy n="97" d="100"/>
        </p:scale>
        <p:origin x="-2022" y="-84"/>
      </p:cViewPr>
      <p:guideLst>
        <p:guide orient="horz" pos="2277"/>
        <p:guide pos="2628"/>
      </p:guideLst>
    </p:cSldViewPr>
  </p:slideViewPr>
  <p:outlineViewPr>
    <p:cViewPr>
      <p:scale>
        <a:sx n="33" d="100"/>
        <a:sy n="33" d="100"/>
      </p:scale>
      <p:origin x="0" y="108"/>
    </p:cViewPr>
  </p:outlineViewPr>
  <p:notesTextViewPr>
    <p:cViewPr>
      <p:scale>
        <a:sx n="1" d="1"/>
        <a:sy n="1" d="1"/>
      </p:scale>
      <p:origin x="0" y="0"/>
    </p:cViewPr>
  </p:notesTextViewPr>
  <p:sorterViewPr>
    <p:cViewPr>
      <p:scale>
        <a:sx n="90" d="100"/>
        <a:sy n="90" d="100"/>
      </p:scale>
      <p:origin x="0" y="0"/>
    </p:cViewPr>
  </p:sorterViewPr>
  <p:notesViewPr>
    <p:cSldViewPr snapToGrid="0" snapToObjects="1" showGuides="1">
      <p:cViewPr>
        <p:scale>
          <a:sx n="190" d="100"/>
          <a:sy n="190" d="100"/>
        </p:scale>
        <p:origin x="-96" y="32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greatho\Documents\Conferences\SC%202014\SpMV%20Paper\Camera%20Copy\SpMV_paper\data\Matrix%20Information.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4.xml"/><Relationship Id="rId1" Type="http://schemas.openxmlformats.org/officeDocument/2006/relationships/package" Target="../embeddings/Microsoft_Excel_Worksheet4.xlsx"/><Relationship Id="rId4"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17272902304729"/>
          <c:y val="9.0108143698532539E-2"/>
          <c:w val="0.89482727097695269"/>
          <c:h val="0.58949698298022013"/>
        </c:manualLayout>
      </c:layout>
      <c:barChart>
        <c:barDir val="col"/>
        <c:grouping val="clustered"/>
        <c:varyColors val="0"/>
        <c:ser>
          <c:idx val="0"/>
          <c:order val="0"/>
          <c:tx>
            <c:v>Row Blocking</c:v>
          </c:tx>
          <c:spPr>
            <a:solidFill>
              <a:srgbClr val="FF0000"/>
            </a:solidFill>
            <a:ln>
              <a:solidFill>
                <a:schemeClr val="accent2">
                  <a:lumMod val="40000"/>
                  <a:lumOff val="60000"/>
                </a:schemeClr>
              </a:solidFill>
            </a:ln>
          </c:spPr>
          <c:invertIfNegative val="0"/>
          <c:cat>
            <c:strRef>
              <c:f>'Organized Conversion Times'!$A$66:$A$85</c:f>
              <c:strCache>
                <c:ptCount val="20"/>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strCache>
            </c:strRef>
          </c:cat>
          <c:val>
            <c:numRef>
              <c:f>'Organized Conversion Times'!$H$66:$H$85</c:f>
              <c:numCache>
                <c:formatCode>General</c:formatCode>
                <c:ptCount val="20"/>
                <c:pt idx="0">
                  <c:v>1.0003013863773358</c:v>
                </c:pt>
                <c:pt idx="1">
                  <c:v>1.0063140404320134</c:v>
                </c:pt>
                <c:pt idx="2">
                  <c:v>1.0088975960164892</c:v>
                </c:pt>
                <c:pt idx="3">
                  <c:v>1.0096925729916157</c:v>
                </c:pt>
                <c:pt idx="4">
                  <c:v>1.0123242082662369</c:v>
                </c:pt>
                <c:pt idx="5">
                  <c:v>1.0112645704770298</c:v>
                </c:pt>
                <c:pt idx="6">
                  <c:v>1.0090043161184696</c:v>
                </c:pt>
                <c:pt idx="7">
                  <c:v>1.0112194969925514</c:v>
                </c:pt>
                <c:pt idx="8">
                  <c:v>1.0577507598784195</c:v>
                </c:pt>
                <c:pt idx="9">
                  <c:v>1.0899949212798374</c:v>
                </c:pt>
                <c:pt idx="10">
                  <c:v>1.0208499689468549</c:v>
                </c:pt>
                <c:pt idx="11">
                  <c:v>1.0589071704245381</c:v>
                </c:pt>
                <c:pt idx="12">
                  <c:v>1.1109054857898215</c:v>
                </c:pt>
                <c:pt idx="13">
                  <c:v>1.000573736125516</c:v>
                </c:pt>
                <c:pt idx="14">
                  <c:v>1.0399852104430702</c:v>
                </c:pt>
                <c:pt idx="15">
                  <c:v>1.0228254708068276</c:v>
                </c:pt>
                <c:pt idx="16">
                  <c:v>1.0097032728442379</c:v>
                </c:pt>
                <c:pt idx="17">
                  <c:v>1.0352768792679219</c:v>
                </c:pt>
                <c:pt idx="18">
                  <c:v>1.003889936281412</c:v>
                </c:pt>
                <c:pt idx="19">
                  <c:v>1.0082915732559672</c:v>
                </c:pt>
              </c:numCache>
            </c:numRef>
          </c:val>
        </c:ser>
        <c:ser>
          <c:idx val="1"/>
          <c:order val="1"/>
          <c:tx>
            <c:v>ELLPACK</c:v>
          </c:tx>
          <c:spPr>
            <a:solidFill>
              <a:srgbClr val="92D050"/>
            </a:solidFill>
            <a:ln w="6350">
              <a:solidFill>
                <a:schemeClr val="accent4">
                  <a:lumMod val="60000"/>
                  <a:lumOff val="40000"/>
                </a:schemeClr>
              </a:solidFill>
            </a:ln>
            <a:effectLst/>
          </c:spPr>
          <c:invertIfNegative val="0"/>
          <c:cat>
            <c:strRef>
              <c:f>'Organized Conversion Times'!$A$66:$A$85</c:f>
              <c:strCache>
                <c:ptCount val="20"/>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strCache>
            </c:strRef>
          </c:cat>
          <c:val>
            <c:numRef>
              <c:f>'Organized Conversion Times'!$I$66:$I$85</c:f>
              <c:numCache>
                <c:formatCode>General</c:formatCode>
                <c:ptCount val="20"/>
                <c:pt idx="0">
                  <c:v>1.3556359252561783</c:v>
                </c:pt>
                <c:pt idx="1">
                  <c:v>5.5791747438382719</c:v>
                </c:pt>
                <c:pt idx="2">
                  <c:v>5.5232031345659376</c:v>
                </c:pt>
                <c:pt idx="3">
                  <c:v>5.360349646191354</c:v>
                </c:pt>
                <c:pt idx="4">
                  <c:v>6.4340526033279657</c:v>
                </c:pt>
                <c:pt idx="5">
                  <c:v>6.820256636301302</c:v>
                </c:pt>
                <c:pt idx="6">
                  <c:v>3.1563476707843425</c:v>
                </c:pt>
                <c:pt idx="7">
                  <c:v>5.7314177081060862</c:v>
                </c:pt>
                <c:pt idx="8">
                  <c:v>7.0260758278675395</c:v>
                </c:pt>
                <c:pt idx="9">
                  <c:v>1.3299136617572371</c:v>
                </c:pt>
                <c:pt idx="10">
                  <c:v>6.9099458788040105</c:v>
                </c:pt>
                <c:pt idx="11">
                  <c:v>31.224456632134871</c:v>
                </c:pt>
                <c:pt idx="13">
                  <c:v>15.177438930202797</c:v>
                </c:pt>
                <c:pt idx="16">
                  <c:v>12.462996220548424</c:v>
                </c:pt>
                <c:pt idx="19">
                  <c:v>11.03138599498879</c:v>
                </c:pt>
              </c:numCache>
            </c:numRef>
          </c:val>
        </c:ser>
        <c:ser>
          <c:idx val="2"/>
          <c:order val="2"/>
          <c:tx>
            <c:v>BCSR</c:v>
          </c:tx>
          <c:spPr>
            <a:solidFill>
              <a:srgbClr val="0070C0"/>
            </a:solidFill>
            <a:ln w="6350">
              <a:solidFill>
                <a:srgbClr val="00B0F0"/>
              </a:solidFill>
            </a:ln>
            <a:effectLst/>
          </c:spPr>
          <c:invertIfNegative val="0"/>
          <c:cat>
            <c:strRef>
              <c:f>'Organized Conversion Times'!$A$66:$A$85</c:f>
              <c:strCache>
                <c:ptCount val="20"/>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strCache>
            </c:strRef>
          </c:cat>
          <c:val>
            <c:numRef>
              <c:f>'Organized Conversion Times'!$O$66:$O$85</c:f>
              <c:numCache>
                <c:formatCode>General</c:formatCode>
                <c:ptCount val="20"/>
                <c:pt idx="0">
                  <c:v>19.194514767932496</c:v>
                </c:pt>
                <c:pt idx="1">
                  <c:v>16.520409858764882</c:v>
                </c:pt>
                <c:pt idx="2">
                  <c:v>16.482755805885468</c:v>
                </c:pt>
                <c:pt idx="3">
                  <c:v>16.175060950228936</c:v>
                </c:pt>
                <c:pt idx="4">
                  <c:v>15.772882447665054</c:v>
                </c:pt>
                <c:pt idx="5">
                  <c:v>15.852287197570774</c:v>
                </c:pt>
                <c:pt idx="6">
                  <c:v>9.8426849233516904</c:v>
                </c:pt>
                <c:pt idx="7">
                  <c:v>15.236482064387445</c:v>
                </c:pt>
                <c:pt idx="8">
                  <c:v>26.414173732202848</c:v>
                </c:pt>
                <c:pt idx="9">
                  <c:v>15.046825799898423</c:v>
                </c:pt>
                <c:pt idx="10">
                  <c:v>20.486380977730448</c:v>
                </c:pt>
                <c:pt idx="11">
                  <c:v>18.367458866544791</c:v>
                </c:pt>
                <c:pt idx="12">
                  <c:v>17.320885657633838</c:v>
                </c:pt>
                <c:pt idx="13">
                  <c:v>11.234790475980317</c:v>
                </c:pt>
                <c:pt idx="15">
                  <c:v>16.912376393525218</c:v>
                </c:pt>
                <c:pt idx="16">
                  <c:v>20.691143753183042</c:v>
                </c:pt>
                <c:pt idx="17">
                  <c:v>17.831232202593231</c:v>
                </c:pt>
                <c:pt idx="18">
                  <c:v>18.160370379209127</c:v>
                </c:pt>
                <c:pt idx="19">
                  <c:v>20.60127917710669</c:v>
                </c:pt>
              </c:numCache>
            </c:numRef>
          </c:val>
        </c:ser>
        <c:ser>
          <c:idx val="3"/>
          <c:order val="3"/>
          <c:tx>
            <c:v>Cocktail</c:v>
          </c:tx>
          <c:spPr>
            <a:solidFill>
              <a:schemeClr val="bg2">
                <a:lumMod val="75000"/>
              </a:schemeClr>
            </a:solidFill>
            <a:ln w="6350">
              <a:solidFill>
                <a:schemeClr val="accent6">
                  <a:lumMod val="60000"/>
                  <a:lumOff val="40000"/>
                </a:schemeClr>
              </a:solidFill>
            </a:ln>
            <a:effectLst/>
          </c:spPr>
          <c:invertIfNegative val="0"/>
          <c:cat>
            <c:strRef>
              <c:f>'Organized Conversion Times'!$A$66:$A$85</c:f>
              <c:strCache>
                <c:ptCount val="20"/>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strCache>
            </c:strRef>
          </c:cat>
          <c:val>
            <c:numRef>
              <c:f>'Organized Conversion Times'!$R$66:$R$85</c:f>
              <c:numCache>
                <c:formatCode>General</c:formatCode>
                <c:ptCount val="20"/>
                <c:pt idx="0">
                  <c:v>2.1827606992163955</c:v>
                </c:pt>
                <c:pt idx="1">
                  <c:v>108.7729714760454</c:v>
                </c:pt>
                <c:pt idx="2">
                  <c:v>94.32117056446674</c:v>
                </c:pt>
                <c:pt idx="3">
                  <c:v>33.231373015401083</c:v>
                </c:pt>
                <c:pt idx="4">
                  <c:v>34.573247450348887</c:v>
                </c:pt>
                <c:pt idx="5">
                  <c:v>104.61769027328829</c:v>
                </c:pt>
                <c:pt idx="6">
                  <c:v>81.80086322369398</c:v>
                </c:pt>
                <c:pt idx="7">
                  <c:v>102.87159908997414</c:v>
                </c:pt>
                <c:pt idx="8">
                  <c:v>172.20140777475601</c:v>
                </c:pt>
                <c:pt idx="9">
                  <c:v>103.35165058405282</c:v>
                </c:pt>
                <c:pt idx="10">
                  <c:v>135.47165291455946</c:v>
                </c:pt>
                <c:pt idx="11">
                  <c:v>123.33780215315863</c:v>
                </c:pt>
                <c:pt idx="12">
                  <c:v>154.47442167878387</c:v>
                </c:pt>
                <c:pt idx="13">
                  <c:v>598.35847474457728</c:v>
                </c:pt>
                <c:pt idx="14">
                  <c:v>268.85834069387676</c:v>
                </c:pt>
                <c:pt idx="15">
                  <c:v>153.77100207847826</c:v>
                </c:pt>
                <c:pt idx="16">
                  <c:v>146.35202508912539</c:v>
                </c:pt>
                <c:pt idx="17">
                  <c:v>122.58761162257059</c:v>
                </c:pt>
                <c:pt idx="18">
                  <c:v>130.70725246402404</c:v>
                </c:pt>
                <c:pt idx="19">
                  <c:v>164.78707305815638</c:v>
                </c:pt>
              </c:numCache>
            </c:numRef>
          </c:val>
        </c:ser>
        <c:dLbls>
          <c:showLegendKey val="0"/>
          <c:showVal val="0"/>
          <c:showCatName val="0"/>
          <c:showSerName val="0"/>
          <c:showPercent val="0"/>
          <c:showBubbleSize val="0"/>
        </c:dLbls>
        <c:gapWidth val="150"/>
        <c:overlap val="-20"/>
        <c:axId val="57257984"/>
        <c:axId val="68173824"/>
      </c:barChart>
      <c:catAx>
        <c:axId val="57257984"/>
        <c:scaling>
          <c:orientation val="minMax"/>
        </c:scaling>
        <c:delete val="0"/>
        <c:axPos val="b"/>
        <c:majorGridlines>
          <c:spPr>
            <a:ln w="3175">
              <a:solidFill>
                <a:srgbClr val="808080"/>
              </a:solidFill>
            </a:ln>
          </c:spPr>
        </c:majorGridlines>
        <c:numFmt formatCode="General" sourceLinked="1"/>
        <c:majorTickMark val="out"/>
        <c:minorTickMark val="none"/>
        <c:tickLblPos val="nextTo"/>
        <c:txPr>
          <a:bodyPr rot="-3300000" vert="horz"/>
          <a:lstStyle/>
          <a:p>
            <a:pPr>
              <a:defRPr sz="1800" baseline="0">
                <a:latin typeface="Calibri" panose="020F0502020204030204" pitchFamily="34" charset="0"/>
              </a:defRPr>
            </a:pPr>
            <a:endParaRPr lang="en-US"/>
          </a:p>
        </c:txPr>
        <c:crossAx val="68173824"/>
        <c:crosses val="autoZero"/>
        <c:auto val="1"/>
        <c:lblAlgn val="ctr"/>
        <c:lblOffset val="100"/>
        <c:noMultiLvlLbl val="0"/>
      </c:catAx>
      <c:valAx>
        <c:axId val="68173824"/>
        <c:scaling>
          <c:logBase val="2"/>
          <c:orientation val="minMax"/>
        </c:scaling>
        <c:delete val="0"/>
        <c:axPos val="l"/>
        <c:majorGridlines>
          <c:spPr>
            <a:ln w="3175">
              <a:solidFill>
                <a:srgbClr val="808080"/>
              </a:solidFill>
            </a:ln>
          </c:spPr>
        </c:majorGridlines>
        <c:title>
          <c:tx>
            <c:rich>
              <a:bodyPr rot="-5400000" vert="horz"/>
              <a:lstStyle/>
              <a:p>
                <a:pPr>
                  <a:defRPr sz="1800"/>
                </a:pPr>
                <a:r>
                  <a:rPr lang="en-US" sz="1800"/>
                  <a:t>Generation time vs. COO→CSR</a:t>
                </a:r>
              </a:p>
            </c:rich>
          </c:tx>
          <c:overlay val="0"/>
        </c:title>
        <c:numFmt formatCode="General" sourceLinked="1"/>
        <c:majorTickMark val="out"/>
        <c:minorTickMark val="none"/>
        <c:tickLblPos val="nextTo"/>
        <c:txPr>
          <a:bodyPr/>
          <a:lstStyle/>
          <a:p>
            <a:pPr>
              <a:defRPr sz="1800"/>
            </a:pPr>
            <a:endParaRPr lang="en-US"/>
          </a:p>
        </c:txPr>
        <c:crossAx val="57257984"/>
        <c:crosses val="autoZero"/>
        <c:crossBetween val="between"/>
      </c:valAx>
    </c:plotArea>
    <c:legend>
      <c:legendPos val="t"/>
      <c:layout>
        <c:manualLayout>
          <c:xMode val="edge"/>
          <c:yMode val="edge"/>
          <c:x val="0"/>
          <c:y val="2.1520505813061794E-4"/>
          <c:w val="0.99905210774071196"/>
          <c:h val="5.0537007874015771E-2"/>
        </c:manualLayout>
      </c:layout>
      <c:overlay val="0"/>
      <c:spPr>
        <a:solidFill>
          <a:schemeClr val="bg1"/>
        </a:solidFill>
        <a:ln>
          <a:solidFill>
            <a:schemeClr val="tx1"/>
          </a:solidFill>
        </a:ln>
      </c:spPr>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26531418535307"/>
          <c:y val="6.7925767213554075E-2"/>
          <c:w val="0.82832487573702962"/>
          <c:h val="0.63511292474626657"/>
        </c:manualLayout>
      </c:layout>
      <c:barChart>
        <c:barDir val="col"/>
        <c:grouping val="clustered"/>
        <c:varyColors val="0"/>
        <c:ser>
          <c:idx val="1"/>
          <c:order val="0"/>
          <c:tx>
            <c:strRef>
              <c:f>'Hawaii SP'!$C$115</c:f>
              <c:strCache>
                <c:ptCount val="1"/>
                <c:pt idx="0">
                  <c:v>CSR-Vector</c:v>
                </c:pt>
              </c:strCache>
            </c:strRef>
          </c:tx>
          <c:spPr>
            <a:solidFill>
              <a:srgbClr val="D56509"/>
            </a:solidFill>
            <a:ln>
              <a:solidFill>
                <a:schemeClr val="accent1">
                  <a:lumMod val="40000"/>
                  <a:lumOff val="60000"/>
                </a:schemeClr>
              </a:solidFill>
            </a:ln>
            <a:effectLst/>
          </c:spPr>
          <c:invertIfNegative val="0"/>
          <c:cat>
            <c:strRef>
              <c:f>('Hawaii SP'!$A$118,'Hawaii SP'!$A$120,'Hawaii SP'!$A$122,'Hawaii SP'!$A$123,'Hawaii SP'!$A$125,'Hawaii SP'!$A$126,'Hawaii SP'!$A$129)</c:f>
              <c:strCache>
                <c:ptCount val="7"/>
                <c:pt idx="0">
                  <c:v>FEM/Spheres</c:v>
                </c:pt>
                <c:pt idx="1">
                  <c:v>Wind Tunnel</c:v>
                </c:pt>
                <c:pt idx="2">
                  <c:v>QCD</c:v>
                </c:pt>
                <c:pt idx="3">
                  <c:v>FEM/Ship</c:v>
                </c:pt>
                <c:pt idx="4">
                  <c:v>Epidemiology</c:v>
                </c:pt>
                <c:pt idx="5">
                  <c:v>FEM/Accelerator</c:v>
                </c:pt>
                <c:pt idx="6">
                  <c:v>LP</c:v>
                </c:pt>
              </c:strCache>
            </c:strRef>
          </c:cat>
          <c:val>
            <c:numRef>
              <c:f>('Hawaii SP'!$C$118,'Hawaii SP'!$C$120,'Hawaii SP'!$C$122,'Hawaii SP'!$C$123,'Hawaii SP'!$C$125,'Hawaii SP'!$C$126,'Hawaii SP'!$C$129)</c:f>
              <c:numCache>
                <c:formatCode>General</c:formatCode>
                <c:ptCount val="7"/>
                <c:pt idx="0">
                  <c:v>13.2608</c:v>
                </c:pt>
                <c:pt idx="1">
                  <c:v>10.2295</c:v>
                </c:pt>
                <c:pt idx="2">
                  <c:v>7.5384700000000002</c:v>
                </c:pt>
                <c:pt idx="3">
                  <c:v>10.6968</c:v>
                </c:pt>
                <c:pt idx="4">
                  <c:v>0.77239400000000014</c:v>
                </c:pt>
                <c:pt idx="5">
                  <c:v>4.4911500000000002</c:v>
                </c:pt>
                <c:pt idx="6">
                  <c:v>19.731400000000001</c:v>
                </c:pt>
              </c:numCache>
            </c:numRef>
          </c:val>
        </c:ser>
        <c:ser>
          <c:idx val="3"/>
          <c:order val="1"/>
          <c:tx>
            <c:strRef>
              <c:f>'Hawaii SP'!$H$115</c:f>
              <c:strCache>
                <c:ptCount val="1"/>
                <c:pt idx="0">
                  <c:v>ViennaCL Best</c:v>
                </c:pt>
              </c:strCache>
            </c:strRef>
          </c:tx>
          <c:spPr>
            <a:solidFill>
              <a:srgbClr val="00B0F0"/>
            </a:solidFill>
            <a:ln>
              <a:solidFill>
                <a:schemeClr val="accent3">
                  <a:lumMod val="40000"/>
                  <a:lumOff val="60000"/>
                </a:schemeClr>
              </a:solidFill>
            </a:ln>
            <a:effectLst/>
          </c:spPr>
          <c:invertIfNegative val="0"/>
          <c:cat>
            <c:strRef>
              <c:f>('Hawaii SP'!$A$118,'Hawaii SP'!$A$120,'Hawaii SP'!$A$122,'Hawaii SP'!$A$123,'Hawaii SP'!$A$125,'Hawaii SP'!$A$126,'Hawaii SP'!$A$129)</c:f>
              <c:strCache>
                <c:ptCount val="7"/>
                <c:pt idx="0">
                  <c:v>FEM/Spheres</c:v>
                </c:pt>
                <c:pt idx="1">
                  <c:v>Wind Tunnel</c:v>
                </c:pt>
                <c:pt idx="2">
                  <c:v>QCD</c:v>
                </c:pt>
                <c:pt idx="3">
                  <c:v>FEM/Ship</c:v>
                </c:pt>
                <c:pt idx="4">
                  <c:v>Epidemiology</c:v>
                </c:pt>
                <c:pt idx="5">
                  <c:v>FEM/Accelerator</c:v>
                </c:pt>
                <c:pt idx="6">
                  <c:v>LP</c:v>
                </c:pt>
              </c:strCache>
            </c:strRef>
          </c:cat>
          <c:val>
            <c:numRef>
              <c:f>('Hawaii SP'!$H$118,'Hawaii SP'!$H$120,'Hawaii SP'!$H$122,'Hawaii SP'!$H$123,'Hawaii SP'!$H$125,'Hawaii SP'!$H$126,'Hawaii SP'!$H$129)</c:f>
              <c:numCache>
                <c:formatCode>General</c:formatCode>
                <c:ptCount val="7"/>
                <c:pt idx="0">
                  <c:v>50.872400000000006</c:v>
                </c:pt>
                <c:pt idx="1">
                  <c:v>45.832900000000002</c:v>
                </c:pt>
                <c:pt idx="2">
                  <c:v>50.792000000000009</c:v>
                </c:pt>
                <c:pt idx="3">
                  <c:v>32.609200000000001</c:v>
                </c:pt>
                <c:pt idx="4">
                  <c:v>44.678600000000003</c:v>
                </c:pt>
                <c:pt idx="5">
                  <c:v>21.949399999999997</c:v>
                </c:pt>
                <c:pt idx="6">
                  <c:v>4.9740399999999996</c:v>
                </c:pt>
              </c:numCache>
            </c:numRef>
          </c:val>
        </c:ser>
        <c:ser>
          <c:idx val="5"/>
          <c:order val="2"/>
          <c:tx>
            <c:strRef>
              <c:f>'Hawaii SP'!$G$115</c:f>
              <c:strCache>
                <c:ptCount val="1"/>
                <c:pt idx="0">
                  <c:v>clSpMV Best Single</c:v>
                </c:pt>
              </c:strCache>
            </c:strRef>
          </c:tx>
          <c:spPr>
            <a:solidFill>
              <a:schemeClr val="accent5"/>
            </a:solidFill>
            <a:ln>
              <a:solidFill>
                <a:schemeClr val="accent5">
                  <a:lumMod val="40000"/>
                  <a:lumOff val="60000"/>
                </a:schemeClr>
              </a:solidFill>
            </a:ln>
            <a:effectLst/>
          </c:spPr>
          <c:invertIfNegative val="0"/>
          <c:cat>
            <c:strRef>
              <c:f>('Hawaii SP'!$A$118,'Hawaii SP'!$A$120,'Hawaii SP'!$A$122,'Hawaii SP'!$A$123,'Hawaii SP'!$A$125,'Hawaii SP'!$A$126,'Hawaii SP'!$A$129)</c:f>
              <c:strCache>
                <c:ptCount val="7"/>
                <c:pt idx="0">
                  <c:v>FEM/Spheres</c:v>
                </c:pt>
                <c:pt idx="1">
                  <c:v>Wind Tunnel</c:v>
                </c:pt>
                <c:pt idx="2">
                  <c:v>QCD</c:v>
                </c:pt>
                <c:pt idx="3">
                  <c:v>FEM/Ship</c:v>
                </c:pt>
                <c:pt idx="4">
                  <c:v>Epidemiology</c:v>
                </c:pt>
                <c:pt idx="5">
                  <c:v>FEM/Accelerator</c:v>
                </c:pt>
                <c:pt idx="6">
                  <c:v>LP</c:v>
                </c:pt>
              </c:strCache>
            </c:strRef>
          </c:cat>
          <c:val>
            <c:numRef>
              <c:f>('Hawaii SP'!$G$118,'Hawaii SP'!$G$120,'Hawaii SP'!$G$122,'Hawaii SP'!$G$123,'Hawaii SP'!$G$125,'Hawaii SP'!$G$126,'Hawaii SP'!$G$129)</c:f>
              <c:numCache>
                <c:formatCode>General</c:formatCode>
                <c:ptCount val="7"/>
                <c:pt idx="0">
                  <c:v>53.486370000000001</c:v>
                </c:pt>
                <c:pt idx="1">
                  <c:v>62.926560000000002</c:v>
                </c:pt>
                <c:pt idx="2">
                  <c:v>56.141592000000003</c:v>
                </c:pt>
                <c:pt idx="3">
                  <c:v>57.409308000000003</c:v>
                </c:pt>
                <c:pt idx="4">
                  <c:v>43.221132000000011</c:v>
                </c:pt>
                <c:pt idx="5">
                  <c:v>32.893969000000006</c:v>
                </c:pt>
                <c:pt idx="6">
                  <c:v>20.122641999999995</c:v>
                </c:pt>
              </c:numCache>
            </c:numRef>
          </c:val>
        </c:ser>
        <c:ser>
          <c:idx val="6"/>
          <c:order val="3"/>
          <c:tx>
            <c:strRef>
              <c:f>'Hawaii SP'!$D$115</c:f>
              <c:strCache>
                <c:ptCount val="1"/>
                <c:pt idx="0">
                  <c:v>CSR-Adaptive</c:v>
                </c:pt>
              </c:strCache>
            </c:strRef>
          </c:tx>
          <c:spPr>
            <a:solidFill>
              <a:srgbClr val="FF0000"/>
            </a:solidFill>
            <a:ln>
              <a:solidFill>
                <a:schemeClr val="accent2">
                  <a:lumMod val="40000"/>
                  <a:lumOff val="60000"/>
                </a:schemeClr>
              </a:solidFill>
            </a:ln>
            <a:effectLst>
              <a:outerShdw blurRad="40000" dist="23000" dir="5400000" rotWithShape="0">
                <a:srgbClr val="000000">
                  <a:alpha val="35000"/>
                </a:srgbClr>
              </a:outerShdw>
            </a:effectLst>
          </c:spPr>
          <c:invertIfNegative val="0"/>
          <c:cat>
            <c:strRef>
              <c:f>('Hawaii SP'!$A$118,'Hawaii SP'!$A$120,'Hawaii SP'!$A$122,'Hawaii SP'!$A$123,'Hawaii SP'!$A$125,'Hawaii SP'!$A$126,'Hawaii SP'!$A$129)</c:f>
              <c:strCache>
                <c:ptCount val="7"/>
                <c:pt idx="0">
                  <c:v>FEM/Spheres</c:v>
                </c:pt>
                <c:pt idx="1">
                  <c:v>Wind Tunnel</c:v>
                </c:pt>
                <c:pt idx="2">
                  <c:v>QCD</c:v>
                </c:pt>
                <c:pt idx="3">
                  <c:v>FEM/Ship</c:v>
                </c:pt>
                <c:pt idx="4">
                  <c:v>Epidemiology</c:v>
                </c:pt>
                <c:pt idx="5">
                  <c:v>FEM/Accelerator</c:v>
                </c:pt>
                <c:pt idx="6">
                  <c:v>LP</c:v>
                </c:pt>
              </c:strCache>
            </c:strRef>
          </c:cat>
          <c:val>
            <c:numRef>
              <c:f>('Hawaii SP'!$D$118,'Hawaii SP'!$D$120,'Hawaii SP'!$D$122,'Hawaii SP'!$D$123,'Hawaii SP'!$D$125,'Hawaii SP'!$D$126,'Hawaii SP'!$D$129)</c:f>
              <c:numCache>
                <c:formatCode>General</c:formatCode>
                <c:ptCount val="7"/>
                <c:pt idx="0">
                  <c:v>55.639100000000006</c:v>
                </c:pt>
                <c:pt idx="1">
                  <c:v>60.265600000000013</c:v>
                </c:pt>
                <c:pt idx="2">
                  <c:v>52.737500000000004</c:v>
                </c:pt>
                <c:pt idx="3">
                  <c:v>58.087699999999998</c:v>
                </c:pt>
                <c:pt idx="4">
                  <c:v>43.155300000000004</c:v>
                </c:pt>
                <c:pt idx="5">
                  <c:v>36.528000000000006</c:v>
                </c:pt>
                <c:pt idx="6">
                  <c:v>19.638800000000003</c:v>
                </c:pt>
              </c:numCache>
            </c:numRef>
          </c:val>
        </c:ser>
        <c:dLbls>
          <c:showLegendKey val="0"/>
          <c:showVal val="0"/>
          <c:showCatName val="0"/>
          <c:showSerName val="0"/>
          <c:showPercent val="0"/>
          <c:showBubbleSize val="0"/>
        </c:dLbls>
        <c:gapWidth val="150"/>
        <c:overlap val="-10"/>
        <c:axId val="247879168"/>
        <c:axId val="88404480"/>
        <c:extLst/>
      </c:barChart>
      <c:catAx>
        <c:axId val="247879168"/>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3300000" spcFirstLastPara="1" vertOverflow="ellipsis" wrap="square" anchor="t" anchorCtr="0"/>
          <a:lstStyle/>
          <a:p>
            <a:pPr>
              <a:defRPr sz="1800" b="0" i="0" u="none" strike="noStrike" kern="1200" baseline="0">
                <a:solidFill>
                  <a:schemeClr val="tx1"/>
                </a:solidFill>
                <a:latin typeface="+mn-lt"/>
                <a:ea typeface="+mn-ea"/>
                <a:cs typeface="+mn-cs"/>
              </a:defRPr>
            </a:pPr>
            <a:endParaRPr lang="en-US"/>
          </a:p>
        </c:txPr>
        <c:crossAx val="88404480"/>
        <c:crosses val="autoZero"/>
        <c:auto val="1"/>
        <c:lblAlgn val="ctr"/>
        <c:lblOffset val="100"/>
        <c:noMultiLvlLbl val="0"/>
      </c:catAx>
      <c:valAx>
        <c:axId val="88404480"/>
        <c:scaling>
          <c:orientation val="minMax"/>
          <c:max val="9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GFLOPS (Single Precision)</a:t>
                </a:r>
              </a:p>
            </c:rich>
          </c:tx>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7879168"/>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75590225766599E-2"/>
          <c:y val="6.7925764455823406E-2"/>
          <c:w val="0.95326881525931595"/>
          <c:h val="0.63511292474626657"/>
        </c:manualLayout>
      </c:layout>
      <c:barChart>
        <c:barDir val="col"/>
        <c:grouping val="clustered"/>
        <c:varyColors val="0"/>
        <c:ser>
          <c:idx val="1"/>
          <c:order val="0"/>
          <c:tx>
            <c:strRef>
              <c:f>'Hawaii SP'!$C$115</c:f>
              <c:strCache>
                <c:ptCount val="1"/>
                <c:pt idx="0">
                  <c:v>CSR-Vector</c:v>
                </c:pt>
              </c:strCache>
            </c:strRef>
          </c:tx>
          <c:spPr>
            <a:solidFill>
              <a:srgbClr val="D56509"/>
            </a:solidFill>
            <a:ln>
              <a:solidFill>
                <a:schemeClr val="accent1">
                  <a:lumMod val="40000"/>
                  <a:lumOff val="60000"/>
                </a:schemeClr>
              </a:solidFill>
            </a:ln>
            <a:effectLst/>
          </c:spPr>
          <c:invertIfNegative val="0"/>
          <c:cat>
            <c:strRef>
              <c:f>('Hawaii SP'!$A$116,'Hawaii SP'!$A$117,'Hawaii SP'!$A$119,'Hawaii SP'!$A$134)</c:f>
              <c:strCache>
                <c:ptCount val="4"/>
                <c:pt idx="0">
                  <c:v>Dense2</c:v>
                </c:pt>
                <c:pt idx="1">
                  <c:v>Protein</c:v>
                </c:pt>
                <c:pt idx="2">
                  <c:v>FEM/Cantilever</c:v>
                </c:pt>
                <c:pt idx="3">
                  <c:v>mip1</c:v>
                </c:pt>
              </c:strCache>
            </c:strRef>
          </c:cat>
          <c:val>
            <c:numRef>
              <c:f>('Hawaii SP'!$C$116,'Hawaii SP'!$C$117,'Hawaii SP'!$C$119,'Hawaii SP'!$C$134)</c:f>
              <c:numCache>
                <c:formatCode>General</c:formatCode>
                <c:ptCount val="4"/>
                <c:pt idx="0">
                  <c:v>61.979900000000001</c:v>
                </c:pt>
                <c:pt idx="1">
                  <c:v>21.413799999999991</c:v>
                </c:pt>
                <c:pt idx="2">
                  <c:v>12.329400000000001</c:v>
                </c:pt>
                <c:pt idx="3">
                  <c:v>24.420999999999996</c:v>
                </c:pt>
              </c:numCache>
            </c:numRef>
          </c:val>
        </c:ser>
        <c:ser>
          <c:idx val="3"/>
          <c:order val="1"/>
          <c:tx>
            <c:strRef>
              <c:f>'Hawaii SP'!$H$115</c:f>
              <c:strCache>
                <c:ptCount val="1"/>
                <c:pt idx="0">
                  <c:v>ViennaCL Best</c:v>
                </c:pt>
              </c:strCache>
            </c:strRef>
          </c:tx>
          <c:spPr>
            <a:solidFill>
              <a:srgbClr val="00B0F0"/>
            </a:solidFill>
            <a:ln>
              <a:solidFill>
                <a:schemeClr val="accent3">
                  <a:lumMod val="40000"/>
                  <a:lumOff val="60000"/>
                </a:schemeClr>
              </a:solidFill>
            </a:ln>
            <a:effectLst/>
          </c:spPr>
          <c:invertIfNegative val="0"/>
          <c:cat>
            <c:strRef>
              <c:f>('Hawaii SP'!$A$116,'Hawaii SP'!$A$117,'Hawaii SP'!$A$119,'Hawaii SP'!$A$134)</c:f>
              <c:strCache>
                <c:ptCount val="4"/>
                <c:pt idx="0">
                  <c:v>Dense2</c:v>
                </c:pt>
                <c:pt idx="1">
                  <c:v>Protein</c:v>
                </c:pt>
                <c:pt idx="2">
                  <c:v>FEM/Cantilever</c:v>
                </c:pt>
                <c:pt idx="3">
                  <c:v>mip1</c:v>
                </c:pt>
              </c:strCache>
            </c:strRef>
          </c:cat>
          <c:val>
            <c:numRef>
              <c:f>('Hawaii SP'!$H$116,'Hawaii SP'!$H$117,'Hawaii SP'!$H$119,'Hawaii SP'!$H$134)</c:f>
              <c:numCache>
                <c:formatCode>General</c:formatCode>
                <c:ptCount val="4"/>
                <c:pt idx="0">
                  <c:v>22.2515</c:v>
                </c:pt>
                <c:pt idx="1">
                  <c:v>30.526900000000001</c:v>
                </c:pt>
                <c:pt idx="2">
                  <c:v>49.221800000000002</c:v>
                </c:pt>
                <c:pt idx="3">
                  <c:v>5.8043299999999993</c:v>
                </c:pt>
              </c:numCache>
            </c:numRef>
          </c:val>
        </c:ser>
        <c:ser>
          <c:idx val="5"/>
          <c:order val="2"/>
          <c:tx>
            <c:strRef>
              <c:f>'Hawaii SP'!$G$115</c:f>
              <c:strCache>
                <c:ptCount val="1"/>
                <c:pt idx="0">
                  <c:v>clSpMV Best Single</c:v>
                </c:pt>
              </c:strCache>
            </c:strRef>
          </c:tx>
          <c:spPr>
            <a:solidFill>
              <a:schemeClr val="accent5"/>
            </a:solidFill>
            <a:ln>
              <a:solidFill>
                <a:schemeClr val="accent5">
                  <a:lumMod val="40000"/>
                  <a:lumOff val="60000"/>
                </a:schemeClr>
              </a:solidFill>
            </a:ln>
            <a:effectLst/>
          </c:spPr>
          <c:invertIfNegative val="0"/>
          <c:cat>
            <c:strRef>
              <c:f>('Hawaii SP'!$A$116,'Hawaii SP'!$A$117,'Hawaii SP'!$A$119,'Hawaii SP'!$A$134)</c:f>
              <c:strCache>
                <c:ptCount val="4"/>
                <c:pt idx="0">
                  <c:v>Dense2</c:v>
                </c:pt>
                <c:pt idx="1">
                  <c:v>Protein</c:v>
                </c:pt>
                <c:pt idx="2">
                  <c:v>FEM/Cantilever</c:v>
                </c:pt>
                <c:pt idx="3">
                  <c:v>mip1</c:v>
                </c:pt>
              </c:strCache>
            </c:strRef>
          </c:cat>
          <c:val>
            <c:numRef>
              <c:f>('Hawaii SP'!$G$116,'Hawaii SP'!$G$117,'Hawaii SP'!$G$119,'Hawaii SP'!$G$134)</c:f>
              <c:numCache>
                <c:formatCode>General</c:formatCode>
                <c:ptCount val="4"/>
                <c:pt idx="0">
                  <c:v>110.70113300000001</c:v>
                </c:pt>
                <c:pt idx="1">
                  <c:v>61.676492000000003</c:v>
                </c:pt>
                <c:pt idx="2">
                  <c:v>80.987623000000013</c:v>
                </c:pt>
                <c:pt idx="3">
                  <c:v>71.78931</c:v>
                </c:pt>
              </c:numCache>
            </c:numRef>
          </c:val>
        </c:ser>
        <c:ser>
          <c:idx val="6"/>
          <c:order val="3"/>
          <c:tx>
            <c:strRef>
              <c:f>'Hawaii SP'!$D$115</c:f>
              <c:strCache>
                <c:ptCount val="1"/>
                <c:pt idx="0">
                  <c:v>CSR-Adaptive</c:v>
                </c:pt>
              </c:strCache>
            </c:strRef>
          </c:tx>
          <c:spPr>
            <a:solidFill>
              <a:srgbClr val="FF0000"/>
            </a:solidFill>
            <a:ln>
              <a:solidFill>
                <a:schemeClr val="accent2">
                  <a:lumMod val="40000"/>
                  <a:lumOff val="60000"/>
                </a:schemeClr>
              </a:solidFill>
            </a:ln>
            <a:effectLst>
              <a:outerShdw blurRad="40000" dist="23000" dir="5400000" rotWithShape="0">
                <a:srgbClr val="000000">
                  <a:alpha val="35000"/>
                </a:srgbClr>
              </a:outerShdw>
            </a:effectLst>
          </c:spPr>
          <c:invertIfNegative val="0"/>
          <c:cat>
            <c:strRef>
              <c:f>('Hawaii SP'!$A$116,'Hawaii SP'!$A$117,'Hawaii SP'!$A$119,'Hawaii SP'!$A$134)</c:f>
              <c:strCache>
                <c:ptCount val="4"/>
                <c:pt idx="0">
                  <c:v>Dense2</c:v>
                </c:pt>
                <c:pt idx="1">
                  <c:v>Protein</c:v>
                </c:pt>
                <c:pt idx="2">
                  <c:v>FEM/Cantilever</c:v>
                </c:pt>
                <c:pt idx="3">
                  <c:v>mip1</c:v>
                </c:pt>
              </c:strCache>
            </c:strRef>
          </c:cat>
          <c:val>
            <c:numRef>
              <c:f>('Hawaii SP'!$D$116,'Hawaii SP'!$D$117,'Hawaii SP'!$D$119,'Hawaii SP'!$D$134)</c:f>
              <c:numCache>
                <c:formatCode>General</c:formatCode>
                <c:ptCount val="4"/>
                <c:pt idx="0">
                  <c:v>64.672199999999989</c:v>
                </c:pt>
                <c:pt idx="1">
                  <c:v>51.29890000000001</c:v>
                </c:pt>
                <c:pt idx="2">
                  <c:v>60.596200000000003</c:v>
                </c:pt>
                <c:pt idx="3">
                  <c:v>51.956699999999998</c:v>
                </c:pt>
              </c:numCache>
            </c:numRef>
          </c:val>
        </c:ser>
        <c:dLbls>
          <c:showLegendKey val="0"/>
          <c:showVal val="0"/>
          <c:showCatName val="0"/>
          <c:showSerName val="0"/>
          <c:showPercent val="0"/>
          <c:showBubbleSize val="0"/>
        </c:dLbls>
        <c:gapWidth val="150"/>
        <c:overlap val="-10"/>
        <c:axId val="248501248"/>
        <c:axId val="88406208"/>
        <c:extLst/>
      </c:barChart>
      <c:catAx>
        <c:axId val="248501248"/>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3300000" spcFirstLastPara="1" vertOverflow="ellipsis" wrap="square" anchor="t" anchorCtr="0"/>
          <a:lstStyle/>
          <a:p>
            <a:pPr>
              <a:defRPr sz="1800" b="0" i="0" u="none" strike="noStrike" kern="1200" baseline="0">
                <a:solidFill>
                  <a:schemeClr val="tx1"/>
                </a:solidFill>
                <a:latin typeface="+mn-lt"/>
                <a:ea typeface="+mn-ea"/>
                <a:cs typeface="+mn-cs"/>
              </a:defRPr>
            </a:pPr>
            <a:endParaRPr lang="en-US"/>
          </a:p>
        </c:txPr>
        <c:crossAx val="88406208"/>
        <c:crosses val="autoZero"/>
        <c:auto val="1"/>
        <c:lblAlgn val="ctr"/>
        <c:lblOffset val="100"/>
        <c:noMultiLvlLbl val="0"/>
      </c:catAx>
      <c:valAx>
        <c:axId val="88406208"/>
        <c:scaling>
          <c:orientation val="minMax"/>
          <c:max val="90"/>
        </c:scaling>
        <c:delete val="1"/>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one"/>
        <c:crossAx val="248501248"/>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7746159813481"/>
          <c:y val="6.7925764455823406E-2"/>
          <c:w val="0.88612723107954827"/>
          <c:h val="0.63511292474626657"/>
        </c:manualLayout>
      </c:layout>
      <c:barChart>
        <c:barDir val="col"/>
        <c:grouping val="clustered"/>
        <c:varyColors val="0"/>
        <c:ser>
          <c:idx val="1"/>
          <c:order val="0"/>
          <c:tx>
            <c:strRef>
              <c:f>'Hawaii SP'!$C$115</c:f>
              <c:strCache>
                <c:ptCount val="1"/>
                <c:pt idx="0">
                  <c:v>CSR-Vector</c:v>
                </c:pt>
              </c:strCache>
            </c:strRef>
          </c:tx>
          <c:spPr>
            <a:solidFill>
              <a:srgbClr val="D56509"/>
            </a:solidFill>
            <a:ln>
              <a:solidFill>
                <a:schemeClr val="accent1">
                  <a:lumMod val="40000"/>
                  <a:lumOff val="60000"/>
                </a:schemeClr>
              </a:solidFill>
            </a:ln>
            <a:effectLst/>
          </c:spPr>
          <c:invertIfNegative val="0"/>
          <c:cat>
            <c:strRef>
              <c:f>('Hawaii SP'!$A$121,'Hawaii SP'!$A$124,'Hawaii SP'!$A$127,'Hawaii SP'!$A$128,'Hawaii SP'!$A$130,'Hawaii SP'!$A$131,'Hawaii SP'!$A$132,'Hawaii SP'!$A$133,'Hawaii SP'!$A$135)</c:f>
              <c:strCache>
                <c:ptCount val="9"/>
                <c:pt idx="0">
                  <c:v>FEM/Harbor</c:v>
                </c:pt>
                <c:pt idx="1">
                  <c:v>Economics</c:v>
                </c:pt>
                <c:pt idx="2">
                  <c:v>Circuit</c:v>
                </c:pt>
                <c:pt idx="3">
                  <c:v>Webbase</c:v>
                </c:pt>
                <c:pt idx="4">
                  <c:v>circuit5M</c:v>
                </c:pt>
                <c:pt idx="5">
                  <c:v>eu-2005</c:v>
                </c:pt>
                <c:pt idx="6">
                  <c:v>Ga41As41H72</c:v>
                </c:pt>
                <c:pt idx="7">
                  <c:v>in-2004</c:v>
                </c:pt>
                <c:pt idx="8">
                  <c:v>Si41Ge41H72</c:v>
                </c:pt>
              </c:strCache>
            </c:strRef>
          </c:cat>
          <c:val>
            <c:numRef>
              <c:f>('Hawaii SP'!$C$121,'Hawaii SP'!$C$124,'Hawaii SP'!$C$127,'Hawaii SP'!$C$128,'Hawaii SP'!$C$130,'Hawaii SP'!$C$131,'Hawaii SP'!$C$132,'Hawaii SP'!$C$133,'Hawaii SP'!$C$135)</c:f>
              <c:numCache>
                <c:formatCode>General</c:formatCode>
                <c:ptCount val="9"/>
                <c:pt idx="0">
                  <c:v>9.8702100000000002</c:v>
                </c:pt>
                <c:pt idx="1">
                  <c:v>1.21055</c:v>
                </c:pt>
                <c:pt idx="2">
                  <c:v>1.09812</c:v>
                </c:pt>
                <c:pt idx="3">
                  <c:v>0.60298900000000011</c:v>
                </c:pt>
                <c:pt idx="4">
                  <c:v>1.9982000000000002</c:v>
                </c:pt>
                <c:pt idx="5">
                  <c:v>4.3947199999999995</c:v>
                </c:pt>
                <c:pt idx="6">
                  <c:v>12.6998</c:v>
                </c:pt>
                <c:pt idx="7">
                  <c:v>2.5172499999999998</c:v>
                </c:pt>
                <c:pt idx="8">
                  <c:v>14.6221</c:v>
                </c:pt>
              </c:numCache>
            </c:numRef>
          </c:val>
        </c:ser>
        <c:ser>
          <c:idx val="3"/>
          <c:order val="1"/>
          <c:tx>
            <c:strRef>
              <c:f>'Hawaii SP'!$H$115</c:f>
              <c:strCache>
                <c:ptCount val="1"/>
                <c:pt idx="0">
                  <c:v>ViennaCL Best</c:v>
                </c:pt>
              </c:strCache>
            </c:strRef>
          </c:tx>
          <c:spPr>
            <a:solidFill>
              <a:srgbClr val="00B0F0"/>
            </a:solidFill>
            <a:ln>
              <a:solidFill>
                <a:schemeClr val="accent3">
                  <a:lumMod val="40000"/>
                  <a:lumOff val="60000"/>
                </a:schemeClr>
              </a:solidFill>
            </a:ln>
            <a:effectLst/>
          </c:spPr>
          <c:invertIfNegative val="0"/>
          <c:cat>
            <c:strRef>
              <c:f>('Hawaii SP'!$A$121,'Hawaii SP'!$A$124,'Hawaii SP'!$A$127,'Hawaii SP'!$A$128,'Hawaii SP'!$A$130,'Hawaii SP'!$A$131,'Hawaii SP'!$A$132,'Hawaii SP'!$A$133,'Hawaii SP'!$A$135)</c:f>
              <c:strCache>
                <c:ptCount val="9"/>
                <c:pt idx="0">
                  <c:v>FEM/Harbor</c:v>
                </c:pt>
                <c:pt idx="1">
                  <c:v>Economics</c:v>
                </c:pt>
                <c:pt idx="2">
                  <c:v>Circuit</c:v>
                </c:pt>
                <c:pt idx="3">
                  <c:v>Webbase</c:v>
                </c:pt>
                <c:pt idx="4">
                  <c:v>circuit5M</c:v>
                </c:pt>
                <c:pt idx="5">
                  <c:v>eu-2005</c:v>
                </c:pt>
                <c:pt idx="6">
                  <c:v>Ga41As41H72</c:v>
                </c:pt>
                <c:pt idx="7">
                  <c:v>in-2004</c:v>
                </c:pt>
                <c:pt idx="8">
                  <c:v>Si41Ge41H72</c:v>
                </c:pt>
              </c:strCache>
            </c:strRef>
          </c:cat>
          <c:val>
            <c:numRef>
              <c:f>('Hawaii SP'!$H$121,'Hawaii SP'!$H$124,'Hawaii SP'!$H$127,'Hawaii SP'!$H$128,'Hawaii SP'!$H$130,'Hawaii SP'!$H$131,'Hawaii SP'!$H$132,'Hawaii SP'!$H$133,'Hawaii SP'!$H$135)</c:f>
              <c:numCache>
                <c:formatCode>General</c:formatCode>
                <c:ptCount val="9"/>
                <c:pt idx="0">
                  <c:v>24.611499999999999</c:v>
                </c:pt>
                <c:pt idx="1">
                  <c:v>22.1845</c:v>
                </c:pt>
                <c:pt idx="2">
                  <c:v>15.422500000000003</c:v>
                </c:pt>
                <c:pt idx="3">
                  <c:v>6.1229899999999979</c:v>
                </c:pt>
                <c:pt idx="4">
                  <c:v>2.7153499999999995</c:v>
                </c:pt>
                <c:pt idx="5">
                  <c:v>14.5501</c:v>
                </c:pt>
                <c:pt idx="6">
                  <c:v>20.2973</c:v>
                </c:pt>
                <c:pt idx="7">
                  <c:v>14.4063</c:v>
                </c:pt>
                <c:pt idx="8">
                  <c:v>21.297499999999996</c:v>
                </c:pt>
              </c:numCache>
            </c:numRef>
          </c:val>
        </c:ser>
        <c:ser>
          <c:idx val="5"/>
          <c:order val="2"/>
          <c:tx>
            <c:strRef>
              <c:f>'Hawaii SP'!$G$115</c:f>
              <c:strCache>
                <c:ptCount val="1"/>
                <c:pt idx="0">
                  <c:v>clSpMV Best Single</c:v>
                </c:pt>
              </c:strCache>
            </c:strRef>
          </c:tx>
          <c:spPr>
            <a:solidFill>
              <a:schemeClr val="accent5"/>
            </a:solidFill>
            <a:ln>
              <a:solidFill>
                <a:schemeClr val="accent5">
                  <a:lumMod val="40000"/>
                  <a:lumOff val="60000"/>
                </a:schemeClr>
              </a:solidFill>
            </a:ln>
            <a:effectLst/>
          </c:spPr>
          <c:invertIfNegative val="0"/>
          <c:cat>
            <c:strRef>
              <c:f>('Hawaii SP'!$A$121,'Hawaii SP'!$A$124,'Hawaii SP'!$A$127,'Hawaii SP'!$A$128,'Hawaii SP'!$A$130,'Hawaii SP'!$A$131,'Hawaii SP'!$A$132,'Hawaii SP'!$A$133,'Hawaii SP'!$A$135)</c:f>
              <c:strCache>
                <c:ptCount val="9"/>
                <c:pt idx="0">
                  <c:v>FEM/Harbor</c:v>
                </c:pt>
                <c:pt idx="1">
                  <c:v>Economics</c:v>
                </c:pt>
                <c:pt idx="2">
                  <c:v>Circuit</c:v>
                </c:pt>
                <c:pt idx="3">
                  <c:v>Webbase</c:v>
                </c:pt>
                <c:pt idx="4">
                  <c:v>circuit5M</c:v>
                </c:pt>
                <c:pt idx="5">
                  <c:v>eu-2005</c:v>
                </c:pt>
                <c:pt idx="6">
                  <c:v>Ga41As41H72</c:v>
                </c:pt>
                <c:pt idx="7">
                  <c:v>in-2004</c:v>
                </c:pt>
                <c:pt idx="8">
                  <c:v>Si41Ge41H72</c:v>
                </c:pt>
              </c:strCache>
            </c:strRef>
          </c:cat>
          <c:val>
            <c:numRef>
              <c:f>('Hawaii SP'!$G$121,'Hawaii SP'!$G$124,'Hawaii SP'!$G$127,'Hawaii SP'!$G$128,'Hawaii SP'!$G$130,'Hawaii SP'!$G$131,'Hawaii SP'!$G$132,'Hawaii SP'!$G$133,'Hawaii SP'!$G$135)</c:f>
              <c:numCache>
                <c:formatCode>General</c:formatCode>
                <c:ptCount val="9"/>
                <c:pt idx="0">
                  <c:v>44.911741999999997</c:v>
                </c:pt>
                <c:pt idx="1">
                  <c:v>12.712235</c:v>
                </c:pt>
                <c:pt idx="2">
                  <c:v>10.293105000000001</c:v>
                </c:pt>
                <c:pt idx="3">
                  <c:v>5.1741049999999991</c:v>
                </c:pt>
                <c:pt idx="4">
                  <c:v>5.7878590000000001</c:v>
                </c:pt>
                <c:pt idx="5">
                  <c:v>10.291021999999998</c:v>
                </c:pt>
                <c:pt idx="6">
                  <c:v>30.557034999999999</c:v>
                </c:pt>
                <c:pt idx="7">
                  <c:v>8.2850530000000013</c:v>
                </c:pt>
                <c:pt idx="8">
                  <c:v>34.025148000000009</c:v>
                </c:pt>
              </c:numCache>
            </c:numRef>
          </c:val>
        </c:ser>
        <c:ser>
          <c:idx val="6"/>
          <c:order val="3"/>
          <c:tx>
            <c:strRef>
              <c:f>'Hawaii SP'!$D$115</c:f>
              <c:strCache>
                <c:ptCount val="1"/>
                <c:pt idx="0">
                  <c:v>CSR-Adaptive</c:v>
                </c:pt>
              </c:strCache>
            </c:strRef>
          </c:tx>
          <c:spPr>
            <a:solidFill>
              <a:srgbClr val="FF0000"/>
            </a:solidFill>
            <a:ln>
              <a:solidFill>
                <a:schemeClr val="accent2">
                  <a:lumMod val="40000"/>
                  <a:lumOff val="60000"/>
                </a:schemeClr>
              </a:solidFill>
            </a:ln>
            <a:effectLst>
              <a:outerShdw blurRad="40000" dist="23000" dir="5400000" rotWithShape="0">
                <a:srgbClr val="000000">
                  <a:alpha val="35000"/>
                </a:srgbClr>
              </a:outerShdw>
            </a:effectLst>
          </c:spPr>
          <c:invertIfNegative val="0"/>
          <c:cat>
            <c:strRef>
              <c:f>('Hawaii SP'!$A$121,'Hawaii SP'!$A$124,'Hawaii SP'!$A$127,'Hawaii SP'!$A$128,'Hawaii SP'!$A$130,'Hawaii SP'!$A$131,'Hawaii SP'!$A$132,'Hawaii SP'!$A$133,'Hawaii SP'!$A$135)</c:f>
              <c:strCache>
                <c:ptCount val="9"/>
                <c:pt idx="0">
                  <c:v>FEM/Harbor</c:v>
                </c:pt>
                <c:pt idx="1">
                  <c:v>Economics</c:v>
                </c:pt>
                <c:pt idx="2">
                  <c:v>Circuit</c:v>
                </c:pt>
                <c:pt idx="3">
                  <c:v>Webbase</c:v>
                </c:pt>
                <c:pt idx="4">
                  <c:v>circuit5M</c:v>
                </c:pt>
                <c:pt idx="5">
                  <c:v>eu-2005</c:v>
                </c:pt>
                <c:pt idx="6">
                  <c:v>Ga41As41H72</c:v>
                </c:pt>
                <c:pt idx="7">
                  <c:v>in-2004</c:v>
                </c:pt>
                <c:pt idx="8">
                  <c:v>Si41Ge41H72</c:v>
                </c:pt>
              </c:strCache>
            </c:strRef>
          </c:cat>
          <c:val>
            <c:numRef>
              <c:f>('Hawaii SP'!$D$121,'Hawaii SP'!$D$124,'Hawaii SP'!$D$127,'Hawaii SP'!$D$128,'Hawaii SP'!$D$130,'Hawaii SP'!$D$131,'Hawaii SP'!$D$132,'Hawaii SP'!$D$133,'Hawaii SP'!$D$135)</c:f>
              <c:numCache>
                <c:formatCode>General</c:formatCode>
                <c:ptCount val="9"/>
                <c:pt idx="0">
                  <c:v>55.884199999999993</c:v>
                </c:pt>
                <c:pt idx="1">
                  <c:v>42.846699999999998</c:v>
                </c:pt>
                <c:pt idx="2">
                  <c:v>29.948799999999991</c:v>
                </c:pt>
                <c:pt idx="3">
                  <c:v>38.2438</c:v>
                </c:pt>
                <c:pt idx="4">
                  <c:v>17.372399999999995</c:v>
                </c:pt>
                <c:pt idx="5">
                  <c:v>58.962400000000002</c:v>
                </c:pt>
                <c:pt idx="6">
                  <c:v>56.477199999999996</c:v>
                </c:pt>
                <c:pt idx="7">
                  <c:v>54.636600000000001</c:v>
                </c:pt>
                <c:pt idx="8">
                  <c:v>58.630400000000002</c:v>
                </c:pt>
              </c:numCache>
            </c:numRef>
          </c:val>
        </c:ser>
        <c:dLbls>
          <c:showLegendKey val="0"/>
          <c:showVal val="0"/>
          <c:showCatName val="0"/>
          <c:showSerName val="0"/>
          <c:showPercent val="0"/>
          <c:showBubbleSize val="0"/>
        </c:dLbls>
        <c:gapWidth val="150"/>
        <c:overlap val="-10"/>
        <c:axId val="248737792"/>
        <c:axId val="245515392"/>
        <c:extLst/>
      </c:barChart>
      <c:catAx>
        <c:axId val="248737792"/>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3300000" spcFirstLastPara="1" vertOverflow="ellipsis" wrap="square" anchor="t" anchorCtr="0"/>
          <a:lstStyle/>
          <a:p>
            <a:pPr>
              <a:defRPr sz="1800" b="0" i="0" u="none" strike="noStrike" kern="1200" baseline="0">
                <a:solidFill>
                  <a:schemeClr val="tx1"/>
                </a:solidFill>
                <a:latin typeface="+mn-lt"/>
                <a:ea typeface="+mn-ea"/>
                <a:cs typeface="+mn-cs"/>
              </a:defRPr>
            </a:pPr>
            <a:endParaRPr lang="en-US"/>
          </a:p>
        </c:txPr>
        <c:crossAx val="245515392"/>
        <c:crosses val="autoZero"/>
        <c:auto val="1"/>
        <c:lblAlgn val="ctr"/>
        <c:lblOffset val="100"/>
        <c:noMultiLvlLbl val="0"/>
      </c:catAx>
      <c:valAx>
        <c:axId val="245515392"/>
        <c:scaling>
          <c:orientation val="minMax"/>
          <c:max val="9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GFLOPS (Single Precision)</a:t>
                </a:r>
              </a:p>
            </c:rich>
          </c:tx>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8737792"/>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04704922100009"/>
          <c:y val="6.7925764455823406E-2"/>
          <c:w val="0.73787183626799191"/>
          <c:h val="0.63511292474626657"/>
        </c:manualLayout>
      </c:layout>
      <c:barChart>
        <c:barDir val="col"/>
        <c:grouping val="clustered"/>
        <c:varyColors val="0"/>
        <c:ser>
          <c:idx val="1"/>
          <c:order val="0"/>
          <c:tx>
            <c:strRef>
              <c:f>'Hawaii SP'!$C$115</c:f>
              <c:strCache>
                <c:ptCount val="1"/>
                <c:pt idx="0">
                  <c:v>CSR-Vector</c:v>
                </c:pt>
              </c:strCache>
            </c:strRef>
          </c:tx>
          <c:spPr>
            <a:solidFill>
              <a:srgbClr val="D56509"/>
            </a:solidFill>
            <a:ln>
              <a:solidFill>
                <a:schemeClr val="accent1">
                  <a:lumMod val="40000"/>
                  <a:lumOff val="60000"/>
                </a:schemeClr>
              </a:solidFill>
            </a:ln>
            <a:effectLst/>
          </c:spPr>
          <c:invertIfNegative val="0"/>
          <c:cat>
            <c:strRef>
              <c:f>'Hawaii SP'!$A$136</c:f>
              <c:strCache>
                <c:ptCount val="1"/>
                <c:pt idx="0">
                  <c:v>Har. Mean</c:v>
                </c:pt>
              </c:strCache>
            </c:strRef>
          </c:cat>
          <c:val>
            <c:numRef>
              <c:f>'Hawaii SP'!$C$136</c:f>
              <c:numCache>
                <c:formatCode>General</c:formatCode>
                <c:ptCount val="1"/>
                <c:pt idx="0">
                  <c:v>2.889741208362731</c:v>
                </c:pt>
              </c:numCache>
            </c:numRef>
          </c:val>
        </c:ser>
        <c:ser>
          <c:idx val="3"/>
          <c:order val="1"/>
          <c:tx>
            <c:strRef>
              <c:f>'Hawaii SP'!$H$115</c:f>
              <c:strCache>
                <c:ptCount val="1"/>
                <c:pt idx="0">
                  <c:v>ViennaCL Best</c:v>
                </c:pt>
              </c:strCache>
            </c:strRef>
          </c:tx>
          <c:spPr>
            <a:solidFill>
              <a:srgbClr val="00B0F0"/>
            </a:solidFill>
            <a:ln>
              <a:solidFill>
                <a:schemeClr val="accent3">
                  <a:lumMod val="40000"/>
                  <a:lumOff val="60000"/>
                </a:schemeClr>
              </a:solidFill>
            </a:ln>
            <a:effectLst/>
          </c:spPr>
          <c:invertIfNegative val="0"/>
          <c:cat>
            <c:strRef>
              <c:f>'Hawaii SP'!$A$136</c:f>
              <c:strCache>
                <c:ptCount val="1"/>
                <c:pt idx="0">
                  <c:v>Har. Mean</c:v>
                </c:pt>
              </c:strCache>
            </c:strRef>
          </c:cat>
          <c:val>
            <c:numRef>
              <c:f>'Hawaii SP'!$H$136</c:f>
              <c:numCache>
                <c:formatCode>General</c:formatCode>
                <c:ptCount val="1"/>
                <c:pt idx="0">
                  <c:v>12.923047458845051</c:v>
                </c:pt>
              </c:numCache>
            </c:numRef>
          </c:val>
        </c:ser>
        <c:ser>
          <c:idx val="5"/>
          <c:order val="2"/>
          <c:tx>
            <c:strRef>
              <c:f>'Hawaii SP'!$G$115</c:f>
              <c:strCache>
                <c:ptCount val="1"/>
                <c:pt idx="0">
                  <c:v>clSpMV Best Single</c:v>
                </c:pt>
              </c:strCache>
            </c:strRef>
          </c:tx>
          <c:spPr>
            <a:solidFill>
              <a:schemeClr val="accent5"/>
            </a:solidFill>
            <a:ln>
              <a:solidFill>
                <a:schemeClr val="accent5">
                  <a:lumMod val="40000"/>
                  <a:lumOff val="60000"/>
                </a:schemeClr>
              </a:solidFill>
            </a:ln>
            <a:effectLst/>
          </c:spPr>
          <c:invertIfNegative val="0"/>
          <c:cat>
            <c:strRef>
              <c:f>'Hawaii SP'!$A$136</c:f>
              <c:strCache>
                <c:ptCount val="1"/>
                <c:pt idx="0">
                  <c:v>Har. Mean</c:v>
                </c:pt>
              </c:strCache>
            </c:strRef>
          </c:cat>
          <c:val>
            <c:numRef>
              <c:f>'Hawaii SP'!$G$136</c:f>
              <c:numCache>
                <c:formatCode>General</c:formatCode>
                <c:ptCount val="1"/>
                <c:pt idx="0">
                  <c:v>18.714481270044633</c:v>
                </c:pt>
              </c:numCache>
            </c:numRef>
          </c:val>
        </c:ser>
        <c:ser>
          <c:idx val="6"/>
          <c:order val="3"/>
          <c:tx>
            <c:strRef>
              <c:f>'Hawaii SP'!$D$115</c:f>
              <c:strCache>
                <c:ptCount val="1"/>
                <c:pt idx="0">
                  <c:v>CSR-Adaptive</c:v>
                </c:pt>
              </c:strCache>
            </c:strRef>
          </c:tx>
          <c:spPr>
            <a:solidFill>
              <a:srgbClr val="FF0000"/>
            </a:solidFill>
            <a:ln>
              <a:solidFill>
                <a:schemeClr val="accent2">
                  <a:lumMod val="40000"/>
                  <a:lumOff val="60000"/>
                </a:schemeClr>
              </a:solidFill>
            </a:ln>
            <a:effectLst>
              <a:outerShdw blurRad="40000" dist="23000" dir="5400000" rotWithShape="0">
                <a:srgbClr val="000000">
                  <a:alpha val="35000"/>
                </a:srgbClr>
              </a:outerShdw>
            </a:effectLst>
          </c:spPr>
          <c:invertIfNegative val="0"/>
          <c:cat>
            <c:strRef>
              <c:f>'Hawaii SP'!$A$136</c:f>
              <c:strCache>
                <c:ptCount val="1"/>
                <c:pt idx="0">
                  <c:v>Har. Mean</c:v>
                </c:pt>
              </c:strCache>
            </c:strRef>
          </c:cat>
          <c:val>
            <c:numRef>
              <c:f>'Hawaii SP'!$D$136</c:f>
              <c:numCache>
                <c:formatCode>General</c:formatCode>
                <c:ptCount val="1"/>
                <c:pt idx="0">
                  <c:v>42.437968719509627</c:v>
                </c:pt>
              </c:numCache>
            </c:numRef>
          </c:val>
        </c:ser>
        <c:dLbls>
          <c:showLegendKey val="0"/>
          <c:showVal val="0"/>
          <c:showCatName val="0"/>
          <c:showSerName val="0"/>
          <c:showPercent val="0"/>
          <c:showBubbleSize val="0"/>
        </c:dLbls>
        <c:gapWidth val="150"/>
        <c:overlap val="-10"/>
        <c:axId val="248738304"/>
        <c:axId val="245517120"/>
        <c:extLst/>
      </c:barChart>
      <c:catAx>
        <c:axId val="248738304"/>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3300000" spcFirstLastPara="1" vertOverflow="ellipsis" wrap="square" anchor="t" anchorCtr="0"/>
          <a:lstStyle/>
          <a:p>
            <a:pPr>
              <a:defRPr sz="1800" b="0" i="0" u="none" strike="noStrike" kern="1200" baseline="0">
                <a:solidFill>
                  <a:schemeClr val="tx1"/>
                </a:solidFill>
                <a:latin typeface="+mn-lt"/>
                <a:ea typeface="+mn-ea"/>
                <a:cs typeface="+mn-cs"/>
              </a:defRPr>
            </a:pPr>
            <a:endParaRPr lang="en-US"/>
          </a:p>
        </c:txPr>
        <c:crossAx val="245517120"/>
        <c:crosses val="autoZero"/>
        <c:auto val="1"/>
        <c:lblAlgn val="ctr"/>
        <c:lblOffset val="100"/>
        <c:noMultiLvlLbl val="0"/>
      </c:catAx>
      <c:valAx>
        <c:axId val="245517120"/>
        <c:scaling>
          <c:orientation val="minMax"/>
          <c:max val="90"/>
        </c:scaling>
        <c:delete val="1"/>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one"/>
        <c:crossAx val="248738304"/>
        <c:crosses val="autoZero"/>
        <c:crossBetween val="between"/>
      </c:val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39642898877832E-2"/>
          <c:y val="3.9378885697839136E-2"/>
          <c:w val="0.89546070474758788"/>
          <c:h val="0.80821215619283449"/>
        </c:manualLayout>
      </c:layout>
      <c:barChart>
        <c:barDir val="col"/>
        <c:grouping val="clustered"/>
        <c:varyColors val="0"/>
        <c:ser>
          <c:idx val="0"/>
          <c:order val="0"/>
          <c:spPr>
            <a:solidFill>
              <a:schemeClr val="accent2"/>
            </a:solidFill>
            <a:ln>
              <a:solidFill>
                <a:schemeClr val="accent2">
                  <a:lumMod val="40000"/>
                  <a:lumOff val="60000"/>
                </a:schemeClr>
              </a:solidFill>
            </a:ln>
          </c:spPr>
          <c:invertIfNegative val="0"/>
          <c:cat>
            <c:strRef>
              <c:f>('Hawaii SP'!$B$115,'Hawaii SP'!$C$115,'Hawaii SP'!$E$115,'Hawaii SP'!$H$115,'Hawaii SP'!$F$115,'Hawaii SP'!$G$115)</c:f>
              <c:strCache>
                <c:ptCount val="6"/>
                <c:pt idx="0">
                  <c:v>CSR-Scalar</c:v>
                </c:pt>
                <c:pt idx="1">
                  <c:v>CSR-Vector</c:v>
                </c:pt>
                <c:pt idx="2">
                  <c:v>ELLPACK</c:v>
                </c:pt>
                <c:pt idx="3">
                  <c:v>ViennaCL Best</c:v>
                </c:pt>
                <c:pt idx="4">
                  <c:v>clSpMV Cocktail</c:v>
                </c:pt>
                <c:pt idx="5">
                  <c:v>clSpMV Best Single</c:v>
                </c:pt>
              </c:strCache>
            </c:strRef>
          </c:cat>
          <c:val>
            <c:numRef>
              <c:f>('Hawaii SP'!$B$137,'Hawaii SP'!$C$137,'Hawaii SP'!$E$137,'Hawaii SP'!$H$137,'Hawaii SP'!$F$137,'Hawaii SP'!$G$137)</c:f>
              <c:numCache>
                <c:formatCode>General</c:formatCode>
                <c:ptCount val="6"/>
                <c:pt idx="0">
                  <c:v>34.545342968744102</c:v>
                </c:pt>
                <c:pt idx="1">
                  <c:v>14.685733309507716</c:v>
                </c:pt>
                <c:pt idx="2">
                  <c:v>8.6730485105853408</c:v>
                </c:pt>
                <c:pt idx="3">
                  <c:v>3.2838979238185333</c:v>
                </c:pt>
                <c:pt idx="4">
                  <c:v>2.277625412928117</c:v>
                </c:pt>
                <c:pt idx="5">
                  <c:v>2.2676540218850763</c:v>
                </c:pt>
              </c:numCache>
            </c:numRef>
          </c:val>
        </c:ser>
        <c:dLbls>
          <c:showLegendKey val="0"/>
          <c:showVal val="0"/>
          <c:showCatName val="0"/>
          <c:showSerName val="0"/>
          <c:showPercent val="0"/>
          <c:showBubbleSize val="0"/>
        </c:dLbls>
        <c:gapWidth val="150"/>
        <c:axId val="249132032"/>
        <c:axId val="245520000"/>
      </c:barChart>
      <c:catAx>
        <c:axId val="249132032"/>
        <c:scaling>
          <c:orientation val="minMax"/>
        </c:scaling>
        <c:delete val="0"/>
        <c:axPos val="b"/>
        <c:majorGridlines/>
        <c:numFmt formatCode="General" sourceLinked="0"/>
        <c:majorTickMark val="out"/>
        <c:minorTickMark val="none"/>
        <c:tickLblPos val="nextTo"/>
        <c:txPr>
          <a:bodyPr/>
          <a:lstStyle/>
          <a:p>
            <a:pPr>
              <a:defRPr sz="1800"/>
            </a:pPr>
            <a:endParaRPr lang="en-US"/>
          </a:p>
        </c:txPr>
        <c:crossAx val="245520000"/>
        <c:crosses val="autoZero"/>
        <c:auto val="1"/>
        <c:lblAlgn val="ctr"/>
        <c:lblOffset val="100"/>
        <c:noMultiLvlLbl val="0"/>
      </c:catAx>
      <c:valAx>
        <c:axId val="245520000"/>
        <c:scaling>
          <c:orientation val="minMax"/>
          <c:max val="35"/>
          <c:min val="0"/>
        </c:scaling>
        <c:delete val="0"/>
        <c:axPos val="l"/>
        <c:majorGridlines>
          <c:spPr>
            <a:ln>
              <a:solidFill>
                <a:schemeClr val="tx1"/>
              </a:solidFill>
            </a:ln>
          </c:spPr>
        </c:majorGridlines>
        <c:minorGridlines>
          <c:spPr>
            <a:ln>
              <a:noFill/>
            </a:ln>
          </c:spPr>
        </c:minorGridlines>
        <c:title>
          <c:tx>
            <c:rich>
              <a:bodyPr rot="-5400000" vert="horz"/>
              <a:lstStyle/>
              <a:p>
                <a:pPr>
                  <a:defRPr sz="1800"/>
                </a:pPr>
                <a:r>
                  <a:rPr lang="en-US" sz="1800"/>
                  <a:t>CSR-Adaptive</a:t>
                </a:r>
                <a:r>
                  <a:rPr lang="en-US" sz="1800" baseline="0"/>
                  <a:t> Speedup</a:t>
                </a:r>
                <a:endParaRPr lang="en-US" sz="1800"/>
              </a:p>
            </c:rich>
          </c:tx>
          <c:overlay val="0"/>
        </c:title>
        <c:numFmt formatCode="General" sourceLinked="1"/>
        <c:majorTickMark val="out"/>
        <c:minorTickMark val="none"/>
        <c:tickLblPos val="nextTo"/>
        <c:txPr>
          <a:bodyPr/>
          <a:lstStyle/>
          <a:p>
            <a:pPr>
              <a:defRPr sz="1800"/>
            </a:pPr>
            <a:endParaRPr lang="en-US"/>
          </a:p>
        </c:txPr>
        <c:crossAx val="249132032"/>
        <c:crosses val="autoZero"/>
        <c:crossBetween val="between"/>
        <c:majorUnit val="5"/>
        <c:minorUnit val="1"/>
      </c:valAx>
      <c:spPr>
        <a:noFill/>
      </c:spPr>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0.12937</cdr:x>
      <cdr:y>0.03885</cdr:y>
    </cdr:from>
    <cdr:to>
      <cdr:x>0.15484</cdr:x>
      <cdr:y>0.08678</cdr:y>
    </cdr:to>
    <cdr:sp macro="" textlink="">
      <cdr:nvSpPr>
        <cdr:cNvPr id="2" name="TextBox 1"/>
        <cdr:cNvSpPr txBox="1"/>
      </cdr:nvSpPr>
      <cdr:spPr>
        <a:xfrm xmlns:a="http://schemas.openxmlformats.org/drawingml/2006/main">
          <a:off x="1064686" y="128693"/>
          <a:ext cx="209550"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0.12937</cdr:x>
      <cdr:y>0.03885</cdr:y>
    </cdr:from>
    <cdr:to>
      <cdr:x>0.15484</cdr:x>
      <cdr:y>0.08678</cdr:y>
    </cdr:to>
    <cdr:sp macro="" textlink="">
      <cdr:nvSpPr>
        <cdr:cNvPr id="2" name="TextBox 1"/>
        <cdr:cNvSpPr txBox="1"/>
      </cdr:nvSpPr>
      <cdr:spPr>
        <a:xfrm xmlns:a="http://schemas.openxmlformats.org/drawingml/2006/main">
          <a:off x="1064686" y="128693"/>
          <a:ext cx="209550"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0.08854</cdr:x>
      <cdr:y>0</cdr:y>
    </cdr:from>
    <cdr:to>
      <cdr:x>0.2884</cdr:x>
      <cdr:y>0.07669</cdr:y>
    </cdr:to>
    <cdr:sp macro="" textlink="">
      <cdr:nvSpPr>
        <cdr:cNvPr id="3" name="TextBox 2"/>
        <cdr:cNvSpPr txBox="1"/>
      </cdr:nvSpPr>
      <cdr:spPr>
        <a:xfrm xmlns:a="http://schemas.openxmlformats.org/drawingml/2006/main">
          <a:off x="269026" y="0"/>
          <a:ext cx="607273" cy="419526"/>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ctr"/>
          <a:r>
            <a:rPr lang="en-US" sz="1800" dirty="0">
              <a:solidFill>
                <a:schemeClr val="tx1"/>
              </a:solidFill>
            </a:rPr>
            <a:t>110.7</a:t>
          </a:r>
        </a:p>
      </cdr:txBody>
    </cdr:sp>
  </cdr:relSizeAnchor>
</c:userShapes>
</file>

<file path=ppt/drawings/drawing3.xml><?xml version="1.0" encoding="utf-8"?>
<c:userShapes xmlns:c="http://schemas.openxmlformats.org/drawingml/2006/chart">
  <cdr:relSizeAnchor xmlns:cdr="http://schemas.openxmlformats.org/drawingml/2006/chartDrawing">
    <cdr:from>
      <cdr:x>0.12937</cdr:x>
      <cdr:y>0.03885</cdr:y>
    </cdr:from>
    <cdr:to>
      <cdr:x>0.15484</cdr:x>
      <cdr:y>0.08678</cdr:y>
    </cdr:to>
    <cdr:sp macro="" textlink="">
      <cdr:nvSpPr>
        <cdr:cNvPr id="2" name="TextBox 1"/>
        <cdr:cNvSpPr txBox="1"/>
      </cdr:nvSpPr>
      <cdr:spPr>
        <a:xfrm xmlns:a="http://schemas.openxmlformats.org/drawingml/2006/main">
          <a:off x="1064686" y="128693"/>
          <a:ext cx="209550"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0.12937</cdr:x>
      <cdr:y>0.03885</cdr:y>
    </cdr:from>
    <cdr:to>
      <cdr:x>0.15484</cdr:x>
      <cdr:y>0.08678</cdr:y>
    </cdr:to>
    <cdr:sp macro="" textlink="">
      <cdr:nvSpPr>
        <cdr:cNvPr id="2" name="TextBox 1"/>
        <cdr:cNvSpPr txBox="1"/>
      </cdr:nvSpPr>
      <cdr:spPr>
        <a:xfrm xmlns:a="http://schemas.openxmlformats.org/drawingml/2006/main">
          <a:off x="1064686" y="128693"/>
          <a:ext cx="209550"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900"/>
            </a:lvl1pPr>
          </a:lstStyle>
          <a:p>
            <a:fld id="{98A4DE19-49C1-410C-AF37-D41E246FC38E}" type="datetimeFigureOut">
              <a:rPr lang="en-US" smtClean="0"/>
              <a:pPr/>
              <a:t>10/15/2015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5760" y="4365702"/>
            <a:ext cx="612648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9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900"/>
            </a:lvl1pPr>
          </a:lstStyle>
          <a:p>
            <a:fld id="{8BA538DF-8137-40F1-92D6-A298F2A5FAC5}" type="slidenum">
              <a:rPr lang="en-US" smtClean="0"/>
              <a:pPr/>
              <a:t>‹#›</a:t>
            </a:fld>
            <a:endParaRPr lang="en-US"/>
          </a:p>
        </p:txBody>
      </p:sp>
    </p:spTree>
    <p:extLst>
      <p:ext uri="{BB962C8B-B14F-4D97-AF65-F5344CB8AC3E}">
        <p14:creationId xmlns:p14="http://schemas.microsoft.com/office/powerpoint/2010/main" val="3940194385"/>
      </p:ext>
    </p:extLst>
  </p:cSld>
  <p:clrMap bg1="lt1" tx1="dk1" bg2="lt2" tx2="dk2" accent1="accent1" accent2="accent2" accent3="accent3" accent4="accent4" accent5="accent5" accent6="accent6" hlink="hlink" folHlink="folHlink"/>
  <p:notesStyle>
    <a:lvl1pPr marL="115888" indent="-115888" algn="l" defTabSz="914400" rtl="0" eaLnBrk="1" latinLnBrk="0" hangingPunct="1">
      <a:buFont typeface="Wingdings 3" pitchFamily="18" charset="2"/>
      <a:buChar char="}"/>
      <a:defRPr sz="1000" kern="1200">
        <a:solidFill>
          <a:schemeClr val="tx1"/>
        </a:solidFill>
        <a:latin typeface="+mn-lt"/>
        <a:ea typeface="+mn-ea"/>
        <a:cs typeface="+mn-cs"/>
      </a:defRPr>
    </a:lvl1pPr>
    <a:lvl2pPr marL="406400" indent="-171450" algn="l" defTabSz="914400" rtl="0" eaLnBrk="1" latinLnBrk="0" hangingPunct="1">
      <a:buFont typeface="Arial" pitchFamily="34" charset="0"/>
      <a:buChar char="–"/>
      <a:defRPr sz="1000" kern="1200">
        <a:solidFill>
          <a:schemeClr val="tx1"/>
        </a:solidFill>
        <a:latin typeface="+mn-lt"/>
        <a:ea typeface="+mn-ea"/>
        <a:cs typeface="+mn-cs"/>
      </a:defRPr>
    </a:lvl2pPr>
    <a:lvl3pPr marL="573088" indent="-115888" algn="l" defTabSz="914400" rtl="0" eaLnBrk="1" latinLnBrk="0" hangingPunct="1">
      <a:buFont typeface="Arial" pitchFamily="34" charset="0"/>
      <a:buChar char="•"/>
      <a:defRPr sz="1000" kern="1200">
        <a:solidFill>
          <a:schemeClr val="tx1"/>
        </a:solidFill>
        <a:latin typeface="+mn-lt"/>
        <a:ea typeface="+mn-ea"/>
        <a:cs typeface="+mn-cs"/>
      </a:defRPr>
    </a:lvl3pPr>
    <a:lvl4pPr marL="914400" indent="0" algn="l" defTabSz="914400" rtl="0" eaLnBrk="1" latinLnBrk="0" hangingPunct="1">
      <a:defRPr sz="1000" kern="1200">
        <a:solidFill>
          <a:schemeClr val="tx1"/>
        </a:solidFill>
        <a:latin typeface="+mn-lt"/>
        <a:ea typeface="+mn-ea"/>
        <a:cs typeface="+mn-cs"/>
      </a:defRPr>
    </a:lvl4pPr>
    <a:lvl5pPr marL="1149350" indent="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NOTE:</a:t>
            </a:r>
            <a:r>
              <a:rPr lang="en-US" baseline="0" dirty="0" smtClean="0"/>
              <a:t> These notes are a general script for what I planned to say during the talk. This is not a transcript, and it tapers off near the end when I felt that a script was no longer needed.</a:t>
            </a:r>
            <a:endParaRPr lang="en-US" dirty="0" smtClean="0"/>
          </a:p>
          <a:p>
            <a:pPr eaLnBrk="1" hangingPunct="1">
              <a:spcBef>
                <a:spcPct val="0"/>
              </a:spcBef>
            </a:pPr>
            <a:endParaRPr lang="en-US" dirty="0" smtClean="0"/>
          </a:p>
          <a:p>
            <a:pPr eaLnBrk="1" hangingPunct="1">
              <a:spcBef>
                <a:spcPct val="0"/>
              </a:spcBef>
            </a:pPr>
            <a:r>
              <a:rPr lang="en-US" dirty="0" smtClean="0"/>
              <a:t>Good morning everyone. As Kirk said, my name is Joseph </a:t>
            </a:r>
            <a:r>
              <a:rPr lang="en-US" dirty="0" err="1" smtClean="0"/>
              <a:t>Greathouse</a:t>
            </a:r>
            <a:r>
              <a:rPr lang="en-US" dirty="0" smtClean="0"/>
              <a:t> from AMD Research, and I’m here to describe a</a:t>
            </a:r>
            <a:r>
              <a:rPr lang="en-US" baseline="0" dirty="0" smtClean="0"/>
              <a:t> new method of performing sparse matrix-vector multiplication on GPUs without needing to change the matrix storage format from the traditional CSR.</a:t>
            </a:r>
            <a:endParaRPr lang="en-US" dirty="0"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1" indent="-285719">
              <a:defRPr>
                <a:solidFill>
                  <a:schemeClr val="tx1"/>
                </a:solidFill>
                <a:latin typeface="Calibri" pitchFamily="34" charset="0"/>
              </a:defRPr>
            </a:lvl2pPr>
            <a:lvl3pPr marL="1142879" indent="-228576">
              <a:defRPr>
                <a:solidFill>
                  <a:schemeClr val="tx1"/>
                </a:solidFill>
                <a:latin typeface="Calibri" pitchFamily="34" charset="0"/>
              </a:defRPr>
            </a:lvl3pPr>
            <a:lvl4pPr marL="1600031" indent="-228576">
              <a:defRPr>
                <a:solidFill>
                  <a:schemeClr val="tx1"/>
                </a:solidFill>
                <a:latin typeface="Calibri" pitchFamily="34" charset="0"/>
              </a:defRPr>
            </a:lvl4pPr>
            <a:lvl5pPr marL="2057183" indent="-228576">
              <a:defRPr>
                <a:solidFill>
                  <a:schemeClr val="tx1"/>
                </a:solidFill>
                <a:latin typeface="Calibri" pitchFamily="34" charset="0"/>
              </a:defRPr>
            </a:lvl5pPr>
            <a:lvl6pPr marL="2514334" indent="-228576" fontAlgn="base">
              <a:spcBef>
                <a:spcPct val="0"/>
              </a:spcBef>
              <a:spcAft>
                <a:spcPct val="0"/>
              </a:spcAft>
              <a:defRPr>
                <a:solidFill>
                  <a:schemeClr val="tx1"/>
                </a:solidFill>
                <a:latin typeface="Calibri" pitchFamily="34" charset="0"/>
              </a:defRPr>
            </a:lvl6pPr>
            <a:lvl7pPr marL="2971486" indent="-228576" fontAlgn="base">
              <a:spcBef>
                <a:spcPct val="0"/>
              </a:spcBef>
              <a:spcAft>
                <a:spcPct val="0"/>
              </a:spcAft>
              <a:defRPr>
                <a:solidFill>
                  <a:schemeClr val="tx1"/>
                </a:solidFill>
                <a:latin typeface="Calibri" pitchFamily="34" charset="0"/>
              </a:defRPr>
            </a:lvl7pPr>
            <a:lvl8pPr marL="3428638" indent="-228576" fontAlgn="base">
              <a:spcBef>
                <a:spcPct val="0"/>
              </a:spcBef>
              <a:spcAft>
                <a:spcPct val="0"/>
              </a:spcAft>
              <a:defRPr>
                <a:solidFill>
                  <a:schemeClr val="tx1"/>
                </a:solidFill>
                <a:latin typeface="Calibri" pitchFamily="34" charset="0"/>
              </a:defRPr>
            </a:lvl8pPr>
            <a:lvl9pPr marL="3885789" indent="-228576" fontAlgn="base">
              <a:spcBef>
                <a:spcPct val="0"/>
              </a:spcBef>
              <a:spcAft>
                <a:spcPct val="0"/>
              </a:spcAft>
              <a:defRPr>
                <a:solidFill>
                  <a:schemeClr val="tx1"/>
                </a:solidFill>
                <a:latin typeface="Calibri" pitchFamily="34" charset="0"/>
              </a:defRPr>
            </a:lvl9pPr>
          </a:lstStyle>
          <a:p>
            <a:pPr>
              <a:defRPr/>
            </a:pPr>
            <a:fld id="{F898E0C0-DF3E-4750-A47F-C311F09DB5FC}" type="slidenum">
              <a:rPr lang="en-US" smtClean="0">
                <a:solidFill>
                  <a:srgbClr val="000000"/>
                </a:solidFill>
              </a:rPr>
              <a:pPr>
                <a:defRPr/>
              </a:pPr>
              <a:t>1</a:t>
            </a:fld>
            <a:endParaRPr lang="en-US" smtClean="0">
              <a:solidFill>
                <a:srgbClr val="000000"/>
              </a:solidFill>
            </a:endParaRPr>
          </a:p>
        </p:txBody>
      </p:sp>
    </p:spTree>
    <p:extLst>
      <p:ext uri="{BB962C8B-B14F-4D97-AF65-F5344CB8AC3E}">
        <p14:creationId xmlns:p14="http://schemas.microsoft.com/office/powerpoint/2010/main" val="202193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dive into the details, I’d like to give a one-slide overview of what</a:t>
            </a:r>
            <a:r>
              <a:rPr lang="en-US" baseline="0" dirty="0" smtClean="0"/>
              <a:t> this talk will be about.</a:t>
            </a:r>
          </a:p>
          <a:p>
            <a:r>
              <a:rPr lang="en-US" baseline="0" dirty="0" smtClean="0"/>
              <a:t>First, I’m going to demonstrate how perform GPU-based sparse matrix-vector multiplication without needing to change your matrix storage structure from the traditional CSR format. This means that you don’t need to waste time or space transforming the matrix whenever you want to perform </a:t>
            </a:r>
            <a:r>
              <a:rPr lang="en-US" baseline="0" dirty="0" err="1" smtClean="0"/>
              <a:t>SpMV</a:t>
            </a:r>
            <a:r>
              <a:rPr lang="en-US" baseline="0" dirty="0" smtClean="0"/>
              <a:t> on a GPU.</a:t>
            </a:r>
          </a:p>
          <a:p>
            <a:r>
              <a:rPr lang="en-US" dirty="0" smtClean="0"/>
              <a:t>To do this,</a:t>
            </a:r>
            <a:r>
              <a:rPr lang="en-US" baseline="0" dirty="0" smtClean="0"/>
              <a:t> I’m going to describe a new </a:t>
            </a:r>
            <a:r>
              <a:rPr lang="en-US" baseline="0" dirty="0" err="1" smtClean="0"/>
              <a:t>SpMV</a:t>
            </a:r>
            <a:r>
              <a:rPr lang="en-US" baseline="0" dirty="0" smtClean="0"/>
              <a:t> algorithm that uses the CSR storage format and that removes the bottlenecks that were believed to prevent optimal performance on GPUs.</a:t>
            </a:r>
          </a:p>
          <a:p>
            <a:r>
              <a:rPr lang="en-US" baseline="0" dirty="0" smtClean="0"/>
              <a:t>In particular, by significantly increasing memory coalescing, and using local scratchpads for scatter-gather accesses, our algorithm offers an almost 15x performance improvement over previous algorithms that use the CSR format. In addition, it’s over 2 times faster than existing state-of-the-art algorithms that use more complex storage formats.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252805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a:t>
            </a:r>
            <a:r>
              <a:rPr lang="en-US" baseline="0" dirty="0" smtClean="0"/>
              <a:t> start the talk by walking through a good deal of background information on this problem. A lot of you in the audience may be familiar with many or all of these concepts.</a:t>
            </a:r>
          </a:p>
          <a:p>
            <a:r>
              <a:rPr lang="en-US" baseline="0" dirty="0" smtClean="0"/>
              <a:t>Nonetheless, I hope you’ll follow along, because the algorithm I’m going to present later is not extraordinarily complex.</a:t>
            </a:r>
          </a:p>
          <a:p>
            <a:r>
              <a:rPr lang="en-US" baseline="0" dirty="0" smtClean="0"/>
              <a:t>In fact, I think that it falls out very simply from the background information I’m going to present. So keep paying attention, because this background information is going to directly inform our new optimized </a:t>
            </a:r>
            <a:r>
              <a:rPr lang="en-US" baseline="0" dirty="0" err="1" smtClean="0"/>
              <a:t>SpMV</a:t>
            </a:r>
            <a:r>
              <a:rPr lang="en-US" baseline="0" dirty="0" smtClean="0"/>
              <a:t> algorithm.</a:t>
            </a:r>
          </a:p>
        </p:txBody>
      </p:sp>
      <p:sp>
        <p:nvSpPr>
          <p:cNvPr id="4" name="Slide Number Placeholder 3"/>
          <p:cNvSpPr>
            <a:spLocks noGrp="1"/>
          </p:cNvSpPr>
          <p:nvPr>
            <p:ph type="sldNum" sz="quarter" idx="10"/>
          </p:nvPr>
        </p:nvSpPr>
        <p:spPr/>
        <p:txBody>
          <a:bodyPr/>
          <a:lstStyle/>
          <a:p>
            <a:fld id="{8BA538DF-8137-40F1-92D6-A298F2A5FAC5}" type="slidenum">
              <a:rPr lang="en-US" smtClean="0"/>
              <a:pPr/>
              <a:t>3</a:t>
            </a:fld>
            <a:endParaRPr lang="en-US"/>
          </a:p>
        </p:txBody>
      </p:sp>
    </p:spTree>
    <p:extLst>
      <p:ext uri="{BB962C8B-B14F-4D97-AF65-F5344CB8AC3E}">
        <p14:creationId xmlns:p14="http://schemas.microsoft.com/office/powerpoint/2010/main" val="351119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let’s talk about “sparse matrix vector multiplication”</a:t>
            </a:r>
          </a:p>
          <a:p>
            <a:r>
              <a:rPr lang="en-US" dirty="0" smtClean="0"/>
              <a:t>On the left,</a:t>
            </a:r>
            <a:r>
              <a:rPr lang="en-US" baseline="0" dirty="0" smtClean="0"/>
              <a:t> you’ll see a sparse matrix. Most of the values are zero (denoted by dashes). In the middle, we have a dense vector, which we want to multiply by the matrix.</a:t>
            </a:r>
          </a:p>
          <a:p>
            <a:endParaRPr lang="en-US" dirty="0" smtClean="0"/>
          </a:p>
          <a:p>
            <a:r>
              <a:rPr lang="en-US" dirty="0" smtClean="0"/>
              <a:t>Each entry</a:t>
            </a:r>
            <a:r>
              <a:rPr lang="en-US" baseline="0" dirty="0" smtClean="0"/>
              <a:t> in the matrix is multiplied by the entry in the vector that corresponds to its column *click </a:t>
            </a:r>
            <a:r>
              <a:rPr lang="en-US" baseline="0" dirty="0" err="1" smtClean="0"/>
              <a:t>click</a:t>
            </a:r>
            <a:r>
              <a:rPr lang="en-US" baseline="0" dirty="0" smtClean="0"/>
              <a:t> click*, and the results from the same row are added together to produce one of the dense vector outputs.</a:t>
            </a:r>
          </a:p>
          <a:p>
            <a:endParaRPr lang="en-US" baseline="0" dirty="0" smtClean="0"/>
          </a:p>
          <a:p>
            <a:r>
              <a:rPr lang="en-US" dirty="0" smtClean="0"/>
              <a:t>This</a:t>
            </a:r>
            <a:r>
              <a:rPr lang="en-US" baseline="0" dirty="0" smtClean="0"/>
              <a:t> process is continued for every non-zero value in the matrix, until we have filled the output vector.</a:t>
            </a:r>
          </a:p>
          <a:p>
            <a:endParaRPr lang="en-US" baseline="0" dirty="0" smtClean="0"/>
          </a:p>
          <a:p>
            <a:r>
              <a:rPr lang="en-US" baseline="0" dirty="0" smtClean="0"/>
              <a:t>You may have noticed that entries in the input vector were used multiple times, while the values in the vector were only used once. This streaming access of the vector, and the small amount of mathematical operations used to produce the output *click* mean that this is considered to be a memory bandwidth-bound kernel. Its performance is primarily constrained by how fast you can load the vector from memory.</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4</a:t>
            </a:fld>
            <a:endParaRPr lang="en-US"/>
          </a:p>
        </p:txBody>
      </p:sp>
    </p:spTree>
    <p:extLst>
      <p:ext uri="{BB962C8B-B14F-4D97-AF65-F5344CB8AC3E}">
        <p14:creationId xmlns:p14="http://schemas.microsoft.com/office/powerpoint/2010/main" val="28759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5</a:t>
            </a:fld>
            <a:endParaRPr lang="en-US"/>
          </a:p>
        </p:txBody>
      </p:sp>
    </p:spTree>
    <p:extLst>
      <p:ext uri="{BB962C8B-B14F-4D97-AF65-F5344CB8AC3E}">
        <p14:creationId xmlns:p14="http://schemas.microsoft.com/office/powerpoint/2010/main" val="125600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arrows on this slide point to the only benchmarks where</a:t>
            </a:r>
            <a:r>
              <a:rPr lang="en-US" baseline="0" dirty="0" smtClean="0"/>
              <a:t> the previous CSR-Vector </a:t>
            </a:r>
            <a:r>
              <a:rPr lang="en-US" baseline="0" dirty="0" err="1" smtClean="0"/>
              <a:t>algorith</a:t>
            </a:r>
            <a:r>
              <a:rPr lang="en-US" baseline="0" dirty="0" smtClean="0"/>
              <a:t> matches the performance of CSR-Adaptive.</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2" name="Title 1"/>
          <p:cNvSpPr>
            <a:spLocks noGrp="1"/>
          </p:cNvSpPr>
          <p:nvPr>
            <p:ph type="ctrTitle"/>
          </p:nvPr>
        </p:nvSpPr>
        <p:spPr>
          <a:xfrm>
            <a:off x="4875213" y="4322361"/>
            <a:ext cx="3707197"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75213" y="5762454"/>
            <a:ext cx="3707197"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993" y="341313"/>
            <a:ext cx="2267712" cy="886152"/>
          </a:xfrm>
          <a:prstGeom prst="rect">
            <a:avLst/>
          </a:prstGeom>
        </p:spPr>
      </p:pic>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Parallelogram 18"/>
          <p:cNvSpPr/>
          <p:nvPr userDrawn="1"/>
        </p:nvSpPr>
        <p:spPr>
          <a:xfrm flipH="1">
            <a:off x="207410" y="-1"/>
            <a:ext cx="8595360" cy="3581349"/>
          </a:xfrm>
          <a:prstGeom prst="parallelogram">
            <a:avLst>
              <a:gd name="adj" fmla="val 9895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0"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21" name="Parallelogram 20"/>
          <p:cNvSpPr/>
          <p:nvPr userDrawn="1"/>
        </p:nvSpPr>
        <p:spPr>
          <a:xfrm flipH="1">
            <a:off x="1114102" y="2236590"/>
            <a:ext cx="1737360" cy="854075"/>
          </a:xfrm>
          <a:prstGeom prst="parallelogram">
            <a:avLst>
              <a:gd name="adj" fmla="val 10046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8" name="Right Triangle 27"/>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5575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504956"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2873879"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97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18" name="Parallelogram 17"/>
          <p:cNvSpPr/>
          <p:nvPr userDrawn="1"/>
        </p:nvSpPr>
        <p:spPr>
          <a:xfrm flipH="1">
            <a:off x="4686331" y="1425576"/>
            <a:ext cx="1155207" cy="682625"/>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6" name="Parallelogram 15"/>
          <p:cNvSpPr/>
          <p:nvPr userDrawn="1"/>
        </p:nvSpPr>
        <p:spPr>
          <a:xfrm flipH="1">
            <a:off x="302498" y="744538"/>
            <a:ext cx="4957863" cy="1731962"/>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9"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2">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0" name="Right Triangle 19"/>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99090" y="345122"/>
            <a:ext cx="1201998" cy="469703"/>
          </a:xfrm>
          <a:prstGeom prst="rect">
            <a:avLst/>
          </a:prstGeom>
        </p:spPr>
      </p:pic>
    </p:spTree>
    <p:extLst>
      <p:ext uri="{BB962C8B-B14F-4D97-AF65-F5344CB8AC3E}">
        <p14:creationId xmlns:p14="http://schemas.microsoft.com/office/powerpoint/2010/main" val="89328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2" name="Title 1"/>
          <p:cNvSpPr>
            <a:spLocks noGrp="1"/>
          </p:cNvSpPr>
          <p:nvPr>
            <p:ph type="ctrTitle"/>
          </p:nvPr>
        </p:nvSpPr>
        <p:spPr>
          <a:xfrm>
            <a:off x="4875213" y="4465307"/>
            <a:ext cx="3707197"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75213" y="5762454"/>
            <a:ext cx="3707197"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ight Triangle 13"/>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Parallelogram 15"/>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993" y="341313"/>
            <a:ext cx="2267712" cy="886152"/>
          </a:xfrm>
          <a:prstGeom prst="rect">
            <a:avLst/>
          </a:prstGeom>
        </p:spPr>
      </p:pic>
    </p:spTree>
    <p:extLst>
      <p:ext uri="{BB962C8B-B14F-4D97-AF65-F5344CB8AC3E}">
        <p14:creationId xmlns:p14="http://schemas.microsoft.com/office/powerpoint/2010/main" val="139763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 name="Parallelogram 2"/>
          <p:cNvSpPr/>
          <p:nvPr userDrawn="1"/>
        </p:nvSpPr>
        <p:spPr>
          <a:xfrm>
            <a:off x="103612" y="0"/>
            <a:ext cx="9040388" cy="4868863"/>
          </a:xfrm>
          <a:custGeom>
            <a:avLst/>
            <a:gdLst>
              <a:gd name="connsiteX0" fmla="*/ 0 w 14473372"/>
              <a:gd name="connsiteY0" fmla="*/ 4865688 h 4865688"/>
              <a:gd name="connsiteX1" fmla="*/ 4835910 w 14473372"/>
              <a:gd name="connsiteY1" fmla="*/ 0 h 4865688"/>
              <a:gd name="connsiteX2" fmla="*/ 14473372 w 14473372"/>
              <a:gd name="connsiteY2" fmla="*/ 0 h 4865688"/>
              <a:gd name="connsiteX3" fmla="*/ 9637462 w 14473372"/>
              <a:gd name="connsiteY3" fmla="*/ 4865688 h 4865688"/>
              <a:gd name="connsiteX4" fmla="*/ 0 w 14473372"/>
              <a:gd name="connsiteY4" fmla="*/ 4865688 h 4865688"/>
              <a:gd name="connsiteX0" fmla="*/ 0 w 14473372"/>
              <a:gd name="connsiteY0" fmla="*/ 4865688 h 4865688"/>
              <a:gd name="connsiteX1" fmla="*/ 4835910 w 14473372"/>
              <a:gd name="connsiteY1" fmla="*/ 0 h 4865688"/>
              <a:gd name="connsiteX2" fmla="*/ 14473372 w 14473372"/>
              <a:gd name="connsiteY2" fmla="*/ 0 h 4865688"/>
              <a:gd name="connsiteX3" fmla="*/ 12050529 w 14473372"/>
              <a:gd name="connsiteY3" fmla="*/ 2436653 h 4865688"/>
              <a:gd name="connsiteX4" fmla="*/ 9637462 w 14473372"/>
              <a:gd name="connsiteY4" fmla="*/ 4865688 h 4865688"/>
              <a:gd name="connsiteX5" fmla="*/ 0 w 14473372"/>
              <a:gd name="connsiteY5" fmla="*/ 4865688 h 4865688"/>
              <a:gd name="connsiteX0" fmla="*/ 0 w 14473372"/>
              <a:gd name="connsiteY0" fmla="*/ 4868308 h 4868308"/>
              <a:gd name="connsiteX1" fmla="*/ 4835910 w 14473372"/>
              <a:gd name="connsiteY1" fmla="*/ 2620 h 4868308"/>
              <a:gd name="connsiteX2" fmla="*/ 12047909 w 14473372"/>
              <a:gd name="connsiteY2" fmla="*/ 0 h 4868308"/>
              <a:gd name="connsiteX3" fmla="*/ 14473372 w 14473372"/>
              <a:gd name="connsiteY3" fmla="*/ 2620 h 4868308"/>
              <a:gd name="connsiteX4" fmla="*/ 12050529 w 14473372"/>
              <a:gd name="connsiteY4" fmla="*/ 2439273 h 4868308"/>
              <a:gd name="connsiteX5" fmla="*/ 9637462 w 14473372"/>
              <a:gd name="connsiteY5" fmla="*/ 4868308 h 4868308"/>
              <a:gd name="connsiteX6" fmla="*/ 0 w 14473372"/>
              <a:gd name="connsiteY6" fmla="*/ 4868308 h 4868308"/>
              <a:gd name="connsiteX0" fmla="*/ 0 w 12050529"/>
              <a:gd name="connsiteY0" fmla="*/ 4868308 h 4868308"/>
              <a:gd name="connsiteX1" fmla="*/ 4835910 w 12050529"/>
              <a:gd name="connsiteY1" fmla="*/ 2620 h 4868308"/>
              <a:gd name="connsiteX2" fmla="*/ 12047909 w 12050529"/>
              <a:gd name="connsiteY2" fmla="*/ 0 h 4868308"/>
              <a:gd name="connsiteX3" fmla="*/ 12050529 w 12050529"/>
              <a:gd name="connsiteY3" fmla="*/ 2439273 h 4868308"/>
              <a:gd name="connsiteX4" fmla="*/ 9637462 w 12050529"/>
              <a:gd name="connsiteY4" fmla="*/ 4868308 h 4868308"/>
              <a:gd name="connsiteX5" fmla="*/ 0 w 12050529"/>
              <a:gd name="connsiteY5" fmla="*/ 4868308 h 48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0529" h="4868308">
                <a:moveTo>
                  <a:pt x="0" y="4868308"/>
                </a:moveTo>
                <a:lnTo>
                  <a:pt x="4835910" y="2620"/>
                </a:lnTo>
                <a:lnTo>
                  <a:pt x="12047909" y="0"/>
                </a:lnTo>
                <a:cubicBezTo>
                  <a:pt x="12048782" y="813091"/>
                  <a:pt x="12049656" y="1626182"/>
                  <a:pt x="12050529" y="2439273"/>
                </a:cubicBezTo>
                <a:lnTo>
                  <a:pt x="9637462" y="4868308"/>
                </a:lnTo>
                <a:lnTo>
                  <a:pt x="0" y="4868308"/>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ight Triangle 6"/>
          <p:cNvSpPr/>
          <p:nvPr userDrawn="1"/>
        </p:nvSpPr>
        <p:spPr>
          <a:xfrm flipH="1">
            <a:off x="6111879" y="3951289"/>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2184137" y="2526758"/>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99090" y="345122"/>
            <a:ext cx="1201998" cy="469703"/>
          </a:xfrm>
          <a:prstGeom prst="rect">
            <a:avLst/>
          </a:prstGeom>
        </p:spPr>
      </p:pic>
    </p:spTree>
    <p:extLst>
      <p:ext uri="{BB962C8B-B14F-4D97-AF65-F5344CB8AC3E}">
        <p14:creationId xmlns:p14="http://schemas.microsoft.com/office/powerpoint/2010/main" val="83037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775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smtClean="0"/>
              <a:t>Click to edit Master title style</a:t>
            </a:r>
            <a:endParaRPr lang="en-US" dirty="0"/>
          </a:p>
        </p:txBody>
      </p:sp>
      <p:sp>
        <p:nvSpPr>
          <p:cNvPr id="5"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6592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64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1495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528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705"/>
            <a:ext cx="7498080"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74388" y="1381125"/>
            <a:ext cx="8595360"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115514"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smtClean="0">
              <a:solidFill>
                <a:schemeClr val="tx1"/>
              </a:solidFill>
              <a:latin typeface="Calibri" pitchFamily="34" charset="0"/>
              <a:cs typeface="Arial" pitchFamily="34" charset="0"/>
            </a:endParaRPr>
          </a:p>
        </p:txBody>
      </p:sp>
      <p:sp>
        <p:nvSpPr>
          <p:cNvPr id="9" name="TextBox 8"/>
          <p:cNvSpPr txBox="1"/>
          <p:nvPr/>
        </p:nvSpPr>
        <p:spPr>
          <a:xfrm>
            <a:off x="332357" y="6561383"/>
            <a:ext cx="6476132" cy="236748"/>
          </a:xfrm>
          <a:prstGeom prst="rect">
            <a:avLst/>
          </a:prstGeom>
          <a:noFill/>
        </p:spPr>
        <p:txBody>
          <a:bodyPr wrap="none" lIns="0" tIns="41029" rIns="0" bIns="41029" rtlCol="0" anchor="ctr">
            <a:spAutoFit/>
          </a:bodyPr>
          <a:lstStyle/>
          <a:p>
            <a:pPr algn="l"/>
            <a:r>
              <a:rPr lang="en-US" sz="1000" b="0" cap="all" dirty="0" smtClean="0">
                <a:solidFill>
                  <a:schemeClr val="tx1"/>
                </a:solidFill>
                <a:latin typeface="Calibri" pitchFamily="34" charset="0"/>
                <a:cs typeface="Arial" pitchFamily="34" charset="0"/>
              </a:rPr>
              <a:t>|  Efficient Sparse Matrix-Vector Multiplication on GPUs using the CSR Storage Format</a:t>
            </a:r>
            <a:r>
              <a:rPr lang="en-US" sz="1000" b="0" cap="all" baseline="0" dirty="0" smtClean="0">
                <a:solidFill>
                  <a:schemeClr val="tx1"/>
                </a:solidFill>
                <a:latin typeface="Calibri" pitchFamily="34" charset="0"/>
                <a:cs typeface="Arial" pitchFamily="34" charset="0"/>
              </a:rPr>
              <a:t>  </a:t>
            </a:r>
            <a:r>
              <a:rPr lang="en-US" sz="1000" b="0" cap="all" dirty="0" smtClean="0">
                <a:solidFill>
                  <a:schemeClr val="tx1"/>
                </a:solidFill>
                <a:latin typeface="Calibri" pitchFamily="34" charset="0"/>
                <a:cs typeface="Arial" pitchFamily="34" charset="0"/>
              </a:rPr>
              <a:t>| November 20, 2014</a:t>
            </a:r>
          </a:p>
        </p:txBody>
      </p:sp>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99090" y="344925"/>
            <a:ext cx="1201998" cy="469703"/>
          </a:xfrm>
          <a:prstGeom prst="rect">
            <a:avLst/>
          </a:prstGeom>
        </p:spPr>
      </p:pic>
    </p:spTree>
    <p:extLst>
      <p:ext uri="{BB962C8B-B14F-4D97-AF65-F5344CB8AC3E}">
        <p14:creationId xmlns:p14="http://schemas.microsoft.com/office/powerpoint/2010/main" val="363749009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2" r:id="rId8"/>
    <p:sldLayoutId id="2147483703" r:id="rId9"/>
    <p:sldLayoutId id="214748370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35665" y="4837813"/>
            <a:ext cx="7646746" cy="856147"/>
          </a:xfrm>
          <a:solidFill>
            <a:schemeClr val="bg1">
              <a:alpha val="60000"/>
            </a:schemeClr>
          </a:solidFill>
        </p:spPr>
        <p:txBody>
          <a:bodyPr anchor="ctr"/>
          <a:lstStyle/>
          <a:p>
            <a:r>
              <a:rPr lang="en-US" dirty="0" smtClean="0"/>
              <a:t>Efficient Sparse Matrix-Vector Multiplication on GPUs using the CSR Storage Format</a:t>
            </a:r>
            <a:endParaRPr lang="en-US" dirty="0"/>
          </a:p>
        </p:txBody>
      </p:sp>
      <p:sp>
        <p:nvSpPr>
          <p:cNvPr id="10" name="Subtitle 9"/>
          <p:cNvSpPr>
            <a:spLocks noGrp="1"/>
          </p:cNvSpPr>
          <p:nvPr>
            <p:ph type="subTitle" idx="1"/>
          </p:nvPr>
        </p:nvSpPr>
        <p:spPr>
          <a:xfrm>
            <a:off x="4306187" y="5762454"/>
            <a:ext cx="4276224" cy="914400"/>
          </a:xfrm>
        </p:spPr>
        <p:txBody>
          <a:bodyPr/>
          <a:lstStyle/>
          <a:p>
            <a:r>
              <a:rPr lang="en-US" dirty="0" smtClean="0"/>
              <a:t>Joseph L. </a:t>
            </a:r>
            <a:r>
              <a:rPr lang="en-US" dirty="0" err="1" smtClean="0"/>
              <a:t>GreathousE,</a:t>
            </a:r>
            <a:r>
              <a:rPr lang="en-US" dirty="0" smtClean="0"/>
              <a:t> Mayank Daga</a:t>
            </a:r>
          </a:p>
          <a:p>
            <a:r>
              <a:rPr lang="en-US" dirty="0" smtClean="0"/>
              <a:t>AMD Research</a:t>
            </a:r>
          </a:p>
          <a:p>
            <a:r>
              <a:rPr lang="en-US" dirty="0" smtClean="0"/>
              <a:t>11/20/2014</a:t>
            </a:r>
            <a:endParaRPr lang="en-US" dirty="0"/>
          </a:p>
        </p:txBody>
      </p:sp>
      <p:sp>
        <p:nvSpPr>
          <p:cNvPr id="6" name="Parallelogram 5"/>
          <p:cNvSpPr/>
          <p:nvPr/>
        </p:nvSpPr>
        <p:spPr>
          <a:xfrm flipH="1">
            <a:off x="-1" y="4837812"/>
            <a:ext cx="1860697" cy="92464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718618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944419837"/>
              </p:ext>
            </p:extLst>
          </p:nvPr>
        </p:nvGraphicFramePr>
        <p:xfrm>
          <a:off x="428279" y="5936684"/>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CSR-Vector</a:t>
            </a:r>
            <a:endParaRPr lang="en-US" dirty="0"/>
          </a:p>
        </p:txBody>
      </p:sp>
      <p:sp>
        <p:nvSpPr>
          <p:cNvPr id="22531" name="Content Placeholder 1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p:txBody>
      </p:sp>
      <p:graphicFrame>
        <p:nvGraphicFramePr>
          <p:cNvPr id="2" name="Table 1"/>
          <p:cNvGraphicFramePr>
            <a:graphicFrameLocks noGrp="1"/>
          </p:cNvGraphicFramePr>
          <p:nvPr/>
        </p:nvGraphicFramePr>
        <p:xfrm>
          <a:off x="3304963" y="1490862"/>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One workgroup (multiple threads) per matrix row</a:t>
            </a:r>
          </a:p>
          <a:p>
            <a:endParaRPr lang="en-US" dirty="0" smtClean="0"/>
          </a:p>
          <a:p>
            <a:endParaRPr lang="en-US" dirty="0" smtClean="0"/>
          </a:p>
        </p:txBody>
      </p:sp>
      <p:cxnSp>
        <p:nvCxnSpPr>
          <p:cNvPr id="44" name="Straight Arrow Connector 43"/>
          <p:cNvCxnSpPr/>
          <p:nvPr/>
        </p:nvCxnSpPr>
        <p:spPr>
          <a:xfrm>
            <a:off x="2637917" y="1613866"/>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99312" y="1423293"/>
            <a:ext cx="1534720" cy="369332"/>
          </a:xfrm>
          <a:prstGeom prst="rect">
            <a:avLst/>
          </a:prstGeom>
          <a:noFill/>
        </p:spPr>
        <p:txBody>
          <a:bodyPr wrap="none" rtlCol="0">
            <a:spAutoFit/>
          </a:bodyPr>
          <a:lstStyle/>
          <a:p>
            <a:r>
              <a:rPr lang="en-US" dirty="0" smtClean="0"/>
              <a:t>Workgroup #1</a:t>
            </a:r>
            <a:endParaRPr lang="en-US" dirty="0"/>
          </a:p>
        </p:txBody>
      </p:sp>
      <p:sp>
        <p:nvSpPr>
          <p:cNvPr id="55" name="TextBox 54"/>
          <p:cNvSpPr txBox="1"/>
          <p:nvPr/>
        </p:nvSpPr>
        <p:spPr>
          <a:xfrm>
            <a:off x="1103197" y="1717164"/>
            <a:ext cx="1534720" cy="369332"/>
          </a:xfrm>
          <a:prstGeom prst="rect">
            <a:avLst/>
          </a:prstGeom>
          <a:noFill/>
        </p:spPr>
        <p:txBody>
          <a:bodyPr wrap="none" rtlCol="0">
            <a:spAutoFit/>
          </a:bodyPr>
          <a:lstStyle/>
          <a:p>
            <a:r>
              <a:rPr lang="en-US" dirty="0" smtClean="0"/>
              <a:t>Workgroup #2</a:t>
            </a:r>
            <a:endParaRPr lang="en-US" dirty="0"/>
          </a:p>
        </p:txBody>
      </p:sp>
      <p:sp>
        <p:nvSpPr>
          <p:cNvPr id="56" name="TextBox 55"/>
          <p:cNvSpPr txBox="1"/>
          <p:nvPr/>
        </p:nvSpPr>
        <p:spPr>
          <a:xfrm>
            <a:off x="1046864" y="4386859"/>
            <a:ext cx="1639616" cy="369332"/>
          </a:xfrm>
          <a:prstGeom prst="rect">
            <a:avLst/>
          </a:prstGeom>
          <a:noFill/>
        </p:spPr>
        <p:txBody>
          <a:bodyPr wrap="none" rtlCol="0">
            <a:spAutoFit/>
          </a:bodyPr>
          <a:lstStyle/>
          <a:p>
            <a:r>
              <a:rPr lang="en-US" dirty="0" smtClean="0"/>
              <a:t>Workgroup #12</a:t>
            </a:r>
            <a:endParaRPr lang="en-US" dirty="0"/>
          </a:p>
        </p:txBody>
      </p:sp>
      <p:cxnSp>
        <p:nvCxnSpPr>
          <p:cNvPr id="63" name="Straight Arrow Connector 62"/>
          <p:cNvCxnSpPr/>
          <p:nvPr/>
        </p:nvCxnSpPr>
        <p:spPr>
          <a:xfrm>
            <a:off x="2637917" y="4571525"/>
            <a:ext cx="664566" cy="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634032" y="1901830"/>
            <a:ext cx="664566" cy="0"/>
          </a:xfrm>
          <a:prstGeom prst="straightConnector1">
            <a:avLst/>
          </a:prstGeom>
          <a:ln w="381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22182" y="2300814"/>
            <a:ext cx="280846" cy="1538883"/>
          </a:xfrm>
          <a:prstGeom prst="rect">
            <a:avLst/>
          </a:prstGeom>
          <a:noFill/>
        </p:spPr>
        <p:txBody>
          <a:bodyPr wrap="none" rtlCol="0">
            <a:spAutoFit/>
          </a:bodyPr>
          <a:lstStyle/>
          <a:p>
            <a:pPr>
              <a:spcAft>
                <a:spcPts val="600"/>
              </a:spcAft>
              <a:buClr>
                <a:schemeClr val="bg2"/>
              </a:buClr>
            </a:pPr>
            <a:r>
              <a:rPr lang="en-US" sz="2800" b="1" dirty="0" smtClean="0"/>
              <a:t>.</a:t>
            </a:r>
          </a:p>
          <a:p>
            <a:pPr>
              <a:spcAft>
                <a:spcPts val="600"/>
              </a:spcAft>
              <a:buClr>
                <a:schemeClr val="bg2"/>
              </a:buClr>
            </a:pPr>
            <a:r>
              <a:rPr lang="en-US" sz="2800" b="1" dirty="0" smtClean="0"/>
              <a:t>.</a:t>
            </a:r>
          </a:p>
          <a:p>
            <a:pPr>
              <a:spcAft>
                <a:spcPts val="600"/>
              </a:spcAft>
              <a:buClr>
                <a:schemeClr val="bg2"/>
              </a:buClr>
            </a:pPr>
            <a:r>
              <a:rPr lang="en-US" sz="2800" b="1" dirty="0"/>
              <a:t>.</a:t>
            </a:r>
            <a:endParaRPr lang="en-US" sz="2800" b="1" dirty="0" smtClean="0"/>
          </a:p>
        </p:txBody>
      </p:sp>
      <p:cxnSp>
        <p:nvCxnSpPr>
          <p:cNvPr id="31" name="Straight Arrow Connector 30"/>
          <p:cNvCxnSpPr/>
          <p:nvPr/>
        </p:nvCxnSpPr>
        <p:spPr>
          <a:xfrm>
            <a:off x="6744410" y="5329214"/>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010371" y="5329214"/>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7256661" y="5329214"/>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523219" y="5329214"/>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674191" y="5329214"/>
            <a:ext cx="0" cy="607470"/>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Parallelogram 40"/>
          <p:cNvSpPr/>
          <p:nvPr/>
        </p:nvSpPr>
        <p:spPr>
          <a:xfrm flipH="1">
            <a:off x="3853456" y="4756191"/>
            <a:ext cx="5321835" cy="55907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Good: coalesced accesses</a:t>
            </a:r>
            <a:endParaRPr lang="en-US" sz="2800" dirty="0">
              <a:solidFill>
                <a:prstClr val="white"/>
              </a:solidFill>
            </a:endParaRPr>
          </a:p>
        </p:txBody>
      </p:sp>
      <p:sp>
        <p:nvSpPr>
          <p:cNvPr id="42" name="Parallelogram 41"/>
          <p:cNvSpPr/>
          <p:nvPr/>
        </p:nvSpPr>
        <p:spPr>
          <a:xfrm>
            <a:off x="1293541" y="4750283"/>
            <a:ext cx="4524235" cy="569250"/>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Bad: poor parallelism</a:t>
            </a:r>
            <a:endParaRPr lang="en-US" sz="2800" dirty="0">
              <a:solidFill>
                <a:prstClr val="white"/>
              </a:solidFill>
            </a:endParaRPr>
          </a:p>
        </p:txBody>
      </p:sp>
    </p:spTree>
    <p:extLst>
      <p:ext uri="{BB962C8B-B14F-4D97-AF65-F5344CB8AC3E}">
        <p14:creationId xmlns:p14="http://schemas.microsoft.com/office/powerpoint/2010/main" val="1271035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3" grpId="0"/>
      <p:bldP spid="41" grpId="0" animBg="1"/>
      <p:bldP spid="41" grpId="1"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GPU </a:t>
            </a:r>
            <a:r>
              <a:rPr lang="en-US" dirty="0" err="1" smtClean="0"/>
              <a:t>SpMV</a:t>
            </a:r>
            <a:r>
              <a:rPr lang="en-US" dirty="0" smtClean="0"/>
              <a:t> Fast</a:t>
            </a:r>
            <a:endParaRPr lang="en-US" dirty="0"/>
          </a:p>
        </p:txBody>
      </p:sp>
      <p:sp>
        <p:nvSpPr>
          <p:cNvPr id="3" name="Content Placeholder 2"/>
          <p:cNvSpPr>
            <a:spLocks noGrp="1"/>
          </p:cNvSpPr>
          <p:nvPr>
            <p:ph idx="1"/>
          </p:nvPr>
        </p:nvSpPr>
        <p:spPr/>
        <p:txBody>
          <a:bodyPr/>
          <a:lstStyle/>
          <a:p>
            <a:r>
              <a:rPr lang="en-US" dirty="0" smtClean="0"/>
              <a:t>Neither CSR-Scalar nor CSR-Vector offer ideal performance.</a:t>
            </a:r>
          </a:p>
          <a:p>
            <a:endParaRPr lang="en-US" dirty="0" smtClean="0"/>
          </a:p>
          <a:p>
            <a:r>
              <a:rPr lang="en-US" dirty="0"/>
              <a:t>CSR works well on CPUs and is widely used</a:t>
            </a:r>
          </a:p>
          <a:p>
            <a:endParaRPr lang="en-US" dirty="0"/>
          </a:p>
          <a:p>
            <a:r>
              <a:rPr lang="en-US" dirty="0" smtClean="0"/>
              <a:t>Traditional solution: new matrix storage format + new algorithms</a:t>
            </a:r>
          </a:p>
          <a:p>
            <a:pPr lvl="1"/>
            <a:r>
              <a:rPr lang="en-US" dirty="0" smtClean="0"/>
              <a:t>ELLPACK/ITPACK, BCSR, DIA, BDIA, SELL, SBELL, ELL+COO Hybrid, many others</a:t>
            </a:r>
          </a:p>
          <a:p>
            <a:pPr lvl="1"/>
            <a:r>
              <a:rPr lang="en-US" dirty="0" smtClean="0"/>
              <a:t>Auto-tuning frameworks like </a:t>
            </a:r>
            <a:r>
              <a:rPr lang="en-US" dirty="0" err="1" smtClean="0"/>
              <a:t>clSpMV</a:t>
            </a:r>
            <a:r>
              <a:rPr lang="en-US" dirty="0" smtClean="0"/>
              <a:t> try to find the best format for each matrix</a:t>
            </a:r>
          </a:p>
          <a:p>
            <a:pPr lvl="1"/>
            <a:r>
              <a:rPr lang="en-US" dirty="0" smtClean="0"/>
              <a:t>Can require more storage space or dynamic transformation overhead</a:t>
            </a:r>
          </a:p>
          <a:p>
            <a:pPr marL="0" indent="0">
              <a:buNone/>
            </a:pPr>
            <a:endParaRPr lang="en-US" b="1" dirty="0"/>
          </a:p>
          <a:p>
            <a:r>
              <a:rPr lang="en-US" dirty="0" smtClean="0"/>
              <a:t>Can we find a good GPU algorithm that </a:t>
            </a:r>
            <a:r>
              <a:rPr lang="en-US" b="1" u="sng" dirty="0" smtClean="0"/>
              <a:t>does not modify the original CSR data</a:t>
            </a:r>
            <a:r>
              <a:rPr lang="en-US" dirty="0" smtClean="0"/>
              <a:t>?</a:t>
            </a:r>
            <a:endParaRPr lang="en-US" u="sng" dirty="0" smtClean="0"/>
          </a:p>
        </p:txBody>
      </p:sp>
    </p:spTree>
    <p:extLst>
      <p:ext uri="{BB962C8B-B14F-4D97-AF65-F5344CB8AC3E}">
        <p14:creationId xmlns:p14="http://schemas.microsoft.com/office/powerpoint/2010/main" val="881333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bwMode="auto">
          <a:xfrm>
            <a:off x="946299" y="3776663"/>
            <a:ext cx="4890476" cy="1841500"/>
          </a:xfrm>
        </p:spPr>
        <p:txBody>
          <a:bodyPr wrap="square" numCol="1" compatLnSpc="1">
            <a:prstTxWarp prst="textNoShape">
              <a:avLst/>
            </a:prstTxWarp>
          </a:bodyPr>
          <a:lstStyle/>
          <a:p>
            <a:pPr eaLnBrk="1" hangingPunct="1"/>
            <a:r>
              <a:rPr lang="en-US" dirty="0" smtClean="0"/>
              <a:t>CSR-Adaptive</a:t>
            </a:r>
          </a:p>
        </p:txBody>
      </p:sp>
    </p:spTree>
    <p:extLst>
      <p:ext uri="{BB962C8B-B14F-4D97-AF65-F5344CB8AC3E}">
        <p14:creationId xmlns:p14="http://schemas.microsoft.com/office/powerpoint/2010/main" val="13521887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206671105"/>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Increasing Bandwidth Efficiency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34336883"/>
              </p:ext>
            </p:extLst>
          </p:nvPr>
        </p:nvGraphicFramePr>
        <p:xfrm>
          <a:off x="2971868" y="1278202"/>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p:txBody>
      </p:sp>
      <p:sp>
        <p:nvSpPr>
          <p:cNvPr id="4" name="TextBox 3"/>
          <p:cNvSpPr txBox="1"/>
          <p:nvPr/>
        </p:nvSpPr>
        <p:spPr>
          <a:xfrm>
            <a:off x="5279965" y="3446511"/>
            <a:ext cx="3394554" cy="707886"/>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CSR-Vector coalesces long rows by streaming into the LDS</a:t>
            </a:r>
          </a:p>
        </p:txBody>
      </p:sp>
      <p:cxnSp>
        <p:nvCxnSpPr>
          <p:cNvPr id="6" name="Straight Arrow Connector 5"/>
          <p:cNvCxnSpPr/>
          <p:nvPr/>
        </p:nvCxnSpPr>
        <p:spPr>
          <a:xfrm>
            <a:off x="5279965" y="4154397"/>
            <a:ext cx="1383883" cy="1179437"/>
          </a:xfrm>
          <a:prstGeom prst="straightConnector1">
            <a:avLst/>
          </a:prstGeom>
          <a:noFill/>
          <a:ln w="28575">
            <a:solidFill>
              <a:schemeClr val="accent2"/>
            </a:solidFill>
          </a:ln>
        </p:spPr>
      </p:cxnSp>
      <p:cxnSp>
        <p:nvCxnSpPr>
          <p:cNvPr id="8" name="Straight Arrow Connector 7"/>
          <p:cNvCxnSpPr/>
          <p:nvPr/>
        </p:nvCxnSpPr>
        <p:spPr>
          <a:xfrm>
            <a:off x="8674519" y="4154397"/>
            <a:ext cx="2" cy="1179437"/>
          </a:xfrm>
          <a:prstGeom prst="straightConnector1">
            <a:avLst/>
          </a:prstGeom>
          <a:noFill/>
          <a:ln w="28575">
            <a:solidFill>
              <a:schemeClr val="accent2"/>
            </a:solidFill>
          </a:ln>
        </p:spPr>
      </p:cxnSp>
    </p:spTree>
    <p:extLst>
      <p:ext uri="{BB962C8B-B14F-4D97-AF65-F5344CB8AC3E}">
        <p14:creationId xmlns:p14="http://schemas.microsoft.com/office/powerpoint/2010/main" val="3387452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1654484025"/>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CSR-Vector Using the LDS</a:t>
            </a:r>
            <a:endParaRPr lang="en-US" dirty="0"/>
          </a:p>
        </p:txBody>
      </p:sp>
      <p:sp>
        <p:nvSpPr>
          <p:cNvPr id="4" name="Rectangle 3"/>
          <p:cNvSpPr/>
          <p:nvPr/>
        </p:nvSpPr>
        <p:spPr>
          <a:xfrm>
            <a:off x="2471895" y="1515656"/>
            <a:ext cx="4124915" cy="276329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solidFill>
                <a:schemeClr val="bg1"/>
              </a:solidFill>
            </a:endParaRPr>
          </a:p>
        </p:txBody>
      </p:sp>
      <p:sp>
        <p:nvSpPr>
          <p:cNvPr id="5" name="TextBox 4"/>
          <p:cNvSpPr txBox="1"/>
          <p:nvPr/>
        </p:nvSpPr>
        <p:spPr>
          <a:xfrm>
            <a:off x="2470099" y="1081915"/>
            <a:ext cx="4124915"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ext uri="{D42A27DB-BD31-4B8C-83A1-F6EECF244321}">
                <p14:modId xmlns:p14="http://schemas.microsoft.com/office/powerpoint/2010/main" val="2320497441"/>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620067388"/>
              </p:ext>
            </p:extLst>
          </p:nvPr>
        </p:nvGraphicFramePr>
        <p:xfrm>
          <a:off x="661295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176324719"/>
              </p:ext>
            </p:extLst>
          </p:nvPr>
        </p:nvGraphicFramePr>
        <p:xfrm>
          <a:off x="764373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193237029"/>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cxnSp>
        <p:nvCxnSpPr>
          <p:cNvPr id="24" name="Straight Arrow Connector 23"/>
          <p:cNvCxnSpPr/>
          <p:nvPr/>
        </p:nvCxnSpPr>
        <p:spPr>
          <a:xfrm>
            <a:off x="6724142" y="4734715"/>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990103" y="4734715"/>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236393" y="4734715"/>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502951" y="4734715"/>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768141" y="4734716"/>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34102" y="4734716"/>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280392" y="4734716"/>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8546950" y="4734716"/>
            <a:ext cx="0" cy="607470"/>
          </a:xfrm>
          <a:prstGeom prst="straightConnector1">
            <a:avLst/>
          </a:prstGeom>
          <a:ln w="38100">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 name="Curved Down Arrow 1"/>
          <p:cNvSpPr/>
          <p:nvPr/>
        </p:nvSpPr>
        <p:spPr>
          <a:xfrm flipH="1">
            <a:off x="3536740" y="2391390"/>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Curved Down Arrow 31"/>
          <p:cNvSpPr/>
          <p:nvPr/>
        </p:nvSpPr>
        <p:spPr>
          <a:xfrm flipH="1">
            <a:off x="4054404" y="2391391"/>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Curved Down Arrow 32"/>
          <p:cNvSpPr/>
          <p:nvPr/>
        </p:nvSpPr>
        <p:spPr>
          <a:xfrm flipH="1">
            <a:off x="4572068" y="2391392"/>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Curved Down Arrow 33"/>
          <p:cNvSpPr/>
          <p:nvPr/>
        </p:nvSpPr>
        <p:spPr>
          <a:xfrm flipH="1">
            <a:off x="5089732" y="2400565"/>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 name="TextBox 2"/>
          <p:cNvSpPr txBox="1"/>
          <p:nvPr/>
        </p:nvSpPr>
        <p:spPr>
          <a:xfrm>
            <a:off x="3536739" y="2009018"/>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6" name="TextBox 35"/>
          <p:cNvSpPr txBox="1"/>
          <p:nvPr/>
        </p:nvSpPr>
        <p:spPr>
          <a:xfrm>
            <a:off x="4053194" y="2006317"/>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7" name="TextBox 36"/>
          <p:cNvSpPr txBox="1"/>
          <p:nvPr/>
        </p:nvSpPr>
        <p:spPr>
          <a:xfrm>
            <a:off x="4572068" y="2011492"/>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8" name="TextBox 37"/>
          <p:cNvSpPr txBox="1"/>
          <p:nvPr/>
        </p:nvSpPr>
        <p:spPr>
          <a:xfrm>
            <a:off x="5089732" y="2006316"/>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graphicFrame>
        <p:nvGraphicFramePr>
          <p:cNvPr id="40" name="Table 39"/>
          <p:cNvGraphicFramePr>
            <a:graphicFrameLocks noGrp="1"/>
          </p:cNvGraphicFramePr>
          <p:nvPr>
            <p:extLst>
              <p:ext uri="{D42A27DB-BD31-4B8C-83A1-F6EECF244321}">
                <p14:modId xmlns:p14="http://schemas.microsoft.com/office/powerpoint/2010/main" val="1164187621"/>
              </p:ext>
            </p:extLst>
          </p:nvPr>
        </p:nvGraphicFramePr>
        <p:xfrm>
          <a:off x="3484731" y="267758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1" name="Parallelogram 40"/>
          <p:cNvSpPr/>
          <p:nvPr/>
        </p:nvSpPr>
        <p:spPr>
          <a:xfrm flipH="1">
            <a:off x="2720080" y="3194402"/>
            <a:ext cx="4004062" cy="1240491"/>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Fast </a:t>
            </a:r>
            <a:r>
              <a:rPr lang="en-US" sz="2800" dirty="0" err="1" smtClean="0">
                <a:solidFill>
                  <a:prstClr val="white"/>
                </a:solidFill>
              </a:rPr>
              <a:t>uncoalesced</a:t>
            </a:r>
            <a:r>
              <a:rPr lang="en-US" sz="2800" dirty="0" smtClean="0">
                <a:solidFill>
                  <a:prstClr val="white"/>
                </a:solidFill>
              </a:rPr>
              <a:t> accesses!</a:t>
            </a:r>
            <a:endParaRPr lang="en-US" sz="2800" dirty="0">
              <a:solidFill>
                <a:prstClr val="white"/>
              </a:solidFill>
            </a:endParaRPr>
          </a:p>
        </p:txBody>
      </p:sp>
      <p:sp>
        <p:nvSpPr>
          <p:cNvPr id="42" name="Curved Down Arrow 41"/>
          <p:cNvSpPr/>
          <p:nvPr/>
        </p:nvSpPr>
        <p:spPr>
          <a:xfrm flipH="1">
            <a:off x="3534319" y="2244626"/>
            <a:ext cx="628248" cy="43321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Curved Down Arrow 42"/>
          <p:cNvSpPr/>
          <p:nvPr/>
        </p:nvSpPr>
        <p:spPr>
          <a:xfrm flipH="1">
            <a:off x="4569646" y="2244626"/>
            <a:ext cx="630060"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4096250147"/>
              </p:ext>
            </p:extLst>
          </p:nvPr>
        </p:nvGraphicFramePr>
        <p:xfrm>
          <a:off x="3484731" y="2678548"/>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172817060"/>
              </p:ext>
            </p:extLst>
          </p:nvPr>
        </p:nvGraphicFramePr>
        <p:xfrm>
          <a:off x="3484731" y="2673487"/>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7" name="Curved Down Arrow 46"/>
          <p:cNvSpPr/>
          <p:nvPr/>
        </p:nvSpPr>
        <p:spPr>
          <a:xfrm flipH="1">
            <a:off x="3533109" y="2240269"/>
            <a:ext cx="1150550" cy="43827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8" name="Parallelogram 47"/>
          <p:cNvSpPr/>
          <p:nvPr/>
        </p:nvSpPr>
        <p:spPr>
          <a:xfrm flipH="1">
            <a:off x="5683826" y="3445623"/>
            <a:ext cx="3460171" cy="833330"/>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Fast accesses</a:t>
            </a:r>
          </a:p>
          <a:p>
            <a:pPr algn="ctr">
              <a:defRPr/>
            </a:pPr>
            <a:r>
              <a:rPr lang="en-US" sz="2800" dirty="0" smtClean="0">
                <a:solidFill>
                  <a:prstClr val="white"/>
                </a:solidFill>
              </a:rPr>
              <a:t>everywhere</a:t>
            </a:r>
            <a:endParaRPr lang="en-US" sz="2800" dirty="0">
              <a:solidFill>
                <a:prstClr val="white"/>
              </a:solidFill>
            </a:endParaRPr>
          </a:p>
        </p:txBody>
      </p:sp>
    </p:spTree>
    <p:extLst>
      <p:ext uri="{BB962C8B-B14F-4D97-AF65-F5344CB8AC3E}">
        <p14:creationId xmlns:p14="http://schemas.microsoft.com/office/powerpoint/2010/main" val="4125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3.88889E-6 1.85185E-6 L -0.34097 -0.38912 " pathEditMode="relative" rAng="0" ptsTypes="AA">
                                      <p:cBhvr>
                                        <p:cTn id="18" dur="1000" fill="hold"/>
                                        <p:tgtEl>
                                          <p:spTgt spid="18"/>
                                        </p:tgtEl>
                                        <p:attrNameLst>
                                          <p:attrName>ppt_x</p:attrName>
                                          <p:attrName>ppt_y</p:attrName>
                                        </p:attrNameLst>
                                      </p:cBhvr>
                                      <p:rCtr x="-17049" y="-19468"/>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childTnLst>
                                </p:cTn>
                              </p:par>
                              <p:par>
                                <p:cTn id="40" presetID="42" presetClass="path" presetSubtype="0" accel="50000" decel="50000" fill="hold" nodeType="withEffect">
                                  <p:stCondLst>
                                    <p:cond delay="500"/>
                                  </p:stCondLst>
                                  <p:childTnLst>
                                    <p:animMotion origin="layout" path="M 2.5E-6 1.85185E-6 L -0.34097 -0.38912 " pathEditMode="relative" rAng="0" ptsTypes="AA">
                                      <p:cBhvr>
                                        <p:cTn id="41" dur="1000" fill="hold"/>
                                        <p:tgtEl>
                                          <p:spTgt spid="21"/>
                                        </p:tgtEl>
                                        <p:attrNameLst>
                                          <p:attrName>ppt_x</p:attrName>
                                          <p:attrName>ppt_y</p:attrName>
                                        </p:attrNameLst>
                                      </p:cBhvr>
                                      <p:rCtr x="-17049" y="-19468"/>
                                    </p:animMotion>
                                  </p:childTnLst>
                                </p:cTn>
                              </p:par>
                            </p:childTnLst>
                          </p:cTn>
                        </p:par>
                        <p:par>
                          <p:cTn id="42" fill="hold">
                            <p:stCondLst>
                              <p:cond delay="1500"/>
                            </p:stCondLst>
                            <p:childTnLst>
                              <p:par>
                                <p:cTn id="43" presetID="1" presetClass="exit" presetSubtype="0" fill="hold" nodeType="after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par>
                          <p:cTn id="45" fill="hold">
                            <p:stCondLst>
                              <p:cond delay="1500"/>
                            </p:stCondLst>
                            <p:childTnLst>
                              <p:par>
                                <p:cTn id="46" presetID="1" presetClass="exit" presetSubtype="0" fill="hold" nodeType="afterEffect">
                                  <p:stCondLst>
                                    <p:cond delay="0"/>
                                  </p:stCondLst>
                                  <p:childTnLst>
                                    <p:set>
                                      <p:cBhvr>
                                        <p:cTn id="47" dur="1" fill="hold">
                                          <p:stCondLst>
                                            <p:cond delay="0"/>
                                          </p:stCondLst>
                                        </p:cTn>
                                        <p:tgtEl>
                                          <p:spTgt spid="18"/>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2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9"/>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2"/>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4"/>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3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41"/>
                                        </p:tgtEl>
                                        <p:attrNameLst>
                                          <p:attrName>style.visibility</p:attrName>
                                        </p:attrNameLst>
                                      </p:cBhvr>
                                      <p:to>
                                        <p:strVal val="hidden"/>
                                      </p:to>
                                    </p:set>
                                  </p:childTnLst>
                                </p:cTn>
                              </p:par>
                            </p:childTnLst>
                          </p:cTn>
                        </p:par>
                        <p:par>
                          <p:cTn id="106" fill="hold">
                            <p:stCondLst>
                              <p:cond delay="0"/>
                            </p:stCondLst>
                            <p:childTnLst>
                              <p:par>
                                <p:cTn id="107" presetID="1" presetClass="entr" presetSubtype="0" fill="hold" grpId="0" nodeType="afterEffect">
                                  <p:stCondLst>
                                    <p:cond delay="500"/>
                                  </p:stCondLst>
                                  <p:childTnLst>
                                    <p:set>
                                      <p:cBhvr>
                                        <p:cTn id="108" dur="1" fill="hold">
                                          <p:stCondLst>
                                            <p:cond delay="0"/>
                                          </p:stCondLst>
                                        </p:cTn>
                                        <p:tgtEl>
                                          <p:spTgt spid="42"/>
                                        </p:tgtEl>
                                        <p:attrNameLst>
                                          <p:attrName>style.visibility</p:attrName>
                                        </p:attrNameLst>
                                      </p:cBhvr>
                                      <p:to>
                                        <p:strVal val="visible"/>
                                      </p:to>
                                    </p:set>
                                  </p:childTnLst>
                                </p:cTn>
                              </p:par>
                              <p:par>
                                <p:cTn id="109" presetID="1" presetClass="entr" presetSubtype="0" fill="hold" grpId="0" nodeType="withEffect">
                                  <p:stCondLst>
                                    <p:cond delay="500"/>
                                  </p:stCondLst>
                                  <p:childTnLst>
                                    <p:set>
                                      <p:cBhvr>
                                        <p:cTn id="110" dur="1" fill="hold">
                                          <p:stCondLst>
                                            <p:cond delay="0"/>
                                          </p:stCondLst>
                                        </p:cTn>
                                        <p:tgtEl>
                                          <p:spTgt spid="43"/>
                                        </p:tgtEl>
                                        <p:attrNameLst>
                                          <p:attrName>style.visibility</p:attrName>
                                        </p:attrNameLst>
                                      </p:cBhvr>
                                      <p:to>
                                        <p:strVal val="visible"/>
                                      </p:to>
                                    </p:set>
                                  </p:childTnLst>
                                </p:cTn>
                              </p:par>
                            </p:childTnLst>
                          </p:cTn>
                        </p:par>
                        <p:par>
                          <p:cTn id="111" fill="hold">
                            <p:stCondLst>
                              <p:cond delay="500"/>
                            </p:stCondLst>
                            <p:childTnLst>
                              <p:par>
                                <p:cTn id="112" presetID="1" presetClass="exit" presetSubtype="0" fill="hold" grpId="1" nodeType="afterEffect">
                                  <p:stCondLst>
                                    <p:cond delay="500"/>
                                  </p:stCondLst>
                                  <p:childTnLst>
                                    <p:set>
                                      <p:cBhvr>
                                        <p:cTn id="113" dur="1" fill="hold">
                                          <p:stCondLst>
                                            <p:cond delay="0"/>
                                          </p:stCondLst>
                                        </p:cTn>
                                        <p:tgtEl>
                                          <p:spTgt spid="42"/>
                                        </p:tgtEl>
                                        <p:attrNameLst>
                                          <p:attrName>style.visibility</p:attrName>
                                        </p:attrNameLst>
                                      </p:cBhvr>
                                      <p:to>
                                        <p:strVal val="hidden"/>
                                      </p:to>
                                    </p:set>
                                  </p:childTnLst>
                                </p:cTn>
                              </p:par>
                              <p:par>
                                <p:cTn id="114" presetID="1" presetClass="exit" presetSubtype="0" fill="hold" grpId="1" nodeType="withEffect">
                                  <p:stCondLst>
                                    <p:cond delay="500"/>
                                  </p:stCondLst>
                                  <p:childTnLst>
                                    <p:set>
                                      <p:cBhvr>
                                        <p:cTn id="115" dur="1" fill="hold">
                                          <p:stCondLst>
                                            <p:cond delay="0"/>
                                          </p:stCondLst>
                                        </p:cTn>
                                        <p:tgtEl>
                                          <p:spTgt spid="43"/>
                                        </p:tgtEl>
                                        <p:attrNameLst>
                                          <p:attrName>style.visibility</p:attrName>
                                        </p:attrNameLst>
                                      </p:cBhvr>
                                      <p:to>
                                        <p:strVal val="hidden"/>
                                      </p:to>
                                    </p:set>
                                  </p:childTnLst>
                                </p:cTn>
                              </p:par>
                              <p:par>
                                <p:cTn id="116" presetID="1" presetClass="entr" presetSubtype="0" fill="hold" nodeType="withEffect">
                                  <p:stCondLst>
                                    <p:cond delay="500"/>
                                  </p:stCondLst>
                                  <p:childTnLst>
                                    <p:set>
                                      <p:cBhvr>
                                        <p:cTn id="117" dur="1" fill="hold">
                                          <p:stCondLst>
                                            <p:cond delay="0"/>
                                          </p:stCondLst>
                                        </p:cTn>
                                        <p:tgtEl>
                                          <p:spTgt spid="44"/>
                                        </p:tgtEl>
                                        <p:attrNameLst>
                                          <p:attrName>style.visibility</p:attrName>
                                        </p:attrNameLst>
                                      </p:cBhvr>
                                      <p:to>
                                        <p:strVal val="visible"/>
                                      </p:to>
                                    </p:set>
                                  </p:childTnLst>
                                </p:cTn>
                              </p:par>
                              <p:par>
                                <p:cTn id="118" presetID="1" presetClass="exit" presetSubtype="0" fill="hold" nodeType="withEffect">
                                  <p:stCondLst>
                                    <p:cond delay="500"/>
                                  </p:stCondLst>
                                  <p:childTnLst>
                                    <p:set>
                                      <p:cBhvr>
                                        <p:cTn id="119" dur="1" fill="hold">
                                          <p:stCondLst>
                                            <p:cond delay="0"/>
                                          </p:stCondLst>
                                        </p:cTn>
                                        <p:tgtEl>
                                          <p:spTgt spid="40"/>
                                        </p:tgtEl>
                                        <p:attrNameLst>
                                          <p:attrName>style.visibility</p:attrName>
                                        </p:attrNameLst>
                                      </p:cBhvr>
                                      <p:to>
                                        <p:strVal val="hidden"/>
                                      </p:to>
                                    </p:set>
                                  </p:childTnLst>
                                </p:cTn>
                              </p:par>
                            </p:childTnLst>
                          </p:cTn>
                        </p:par>
                        <p:par>
                          <p:cTn id="120" fill="hold">
                            <p:stCondLst>
                              <p:cond delay="1000"/>
                            </p:stCondLst>
                            <p:childTnLst>
                              <p:par>
                                <p:cTn id="121" presetID="1" presetClass="entr" presetSubtype="0" fill="hold" grpId="0" nodeType="afterEffect">
                                  <p:stCondLst>
                                    <p:cond delay="500"/>
                                  </p:stCondLst>
                                  <p:childTnLst>
                                    <p:set>
                                      <p:cBhvr>
                                        <p:cTn id="122" dur="1" fill="hold">
                                          <p:stCondLst>
                                            <p:cond delay="0"/>
                                          </p:stCondLst>
                                        </p:cTn>
                                        <p:tgtEl>
                                          <p:spTgt spid="47"/>
                                        </p:tgtEl>
                                        <p:attrNameLst>
                                          <p:attrName>style.visibility</p:attrName>
                                        </p:attrNameLst>
                                      </p:cBhvr>
                                      <p:to>
                                        <p:strVal val="visible"/>
                                      </p:to>
                                    </p:set>
                                  </p:childTnLst>
                                </p:cTn>
                              </p:par>
                            </p:childTnLst>
                          </p:cTn>
                        </p:par>
                        <p:par>
                          <p:cTn id="123" fill="hold">
                            <p:stCondLst>
                              <p:cond delay="1500"/>
                            </p:stCondLst>
                            <p:childTnLst>
                              <p:par>
                                <p:cTn id="124" presetID="1" presetClass="exit" presetSubtype="0" fill="hold" nodeType="afterEffect">
                                  <p:stCondLst>
                                    <p:cond delay="500"/>
                                  </p:stCondLst>
                                  <p:childTnLst>
                                    <p:set>
                                      <p:cBhvr>
                                        <p:cTn id="125" dur="1" fill="hold">
                                          <p:stCondLst>
                                            <p:cond delay="0"/>
                                          </p:stCondLst>
                                        </p:cTn>
                                        <p:tgtEl>
                                          <p:spTgt spid="44"/>
                                        </p:tgtEl>
                                        <p:attrNameLst>
                                          <p:attrName>style.visibility</p:attrName>
                                        </p:attrNameLst>
                                      </p:cBhvr>
                                      <p:to>
                                        <p:strVal val="hidden"/>
                                      </p:to>
                                    </p:set>
                                  </p:childTnLst>
                                </p:cTn>
                              </p:par>
                              <p:par>
                                <p:cTn id="126" presetID="1" presetClass="entr" presetSubtype="0" fill="hold" nodeType="withEffect">
                                  <p:stCondLst>
                                    <p:cond delay="500"/>
                                  </p:stCondLst>
                                  <p:childTnLst>
                                    <p:set>
                                      <p:cBhvr>
                                        <p:cTn id="127" dur="1" fill="hold">
                                          <p:stCondLst>
                                            <p:cond delay="0"/>
                                          </p:stCondLst>
                                        </p:cTn>
                                        <p:tgtEl>
                                          <p:spTgt spid="45"/>
                                        </p:tgtEl>
                                        <p:attrNameLst>
                                          <p:attrName>style.visibility</p:attrName>
                                        </p:attrNameLst>
                                      </p:cBhvr>
                                      <p:to>
                                        <p:strVal val="visible"/>
                                      </p:to>
                                    </p:set>
                                  </p:childTnLst>
                                </p:cTn>
                              </p:par>
                              <p:par>
                                <p:cTn id="128" presetID="1" presetClass="exit" presetSubtype="0" fill="hold" grpId="1" nodeType="withEffect">
                                  <p:stCondLst>
                                    <p:cond delay="500"/>
                                  </p:stCondLst>
                                  <p:childTnLst>
                                    <p:set>
                                      <p:cBhvr>
                                        <p:cTn id="129" dur="1" fill="hold">
                                          <p:stCondLst>
                                            <p:cond delay="0"/>
                                          </p:stCondLst>
                                        </p:cTn>
                                        <p:tgtEl>
                                          <p:spTgt spid="47"/>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2" grpId="0" animBg="1"/>
      <p:bldP spid="32" grpId="1" animBg="1"/>
      <p:bldP spid="33" grpId="0" animBg="1"/>
      <p:bldP spid="33" grpId="1" animBg="1"/>
      <p:bldP spid="34" grpId="0" animBg="1"/>
      <p:bldP spid="34" grpId="1" animBg="1"/>
      <p:bldP spid="3" grpId="0"/>
      <p:bldP spid="3" grpId="1"/>
      <p:bldP spid="36" grpId="0"/>
      <p:bldP spid="36" grpId="1"/>
      <p:bldP spid="37" grpId="0"/>
      <p:bldP spid="37" grpId="1"/>
      <p:bldP spid="38" grpId="0"/>
      <p:bldP spid="38" grpId="1"/>
      <p:bldP spid="41" grpId="0" animBg="1"/>
      <p:bldP spid="41" grpId="1" animBg="1"/>
      <p:bldP spid="42" grpId="0" animBg="1"/>
      <p:bldP spid="42" grpId="1" animBg="1"/>
      <p:bldP spid="43" grpId="0" animBg="1"/>
      <p:bldP spid="43" grpId="1" animBg="1"/>
      <p:bldP spid="47" grpId="0" animBg="1"/>
      <p:bldP spid="47" grpId="1"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2913199347"/>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Increasing Bandwidth Efficiency</a:t>
            </a:r>
            <a:endParaRPr lang="en-US" dirty="0"/>
          </a:p>
        </p:txBody>
      </p:sp>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p:txBody>
      </p:sp>
      <p:sp>
        <p:nvSpPr>
          <p:cNvPr id="4" name="TextBox 3"/>
          <p:cNvSpPr txBox="1"/>
          <p:nvPr/>
        </p:nvSpPr>
        <p:spPr>
          <a:xfrm>
            <a:off x="2577353" y="3382032"/>
            <a:ext cx="3394554" cy="461665"/>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400" dirty="0" smtClean="0"/>
              <a:t>Load these into the LDS</a:t>
            </a:r>
          </a:p>
        </p:txBody>
      </p:sp>
      <p:cxnSp>
        <p:nvCxnSpPr>
          <p:cNvPr id="6" name="Straight Arrow Connector 5"/>
          <p:cNvCxnSpPr/>
          <p:nvPr/>
        </p:nvCxnSpPr>
        <p:spPr>
          <a:xfrm>
            <a:off x="5971907" y="3843697"/>
            <a:ext cx="599014" cy="1490137"/>
          </a:xfrm>
          <a:prstGeom prst="straightConnector1">
            <a:avLst/>
          </a:prstGeom>
          <a:noFill/>
          <a:ln w="28575">
            <a:solidFill>
              <a:schemeClr val="accent2"/>
            </a:solidFill>
          </a:ln>
        </p:spPr>
      </p:cxnSp>
      <p:cxnSp>
        <p:nvCxnSpPr>
          <p:cNvPr id="8" name="Straight Arrow Connector 7"/>
          <p:cNvCxnSpPr/>
          <p:nvPr/>
        </p:nvCxnSpPr>
        <p:spPr>
          <a:xfrm flipH="1">
            <a:off x="428279" y="3843697"/>
            <a:ext cx="2149074" cy="1490137"/>
          </a:xfrm>
          <a:prstGeom prst="straightConnector1">
            <a:avLst/>
          </a:prstGeom>
          <a:noFill/>
          <a:ln w="28575">
            <a:solidFill>
              <a:schemeClr val="accent2"/>
            </a:solidFill>
          </a:ln>
        </p:spPr>
      </p:cxnSp>
      <p:sp>
        <p:nvSpPr>
          <p:cNvPr id="14" name="Content Placeholder 2"/>
          <p:cNvSpPr>
            <a:spLocks noGrp="1"/>
          </p:cNvSpPr>
          <p:nvPr>
            <p:ph idx="1"/>
          </p:nvPr>
        </p:nvSpPr>
        <p:spPr>
          <a:xfrm>
            <a:off x="274388" y="1381123"/>
            <a:ext cx="8595360" cy="4937760"/>
          </a:xfrm>
        </p:spPr>
        <p:txBody>
          <a:bodyPr/>
          <a:lstStyle/>
          <a:p>
            <a:r>
              <a:rPr lang="en-US" sz="2800" dirty="0" smtClean="0"/>
              <a:t>How can we get good bandwidth for other “short” rows?</a:t>
            </a:r>
          </a:p>
          <a:p>
            <a:endParaRPr lang="en-US" dirty="0"/>
          </a:p>
        </p:txBody>
      </p:sp>
    </p:spTree>
    <p:extLst>
      <p:ext uri="{BB962C8B-B14F-4D97-AF65-F5344CB8AC3E}">
        <p14:creationId xmlns:p14="http://schemas.microsoft.com/office/powerpoint/2010/main" val="1124990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314941922"/>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CSR-Stream: Stream Matrix Into the LDS</a:t>
            </a:r>
            <a:endParaRPr lang="en-US" dirty="0"/>
          </a:p>
        </p:txBody>
      </p:sp>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p:txBody>
      </p:sp>
      <p:sp>
        <p:nvSpPr>
          <p:cNvPr id="9" name="Left Brace 8"/>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12" name="Left Brace 11"/>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14" name="Left Brace 13"/>
          <p:cNvSpPr/>
          <p:nvPr/>
        </p:nvSpPr>
        <p:spPr>
          <a:xfrm rot="16200000">
            <a:off x="5409326"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145043" y="5925404"/>
            <a:ext cx="856325" cy="369332"/>
          </a:xfrm>
          <a:prstGeom prst="rect">
            <a:avLst/>
          </a:prstGeom>
          <a:noFill/>
        </p:spPr>
        <p:txBody>
          <a:bodyPr wrap="none" rtlCol="0">
            <a:spAutoFit/>
          </a:bodyPr>
          <a:lstStyle/>
          <a:p>
            <a:r>
              <a:rPr lang="en-US" dirty="0" smtClean="0"/>
              <a:t>Block 3</a:t>
            </a:r>
            <a:endParaRPr lang="en-US" dirty="0"/>
          </a:p>
        </p:txBody>
      </p:sp>
      <p:sp>
        <p:nvSpPr>
          <p:cNvPr id="16" name="Left Brace 15"/>
          <p:cNvSpPr/>
          <p:nvPr/>
        </p:nvSpPr>
        <p:spPr>
          <a:xfrm rot="16200000">
            <a:off x="7488831"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224548" y="5925404"/>
            <a:ext cx="856325" cy="369332"/>
          </a:xfrm>
          <a:prstGeom prst="rect">
            <a:avLst/>
          </a:prstGeom>
          <a:noFill/>
        </p:spPr>
        <p:txBody>
          <a:bodyPr wrap="none" rtlCol="0">
            <a:spAutoFit/>
          </a:bodyPr>
          <a:lstStyle/>
          <a:p>
            <a:r>
              <a:rPr lang="en-US" dirty="0" smtClean="0"/>
              <a:t>Block 4</a:t>
            </a:r>
            <a:endParaRPr lang="en-US" dirty="0"/>
          </a:p>
        </p:txBody>
      </p:sp>
      <p:sp>
        <p:nvSpPr>
          <p:cNvPr id="4" name="Rectangle 3"/>
          <p:cNvSpPr/>
          <p:nvPr/>
        </p:nvSpPr>
        <p:spPr>
          <a:xfrm>
            <a:off x="2471895" y="1515656"/>
            <a:ext cx="4124915" cy="276329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sp>
        <p:nvSpPr>
          <p:cNvPr id="5" name="TextBox 4"/>
          <p:cNvSpPr txBox="1"/>
          <p:nvPr/>
        </p:nvSpPr>
        <p:spPr>
          <a:xfrm>
            <a:off x="2470099" y="1081915"/>
            <a:ext cx="4124915"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ext uri="{D42A27DB-BD31-4B8C-83A1-F6EECF244321}">
                <p14:modId xmlns:p14="http://schemas.microsoft.com/office/powerpoint/2010/main" val="2072518943"/>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461882761"/>
              </p:ext>
            </p:extLst>
          </p:nvPr>
        </p:nvGraphicFramePr>
        <p:xfrm>
          <a:off x="42827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50908838"/>
              </p:ext>
            </p:extLst>
          </p:nvPr>
        </p:nvGraphicFramePr>
        <p:xfrm>
          <a:off x="145905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775507884"/>
              </p:ext>
            </p:extLst>
          </p:nvPr>
        </p:nvGraphicFramePr>
        <p:xfrm>
          <a:off x="3484731" y="267969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cxnSp>
        <p:nvCxnSpPr>
          <p:cNvPr id="24" name="Straight Arrow Connector 23"/>
          <p:cNvCxnSpPr/>
          <p:nvPr/>
        </p:nvCxnSpPr>
        <p:spPr>
          <a:xfrm>
            <a:off x="546625"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12586"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058876"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325434"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590624"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856585"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102875"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369433"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Curved Down Arrow 31"/>
          <p:cNvSpPr/>
          <p:nvPr/>
        </p:nvSpPr>
        <p:spPr>
          <a:xfrm flipH="1">
            <a:off x="3536740" y="2391390"/>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Curved Down Arrow 33"/>
          <p:cNvSpPr/>
          <p:nvPr/>
        </p:nvSpPr>
        <p:spPr>
          <a:xfrm flipH="1">
            <a:off x="4313236" y="2391392"/>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 name="Curved Down Arrow 35"/>
          <p:cNvSpPr/>
          <p:nvPr/>
        </p:nvSpPr>
        <p:spPr>
          <a:xfrm flipH="1">
            <a:off x="5089732" y="2400565"/>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Curved Down Arrow 42"/>
          <p:cNvSpPr/>
          <p:nvPr/>
        </p:nvSpPr>
        <p:spPr>
          <a:xfrm flipH="1">
            <a:off x="4253452" y="2250831"/>
            <a:ext cx="712188"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260299436"/>
              </p:ext>
            </p:extLst>
          </p:nvPr>
        </p:nvGraphicFramePr>
        <p:xfrm>
          <a:off x="3482039" y="267969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370165486"/>
              </p:ext>
            </p:extLst>
          </p:nvPr>
        </p:nvGraphicFramePr>
        <p:xfrm>
          <a:off x="3482039" y="267784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7" name="Curved Down Arrow 46"/>
          <p:cNvSpPr/>
          <p:nvPr/>
        </p:nvSpPr>
        <p:spPr>
          <a:xfrm flipH="1">
            <a:off x="3479218" y="2248981"/>
            <a:ext cx="712188"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2" name="Parallelogram 61"/>
          <p:cNvSpPr/>
          <p:nvPr/>
        </p:nvSpPr>
        <p:spPr>
          <a:xfrm flipH="1">
            <a:off x="706581" y="3674470"/>
            <a:ext cx="3424349" cy="822893"/>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Fast accesses</a:t>
            </a:r>
          </a:p>
          <a:p>
            <a:pPr algn="ctr">
              <a:defRPr/>
            </a:pPr>
            <a:r>
              <a:rPr lang="en-US" sz="2800" dirty="0" smtClean="0">
                <a:solidFill>
                  <a:prstClr val="white"/>
                </a:solidFill>
              </a:rPr>
              <a:t>everywhere</a:t>
            </a:r>
            <a:endParaRPr lang="en-US" sz="2800" dirty="0">
              <a:solidFill>
                <a:prstClr val="white"/>
              </a:solidFill>
            </a:endParaRPr>
          </a:p>
        </p:txBody>
      </p:sp>
    </p:spTree>
    <p:extLst>
      <p:ext uri="{BB962C8B-B14F-4D97-AF65-F5344CB8AC3E}">
        <p14:creationId xmlns:p14="http://schemas.microsoft.com/office/powerpoint/2010/main" val="2874384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2" presetClass="path" presetSubtype="0" accel="50000" decel="50000" fill="hold" nodeType="withEffect">
                                  <p:stCondLst>
                                    <p:cond delay="0"/>
                                  </p:stCondLst>
                                  <p:childTnLst>
                                    <p:animMotion origin="layout" path="M 5E-6 1.85185E-6 L 0.33421 -0.38843 " pathEditMode="relative" rAng="0" ptsTypes="AA">
                                      <p:cBhvr>
                                        <p:cTn id="50" dur="1000" fill="hold"/>
                                        <p:tgtEl>
                                          <p:spTgt spid="20"/>
                                        </p:tgtEl>
                                        <p:attrNameLst>
                                          <p:attrName>ppt_x</p:attrName>
                                          <p:attrName>ppt_y</p:attrName>
                                        </p:attrNameLst>
                                      </p:cBhvr>
                                      <p:rCtr x="16701" y="-19421"/>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500"/>
                                  </p:stCondLst>
                                  <p:childTnLst>
                                    <p:set>
                                      <p:cBhvr>
                                        <p:cTn id="71" dur="1" fill="hold">
                                          <p:stCondLst>
                                            <p:cond delay="0"/>
                                          </p:stCondLst>
                                        </p:cTn>
                                        <p:tgtEl>
                                          <p:spTgt spid="22"/>
                                        </p:tgtEl>
                                        <p:attrNameLst>
                                          <p:attrName>style.visibility</p:attrName>
                                        </p:attrNameLst>
                                      </p:cBhvr>
                                      <p:to>
                                        <p:strVal val="visible"/>
                                      </p:to>
                                    </p:set>
                                  </p:childTnLst>
                                </p:cTn>
                              </p:par>
                              <p:par>
                                <p:cTn id="72" presetID="42" presetClass="path" presetSubtype="0" accel="50000" decel="50000" fill="hold" nodeType="withEffect">
                                  <p:stCondLst>
                                    <p:cond delay="500"/>
                                  </p:stCondLst>
                                  <p:childTnLst>
                                    <p:animMotion origin="layout" path="M 1.38889E-6 1.85185E-6 L 0.33472 -0.38843 " pathEditMode="relative" rAng="0" ptsTypes="AA">
                                      <p:cBhvr>
                                        <p:cTn id="73" dur="1000" fill="hold"/>
                                        <p:tgtEl>
                                          <p:spTgt spid="22"/>
                                        </p:tgtEl>
                                        <p:attrNameLst>
                                          <p:attrName>ppt_x</p:attrName>
                                          <p:attrName>ppt_y</p:attrName>
                                        </p:attrNameLst>
                                      </p:cBhvr>
                                      <p:rCtr x="16736" y="-19421"/>
                                    </p:animMotion>
                                  </p:childTnLst>
                                </p:cTn>
                              </p:par>
                            </p:childTnLst>
                          </p:cTn>
                        </p:par>
                        <p:par>
                          <p:cTn id="74" fill="hold">
                            <p:stCondLst>
                              <p:cond delay="1500"/>
                            </p:stCondLst>
                            <p:childTnLst>
                              <p:par>
                                <p:cTn id="75" presetID="1"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8"/>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4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4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47"/>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animBg="1"/>
      <p:bldP spid="15" grpId="0"/>
      <p:bldP spid="16" grpId="0" animBg="1"/>
      <p:bldP spid="17" grpId="0"/>
      <p:bldP spid="32" grpId="0" animBg="1"/>
      <p:bldP spid="32" grpId="1" animBg="1"/>
      <p:bldP spid="34" grpId="0" animBg="1"/>
      <p:bldP spid="34" grpId="1" animBg="1"/>
      <p:bldP spid="36" grpId="0" animBg="1"/>
      <p:bldP spid="36" grpId="1" animBg="1"/>
      <p:bldP spid="43" grpId="0" animBg="1"/>
      <p:bldP spid="43" grpId="1" animBg="1"/>
      <p:bldP spid="47" grpId="0" animBg="1"/>
      <p:bldP spid="47" grpId="1"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7"/>
          <p:cNvGraphicFramePr>
            <a:graphicFrameLocks noGrp="1"/>
          </p:cNvGraphicFramePr>
          <p:nvPr>
            <p:extLst>
              <p:ext uri="{D42A27DB-BD31-4B8C-83A1-F6EECF244321}">
                <p14:modId xmlns:p14="http://schemas.microsoft.com/office/powerpoint/2010/main" val="2913163774"/>
              </p:ext>
            </p:extLst>
          </p:nvPr>
        </p:nvGraphicFramePr>
        <p:xfrm>
          <a:off x="431570" y="3556037"/>
          <a:ext cx="7178041" cy="548640"/>
        </p:xfrm>
        <a:graphic>
          <a:graphicData uri="http://schemas.openxmlformats.org/drawingml/2006/table">
            <a:tbl>
              <a:tblPr firstRow="1" bandRow="1">
                <a:tableStyleId>{D7AC3CCA-C797-4891-BE02-D94E43425B78}</a:tableStyleId>
              </a:tblPr>
              <a:tblGrid>
                <a:gridCol w="552157"/>
                <a:gridCol w="552157"/>
                <a:gridCol w="552157"/>
                <a:gridCol w="552157"/>
                <a:gridCol w="552157"/>
                <a:gridCol w="552157"/>
                <a:gridCol w="552157"/>
                <a:gridCol w="552157"/>
                <a:gridCol w="552157"/>
                <a:gridCol w="552157"/>
                <a:gridCol w="552157"/>
                <a:gridCol w="552157"/>
                <a:gridCol w="552157"/>
              </a:tblGrid>
              <a:tr h="548640">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Finding Blocks for CSR-Stream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3791913"/>
              </p:ext>
            </p:extLst>
          </p:nvPr>
        </p:nvGraphicFramePr>
        <p:xfrm>
          <a:off x="428279" y="3559309"/>
          <a:ext cx="7178041" cy="548640"/>
        </p:xfrm>
        <a:graphic>
          <a:graphicData uri="http://schemas.openxmlformats.org/drawingml/2006/table">
            <a:tbl>
              <a:tblPr firstRow="1" bandRow="1">
                <a:tableStyleId>{D7AC3CCA-C797-4891-BE02-D94E43425B78}</a:tableStyleId>
              </a:tblPr>
              <a:tblGrid>
                <a:gridCol w="552157"/>
                <a:gridCol w="552157"/>
                <a:gridCol w="552157"/>
                <a:gridCol w="552157"/>
                <a:gridCol w="552157"/>
                <a:gridCol w="552157"/>
                <a:gridCol w="552157"/>
                <a:gridCol w="552157"/>
                <a:gridCol w="552157"/>
                <a:gridCol w="552157"/>
                <a:gridCol w="552157"/>
                <a:gridCol w="552157"/>
                <a:gridCol w="552157"/>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14</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17</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19</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24</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428279" y="3159199"/>
            <a:ext cx="1757789" cy="400110"/>
          </a:xfrm>
          <a:prstGeom prst="rect">
            <a:avLst/>
          </a:prstGeom>
          <a:noFill/>
        </p:spPr>
        <p:txBody>
          <a:bodyPr wrap="none" rtlCol="0">
            <a:spAutoFit/>
          </a:bodyPr>
          <a:lstStyle/>
          <a:p>
            <a:pPr>
              <a:spcAft>
                <a:spcPts val="600"/>
              </a:spcAft>
              <a:buClr>
                <a:schemeClr val="bg2"/>
              </a:buClr>
            </a:pPr>
            <a:r>
              <a:rPr lang="en-US" sz="2000" dirty="0" smtClean="0"/>
              <a:t>row delimiters:</a:t>
            </a:r>
          </a:p>
        </p:txBody>
      </p:sp>
      <p:graphicFrame>
        <p:nvGraphicFramePr>
          <p:cNvPr id="7" name="Table 6"/>
          <p:cNvGraphicFramePr>
            <a:graphicFrameLocks noGrp="1"/>
          </p:cNvGraphicFramePr>
          <p:nvPr>
            <p:extLst>
              <p:ext uri="{D42A27DB-BD31-4B8C-83A1-F6EECF244321}">
                <p14:modId xmlns:p14="http://schemas.microsoft.com/office/powerpoint/2010/main" val="4228249556"/>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8" name="TextBox 7"/>
          <p:cNvSpPr txBox="1"/>
          <p:nvPr/>
        </p:nvSpPr>
        <p:spPr>
          <a:xfrm>
            <a:off x="409147" y="4943356"/>
            <a:ext cx="911853" cy="400110"/>
          </a:xfrm>
          <a:prstGeom prst="rect">
            <a:avLst/>
          </a:prstGeom>
          <a:noFill/>
        </p:spPr>
        <p:txBody>
          <a:bodyPr wrap="none" rtlCol="0">
            <a:spAutoFit/>
          </a:bodyPr>
          <a:lstStyle/>
          <a:p>
            <a:pPr>
              <a:spcAft>
                <a:spcPts val="600"/>
              </a:spcAft>
              <a:buClr>
                <a:schemeClr val="bg2"/>
              </a:buClr>
            </a:pPr>
            <a:r>
              <a:rPr lang="en-US" sz="2000" dirty="0" smtClean="0"/>
              <a:t>values:</a:t>
            </a:r>
          </a:p>
        </p:txBody>
      </p:sp>
      <p:graphicFrame>
        <p:nvGraphicFramePr>
          <p:cNvPr id="9" name="Table 8"/>
          <p:cNvGraphicFramePr>
            <a:graphicFrameLocks noGrp="1"/>
          </p:cNvGraphicFramePr>
          <p:nvPr>
            <p:extLst>
              <p:ext uri="{D42A27DB-BD31-4B8C-83A1-F6EECF244321}">
                <p14:modId xmlns:p14="http://schemas.microsoft.com/office/powerpoint/2010/main" val="2735078322"/>
              </p:ext>
            </p:extLst>
          </p:nvPr>
        </p:nvGraphicFramePr>
        <p:xfrm>
          <a:off x="428279" y="4678180"/>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cxnSp>
        <p:nvCxnSpPr>
          <p:cNvPr id="12" name="Straight Arrow Connector 11"/>
          <p:cNvCxnSpPr/>
          <p:nvPr/>
        </p:nvCxnSpPr>
        <p:spPr>
          <a:xfrm flipH="1">
            <a:off x="552893" y="4107949"/>
            <a:ext cx="138223" cy="57023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304197" y="4107949"/>
            <a:ext cx="16803"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839540" y="4107949"/>
            <a:ext cx="255074"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2375950" y="4107949"/>
            <a:ext cx="255074"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2912360" y="4107950"/>
            <a:ext cx="213612"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448770" y="4107950"/>
            <a:ext cx="719193"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3977526" y="4120409"/>
            <a:ext cx="719193"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4568357" y="4107950"/>
            <a:ext cx="365150" cy="58268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097113" y="4120409"/>
            <a:ext cx="365150" cy="58268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5678071" y="4114179"/>
            <a:ext cx="0" cy="5889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6223876" y="4120409"/>
            <a:ext cx="0" cy="5889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6780313" y="4120409"/>
            <a:ext cx="0" cy="5889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7336750" y="4120409"/>
            <a:ext cx="1424478" cy="55777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1515226667"/>
              </p:ext>
            </p:extLst>
          </p:nvPr>
        </p:nvGraphicFramePr>
        <p:xfrm>
          <a:off x="428279" y="2329477"/>
          <a:ext cx="2760785" cy="548640"/>
        </p:xfrm>
        <a:graphic>
          <a:graphicData uri="http://schemas.openxmlformats.org/drawingml/2006/table">
            <a:tbl>
              <a:tblPr firstRow="1" bandRow="1">
                <a:tableStyleId>{D7AC3CCA-C797-4891-BE02-D94E43425B78}</a:tableStyleId>
              </a:tblPr>
              <a:tblGrid>
                <a:gridCol w="552157"/>
                <a:gridCol w="552157"/>
                <a:gridCol w="552157"/>
                <a:gridCol w="552157"/>
                <a:gridCol w="552157"/>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 name="TextBox 38"/>
          <p:cNvSpPr txBox="1"/>
          <p:nvPr/>
        </p:nvSpPr>
        <p:spPr>
          <a:xfrm>
            <a:off x="428279" y="1929367"/>
            <a:ext cx="1366593" cy="400110"/>
          </a:xfrm>
          <a:prstGeom prst="rect">
            <a:avLst/>
          </a:prstGeom>
          <a:noFill/>
        </p:spPr>
        <p:txBody>
          <a:bodyPr wrap="none" rtlCol="0">
            <a:spAutoFit/>
          </a:bodyPr>
          <a:lstStyle/>
          <a:p>
            <a:pPr>
              <a:spcAft>
                <a:spcPts val="600"/>
              </a:spcAft>
              <a:buClr>
                <a:schemeClr val="bg2"/>
              </a:buClr>
            </a:pPr>
            <a:r>
              <a:rPr lang="en-US" sz="2000" dirty="0" smtClean="0"/>
              <a:t>row blocks:</a:t>
            </a:r>
          </a:p>
        </p:txBody>
      </p:sp>
      <p:sp>
        <p:nvSpPr>
          <p:cNvPr id="40" name="Rectangle 39"/>
          <p:cNvSpPr/>
          <p:nvPr/>
        </p:nvSpPr>
        <p:spPr>
          <a:xfrm>
            <a:off x="986827" y="3556039"/>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1" name="Rectangle 40"/>
          <p:cNvSpPr/>
          <p:nvPr/>
        </p:nvSpPr>
        <p:spPr>
          <a:xfrm>
            <a:off x="1537513" y="3558112"/>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2" name="Rectangle 41"/>
          <p:cNvSpPr/>
          <p:nvPr/>
        </p:nvSpPr>
        <p:spPr>
          <a:xfrm>
            <a:off x="2088199" y="3556037"/>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Rectangle 42"/>
          <p:cNvSpPr/>
          <p:nvPr/>
        </p:nvSpPr>
        <p:spPr>
          <a:xfrm>
            <a:off x="993577" y="2262927"/>
            <a:ext cx="539281"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4" name="Rectangle 43"/>
          <p:cNvSpPr/>
          <p:nvPr/>
        </p:nvSpPr>
        <p:spPr>
          <a:xfrm>
            <a:off x="1532859" y="2249647"/>
            <a:ext cx="561755"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5" name="Rectangle 44"/>
          <p:cNvSpPr/>
          <p:nvPr/>
        </p:nvSpPr>
        <p:spPr>
          <a:xfrm>
            <a:off x="2094613" y="2219607"/>
            <a:ext cx="549541"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6" name="Rectangle 45"/>
          <p:cNvSpPr/>
          <p:nvPr/>
        </p:nvSpPr>
        <p:spPr>
          <a:xfrm>
            <a:off x="2644154" y="2219607"/>
            <a:ext cx="555039"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7" name="Left Brace 46"/>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49" name="Left Brace 48"/>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51" name="Left Brace 50"/>
          <p:cNvSpPr/>
          <p:nvPr/>
        </p:nvSpPr>
        <p:spPr>
          <a:xfrm rot="16200000">
            <a:off x="5409326"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TextBox 51"/>
          <p:cNvSpPr txBox="1"/>
          <p:nvPr/>
        </p:nvSpPr>
        <p:spPr>
          <a:xfrm>
            <a:off x="5145043" y="5925404"/>
            <a:ext cx="856325" cy="369332"/>
          </a:xfrm>
          <a:prstGeom prst="rect">
            <a:avLst/>
          </a:prstGeom>
          <a:noFill/>
        </p:spPr>
        <p:txBody>
          <a:bodyPr wrap="none" rtlCol="0">
            <a:spAutoFit/>
          </a:bodyPr>
          <a:lstStyle/>
          <a:p>
            <a:r>
              <a:rPr lang="en-US" dirty="0" smtClean="0"/>
              <a:t>Block 3</a:t>
            </a:r>
            <a:endParaRPr lang="en-US" dirty="0"/>
          </a:p>
        </p:txBody>
      </p:sp>
      <p:sp>
        <p:nvSpPr>
          <p:cNvPr id="53" name="Left Brace 52"/>
          <p:cNvSpPr/>
          <p:nvPr/>
        </p:nvSpPr>
        <p:spPr>
          <a:xfrm rot="16200000">
            <a:off x="7488831"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7224548" y="5925404"/>
            <a:ext cx="856325" cy="369332"/>
          </a:xfrm>
          <a:prstGeom prst="rect">
            <a:avLst/>
          </a:prstGeom>
          <a:noFill/>
        </p:spPr>
        <p:txBody>
          <a:bodyPr wrap="none" rtlCol="0">
            <a:spAutoFit/>
          </a:bodyPr>
          <a:lstStyle/>
          <a:p>
            <a:r>
              <a:rPr lang="en-US" dirty="0" smtClean="0"/>
              <a:t>Block 4</a:t>
            </a:r>
            <a:endParaRPr lang="en-US" dirty="0"/>
          </a:p>
        </p:txBody>
      </p:sp>
      <p:sp>
        <p:nvSpPr>
          <p:cNvPr id="55" name="Parallelogram 54"/>
          <p:cNvSpPr/>
          <p:nvPr/>
        </p:nvSpPr>
        <p:spPr>
          <a:xfrm flipH="1">
            <a:off x="4826748" y="2261777"/>
            <a:ext cx="3907130" cy="923925"/>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CSR Structure Unchanged</a:t>
            </a:r>
            <a:endParaRPr lang="en-US" sz="2800" dirty="0">
              <a:solidFill>
                <a:prstClr val="white"/>
              </a:solidFill>
            </a:endParaRPr>
          </a:p>
        </p:txBody>
      </p:sp>
      <p:sp>
        <p:nvSpPr>
          <p:cNvPr id="56" name="Text Placeholder 3"/>
          <p:cNvSpPr>
            <a:spLocks noGrp="1"/>
          </p:cNvSpPr>
          <p:nvPr>
            <p:ph type="body" sz="quarter" idx="10"/>
          </p:nvPr>
        </p:nvSpPr>
        <p:spPr>
          <a:xfrm>
            <a:off x="274388" y="752474"/>
            <a:ext cx="7498080" cy="285750"/>
          </a:xfrm>
        </p:spPr>
        <p:txBody>
          <a:bodyPr/>
          <a:lstStyle/>
          <a:p>
            <a:r>
              <a:rPr lang="en-US" dirty="0" smtClean="0"/>
              <a:t>Done Once on the CPU</a:t>
            </a:r>
            <a:endParaRPr lang="en-US" dirty="0"/>
          </a:p>
        </p:txBody>
      </p:sp>
      <p:sp>
        <p:nvSpPr>
          <p:cNvPr id="57" name="TextBox 56"/>
          <p:cNvSpPr txBox="1"/>
          <p:nvPr/>
        </p:nvSpPr>
        <p:spPr>
          <a:xfrm>
            <a:off x="409147" y="1405915"/>
            <a:ext cx="5141019" cy="369332"/>
          </a:xfrm>
          <a:prstGeom prst="rect">
            <a:avLst/>
          </a:prstGeom>
          <a:noFill/>
          <a:ln w="28575">
            <a:noFill/>
          </a:ln>
        </p:spPr>
        <p:txBody>
          <a:bodyPr wrap="square" rtlCol="0">
            <a:spAutoFit/>
          </a:bodyPr>
          <a:lstStyle/>
          <a:p>
            <a:pPr>
              <a:spcAft>
                <a:spcPts val="600"/>
              </a:spcAft>
              <a:buClr>
                <a:schemeClr val="bg2"/>
              </a:buClr>
            </a:pPr>
            <a:r>
              <a:rPr lang="en-US" dirty="0" smtClean="0"/>
              <a:t>Assuming 8 LDS entries per workgroup</a:t>
            </a:r>
          </a:p>
        </p:txBody>
      </p:sp>
      <p:sp>
        <p:nvSpPr>
          <p:cNvPr id="10" name="TextBox 9"/>
          <p:cNvSpPr txBox="1"/>
          <p:nvPr/>
        </p:nvSpPr>
        <p:spPr>
          <a:xfrm>
            <a:off x="428279" y="4278070"/>
            <a:ext cx="1129925" cy="400110"/>
          </a:xfrm>
          <a:prstGeom prst="rect">
            <a:avLst/>
          </a:prstGeom>
          <a:noFill/>
        </p:spPr>
        <p:txBody>
          <a:bodyPr wrap="none" rtlCol="0">
            <a:spAutoFit/>
          </a:bodyPr>
          <a:lstStyle/>
          <a:p>
            <a:pPr>
              <a:spcAft>
                <a:spcPts val="600"/>
              </a:spcAft>
              <a:buClr>
                <a:schemeClr val="bg2"/>
              </a:buClr>
            </a:pPr>
            <a:r>
              <a:rPr lang="en-US" sz="2000" dirty="0" smtClean="0"/>
              <a:t>columns:</a:t>
            </a:r>
          </a:p>
        </p:txBody>
      </p:sp>
    </p:spTree>
    <p:extLst>
      <p:ext uri="{BB962C8B-B14F-4D97-AF65-F5344CB8AC3E}">
        <p14:creationId xmlns:p14="http://schemas.microsoft.com/office/powerpoint/2010/main" val="370065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41"/>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6"/>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0" grpId="1" animBg="1"/>
      <p:bldP spid="41" grpId="0" animBg="1"/>
      <p:bldP spid="41" grpId="1" animBg="1"/>
      <p:bldP spid="42" grpId="0" animBg="1"/>
      <p:bldP spid="42" grpId="1" animBg="1"/>
      <p:bldP spid="43" grpId="1" animBg="1"/>
      <p:bldP spid="44" grpId="1" animBg="1"/>
      <p:bldP spid="45" grpId="1" animBg="1"/>
      <p:bldP spid="46" grpId="1" animBg="1"/>
      <p:bldP spid="47" grpId="0" animBg="1"/>
      <p:bldP spid="48" grpId="0"/>
      <p:bldP spid="49" grpId="0" animBg="1"/>
      <p:bldP spid="50" grpId="0"/>
      <p:bldP spid="51" grpId="0" animBg="1"/>
      <p:bldP spid="52" grpId="0"/>
      <p:bldP spid="53" grpId="0" animBg="1"/>
      <p:bldP spid="54" grpId="0"/>
      <p:bldP spid="55" grpId="0"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226910809"/>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What about Very Long Rows?</a:t>
            </a:r>
            <a:endParaRPr lang="en-US" dirty="0"/>
          </a:p>
        </p:txBody>
      </p:sp>
      <p:sp>
        <p:nvSpPr>
          <p:cNvPr id="9" name="Left Brace 8"/>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12" name="Left Brace 11"/>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14" name="Left Brace 13"/>
          <p:cNvSpPr/>
          <p:nvPr/>
        </p:nvSpPr>
        <p:spPr>
          <a:xfrm rot="16200000">
            <a:off x="6838375" y="4102825"/>
            <a:ext cx="327760" cy="3344528"/>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6574092" y="5921557"/>
            <a:ext cx="856325" cy="369332"/>
          </a:xfrm>
          <a:prstGeom prst="rect">
            <a:avLst/>
          </a:prstGeom>
          <a:noFill/>
        </p:spPr>
        <p:txBody>
          <a:bodyPr wrap="none" rtlCol="0">
            <a:spAutoFit/>
          </a:bodyPr>
          <a:lstStyle/>
          <a:p>
            <a:r>
              <a:rPr lang="en-US" dirty="0" smtClean="0"/>
              <a:t>Block 4</a:t>
            </a:r>
            <a:endParaRPr lang="en-US" dirty="0"/>
          </a:p>
        </p:txBody>
      </p:sp>
      <p:sp>
        <p:nvSpPr>
          <p:cNvPr id="4" name="Rectangle 3"/>
          <p:cNvSpPr/>
          <p:nvPr/>
        </p:nvSpPr>
        <p:spPr>
          <a:xfrm>
            <a:off x="2471895" y="1515656"/>
            <a:ext cx="4124915" cy="276329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sp>
        <p:nvSpPr>
          <p:cNvPr id="5" name="TextBox 4"/>
          <p:cNvSpPr txBox="1"/>
          <p:nvPr/>
        </p:nvSpPr>
        <p:spPr>
          <a:xfrm>
            <a:off x="2470099" y="1081915"/>
            <a:ext cx="4124915"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ext uri="{D42A27DB-BD31-4B8C-83A1-F6EECF244321}">
                <p14:modId xmlns:p14="http://schemas.microsoft.com/office/powerpoint/2010/main" val="2825841655"/>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7" name="TextBox 36"/>
          <p:cNvSpPr txBox="1"/>
          <p:nvPr/>
        </p:nvSpPr>
        <p:spPr>
          <a:xfrm>
            <a:off x="2354454" y="4621308"/>
            <a:ext cx="1422171" cy="400110"/>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CSR-Stream</a:t>
            </a:r>
          </a:p>
        </p:txBody>
      </p:sp>
      <p:cxnSp>
        <p:nvCxnSpPr>
          <p:cNvPr id="38" name="Straight Arrow Connector 37"/>
          <p:cNvCxnSpPr>
            <a:stCxn id="37" idx="1"/>
          </p:cNvCxnSpPr>
          <p:nvPr/>
        </p:nvCxnSpPr>
        <p:spPr>
          <a:xfrm flipH="1">
            <a:off x="428279" y="4821363"/>
            <a:ext cx="1926175" cy="524429"/>
          </a:xfrm>
          <a:prstGeom prst="straightConnector1">
            <a:avLst/>
          </a:prstGeom>
          <a:noFill/>
          <a:ln w="28575">
            <a:solidFill>
              <a:schemeClr val="accent2"/>
            </a:solidFill>
          </a:ln>
        </p:spPr>
      </p:cxnSp>
      <p:cxnSp>
        <p:nvCxnSpPr>
          <p:cNvPr id="40" name="Straight Arrow Connector 39"/>
          <p:cNvCxnSpPr>
            <a:endCxn id="37" idx="3"/>
          </p:cNvCxnSpPr>
          <p:nvPr/>
        </p:nvCxnSpPr>
        <p:spPr>
          <a:xfrm flipH="1" flipV="1">
            <a:off x="3776625" y="4821363"/>
            <a:ext cx="1523433" cy="510404"/>
          </a:xfrm>
          <a:prstGeom prst="straightConnector1">
            <a:avLst/>
          </a:prstGeom>
          <a:noFill/>
          <a:ln w="28575">
            <a:solidFill>
              <a:schemeClr val="accent2"/>
            </a:solidFill>
          </a:ln>
        </p:spPr>
      </p:cxnSp>
      <p:sp>
        <p:nvSpPr>
          <p:cNvPr id="44" name="TextBox 43"/>
          <p:cNvSpPr txBox="1"/>
          <p:nvPr/>
        </p:nvSpPr>
        <p:spPr>
          <a:xfrm>
            <a:off x="6276203" y="4621308"/>
            <a:ext cx="1422171" cy="400110"/>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CSR-Vector</a:t>
            </a:r>
          </a:p>
        </p:txBody>
      </p:sp>
      <p:cxnSp>
        <p:nvCxnSpPr>
          <p:cNvPr id="51" name="Straight Arrow Connector 50"/>
          <p:cNvCxnSpPr>
            <a:stCxn id="44" idx="1"/>
          </p:cNvCxnSpPr>
          <p:nvPr/>
        </p:nvCxnSpPr>
        <p:spPr>
          <a:xfrm flipH="1">
            <a:off x="5329989" y="4821363"/>
            <a:ext cx="946214" cy="510404"/>
          </a:xfrm>
          <a:prstGeom prst="straightConnector1">
            <a:avLst/>
          </a:prstGeom>
          <a:noFill/>
          <a:ln w="28575">
            <a:solidFill>
              <a:schemeClr val="accent2"/>
            </a:solidFill>
          </a:ln>
        </p:spPr>
      </p:cxnSp>
      <p:cxnSp>
        <p:nvCxnSpPr>
          <p:cNvPr id="52" name="Straight Arrow Connector 51"/>
          <p:cNvCxnSpPr>
            <a:endCxn id="44" idx="3"/>
          </p:cNvCxnSpPr>
          <p:nvPr/>
        </p:nvCxnSpPr>
        <p:spPr>
          <a:xfrm flipH="1" flipV="1">
            <a:off x="7698374" y="4821363"/>
            <a:ext cx="976145" cy="510404"/>
          </a:xfrm>
          <a:prstGeom prst="straightConnector1">
            <a:avLst/>
          </a:prstGeom>
          <a:noFill/>
          <a:ln w="28575">
            <a:solidFill>
              <a:schemeClr val="accent2"/>
            </a:solidFill>
          </a:ln>
        </p:spPr>
      </p:cxnSp>
      <p:sp>
        <p:nvSpPr>
          <p:cNvPr id="53" name="Left Brace 52"/>
          <p:cNvSpPr/>
          <p:nvPr/>
        </p:nvSpPr>
        <p:spPr>
          <a:xfrm rot="16200000">
            <a:off x="4743905" y="5382815"/>
            <a:ext cx="327760" cy="784547"/>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4462132" y="5921557"/>
            <a:ext cx="867859" cy="369332"/>
          </a:xfrm>
          <a:prstGeom prst="rect">
            <a:avLst/>
          </a:prstGeom>
          <a:noFill/>
        </p:spPr>
        <p:txBody>
          <a:bodyPr wrap="square" rtlCol="0">
            <a:spAutoFit/>
          </a:bodyPr>
          <a:lstStyle/>
          <a:p>
            <a:r>
              <a:rPr lang="en-US" dirty="0" smtClean="0"/>
              <a:t>Block 3</a:t>
            </a:r>
            <a:endParaRPr lang="en-US" dirty="0"/>
          </a:p>
        </p:txBody>
      </p:sp>
      <p:sp>
        <p:nvSpPr>
          <p:cNvPr id="21" name="TextBox 20"/>
          <p:cNvSpPr txBox="1"/>
          <p:nvPr/>
        </p:nvSpPr>
        <p:spPr>
          <a:xfrm>
            <a:off x="4333009" y="3575232"/>
            <a:ext cx="1652155" cy="400110"/>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CSR-Adaptive</a:t>
            </a:r>
          </a:p>
        </p:txBody>
      </p:sp>
      <p:cxnSp>
        <p:nvCxnSpPr>
          <p:cNvPr id="22" name="Straight Arrow Connector 21"/>
          <p:cNvCxnSpPr>
            <a:stCxn id="21" idx="1"/>
            <a:endCxn id="37" idx="0"/>
          </p:cNvCxnSpPr>
          <p:nvPr/>
        </p:nvCxnSpPr>
        <p:spPr>
          <a:xfrm flipH="1">
            <a:off x="3065540" y="3775287"/>
            <a:ext cx="1267469" cy="846021"/>
          </a:xfrm>
          <a:prstGeom prst="straightConnector1">
            <a:avLst/>
          </a:prstGeom>
          <a:noFill/>
          <a:ln w="28575">
            <a:solidFill>
              <a:schemeClr val="accent2"/>
            </a:solidFill>
          </a:ln>
        </p:spPr>
      </p:cxnSp>
      <p:cxnSp>
        <p:nvCxnSpPr>
          <p:cNvPr id="23" name="Straight Arrow Connector 22"/>
          <p:cNvCxnSpPr>
            <a:stCxn id="44" idx="0"/>
            <a:endCxn id="21" idx="3"/>
          </p:cNvCxnSpPr>
          <p:nvPr/>
        </p:nvCxnSpPr>
        <p:spPr>
          <a:xfrm flipH="1" flipV="1">
            <a:off x="5985164" y="3775287"/>
            <a:ext cx="1002125" cy="846021"/>
          </a:xfrm>
          <a:prstGeom prst="straightConnector1">
            <a:avLst/>
          </a:prstGeom>
          <a:noFill/>
          <a:ln w="28575">
            <a:solidFill>
              <a:schemeClr val="accent2"/>
            </a:solidFill>
          </a:ln>
        </p:spPr>
      </p:cxnSp>
    </p:spTree>
    <p:extLst>
      <p:ext uri="{BB962C8B-B14F-4D97-AF65-F5344CB8AC3E}">
        <p14:creationId xmlns:p14="http://schemas.microsoft.com/office/powerpoint/2010/main" val="172257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animBg="1"/>
      <p:bldP spid="15" grpId="0"/>
      <p:bldP spid="4" grpId="0" animBg="1"/>
      <p:bldP spid="5" grpId="0"/>
      <p:bldP spid="37" grpId="0" animBg="1"/>
      <p:bldP spid="44" grpId="0" animBg="1"/>
      <p:bldP spid="53" grpId="0" animBg="1"/>
      <p:bldP spid="54"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CSR-Adaptive</a:t>
            </a:r>
            <a:endParaRPr lang="en-US" dirty="0"/>
          </a:p>
        </p:txBody>
      </p:sp>
      <p:sp>
        <p:nvSpPr>
          <p:cNvPr id="2" name="TextBox 1"/>
          <p:cNvSpPr txBox="1"/>
          <p:nvPr/>
        </p:nvSpPr>
        <p:spPr>
          <a:xfrm>
            <a:off x="1485899" y="1135809"/>
            <a:ext cx="2947474" cy="400110"/>
          </a:xfrm>
          <a:prstGeom prst="rect">
            <a:avLst/>
          </a:prstGeom>
          <a:noFill/>
        </p:spPr>
        <p:txBody>
          <a:bodyPr wrap="none" rtlCol="0">
            <a:spAutoFit/>
          </a:bodyPr>
          <a:lstStyle/>
          <a:p>
            <a:pPr>
              <a:spcAft>
                <a:spcPts val="600"/>
              </a:spcAft>
              <a:buClr>
                <a:schemeClr val="bg2"/>
              </a:buClr>
            </a:pPr>
            <a:r>
              <a:rPr lang="en-US" sz="2000" dirty="0" smtClean="0"/>
              <a:t>(Once per matrix) On CPU:</a:t>
            </a:r>
          </a:p>
        </p:txBody>
      </p:sp>
      <p:sp>
        <p:nvSpPr>
          <p:cNvPr id="22" name="TextBox 21"/>
          <p:cNvSpPr txBox="1"/>
          <p:nvPr/>
        </p:nvSpPr>
        <p:spPr>
          <a:xfrm>
            <a:off x="4433373" y="981921"/>
            <a:ext cx="1422171" cy="707886"/>
          </a:xfrm>
          <a:prstGeom prst="rect">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Create Row Blocks</a:t>
            </a:r>
          </a:p>
        </p:txBody>
      </p:sp>
      <p:sp>
        <p:nvSpPr>
          <p:cNvPr id="23" name="TextBox 22"/>
          <p:cNvSpPr txBox="1"/>
          <p:nvPr/>
        </p:nvSpPr>
        <p:spPr>
          <a:xfrm>
            <a:off x="1616553" y="1951248"/>
            <a:ext cx="5462970" cy="400110"/>
          </a:xfrm>
          <a:prstGeom prst="rect">
            <a:avLst/>
          </a:prstGeom>
          <a:noFill/>
        </p:spPr>
        <p:txBody>
          <a:bodyPr wrap="none" rtlCol="0">
            <a:spAutoFit/>
          </a:bodyPr>
          <a:lstStyle/>
          <a:p>
            <a:pPr algn="ctr">
              <a:spcAft>
                <a:spcPts val="600"/>
              </a:spcAft>
              <a:buClr>
                <a:schemeClr val="bg2"/>
              </a:buClr>
            </a:pPr>
            <a:r>
              <a:rPr lang="en-US" sz="2000" dirty="0" smtClean="0"/>
              <a:t>On GPU (each workgroup assigned one row block):</a:t>
            </a:r>
          </a:p>
        </p:txBody>
      </p:sp>
      <p:sp>
        <p:nvSpPr>
          <p:cNvPr id="24" name="TextBox 23"/>
          <p:cNvSpPr txBox="1"/>
          <p:nvPr/>
        </p:nvSpPr>
        <p:spPr>
          <a:xfrm>
            <a:off x="2867612" y="2385245"/>
            <a:ext cx="2982190" cy="400110"/>
          </a:xfrm>
          <a:prstGeom prst="rect">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Read Row Block Entries</a:t>
            </a:r>
          </a:p>
        </p:txBody>
      </p:sp>
      <p:sp>
        <p:nvSpPr>
          <p:cNvPr id="6" name="Diamond 5"/>
          <p:cNvSpPr/>
          <p:nvPr/>
        </p:nvSpPr>
        <p:spPr>
          <a:xfrm>
            <a:off x="3210512" y="3151862"/>
            <a:ext cx="2296391" cy="1406188"/>
          </a:xfrm>
          <a:prstGeom prst="diamond">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Single Row?</a:t>
            </a:r>
            <a:endParaRPr lang="en-US" sz="2000" dirty="0">
              <a:solidFill>
                <a:schemeClr val="tx1"/>
              </a:solidFill>
            </a:endParaRPr>
          </a:p>
        </p:txBody>
      </p:sp>
      <p:sp>
        <p:nvSpPr>
          <p:cNvPr id="27" name="TextBox 26"/>
          <p:cNvSpPr txBox="1"/>
          <p:nvPr/>
        </p:nvSpPr>
        <p:spPr>
          <a:xfrm>
            <a:off x="6517940" y="3654901"/>
            <a:ext cx="1579138" cy="400110"/>
          </a:xfrm>
          <a:prstGeom prst="rect">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CSR-Vector</a:t>
            </a:r>
          </a:p>
        </p:txBody>
      </p:sp>
      <p:sp>
        <p:nvSpPr>
          <p:cNvPr id="28" name="TextBox 27"/>
          <p:cNvSpPr txBox="1"/>
          <p:nvPr/>
        </p:nvSpPr>
        <p:spPr>
          <a:xfrm>
            <a:off x="598998" y="3654901"/>
            <a:ext cx="1579138" cy="400110"/>
          </a:xfrm>
          <a:prstGeom prst="rect">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CSR-Stream</a:t>
            </a:r>
          </a:p>
        </p:txBody>
      </p:sp>
      <p:sp>
        <p:nvSpPr>
          <p:cNvPr id="30" name="TextBox 29"/>
          <p:cNvSpPr txBox="1"/>
          <p:nvPr/>
        </p:nvSpPr>
        <p:spPr>
          <a:xfrm>
            <a:off x="598998" y="4450121"/>
            <a:ext cx="2684529" cy="707886"/>
          </a:xfrm>
          <a:prstGeom prst="rect">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Vector Load Multiple Rows into LDS</a:t>
            </a:r>
          </a:p>
        </p:txBody>
      </p:sp>
      <p:sp>
        <p:nvSpPr>
          <p:cNvPr id="31" name="TextBox 30"/>
          <p:cNvSpPr txBox="1"/>
          <p:nvPr/>
        </p:nvSpPr>
        <p:spPr>
          <a:xfrm>
            <a:off x="598997" y="5440603"/>
            <a:ext cx="3347361" cy="707886"/>
          </a:xfrm>
          <a:prstGeom prst="rect">
            <a:avLst/>
          </a:prstGeom>
          <a:noFill/>
          <a:ln w="28575">
            <a:solidFill>
              <a:schemeClr val="accent1"/>
            </a:solidFill>
          </a:ln>
        </p:spPr>
        <p:txBody>
          <a:bodyPr wrap="square" rtlCol="0">
            <a:spAutoFit/>
          </a:bodyPr>
          <a:lstStyle/>
          <a:p>
            <a:pPr algn="ctr">
              <a:buClr>
                <a:schemeClr val="bg2"/>
              </a:buClr>
            </a:pPr>
            <a:r>
              <a:rPr lang="en-US" sz="2000" dirty="0" smtClean="0"/>
              <a:t>Perform Reduction out of LDS</a:t>
            </a:r>
          </a:p>
          <a:p>
            <a:pPr algn="ctr">
              <a:buClr>
                <a:schemeClr val="bg2"/>
              </a:buClr>
            </a:pPr>
            <a:r>
              <a:rPr lang="en-US" sz="2000" dirty="0" smtClean="0"/>
              <a:t>(serially or in parallel)</a:t>
            </a:r>
          </a:p>
        </p:txBody>
      </p:sp>
      <p:sp>
        <p:nvSpPr>
          <p:cNvPr id="32" name="TextBox 31"/>
          <p:cNvSpPr txBox="1"/>
          <p:nvPr/>
        </p:nvSpPr>
        <p:spPr>
          <a:xfrm>
            <a:off x="5412550" y="4450121"/>
            <a:ext cx="2684529" cy="707886"/>
          </a:xfrm>
          <a:prstGeom prst="rect">
            <a:avLst/>
          </a:prstGeom>
          <a:noFill/>
          <a:ln w="28575">
            <a:solidFill>
              <a:schemeClr val="accent1"/>
            </a:solidFill>
          </a:ln>
        </p:spPr>
        <p:txBody>
          <a:bodyPr wrap="square" rtlCol="0">
            <a:spAutoFit/>
          </a:bodyPr>
          <a:lstStyle/>
          <a:p>
            <a:pPr algn="ctr">
              <a:buClr>
                <a:schemeClr val="bg2"/>
              </a:buClr>
            </a:pPr>
            <a:r>
              <a:rPr lang="en-US" sz="2000" dirty="0" smtClean="0"/>
              <a:t>Vector Load Row</a:t>
            </a:r>
          </a:p>
          <a:p>
            <a:pPr algn="ctr">
              <a:buClr>
                <a:schemeClr val="bg2"/>
              </a:buClr>
            </a:pPr>
            <a:r>
              <a:rPr lang="en-US" sz="2000" dirty="0" smtClean="0"/>
              <a:t>into LDS</a:t>
            </a:r>
          </a:p>
        </p:txBody>
      </p:sp>
      <p:sp>
        <p:nvSpPr>
          <p:cNvPr id="33" name="TextBox 32"/>
          <p:cNvSpPr txBox="1"/>
          <p:nvPr/>
        </p:nvSpPr>
        <p:spPr>
          <a:xfrm>
            <a:off x="5412550" y="5440603"/>
            <a:ext cx="2684529" cy="707886"/>
          </a:xfrm>
          <a:prstGeom prst="rect">
            <a:avLst/>
          </a:prstGeom>
          <a:noFill/>
          <a:ln w="28575">
            <a:solidFill>
              <a:schemeClr val="accent1"/>
            </a:solidFill>
          </a:ln>
        </p:spPr>
        <p:txBody>
          <a:bodyPr wrap="square" rtlCol="0">
            <a:spAutoFit/>
          </a:bodyPr>
          <a:lstStyle/>
          <a:p>
            <a:pPr algn="ctr">
              <a:spcAft>
                <a:spcPts val="600"/>
              </a:spcAft>
              <a:buClr>
                <a:schemeClr val="bg2"/>
              </a:buClr>
            </a:pPr>
            <a:r>
              <a:rPr lang="en-US" sz="2000" dirty="0" smtClean="0"/>
              <a:t>Perform Parallel Reduction out of LDS</a:t>
            </a:r>
          </a:p>
        </p:txBody>
      </p:sp>
      <p:cxnSp>
        <p:nvCxnSpPr>
          <p:cNvPr id="8" name="Straight Arrow Connector 7"/>
          <p:cNvCxnSpPr>
            <a:stCxn id="24" idx="2"/>
            <a:endCxn id="6" idx="0"/>
          </p:cNvCxnSpPr>
          <p:nvPr/>
        </p:nvCxnSpPr>
        <p:spPr>
          <a:xfrm>
            <a:off x="4358707" y="2785355"/>
            <a:ext cx="1" cy="366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1"/>
            <a:endCxn id="28" idx="3"/>
          </p:cNvCxnSpPr>
          <p:nvPr/>
        </p:nvCxnSpPr>
        <p:spPr>
          <a:xfrm flipH="1">
            <a:off x="2178136" y="3854956"/>
            <a:ext cx="10323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3"/>
            <a:endCxn id="27" idx="1"/>
          </p:cNvCxnSpPr>
          <p:nvPr/>
        </p:nvCxnSpPr>
        <p:spPr>
          <a:xfrm>
            <a:off x="5506903" y="3854956"/>
            <a:ext cx="1011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7" idx="2"/>
          </p:cNvCxnSpPr>
          <p:nvPr/>
        </p:nvCxnSpPr>
        <p:spPr>
          <a:xfrm>
            <a:off x="7307509" y="4055011"/>
            <a:ext cx="0" cy="395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2"/>
            <a:endCxn id="33" idx="0"/>
          </p:cNvCxnSpPr>
          <p:nvPr/>
        </p:nvCxnSpPr>
        <p:spPr>
          <a:xfrm>
            <a:off x="6754815" y="5158007"/>
            <a:ext cx="0" cy="2825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506903" y="3429000"/>
            <a:ext cx="821161" cy="400110"/>
          </a:xfrm>
          <a:prstGeom prst="rect">
            <a:avLst/>
          </a:prstGeom>
          <a:noFill/>
        </p:spPr>
        <p:txBody>
          <a:bodyPr wrap="square" rtlCol="0">
            <a:spAutoFit/>
          </a:bodyPr>
          <a:lstStyle/>
          <a:p>
            <a:pPr algn="ctr">
              <a:spcAft>
                <a:spcPts val="600"/>
              </a:spcAft>
              <a:buClr>
                <a:schemeClr val="bg2"/>
              </a:buClr>
            </a:pPr>
            <a:r>
              <a:rPr lang="en-US" sz="2000" dirty="0" smtClean="0"/>
              <a:t>Yes</a:t>
            </a:r>
          </a:p>
        </p:txBody>
      </p:sp>
      <p:sp>
        <p:nvSpPr>
          <p:cNvPr id="53" name="TextBox 52"/>
          <p:cNvSpPr txBox="1"/>
          <p:nvPr/>
        </p:nvSpPr>
        <p:spPr>
          <a:xfrm>
            <a:off x="2368012" y="3418006"/>
            <a:ext cx="821161" cy="400110"/>
          </a:xfrm>
          <a:prstGeom prst="rect">
            <a:avLst/>
          </a:prstGeom>
          <a:noFill/>
        </p:spPr>
        <p:txBody>
          <a:bodyPr wrap="square" rtlCol="0">
            <a:spAutoFit/>
          </a:bodyPr>
          <a:lstStyle/>
          <a:p>
            <a:pPr algn="ctr">
              <a:spcAft>
                <a:spcPts val="600"/>
              </a:spcAft>
              <a:buClr>
                <a:schemeClr val="bg2"/>
              </a:buClr>
            </a:pPr>
            <a:r>
              <a:rPr lang="en-US" sz="2000" dirty="0" smtClean="0"/>
              <a:t>No</a:t>
            </a:r>
          </a:p>
        </p:txBody>
      </p:sp>
      <p:cxnSp>
        <p:nvCxnSpPr>
          <p:cNvPr id="54" name="Straight Arrow Connector 53"/>
          <p:cNvCxnSpPr>
            <a:stCxn id="28" idx="2"/>
          </p:cNvCxnSpPr>
          <p:nvPr/>
        </p:nvCxnSpPr>
        <p:spPr>
          <a:xfrm>
            <a:off x="1388567" y="4055011"/>
            <a:ext cx="0" cy="3951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0" idx="2"/>
          </p:cNvCxnSpPr>
          <p:nvPr/>
        </p:nvCxnSpPr>
        <p:spPr>
          <a:xfrm>
            <a:off x="1941263" y="5158007"/>
            <a:ext cx="0" cy="2825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08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p:bldP spid="24" grpId="0" animBg="1"/>
      <p:bldP spid="6" grpId="0" animBg="1"/>
      <p:bldP spid="27" grpId="0" animBg="1"/>
      <p:bldP spid="28" grpId="0" animBg="1"/>
      <p:bldP spid="30" grpId="0" animBg="1"/>
      <p:bldP spid="31" grpId="0" animBg="1"/>
      <p:bldP spid="32" grpId="0" animBg="1"/>
      <p:bldP spid="33" grpId="0" animBg="1"/>
      <p:bldP spid="49"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Talk in One Slide</a:t>
            </a:r>
            <a:endParaRPr lang="en-US" dirty="0"/>
          </a:p>
        </p:txBody>
      </p:sp>
      <p:sp>
        <p:nvSpPr>
          <p:cNvPr id="16" name="Parallelogram 15"/>
          <p:cNvSpPr/>
          <p:nvPr/>
        </p:nvSpPr>
        <p:spPr>
          <a:xfrm flipH="1">
            <a:off x="-696698" y="1133475"/>
            <a:ext cx="8243654"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prstClr val="white"/>
                </a:solidFill>
              </a:rPr>
              <a:t>Demonstrate how to save space and time by using the CSR format for GPU-based </a:t>
            </a:r>
            <a:r>
              <a:rPr lang="en-US" sz="2400" dirty="0" err="1" smtClean="0">
                <a:solidFill>
                  <a:prstClr val="white"/>
                </a:solidFill>
              </a:rPr>
              <a:t>SpMV</a:t>
            </a:r>
            <a:endParaRPr lang="en-US" sz="2400" dirty="0">
              <a:solidFill>
                <a:prstClr val="white"/>
              </a:solidFill>
            </a:endParaRPr>
          </a:p>
        </p:txBody>
      </p:sp>
      <p:sp>
        <p:nvSpPr>
          <p:cNvPr id="20" name="Parallelogram 19"/>
          <p:cNvSpPr/>
          <p:nvPr/>
        </p:nvSpPr>
        <p:spPr>
          <a:xfrm flipH="1">
            <a:off x="456129" y="2947988"/>
            <a:ext cx="8242462"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FFFFFF"/>
                </a:solidFill>
              </a:rPr>
              <a:t>Optimized GPU-based </a:t>
            </a:r>
            <a:r>
              <a:rPr lang="en-US" sz="2400" dirty="0" err="1" smtClean="0">
                <a:solidFill>
                  <a:srgbClr val="FFFFFF"/>
                </a:solidFill>
              </a:rPr>
              <a:t>SpMV</a:t>
            </a:r>
            <a:r>
              <a:rPr lang="en-US" sz="2400" dirty="0" smtClean="0">
                <a:solidFill>
                  <a:srgbClr val="FFFFFF"/>
                </a:solidFill>
              </a:rPr>
              <a:t> algorithm that</a:t>
            </a:r>
          </a:p>
          <a:p>
            <a:pPr algn="ctr">
              <a:defRPr/>
            </a:pPr>
            <a:r>
              <a:rPr lang="en-US" sz="2400" dirty="0" smtClean="0">
                <a:solidFill>
                  <a:srgbClr val="FFFFFF"/>
                </a:solidFill>
              </a:rPr>
              <a:t>increases memory coalescing by using LDS</a:t>
            </a:r>
            <a:endParaRPr lang="en-US" sz="2400" dirty="0">
              <a:solidFill>
                <a:srgbClr val="FFFFFF"/>
              </a:solidFill>
            </a:endParaRPr>
          </a:p>
        </p:txBody>
      </p:sp>
      <p:sp>
        <p:nvSpPr>
          <p:cNvPr id="21" name="Parallelogram 20"/>
          <p:cNvSpPr/>
          <p:nvPr/>
        </p:nvSpPr>
        <p:spPr>
          <a:xfrm flipH="1">
            <a:off x="1607763" y="4762500"/>
            <a:ext cx="8242462"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FFFFFF"/>
                </a:solidFill>
                <a:sym typeface="Wingdings"/>
              </a:rPr>
              <a:t>14.7x faster than other CSR-based algorithms</a:t>
            </a:r>
          </a:p>
          <a:p>
            <a:pPr algn="ctr">
              <a:defRPr/>
            </a:pPr>
            <a:r>
              <a:rPr lang="en-US" sz="2400" dirty="0" smtClean="0">
                <a:solidFill>
                  <a:srgbClr val="FFFFFF"/>
                </a:solidFill>
                <a:sym typeface="Wingdings"/>
              </a:rPr>
              <a:t>2.3x faster than using other matrix formats</a:t>
            </a:r>
            <a:endParaRPr lang="en-US" sz="2400" dirty="0">
              <a:solidFill>
                <a:srgbClr val="FFFFFF"/>
              </a:solidFill>
              <a:sym typeface="Wingdings"/>
            </a:endParaRPr>
          </a:p>
        </p:txBody>
      </p:sp>
    </p:spTree>
    <p:extLst>
      <p:ext uri="{BB962C8B-B14F-4D97-AF65-F5344CB8AC3E}">
        <p14:creationId xmlns:p14="http://schemas.microsoft.com/office/powerpoint/2010/main" val="33096949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bwMode="auto">
          <a:xfrm>
            <a:off x="946299" y="3776663"/>
            <a:ext cx="4890476" cy="1841500"/>
          </a:xfrm>
        </p:spPr>
        <p:txBody>
          <a:bodyPr wrap="square" numCol="1" compatLnSpc="1">
            <a:prstTxWarp prst="textNoShape">
              <a:avLst/>
            </a:prstTxWarp>
          </a:bodyPr>
          <a:lstStyle/>
          <a:p>
            <a:pPr eaLnBrk="1" hangingPunct="1"/>
            <a:r>
              <a:rPr lang="en-US" dirty="0" smtClean="0"/>
              <a:t>Experiments</a:t>
            </a:r>
          </a:p>
        </p:txBody>
      </p:sp>
    </p:spTree>
    <p:extLst>
      <p:ext uri="{BB962C8B-B14F-4D97-AF65-F5344CB8AC3E}">
        <p14:creationId xmlns:p14="http://schemas.microsoft.com/office/powerpoint/2010/main" val="30720540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Experimental Setup</a:t>
            </a:r>
            <a:endParaRPr lang="en-US" dirty="0"/>
          </a:p>
        </p:txBody>
      </p:sp>
      <p:sp>
        <p:nvSpPr>
          <p:cNvPr id="22531" name="Content Placeholder 11"/>
          <p:cNvSpPr>
            <a:spLocks noGrp="1"/>
          </p:cNvSpPr>
          <p:nvPr>
            <p:ph idx="1"/>
          </p:nvPr>
        </p:nvSpPr>
        <p:spPr>
          <a:xfrm>
            <a:off x="274388" y="999460"/>
            <a:ext cx="8595360" cy="5319423"/>
          </a:xfrm>
        </p:spPr>
        <p:txBody>
          <a:bodyPr/>
          <a:lstStyle/>
          <a:p>
            <a:r>
              <a:rPr lang="en-US" dirty="0" smtClean="0"/>
              <a:t>CPU: AMD A10-7850K (3.7 GHz)</a:t>
            </a:r>
          </a:p>
          <a:p>
            <a:pPr lvl="1"/>
            <a:r>
              <a:rPr lang="en-US" dirty="0" smtClean="0"/>
              <a:t>32 GB dual-channel DDR3-2133</a:t>
            </a:r>
          </a:p>
          <a:p>
            <a:endParaRPr lang="en-US" dirty="0" smtClean="0"/>
          </a:p>
          <a:p>
            <a:r>
              <a:rPr lang="en-US" dirty="0" smtClean="0"/>
              <a:t>GPU: AMD </a:t>
            </a:r>
            <a:r>
              <a:rPr lang="en-US" dirty="0" err="1" smtClean="0"/>
              <a:t>FirePro</a:t>
            </a:r>
            <a:r>
              <a:rPr lang="en-US" dirty="0" smtClean="0"/>
              <a:t>™ W9100</a:t>
            </a:r>
          </a:p>
          <a:p>
            <a:pPr lvl="1"/>
            <a:r>
              <a:rPr lang="en-US" dirty="0" smtClean="0"/>
              <a:t>44 parallel compute units (CUs)</a:t>
            </a:r>
          </a:p>
          <a:p>
            <a:pPr lvl="1"/>
            <a:r>
              <a:rPr lang="en-US" dirty="0" smtClean="0"/>
              <a:t>930 MHz core clock rate (5.2 single-precision TFLOPs)</a:t>
            </a:r>
          </a:p>
          <a:p>
            <a:pPr lvl="1"/>
            <a:r>
              <a:rPr lang="en-US" dirty="0" smtClean="0"/>
              <a:t>16 GDDR5 channels at 1250 MHz (320 GB/s)</a:t>
            </a:r>
          </a:p>
          <a:p>
            <a:endParaRPr lang="en-US" dirty="0" smtClean="0"/>
          </a:p>
          <a:p>
            <a:r>
              <a:rPr lang="en-US" dirty="0" smtClean="0"/>
              <a:t>CentOS 6.4 (kernel 2.6.32-358.23.2)</a:t>
            </a:r>
          </a:p>
          <a:p>
            <a:pPr lvl="1"/>
            <a:r>
              <a:rPr lang="en-US" dirty="0" smtClean="0"/>
              <a:t>AMD </a:t>
            </a:r>
            <a:r>
              <a:rPr lang="en-US" dirty="0" err="1" smtClean="0"/>
              <a:t>FirePro</a:t>
            </a:r>
            <a:r>
              <a:rPr lang="en-US" dirty="0" smtClean="0"/>
              <a:t> Driver version 14.20 beta</a:t>
            </a:r>
          </a:p>
          <a:p>
            <a:pPr lvl="1"/>
            <a:r>
              <a:rPr lang="en-US" dirty="0" smtClean="0"/>
              <a:t>AMD APP SDK v2.9</a:t>
            </a:r>
          </a:p>
          <a:p>
            <a:endParaRPr lang="en-US" dirty="0"/>
          </a:p>
          <a:p>
            <a:endParaRPr lang="en-US" dirty="0" smtClean="0"/>
          </a:p>
        </p:txBody>
      </p:sp>
    </p:spTree>
    <p:extLst>
      <p:ext uri="{BB962C8B-B14F-4D97-AF65-F5344CB8AC3E}">
        <p14:creationId xmlns:p14="http://schemas.microsoft.com/office/powerpoint/2010/main" val="21365004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err="1" smtClean="0"/>
              <a:t>SpMV</a:t>
            </a:r>
            <a:r>
              <a:rPr lang="en-US" dirty="0" smtClean="0"/>
              <a:t> Setup</a:t>
            </a:r>
            <a:endParaRPr lang="en-US" dirty="0"/>
          </a:p>
        </p:txBody>
      </p:sp>
      <p:sp>
        <p:nvSpPr>
          <p:cNvPr id="22531" name="Content Placeholder 11"/>
          <p:cNvSpPr>
            <a:spLocks noGrp="1"/>
          </p:cNvSpPr>
          <p:nvPr>
            <p:ph idx="1"/>
          </p:nvPr>
        </p:nvSpPr>
        <p:spPr>
          <a:xfrm>
            <a:off x="274388" y="999460"/>
            <a:ext cx="8595360" cy="5319423"/>
          </a:xfrm>
        </p:spPr>
        <p:txBody>
          <a:bodyPr/>
          <a:lstStyle/>
          <a:p>
            <a:r>
              <a:rPr lang="en-US" dirty="0" smtClean="0"/>
              <a:t>SHOC Benchmark Suite (Aug. 2013 version)</a:t>
            </a:r>
          </a:p>
          <a:p>
            <a:pPr lvl="1"/>
            <a:r>
              <a:rPr lang="en-US" dirty="0"/>
              <a:t>CSR-Vector </a:t>
            </a:r>
            <a:r>
              <a:rPr lang="en-US" dirty="0" smtClean="0"/>
              <a:t> (details in paper: CSR-Scalar, ELLPACK)</a:t>
            </a:r>
          </a:p>
          <a:p>
            <a:pPr lvl="2"/>
            <a:endParaRPr lang="en-US" dirty="0" smtClean="0"/>
          </a:p>
          <a:p>
            <a:r>
              <a:rPr lang="en-US" dirty="0" err="1" smtClean="0"/>
              <a:t>ViennaCL</a:t>
            </a:r>
            <a:r>
              <a:rPr lang="en-US" dirty="0" smtClean="0"/>
              <a:t> v1.5.2</a:t>
            </a:r>
          </a:p>
          <a:p>
            <a:pPr lvl="1"/>
            <a:r>
              <a:rPr lang="en-US" dirty="0" smtClean="0"/>
              <a:t>CSR-Scalar, COO, ELLPACK, ELLPACK+COO HYB</a:t>
            </a:r>
          </a:p>
          <a:p>
            <a:pPr lvl="1"/>
            <a:r>
              <a:rPr lang="en-US" dirty="0" smtClean="0"/>
              <a:t>4-value and 8-value padded versions of CSR-Scalar</a:t>
            </a:r>
          </a:p>
          <a:p>
            <a:pPr lvl="1"/>
            <a:r>
              <a:rPr lang="en-US" dirty="0" smtClean="0"/>
              <a:t>Best of these for each matrix: “</a:t>
            </a:r>
            <a:r>
              <a:rPr lang="en-US" dirty="0" err="1" smtClean="0"/>
              <a:t>ViennaCL</a:t>
            </a:r>
            <a:r>
              <a:rPr lang="en-US" dirty="0"/>
              <a:t> </a:t>
            </a:r>
            <a:r>
              <a:rPr lang="en-US" dirty="0" smtClean="0"/>
              <a:t>Best”</a:t>
            </a:r>
          </a:p>
          <a:p>
            <a:pPr lvl="2"/>
            <a:endParaRPr lang="en-US" dirty="0"/>
          </a:p>
          <a:p>
            <a:r>
              <a:rPr lang="en-US" dirty="0" err="1" smtClean="0"/>
              <a:t>clSpMV</a:t>
            </a:r>
            <a:r>
              <a:rPr lang="en-US" dirty="0" smtClean="0"/>
              <a:t> v0.1</a:t>
            </a:r>
          </a:p>
          <a:p>
            <a:pPr lvl="1"/>
            <a:r>
              <a:rPr lang="en-US" dirty="0" smtClean="0"/>
              <a:t>CSR-Scalar, CSR-Vector, BCSR, COO, DIA, BDIA, ELLPACK, SELL, BELL, SBELL</a:t>
            </a:r>
          </a:p>
          <a:p>
            <a:pPr lvl="1"/>
            <a:r>
              <a:rPr lang="en-US" dirty="0" smtClean="0"/>
              <a:t>Best of these for each matrix: “</a:t>
            </a:r>
            <a:r>
              <a:rPr lang="en-US" dirty="0" err="1" smtClean="0"/>
              <a:t>clSpMV</a:t>
            </a:r>
            <a:r>
              <a:rPr lang="en-US" dirty="0" smtClean="0"/>
              <a:t> Best”</a:t>
            </a:r>
          </a:p>
          <a:p>
            <a:pPr lvl="1"/>
            <a:r>
              <a:rPr lang="en-US" dirty="0" smtClean="0"/>
              <a:t>Details in paper</a:t>
            </a:r>
            <a:r>
              <a:rPr lang="en-US" dirty="0"/>
              <a:t>: </a:t>
            </a:r>
            <a:r>
              <a:rPr lang="en-US" dirty="0" err="1"/>
              <a:t>clSpMV</a:t>
            </a:r>
            <a:r>
              <a:rPr lang="en-US" dirty="0"/>
              <a:t> “Cocktail” </a:t>
            </a:r>
            <a:r>
              <a:rPr lang="en-US" dirty="0" smtClean="0"/>
              <a:t>format</a:t>
            </a:r>
            <a:endParaRPr lang="en-US" dirty="0" smtClean="0">
              <a:solidFill>
                <a:srgbClr val="FF0000"/>
              </a:solidFill>
            </a:endParaRPr>
          </a:p>
          <a:p>
            <a:pPr lvl="2"/>
            <a:endParaRPr lang="en-US" dirty="0"/>
          </a:p>
          <a:p>
            <a:r>
              <a:rPr lang="en-US" dirty="0" smtClean="0"/>
              <a:t>CSR-Adaptive</a:t>
            </a:r>
          </a:p>
          <a:p>
            <a:pPr lvl="2"/>
            <a:endParaRPr lang="en-US" dirty="0"/>
          </a:p>
          <a:p>
            <a:r>
              <a:rPr lang="en-US" dirty="0"/>
              <a:t>20 matrices from Univ. of Florida Sparse Matrix Collection</a:t>
            </a:r>
          </a:p>
          <a:p>
            <a:endParaRPr lang="en-US" dirty="0" smtClean="0"/>
          </a:p>
        </p:txBody>
      </p:sp>
    </p:spTree>
    <p:extLst>
      <p:ext uri="{BB962C8B-B14F-4D97-AF65-F5344CB8AC3E}">
        <p14:creationId xmlns:p14="http://schemas.microsoft.com/office/powerpoint/2010/main" val="1988696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Generation Times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77114737"/>
              </p:ext>
            </p:extLst>
          </p:nvPr>
        </p:nvGraphicFramePr>
        <p:xfrm>
          <a:off x="266768" y="781050"/>
          <a:ext cx="8658157"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05744" y="6163492"/>
            <a:ext cx="3938256" cy="646331"/>
          </a:xfrm>
          <a:prstGeom prst="rect">
            <a:avLst/>
          </a:prstGeom>
          <a:noFill/>
        </p:spPr>
        <p:txBody>
          <a:bodyPr wrap="square" rtlCol="0">
            <a:spAutoFit/>
          </a:bodyPr>
          <a:lstStyle/>
          <a:p>
            <a:pPr algn="r">
              <a:spcAft>
                <a:spcPts val="600"/>
              </a:spcAft>
              <a:buClr>
                <a:schemeClr val="bg2"/>
              </a:buClr>
            </a:pPr>
            <a:r>
              <a:rPr lang="en-US" dirty="0" smtClean="0"/>
              <a:t>Note: Some matrices could not be held in ELLPACK or BCSR</a:t>
            </a:r>
          </a:p>
        </p:txBody>
      </p:sp>
    </p:spTree>
    <p:extLst>
      <p:ext uri="{BB962C8B-B14F-4D97-AF65-F5344CB8AC3E}">
        <p14:creationId xmlns:p14="http://schemas.microsoft.com/office/powerpoint/2010/main" val="100016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 Single-Precision GFLOPs</a:t>
            </a:r>
            <a:endParaRPr lang="en-US" dirty="0"/>
          </a:p>
        </p:txBody>
      </p:sp>
      <p:pic>
        <p:nvPicPr>
          <p:cNvPr id="4" name="Picture 3"/>
          <p:cNvPicPr>
            <a:picLocks noChangeAspect="1"/>
          </p:cNvPicPr>
          <p:nvPr/>
        </p:nvPicPr>
        <p:blipFill>
          <a:blip r:embed="rId3" cstate="print"/>
          <a:stretch>
            <a:fillRect/>
          </a:stretch>
        </p:blipFill>
        <p:spPr>
          <a:xfrm>
            <a:off x="266768" y="781050"/>
            <a:ext cx="8610532" cy="301737"/>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1501930619"/>
              </p:ext>
            </p:extLst>
          </p:nvPr>
        </p:nvGraphicFramePr>
        <p:xfrm>
          <a:off x="266767" y="1082787"/>
          <a:ext cx="5267257" cy="54704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931661873"/>
              </p:ext>
            </p:extLst>
          </p:nvPr>
        </p:nvGraphicFramePr>
        <p:xfrm>
          <a:off x="5838825" y="1082787"/>
          <a:ext cx="3038475" cy="5470413"/>
        </p:xfrm>
        <a:graphic>
          <a:graphicData uri="http://schemas.openxmlformats.org/drawingml/2006/chart">
            <c:chart xmlns:c="http://schemas.openxmlformats.org/drawingml/2006/chart" xmlns:r="http://schemas.openxmlformats.org/officeDocument/2006/relationships" r:id="rId5"/>
          </a:graphicData>
        </a:graphic>
      </p:graphicFrame>
      <p:sp>
        <p:nvSpPr>
          <p:cNvPr id="12" name="Down Arrow 11"/>
          <p:cNvSpPr/>
          <p:nvPr/>
        </p:nvSpPr>
        <p:spPr>
          <a:xfrm flipV="1">
            <a:off x="4838700" y="5457825"/>
            <a:ext cx="485775" cy="1009650"/>
          </a:xfrm>
          <a:prstGeom prst="down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Down Arrow 12"/>
          <p:cNvSpPr/>
          <p:nvPr/>
        </p:nvSpPr>
        <p:spPr>
          <a:xfrm flipV="1">
            <a:off x="6105525" y="5457825"/>
            <a:ext cx="485775" cy="1009650"/>
          </a:xfrm>
          <a:prstGeom prst="down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 name="TextBox 2"/>
          <p:cNvSpPr txBox="1"/>
          <p:nvPr/>
        </p:nvSpPr>
        <p:spPr>
          <a:xfrm>
            <a:off x="1041149" y="1070729"/>
            <a:ext cx="4363770" cy="369332"/>
          </a:xfrm>
          <a:prstGeom prst="rect">
            <a:avLst/>
          </a:prstGeom>
          <a:noFill/>
        </p:spPr>
        <p:txBody>
          <a:bodyPr wrap="square" rtlCol="0">
            <a:spAutoFit/>
          </a:bodyPr>
          <a:lstStyle/>
          <a:p>
            <a:pPr algn="ctr">
              <a:spcAft>
                <a:spcPts val="600"/>
              </a:spcAft>
              <a:buClr>
                <a:schemeClr val="bg2"/>
              </a:buClr>
            </a:pPr>
            <a:r>
              <a:rPr lang="en-US" dirty="0" smtClean="0"/>
              <a:t>Roughly Equal Performance (7/20)</a:t>
            </a:r>
          </a:p>
        </p:txBody>
      </p:sp>
      <p:sp>
        <p:nvSpPr>
          <p:cNvPr id="9" name="TextBox 8"/>
          <p:cNvSpPr txBox="1"/>
          <p:nvPr/>
        </p:nvSpPr>
        <p:spPr>
          <a:xfrm>
            <a:off x="5902859" y="1070729"/>
            <a:ext cx="2974441" cy="369332"/>
          </a:xfrm>
          <a:prstGeom prst="rect">
            <a:avLst/>
          </a:prstGeom>
          <a:noFill/>
        </p:spPr>
        <p:txBody>
          <a:bodyPr wrap="square" rtlCol="0">
            <a:spAutoFit/>
          </a:bodyPr>
          <a:lstStyle/>
          <a:p>
            <a:pPr algn="r">
              <a:spcAft>
                <a:spcPts val="600"/>
              </a:spcAft>
              <a:buClr>
                <a:schemeClr val="bg2"/>
              </a:buClr>
            </a:pPr>
            <a:r>
              <a:rPr lang="en-US" dirty="0" smtClean="0"/>
              <a:t>Others Better (4/20)</a:t>
            </a:r>
          </a:p>
        </p:txBody>
      </p:sp>
    </p:spTree>
    <p:extLst>
      <p:ext uri="{BB962C8B-B14F-4D97-AF65-F5344CB8AC3E}">
        <p14:creationId xmlns:p14="http://schemas.microsoft.com/office/powerpoint/2010/main" val="395692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P spid="12" grpId="0" animBg="1"/>
      <p:bldP spid="13" grpId="0" animBg="1"/>
      <p:bldP spid="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 Single-Precision GFLOPs</a:t>
            </a:r>
            <a:endParaRPr lang="en-US" dirty="0"/>
          </a:p>
        </p:txBody>
      </p:sp>
      <p:pic>
        <p:nvPicPr>
          <p:cNvPr id="4" name="Picture 3"/>
          <p:cNvPicPr>
            <a:picLocks noChangeAspect="1"/>
          </p:cNvPicPr>
          <p:nvPr/>
        </p:nvPicPr>
        <p:blipFill>
          <a:blip r:embed="rId2" cstate="print"/>
          <a:stretch>
            <a:fillRect/>
          </a:stretch>
        </p:blipFill>
        <p:spPr>
          <a:xfrm>
            <a:off x="266768" y="781050"/>
            <a:ext cx="8610532" cy="301737"/>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1877767471"/>
              </p:ext>
            </p:extLst>
          </p:nvPr>
        </p:nvGraphicFramePr>
        <p:xfrm>
          <a:off x="266768" y="1082787"/>
          <a:ext cx="7588759" cy="5470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239391640"/>
              </p:ext>
            </p:extLst>
          </p:nvPr>
        </p:nvGraphicFramePr>
        <p:xfrm>
          <a:off x="7764849" y="1082787"/>
          <a:ext cx="1112452" cy="547041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41148" y="1070729"/>
            <a:ext cx="6723699" cy="369332"/>
          </a:xfrm>
          <a:prstGeom prst="rect">
            <a:avLst/>
          </a:prstGeom>
          <a:noFill/>
        </p:spPr>
        <p:txBody>
          <a:bodyPr wrap="square" rtlCol="0">
            <a:spAutoFit/>
          </a:bodyPr>
          <a:lstStyle/>
          <a:p>
            <a:pPr algn="ctr">
              <a:spcAft>
                <a:spcPts val="600"/>
              </a:spcAft>
              <a:buClr>
                <a:schemeClr val="bg2"/>
              </a:buClr>
            </a:pPr>
            <a:r>
              <a:rPr lang="en-US" dirty="0" smtClean="0"/>
              <a:t>CSR-Adaptive Performance Higher (9/20)</a:t>
            </a:r>
          </a:p>
        </p:txBody>
      </p:sp>
    </p:spTree>
    <p:extLst>
      <p:ext uri="{BB962C8B-B14F-4D97-AF65-F5344CB8AC3E}">
        <p14:creationId xmlns:p14="http://schemas.microsoft.com/office/powerpoint/2010/main" val="382169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037504" y="5329615"/>
            <a:ext cx="77694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37504" y="5211671"/>
            <a:ext cx="77694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Performance Benefit of CSR-Adaptive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260488506"/>
              </p:ext>
            </p:extLst>
          </p:nvPr>
        </p:nvGraphicFramePr>
        <p:xfrm>
          <a:off x="266769" y="1082787"/>
          <a:ext cx="8677206" cy="5156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19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Conclusion</a:t>
            </a:r>
            <a:endParaRPr lang="en-US" dirty="0"/>
          </a:p>
        </p:txBody>
      </p:sp>
      <p:sp>
        <p:nvSpPr>
          <p:cNvPr id="22531" name="Content Placeholder 11"/>
          <p:cNvSpPr>
            <a:spLocks noGrp="1"/>
          </p:cNvSpPr>
          <p:nvPr>
            <p:ph idx="1"/>
          </p:nvPr>
        </p:nvSpPr>
        <p:spPr>
          <a:xfrm>
            <a:off x="274388" y="1094874"/>
            <a:ext cx="8595360" cy="5224009"/>
          </a:xfrm>
        </p:spPr>
        <p:txBody>
          <a:bodyPr/>
          <a:lstStyle/>
          <a:p>
            <a:r>
              <a:rPr lang="en-US" dirty="0" smtClean="0"/>
              <a:t>CSR-Adaptive up to 14.7x faster than previous GPU-based </a:t>
            </a:r>
            <a:r>
              <a:rPr lang="en-US" dirty="0" err="1" smtClean="0"/>
              <a:t>SpMV</a:t>
            </a:r>
            <a:r>
              <a:rPr lang="en-US" dirty="0" smtClean="0"/>
              <a:t> algorithms</a:t>
            </a:r>
          </a:p>
          <a:p>
            <a:endParaRPr lang="en-US" dirty="0" smtClean="0"/>
          </a:p>
          <a:p>
            <a:r>
              <a:rPr lang="en-US" dirty="0" smtClean="0"/>
              <a:t>Requires little work beyond generating the traditional CSR data structure</a:t>
            </a:r>
          </a:p>
          <a:p>
            <a:pPr lvl="1"/>
            <a:r>
              <a:rPr lang="en-US" dirty="0" smtClean="0"/>
              <a:t>Less than 0.1% extra storage compared to CSR</a:t>
            </a:r>
          </a:p>
          <a:p>
            <a:endParaRPr lang="en-US" dirty="0"/>
          </a:p>
          <a:p>
            <a:r>
              <a:rPr lang="en-US" dirty="0" smtClean="0"/>
              <a:t>Algorithm is not complex: easy to integrate into libraries and existing SW</a:t>
            </a:r>
          </a:p>
          <a:p>
            <a:endParaRPr lang="en-US" dirty="0" smtClean="0"/>
          </a:p>
        </p:txBody>
      </p:sp>
      <p:sp>
        <p:nvSpPr>
          <p:cNvPr id="7" name="Parallelogram 6"/>
          <p:cNvSpPr/>
          <p:nvPr/>
        </p:nvSpPr>
        <p:spPr>
          <a:xfrm>
            <a:off x="-252942" y="3671711"/>
            <a:ext cx="5806301" cy="1073115"/>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dirty="0" smtClean="0">
                <a:solidFill>
                  <a:srgbClr val="FFFFFF"/>
                </a:solidFill>
              </a:rPr>
              <a:t>AMD Sample </a:t>
            </a:r>
            <a:r>
              <a:rPr lang="en-US" sz="2800" dirty="0">
                <a:solidFill>
                  <a:srgbClr val="FFFFFF"/>
                </a:solidFill>
              </a:rPr>
              <a:t>Code Available </a:t>
            </a:r>
            <a:r>
              <a:rPr lang="en-US" sz="2800" dirty="0" smtClean="0">
                <a:solidFill>
                  <a:srgbClr val="FFFFFF"/>
                </a:solidFill>
              </a:rPr>
              <a:t>Soon – Ask Us!</a:t>
            </a:r>
            <a:endParaRPr lang="en-US" sz="2800" dirty="0">
              <a:solidFill>
                <a:srgbClr val="FFFFFF"/>
              </a:solidFill>
            </a:endParaRPr>
          </a:p>
        </p:txBody>
      </p:sp>
      <p:sp>
        <p:nvSpPr>
          <p:cNvPr id="9" name="Parallelogram 8"/>
          <p:cNvSpPr/>
          <p:nvPr/>
        </p:nvSpPr>
        <p:spPr>
          <a:xfrm flipH="1">
            <a:off x="3365955" y="5023483"/>
            <a:ext cx="5922692"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dirty="0">
                <a:solidFill>
                  <a:srgbClr val="FFFFFF"/>
                </a:solidFill>
              </a:rPr>
              <a:t>Independently Implemented Version in </a:t>
            </a:r>
            <a:r>
              <a:rPr lang="en-US" sz="2800" dirty="0" err="1" smtClean="0">
                <a:solidFill>
                  <a:srgbClr val="FFFFFF"/>
                </a:solidFill>
              </a:rPr>
              <a:t>ViennaCL</a:t>
            </a:r>
            <a:r>
              <a:rPr lang="en-US" sz="2800" dirty="0" smtClean="0">
                <a:solidFill>
                  <a:srgbClr val="FFFFFF"/>
                </a:solidFill>
              </a:rPr>
              <a:t> 1.6.1</a:t>
            </a:r>
            <a:endParaRPr lang="en-US" sz="2800" dirty="0">
              <a:solidFill>
                <a:srgbClr val="FFFFFF"/>
              </a:solidFill>
            </a:endParaRPr>
          </a:p>
        </p:txBody>
      </p:sp>
    </p:spTree>
    <p:extLst>
      <p:ext uri="{BB962C8B-B14F-4D97-AF65-F5344CB8AC3E}">
        <p14:creationId xmlns:p14="http://schemas.microsoft.com/office/powerpoint/2010/main" val="834012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1200" b="1" u="sng" dirty="0"/>
          </a:p>
          <a:p>
            <a:pPr marL="0" indent="0" algn="just" defTabSz="652463">
              <a:buNone/>
              <a:defRPr/>
            </a:pPr>
            <a:r>
              <a:rPr lang="en-US" sz="1200" b="1" u="sng" dirty="0"/>
              <a:t>ATTRIBUTION</a:t>
            </a:r>
          </a:p>
          <a:p>
            <a:pPr marL="0" indent="0">
              <a:buNone/>
            </a:pPr>
            <a:r>
              <a:rPr lang="en-US" sz="1200" dirty="0"/>
              <a:t>© </a:t>
            </a:r>
            <a:r>
              <a:rPr lang="en-US" sz="1200" dirty="0" smtClean="0"/>
              <a:t>2014 </a:t>
            </a:r>
            <a:r>
              <a:rPr lang="en-US" sz="1200" dirty="0"/>
              <a:t>Advanced Micro Devices, Inc. All rights reserved. AMD, the AMD Arrow </a:t>
            </a:r>
            <a:r>
              <a:rPr lang="en-US" sz="1200" dirty="0" smtClean="0"/>
              <a:t>logo, </a:t>
            </a:r>
            <a:r>
              <a:rPr lang="en-US" sz="1200" dirty="0" err="1" smtClean="0"/>
              <a:t>FirePro</a:t>
            </a:r>
            <a:r>
              <a:rPr lang="en-CA" sz="1200" dirty="0" smtClean="0"/>
              <a:t> </a:t>
            </a:r>
            <a:r>
              <a:rPr lang="en-US" sz="1200" dirty="0"/>
              <a:t>and combinations thereof are trademarks of Advanced Micro Devices, Inc. in the United States and/or other jurisdictions. </a:t>
            </a:r>
            <a:r>
              <a:rPr lang="en-US" sz="1200" dirty="0" smtClean="0"/>
              <a:t>Other </a:t>
            </a:r>
            <a:r>
              <a:rPr lang="en-US" sz="1200" dirty="0"/>
              <a:t>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129868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bwMode="auto">
          <a:xfrm>
            <a:off x="1786270" y="3776663"/>
            <a:ext cx="4050504" cy="1841500"/>
          </a:xfrm>
        </p:spPr>
        <p:txBody>
          <a:bodyPr wrap="square" numCol="1" compatLnSpc="1">
            <a:prstTxWarp prst="textNoShape">
              <a:avLst/>
            </a:prstTxWarp>
          </a:bodyPr>
          <a:lstStyle/>
          <a:p>
            <a:pPr eaLnBrk="1" hangingPunct="1"/>
            <a:r>
              <a:rPr lang="en-US" dirty="0" smtClean="0"/>
              <a:t>Background</a:t>
            </a:r>
          </a:p>
        </p:txBody>
      </p:sp>
    </p:spTree>
    <p:extLst>
      <p:ext uri="{BB962C8B-B14F-4D97-AF65-F5344CB8AC3E}">
        <p14:creationId xmlns:p14="http://schemas.microsoft.com/office/powerpoint/2010/main" val="15197745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AMD GPU Microarchitecture</a:t>
            </a:r>
            <a:endParaRPr lang="en-US" dirty="0"/>
          </a:p>
        </p:txBody>
      </p:sp>
      <p:pic>
        <p:nvPicPr>
          <p:cNvPr id="4" name="Picture 3"/>
          <p:cNvPicPr>
            <a:picLocks noChangeAspect="1"/>
          </p:cNvPicPr>
          <p:nvPr/>
        </p:nvPicPr>
        <p:blipFill>
          <a:blip r:embed="rId2" cstate="print"/>
          <a:stretch>
            <a:fillRect/>
          </a:stretch>
        </p:blipFill>
        <p:spPr>
          <a:xfrm>
            <a:off x="266768" y="877180"/>
            <a:ext cx="8592749" cy="5344271"/>
          </a:xfrm>
          <a:prstGeom prst="rect">
            <a:avLst/>
          </a:prstGeom>
        </p:spPr>
      </p:pic>
      <p:sp>
        <p:nvSpPr>
          <p:cNvPr id="5" name="Rounded Rectangle 4"/>
          <p:cNvSpPr/>
          <p:nvPr/>
        </p:nvSpPr>
        <p:spPr>
          <a:xfrm>
            <a:off x="553453" y="1967075"/>
            <a:ext cx="7591926" cy="2845791"/>
          </a:xfrm>
          <a:prstGeom prst="roundRect">
            <a:avLst>
              <a:gd name="adj" fmla="val 8228"/>
            </a:avLst>
          </a:prstGeom>
          <a:solidFill>
            <a:schemeClr val="accent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bg1"/>
                  </a:solidFill>
                </a:ln>
                <a:solidFill>
                  <a:schemeClr val="tx1"/>
                </a:solidFill>
              </a:rPr>
              <a:t>Many highly-threaded vector processors</a:t>
            </a:r>
          </a:p>
          <a:p>
            <a:pPr algn="ctr"/>
            <a:endParaRPr lang="en-US" sz="2800" b="1" dirty="0" smtClean="0">
              <a:ln w="12700">
                <a:solidFill>
                  <a:schemeClr val="bg1"/>
                </a:solidFill>
              </a:ln>
              <a:solidFill>
                <a:schemeClr val="tx1"/>
              </a:solidFill>
            </a:endParaRPr>
          </a:p>
          <a:p>
            <a:pPr algn="ctr"/>
            <a:r>
              <a:rPr lang="en-US" sz="2800" b="1" dirty="0" smtClean="0">
                <a:ln w="12700">
                  <a:solidFill>
                    <a:schemeClr val="bg1"/>
                  </a:solidFill>
                </a:ln>
                <a:solidFill>
                  <a:schemeClr val="tx1"/>
                </a:solidFill>
              </a:rPr>
              <a:t>Up to 112,640 work-items in flight</a:t>
            </a:r>
          </a:p>
        </p:txBody>
      </p:sp>
      <p:sp>
        <p:nvSpPr>
          <p:cNvPr id="7" name="Rounded Rectangle 6"/>
          <p:cNvSpPr/>
          <p:nvPr/>
        </p:nvSpPr>
        <p:spPr>
          <a:xfrm>
            <a:off x="180474" y="4860758"/>
            <a:ext cx="7964905" cy="1456823"/>
          </a:xfrm>
          <a:prstGeom prst="roundRect">
            <a:avLst>
              <a:gd name="adj" fmla="val 8228"/>
            </a:avLst>
          </a:prstGeom>
          <a:solidFill>
            <a:schemeClr val="accent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bg1"/>
                  </a:solidFill>
                </a:ln>
                <a:solidFill>
                  <a:schemeClr val="tx1"/>
                </a:solidFill>
              </a:rPr>
              <a:t>Highly Parallel Memory System</a:t>
            </a:r>
          </a:p>
          <a:p>
            <a:pPr algn="ctr"/>
            <a:r>
              <a:rPr lang="en-US" sz="2800" b="1" dirty="0" smtClean="0">
                <a:ln w="12700">
                  <a:solidFill>
                    <a:schemeClr val="bg1"/>
                  </a:solidFill>
                </a:ln>
                <a:solidFill>
                  <a:schemeClr val="tx1"/>
                </a:solidFill>
              </a:rPr>
              <a:t>(16 channels, 320 GB/s)</a:t>
            </a:r>
          </a:p>
        </p:txBody>
      </p:sp>
    </p:spTree>
    <p:extLst>
      <p:ext uri="{BB962C8B-B14F-4D97-AF65-F5344CB8AC3E}">
        <p14:creationId xmlns:p14="http://schemas.microsoft.com/office/powerpoint/2010/main" val="124534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25927918"/>
              </p:ext>
            </p:extLst>
          </p:nvPr>
        </p:nvGraphicFramePr>
        <p:xfrm>
          <a:off x="5279870" y="1695946"/>
          <a:ext cx="548640" cy="2743200"/>
        </p:xfrm>
        <a:graphic>
          <a:graphicData uri="http://schemas.openxmlformats.org/drawingml/2006/table">
            <a:tbl>
              <a:tblPr firstRow="1" bandRow="1">
                <a:tableStyleId>{D7AC3CCA-C797-4891-BE02-D94E43425B78}</a:tableStyleId>
              </a:tblPr>
              <a:tblGrid>
                <a:gridCol w="548640"/>
              </a:tblGrid>
              <a:tr h="548640">
                <a:tc>
                  <a:txBody>
                    <a:bodyPr/>
                    <a:lstStyle/>
                    <a:p>
                      <a:pPr algn="ctr"/>
                      <a:r>
                        <a:rPr lang="en-US" sz="2000" b="1" dirty="0" smtClean="0">
                          <a:solidFill>
                            <a:schemeClr val="tx1"/>
                          </a:solidFill>
                        </a:rPr>
                        <a:t>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4</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5</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itle 10"/>
          <p:cNvSpPr>
            <a:spLocks noGrp="1"/>
          </p:cNvSpPr>
          <p:nvPr>
            <p:ph type="title"/>
          </p:nvPr>
        </p:nvSpPr>
        <p:spPr/>
        <p:txBody>
          <a:bodyPr/>
          <a:lstStyle/>
          <a:p>
            <a:r>
              <a:rPr lang="en-US" dirty="0" smtClean="0"/>
              <a:t>Sparse Matrix-Vector Multiplication</a:t>
            </a:r>
            <a:endParaRPr lang="en-US" dirty="0"/>
          </a:p>
        </p:txBody>
      </p:sp>
      <p:sp>
        <p:nvSpPr>
          <p:cNvPr id="6" name="Parallelogram 5"/>
          <p:cNvSpPr/>
          <p:nvPr/>
        </p:nvSpPr>
        <p:spPr>
          <a:xfrm>
            <a:off x="64311" y="4979086"/>
            <a:ext cx="8939159" cy="10668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3200" dirty="0" smtClean="0">
                <a:solidFill>
                  <a:schemeClr val="tx1"/>
                </a:solidFill>
              </a:rPr>
              <a:t>Traditionally Bandwidth Limited</a:t>
            </a:r>
            <a:endParaRPr lang="en-US" sz="32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88335984"/>
              </p:ext>
            </p:extLst>
          </p:nvPr>
        </p:nvGraphicFramePr>
        <p:xfrm>
          <a:off x="1604952" y="1695946"/>
          <a:ext cx="2743200" cy="2743200"/>
        </p:xfrm>
        <a:graphic>
          <a:graphicData uri="http://schemas.openxmlformats.org/drawingml/2006/table">
            <a:tbl>
              <a:tblPr firstRow="1" bandRow="1">
                <a:tableStyleId>{D7AC3CCA-C797-4891-BE02-D94E43425B78}</a:tableStyleId>
              </a:tblPr>
              <a:tblGrid>
                <a:gridCol w="548640"/>
                <a:gridCol w="548640"/>
                <a:gridCol w="548640"/>
                <a:gridCol w="548640"/>
                <a:gridCol w="548640"/>
              </a:tblGrid>
              <a:tr h="548640">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7.0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4348152" y="2584947"/>
            <a:ext cx="931718" cy="923330"/>
          </a:xfrm>
          <a:prstGeom prst="rect">
            <a:avLst/>
          </a:prstGeom>
          <a:noFill/>
        </p:spPr>
        <p:txBody>
          <a:bodyPr wrap="square" rtlCol="0" anchor="ctr">
            <a:spAutoFit/>
          </a:bodyPr>
          <a:lstStyle/>
          <a:p>
            <a:pPr algn="ctr">
              <a:spcAft>
                <a:spcPts val="600"/>
              </a:spcAft>
              <a:buClr>
                <a:schemeClr val="bg2"/>
              </a:buClr>
            </a:pPr>
            <a:r>
              <a:rPr lang="en-US" sz="5400" dirty="0" smtClean="0"/>
              <a:t>×</a:t>
            </a:r>
          </a:p>
        </p:txBody>
      </p:sp>
      <p:sp>
        <p:nvSpPr>
          <p:cNvPr id="14" name="TextBox 13"/>
          <p:cNvSpPr txBox="1"/>
          <p:nvPr/>
        </p:nvSpPr>
        <p:spPr>
          <a:xfrm>
            <a:off x="5828510" y="2594200"/>
            <a:ext cx="931718" cy="923330"/>
          </a:xfrm>
          <a:prstGeom prst="rect">
            <a:avLst/>
          </a:prstGeom>
          <a:noFill/>
        </p:spPr>
        <p:txBody>
          <a:bodyPr wrap="square" rtlCol="0" anchor="ctr">
            <a:spAutoFit/>
          </a:bodyPr>
          <a:lstStyle/>
          <a:p>
            <a:pPr algn="ctr">
              <a:spcAft>
                <a:spcPts val="600"/>
              </a:spcAft>
              <a:buClr>
                <a:schemeClr val="bg2"/>
              </a:buClr>
            </a:pPr>
            <a:r>
              <a:rPr lang="en-US" sz="5400" dirty="0" smtClean="0"/>
              <a:t>=</a:t>
            </a:r>
          </a:p>
        </p:txBody>
      </p:sp>
      <p:graphicFrame>
        <p:nvGraphicFramePr>
          <p:cNvPr id="15" name="Table 14"/>
          <p:cNvGraphicFramePr>
            <a:graphicFrameLocks noGrp="1"/>
          </p:cNvGraphicFramePr>
          <p:nvPr>
            <p:extLst>
              <p:ext uri="{D42A27DB-BD31-4B8C-83A1-F6EECF244321}">
                <p14:modId xmlns:p14="http://schemas.microsoft.com/office/powerpoint/2010/main" val="3213884165"/>
              </p:ext>
            </p:extLst>
          </p:nvPr>
        </p:nvGraphicFramePr>
        <p:xfrm>
          <a:off x="6760228" y="1703947"/>
          <a:ext cx="548640" cy="2743200"/>
        </p:xfrm>
        <a:graphic>
          <a:graphicData uri="http://schemas.openxmlformats.org/drawingml/2006/table">
            <a:tbl>
              <a:tblPr firstRow="1" bandRow="1">
                <a:tableStyleId>{D7AC3CCA-C797-4891-BE02-D94E43425B78}</a:tableStyleId>
              </a:tblPr>
              <a:tblGrid>
                <a:gridCol w="548640"/>
              </a:tblGrid>
              <a:tr h="548640">
                <a:tc>
                  <a:txBody>
                    <a:bodyPr/>
                    <a:lstStyle/>
                    <a:p>
                      <a:pPr algn="ctr"/>
                      <a:r>
                        <a:rPr lang="en-US" sz="2000" b="1" dirty="0" smtClean="0">
                          <a:solidFill>
                            <a:schemeClr val="tx1"/>
                          </a:solidFill>
                        </a:rPr>
                        <a:t>22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28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18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39</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18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a:xfrm>
            <a:off x="1604952" y="169594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Rectangle 15"/>
          <p:cNvSpPr/>
          <p:nvPr/>
        </p:nvSpPr>
        <p:spPr>
          <a:xfrm>
            <a:off x="2714282" y="1695945"/>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Rectangle 16"/>
          <p:cNvSpPr/>
          <p:nvPr/>
        </p:nvSpPr>
        <p:spPr>
          <a:xfrm>
            <a:off x="3805327" y="169594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 name="Rectangle 17"/>
          <p:cNvSpPr/>
          <p:nvPr/>
        </p:nvSpPr>
        <p:spPr>
          <a:xfrm>
            <a:off x="2171457" y="2237901"/>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Rectangle 18"/>
          <p:cNvSpPr/>
          <p:nvPr/>
        </p:nvSpPr>
        <p:spPr>
          <a:xfrm>
            <a:off x="3247682" y="2237901"/>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ectangle 19"/>
          <p:cNvSpPr/>
          <p:nvPr/>
        </p:nvSpPr>
        <p:spPr>
          <a:xfrm>
            <a:off x="2714282" y="2787419"/>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ectangle 20"/>
          <p:cNvSpPr/>
          <p:nvPr/>
        </p:nvSpPr>
        <p:spPr>
          <a:xfrm>
            <a:off x="1604951" y="333751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Rectangle 21"/>
          <p:cNvSpPr/>
          <p:nvPr/>
        </p:nvSpPr>
        <p:spPr>
          <a:xfrm>
            <a:off x="3255092" y="3342389"/>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3" name="Rectangle 22"/>
          <p:cNvSpPr/>
          <p:nvPr/>
        </p:nvSpPr>
        <p:spPr>
          <a:xfrm>
            <a:off x="2147777" y="3902255"/>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5285685" y="169594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5277854" y="2237900"/>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5277855" y="2791194"/>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7" name="Rectangle 26"/>
          <p:cNvSpPr/>
          <p:nvPr/>
        </p:nvSpPr>
        <p:spPr>
          <a:xfrm>
            <a:off x="5279870" y="3344488"/>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 name="Rectangle 27"/>
          <p:cNvSpPr/>
          <p:nvPr/>
        </p:nvSpPr>
        <p:spPr>
          <a:xfrm>
            <a:off x="5279870" y="3894178"/>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 name="Rectangle 28"/>
          <p:cNvSpPr/>
          <p:nvPr/>
        </p:nvSpPr>
        <p:spPr>
          <a:xfrm>
            <a:off x="6805583" y="177638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Rectangle 29"/>
          <p:cNvSpPr/>
          <p:nvPr/>
        </p:nvSpPr>
        <p:spPr>
          <a:xfrm>
            <a:off x="6805583" y="2319005"/>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Rectangle 30"/>
          <p:cNvSpPr/>
          <p:nvPr/>
        </p:nvSpPr>
        <p:spPr>
          <a:xfrm>
            <a:off x="6805583" y="2886167"/>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Rectangle 31"/>
          <p:cNvSpPr/>
          <p:nvPr/>
        </p:nvSpPr>
        <p:spPr>
          <a:xfrm>
            <a:off x="6805583" y="3410850"/>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ectangle 32"/>
          <p:cNvSpPr/>
          <p:nvPr/>
        </p:nvSpPr>
        <p:spPr>
          <a:xfrm>
            <a:off x="6808496" y="39755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513123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0"/>
                            </p:stCondLst>
                            <p:childTnLst>
                              <p:par>
                                <p:cTn id="44" presetID="1" presetClass="exit" presetSubtype="0" fill="hold" grpId="1" nodeType="afterEffect">
                                  <p:stCondLst>
                                    <p:cond delay="50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xit" presetSubtype="0" fill="hold" grpId="1" nodeType="withEffect">
                                  <p:stCondLst>
                                    <p:cond delay="50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ntr" presetSubtype="0" fill="hold" grpId="0" nodeType="withEffect">
                                  <p:stCondLst>
                                    <p:cond delay="50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childTnLst>
                                </p:cTn>
                              </p:par>
                            </p:childTnLst>
                          </p:cTn>
                        </p:par>
                        <p:par>
                          <p:cTn id="52" fill="hold">
                            <p:stCondLst>
                              <p:cond delay="500"/>
                            </p:stCondLst>
                            <p:childTnLst>
                              <p:par>
                                <p:cTn id="53" presetID="1" presetClass="exit" presetSubtype="0" fill="hold" grpId="1" nodeType="afterEffect">
                                  <p:stCondLst>
                                    <p:cond delay="50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grpId="1" nodeType="withEffect">
                                  <p:stCondLst>
                                    <p:cond delay="50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hidden"/>
                                      </p:to>
                                    </p:set>
                                  </p:childTnLst>
                                </p:cTn>
                              </p:par>
                            </p:childTnLst>
                          </p:cTn>
                        </p:par>
                        <p:par>
                          <p:cTn id="59" fill="hold">
                            <p:stCondLst>
                              <p:cond delay="1000"/>
                            </p:stCondLst>
                            <p:childTnLst>
                              <p:par>
                                <p:cTn id="60" presetID="1" presetClass="entr" presetSubtype="0" fill="hold" grpId="0" nodeType="afterEffect">
                                  <p:stCondLst>
                                    <p:cond delay="50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grpId="2" nodeType="withEffect">
                                  <p:stCondLst>
                                    <p:cond delay="500"/>
                                  </p:stCondLst>
                                  <p:childTnLst>
                                    <p:set>
                                      <p:cBhvr>
                                        <p:cTn id="63" dur="1" fill="hold">
                                          <p:stCondLst>
                                            <p:cond delay="0"/>
                                          </p:stCondLst>
                                        </p:cTn>
                                        <p:tgtEl>
                                          <p:spTgt spid="26"/>
                                        </p:tgtEl>
                                        <p:attrNameLst>
                                          <p:attrName>style.visibility</p:attrName>
                                        </p:attrNameLst>
                                      </p:cBhvr>
                                      <p:to>
                                        <p:strVal val="visible"/>
                                      </p:to>
                                    </p:set>
                                  </p:childTnLst>
                                </p:cTn>
                              </p:par>
                            </p:childTnLst>
                          </p:cTn>
                        </p:par>
                        <p:par>
                          <p:cTn id="64" fill="hold">
                            <p:stCondLst>
                              <p:cond delay="1500"/>
                            </p:stCondLst>
                            <p:childTnLst>
                              <p:par>
                                <p:cTn id="65" presetID="1" presetClass="exit" presetSubtype="0" fill="hold" grpId="0" nodeType="afterEffect">
                                  <p:stCondLst>
                                    <p:cond delay="500"/>
                                  </p:stCondLst>
                                  <p:childTnLst>
                                    <p:set>
                                      <p:cBhvr>
                                        <p:cTn id="66" dur="1" fill="hold">
                                          <p:stCondLst>
                                            <p:cond delay="0"/>
                                          </p:stCondLst>
                                        </p:cTn>
                                        <p:tgtEl>
                                          <p:spTgt spid="31"/>
                                        </p:tgtEl>
                                        <p:attrNameLst>
                                          <p:attrName>style.visibility</p:attrName>
                                        </p:attrNameLst>
                                      </p:cBhvr>
                                      <p:to>
                                        <p:strVal val="hidden"/>
                                      </p:to>
                                    </p:set>
                                  </p:childTnLst>
                                </p:cTn>
                              </p:par>
                              <p:par>
                                <p:cTn id="67" presetID="1" presetClass="exit" presetSubtype="0" fill="hold" grpId="3" nodeType="withEffect">
                                  <p:stCondLst>
                                    <p:cond delay="50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50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p:stCondLst>
                              <p:cond delay="2000"/>
                            </p:stCondLst>
                            <p:childTnLst>
                              <p:par>
                                <p:cTn id="72" presetID="1" presetClass="entr" presetSubtype="0" fill="hold" grpId="0" nodeType="afterEffect">
                                  <p:stCondLst>
                                    <p:cond delay="50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ntr" presetSubtype="0" fill="hold" grpId="2" nodeType="withEffect">
                                  <p:stCondLst>
                                    <p:cond delay="500"/>
                                  </p:stCondLst>
                                  <p:childTnLst>
                                    <p:set>
                                      <p:cBhvr>
                                        <p:cTn id="75" dur="1" fill="hold">
                                          <p:stCondLst>
                                            <p:cond delay="0"/>
                                          </p:stCondLst>
                                        </p:cTn>
                                        <p:tgtEl>
                                          <p:spTgt spid="24"/>
                                        </p:tgtEl>
                                        <p:attrNameLst>
                                          <p:attrName>style.visibility</p:attrName>
                                        </p:attrNameLst>
                                      </p:cBhvr>
                                      <p:to>
                                        <p:strVal val="visible"/>
                                      </p:to>
                                    </p:set>
                                  </p:childTnLst>
                                </p:cTn>
                              </p:par>
                            </p:childTnLst>
                          </p:cTn>
                        </p:par>
                        <p:par>
                          <p:cTn id="76" fill="hold">
                            <p:stCondLst>
                              <p:cond delay="2500"/>
                            </p:stCondLst>
                            <p:childTnLst>
                              <p:par>
                                <p:cTn id="77" presetID="1" presetClass="exit" presetSubtype="0" fill="hold" grpId="1" nodeType="afterEffect">
                                  <p:stCondLst>
                                    <p:cond delay="500"/>
                                  </p:stCondLst>
                                  <p:childTnLst>
                                    <p:set>
                                      <p:cBhvr>
                                        <p:cTn id="78" dur="1" fill="hold">
                                          <p:stCondLst>
                                            <p:cond delay="0"/>
                                          </p:stCondLst>
                                        </p:cTn>
                                        <p:tgtEl>
                                          <p:spTgt spid="21"/>
                                        </p:tgtEl>
                                        <p:attrNameLst>
                                          <p:attrName>style.visibility</p:attrName>
                                        </p:attrNameLst>
                                      </p:cBhvr>
                                      <p:to>
                                        <p:strVal val="hidden"/>
                                      </p:to>
                                    </p:set>
                                  </p:childTnLst>
                                </p:cTn>
                              </p:par>
                              <p:par>
                                <p:cTn id="79" presetID="1" presetClass="exit" presetSubtype="0" fill="hold" grpId="3" nodeType="withEffect">
                                  <p:stCondLst>
                                    <p:cond delay="50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grpId="2" nodeType="withEffect">
                                  <p:stCondLst>
                                    <p:cond delay="500"/>
                                  </p:stCondLst>
                                  <p:childTnLst>
                                    <p:set>
                                      <p:cBhvr>
                                        <p:cTn id="84" dur="1" fill="hold">
                                          <p:stCondLst>
                                            <p:cond delay="0"/>
                                          </p:stCondLst>
                                        </p:cTn>
                                        <p:tgtEl>
                                          <p:spTgt spid="27"/>
                                        </p:tgtEl>
                                        <p:attrNameLst>
                                          <p:attrName>style.visibility</p:attrName>
                                        </p:attrNameLst>
                                      </p:cBhvr>
                                      <p:to>
                                        <p:strVal val="visible"/>
                                      </p:to>
                                    </p:set>
                                  </p:childTnLst>
                                </p:cTn>
                              </p:par>
                            </p:childTnLst>
                          </p:cTn>
                        </p:par>
                        <p:par>
                          <p:cTn id="85" fill="hold">
                            <p:stCondLst>
                              <p:cond delay="3000"/>
                            </p:stCondLst>
                            <p:childTnLst>
                              <p:par>
                                <p:cTn id="86" presetID="1" presetClass="exit" presetSubtype="0" fill="hold" grpId="1" nodeType="afterEffect">
                                  <p:stCondLst>
                                    <p:cond delay="5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3500"/>
                            </p:stCondLst>
                            <p:childTnLst>
                              <p:par>
                                <p:cTn id="89" presetID="1" presetClass="exit" presetSubtype="0" fill="hold" grpId="3" nodeType="after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childTnLst>
                          </p:cTn>
                        </p:par>
                        <p:par>
                          <p:cTn id="93" fill="hold">
                            <p:stCondLst>
                              <p:cond delay="3500"/>
                            </p:stCondLst>
                            <p:childTnLst>
                              <p:par>
                                <p:cTn id="94" presetID="1" presetClass="entr" presetSubtype="0" fill="hold" grpId="0" nodeType="afterEffect">
                                  <p:stCondLst>
                                    <p:cond delay="500"/>
                                  </p:stCondLst>
                                  <p:childTnLst>
                                    <p:set>
                                      <p:cBhvr>
                                        <p:cTn id="95" dur="1" fill="hold">
                                          <p:stCondLst>
                                            <p:cond delay="0"/>
                                          </p:stCondLst>
                                        </p:cTn>
                                        <p:tgtEl>
                                          <p:spTgt spid="23"/>
                                        </p:tgtEl>
                                        <p:attrNameLst>
                                          <p:attrName>style.visibility</p:attrName>
                                        </p:attrNameLst>
                                      </p:cBhvr>
                                      <p:to>
                                        <p:strVal val="visible"/>
                                      </p:to>
                                    </p:set>
                                  </p:childTnLst>
                                </p:cTn>
                              </p:par>
                              <p:par>
                                <p:cTn id="96" presetID="1" presetClass="entr" presetSubtype="0" fill="hold" grpId="2" nodeType="withEffect">
                                  <p:stCondLst>
                                    <p:cond delay="500"/>
                                  </p:stCondLst>
                                  <p:childTnLst>
                                    <p:set>
                                      <p:cBhvr>
                                        <p:cTn id="97" dur="1" fill="hold">
                                          <p:stCondLst>
                                            <p:cond delay="0"/>
                                          </p:stCondLst>
                                        </p:cTn>
                                        <p:tgtEl>
                                          <p:spTgt spid="25"/>
                                        </p:tgtEl>
                                        <p:attrNameLst>
                                          <p:attrName>style.visibility</p:attrName>
                                        </p:attrNameLst>
                                      </p:cBhvr>
                                      <p:to>
                                        <p:strVal val="visible"/>
                                      </p:to>
                                    </p:set>
                                  </p:childTnLst>
                                </p:cTn>
                              </p:par>
                            </p:childTnLst>
                          </p:cTn>
                        </p:par>
                        <p:par>
                          <p:cTn id="98" fill="hold">
                            <p:stCondLst>
                              <p:cond delay="4000"/>
                            </p:stCondLst>
                            <p:childTnLst>
                              <p:par>
                                <p:cTn id="99" presetID="1" presetClass="exit" presetSubtype="0" fill="hold" grpId="3" nodeType="afterEffect">
                                  <p:stCondLst>
                                    <p:cond delay="500"/>
                                  </p:stCondLst>
                                  <p:childTnLst>
                                    <p:set>
                                      <p:cBhvr>
                                        <p:cTn id="100" dur="1" fill="hold">
                                          <p:stCondLst>
                                            <p:cond delay="0"/>
                                          </p:stCondLst>
                                        </p:cTn>
                                        <p:tgtEl>
                                          <p:spTgt spid="25"/>
                                        </p:tgtEl>
                                        <p:attrNameLst>
                                          <p:attrName>style.visibility</p:attrName>
                                        </p:attrNameLst>
                                      </p:cBhvr>
                                      <p:to>
                                        <p:strVal val="hidden"/>
                                      </p:to>
                                    </p:set>
                                  </p:childTnLst>
                                </p:cTn>
                              </p:par>
                            </p:childTnLst>
                          </p:cTn>
                        </p:par>
                        <p:par>
                          <p:cTn id="101" fill="hold">
                            <p:stCondLst>
                              <p:cond delay="4500"/>
                            </p:stCondLst>
                            <p:childTnLst>
                              <p:par>
                                <p:cTn id="102" presetID="1" presetClass="exit" presetSubtype="0" fill="hold" grpId="0" nodeType="afterEffect">
                                  <p:stCondLst>
                                    <p:cond delay="0"/>
                                  </p:stCondLst>
                                  <p:childTnLst>
                                    <p:set>
                                      <p:cBhvr>
                                        <p:cTn id="103" dur="1" fill="hold">
                                          <p:stCondLst>
                                            <p:cond delay="0"/>
                                          </p:stCondLst>
                                        </p:cTn>
                                        <p:tgtEl>
                                          <p:spTgt spid="33"/>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Compressed Sparse Row (CSR)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22119023"/>
              </p:ext>
            </p:extLst>
          </p:nvPr>
        </p:nvGraphicFramePr>
        <p:xfrm>
          <a:off x="3049288" y="875064"/>
          <a:ext cx="2743200" cy="2743200"/>
        </p:xfrm>
        <a:graphic>
          <a:graphicData uri="http://schemas.openxmlformats.org/drawingml/2006/table">
            <a:tbl>
              <a:tblPr firstRow="1" bandRow="1">
                <a:tableStyleId>{D7AC3CCA-C797-4891-BE02-D94E43425B78}</a:tableStyleId>
              </a:tblPr>
              <a:tblGrid>
                <a:gridCol w="548640"/>
                <a:gridCol w="548640"/>
                <a:gridCol w="548640"/>
                <a:gridCol w="548640"/>
                <a:gridCol w="548640"/>
              </a:tblGrid>
              <a:tr h="548640">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7.0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17921064"/>
              </p:ext>
            </p:extLst>
          </p:nvPr>
        </p:nvGraphicFramePr>
        <p:xfrm>
          <a:off x="3049289" y="5882506"/>
          <a:ext cx="4953213" cy="548640"/>
        </p:xfrm>
        <a:graphic>
          <a:graphicData uri="http://schemas.openxmlformats.org/drawingml/2006/table">
            <a:tbl>
              <a:tblPr firstRow="1" bandRow="1">
                <a:tableStyleId>{D7AC3CCA-C797-4891-BE02-D94E43425B78}</a:tableStyleId>
              </a:tblPr>
              <a:tblGrid>
                <a:gridCol w="550357"/>
                <a:gridCol w="550357"/>
                <a:gridCol w="550357"/>
                <a:gridCol w="550357"/>
                <a:gridCol w="550357"/>
                <a:gridCol w="550357"/>
                <a:gridCol w="550357"/>
                <a:gridCol w="550357"/>
                <a:gridCol w="550357"/>
              </a:tblGrid>
              <a:tr h="548640">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7.0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14808330"/>
              </p:ext>
            </p:extLst>
          </p:nvPr>
        </p:nvGraphicFramePr>
        <p:xfrm>
          <a:off x="3049289" y="5093346"/>
          <a:ext cx="4953213" cy="548640"/>
        </p:xfrm>
        <a:graphic>
          <a:graphicData uri="http://schemas.openxmlformats.org/drawingml/2006/table">
            <a:tbl>
              <a:tblPr firstRow="1" bandRow="1">
                <a:tableStyleId>{D7AC3CCA-C797-4891-BE02-D94E43425B78}</a:tableStyleId>
              </a:tblPr>
              <a:tblGrid>
                <a:gridCol w="550357"/>
                <a:gridCol w="550357"/>
                <a:gridCol w="550357"/>
                <a:gridCol w="550357"/>
                <a:gridCol w="550357"/>
                <a:gridCol w="550357"/>
                <a:gridCol w="550357"/>
                <a:gridCol w="550357"/>
                <a:gridCol w="550357"/>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49805578"/>
              </p:ext>
            </p:extLst>
          </p:nvPr>
        </p:nvGraphicFramePr>
        <p:xfrm>
          <a:off x="3049289" y="4304923"/>
          <a:ext cx="3306246" cy="548640"/>
        </p:xfrm>
        <a:graphic>
          <a:graphicData uri="http://schemas.openxmlformats.org/drawingml/2006/table">
            <a:tbl>
              <a:tblPr firstRow="1" bandRow="1">
                <a:tableStyleId>{D7AC3CCA-C797-4891-BE02-D94E43425B78}</a:tableStyleId>
              </a:tblPr>
              <a:tblGrid>
                <a:gridCol w="551041"/>
                <a:gridCol w="551041"/>
                <a:gridCol w="551041"/>
                <a:gridCol w="551041"/>
                <a:gridCol w="551041"/>
                <a:gridCol w="551041"/>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1221270" y="4443548"/>
            <a:ext cx="1757789" cy="400110"/>
          </a:xfrm>
          <a:prstGeom prst="rect">
            <a:avLst/>
          </a:prstGeom>
          <a:noFill/>
        </p:spPr>
        <p:txBody>
          <a:bodyPr wrap="none" rtlCol="0">
            <a:spAutoFit/>
          </a:bodyPr>
          <a:lstStyle/>
          <a:p>
            <a:pPr algn="just">
              <a:spcAft>
                <a:spcPts val="600"/>
              </a:spcAft>
              <a:buClr>
                <a:schemeClr val="bg2"/>
              </a:buClr>
            </a:pPr>
            <a:r>
              <a:rPr lang="en-US" sz="2000" dirty="0" smtClean="0"/>
              <a:t>row delimiters:</a:t>
            </a:r>
          </a:p>
        </p:txBody>
      </p:sp>
      <p:sp>
        <p:nvSpPr>
          <p:cNvPr id="15" name="TextBox 14"/>
          <p:cNvSpPr txBox="1"/>
          <p:nvPr/>
        </p:nvSpPr>
        <p:spPr>
          <a:xfrm>
            <a:off x="1186001" y="5237158"/>
            <a:ext cx="1828321" cy="400110"/>
          </a:xfrm>
          <a:prstGeom prst="rect">
            <a:avLst/>
          </a:prstGeom>
          <a:noFill/>
        </p:spPr>
        <p:txBody>
          <a:bodyPr wrap="square" rtlCol="0">
            <a:spAutoFit/>
          </a:bodyPr>
          <a:lstStyle/>
          <a:p>
            <a:pPr algn="r">
              <a:spcAft>
                <a:spcPts val="600"/>
              </a:spcAft>
              <a:buClr>
                <a:schemeClr val="bg2"/>
              </a:buClr>
            </a:pPr>
            <a:r>
              <a:rPr lang="en-US" sz="2000" dirty="0" smtClean="0"/>
              <a:t>columns:</a:t>
            </a:r>
          </a:p>
        </p:txBody>
      </p:sp>
      <p:sp>
        <p:nvSpPr>
          <p:cNvPr id="16" name="TextBox 15"/>
          <p:cNvSpPr txBox="1"/>
          <p:nvPr/>
        </p:nvSpPr>
        <p:spPr>
          <a:xfrm>
            <a:off x="1186002" y="6031036"/>
            <a:ext cx="1828321" cy="400110"/>
          </a:xfrm>
          <a:prstGeom prst="rect">
            <a:avLst/>
          </a:prstGeom>
          <a:noFill/>
        </p:spPr>
        <p:txBody>
          <a:bodyPr wrap="square" rtlCol="0">
            <a:spAutoFit/>
          </a:bodyPr>
          <a:lstStyle/>
          <a:p>
            <a:pPr algn="r">
              <a:spcAft>
                <a:spcPts val="600"/>
              </a:spcAft>
              <a:buClr>
                <a:schemeClr val="bg2"/>
              </a:buClr>
            </a:pPr>
            <a:r>
              <a:rPr lang="en-US" sz="2000" dirty="0" smtClean="0"/>
              <a:t>values:</a:t>
            </a:r>
          </a:p>
        </p:txBody>
      </p:sp>
      <p:sp>
        <p:nvSpPr>
          <p:cNvPr id="17" name="Rectangle 16"/>
          <p:cNvSpPr/>
          <p:nvPr/>
        </p:nvSpPr>
        <p:spPr>
          <a:xfrm>
            <a:off x="3049288" y="875064"/>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 name="Rectangle 17"/>
          <p:cNvSpPr/>
          <p:nvPr/>
        </p:nvSpPr>
        <p:spPr>
          <a:xfrm>
            <a:off x="4158029" y="875064"/>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Rectangle 18"/>
          <p:cNvSpPr/>
          <p:nvPr/>
        </p:nvSpPr>
        <p:spPr>
          <a:xfrm>
            <a:off x="5266770" y="875063"/>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ectangle 19"/>
          <p:cNvSpPr/>
          <p:nvPr/>
        </p:nvSpPr>
        <p:spPr>
          <a:xfrm>
            <a:off x="3592113" y="1427500"/>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ectangle 20"/>
          <p:cNvSpPr/>
          <p:nvPr/>
        </p:nvSpPr>
        <p:spPr>
          <a:xfrm>
            <a:off x="4700854" y="1429851"/>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Rectangle 21"/>
          <p:cNvSpPr/>
          <p:nvPr/>
        </p:nvSpPr>
        <p:spPr>
          <a:xfrm>
            <a:off x="4134938" y="1966742"/>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3" name="Rectangle 22"/>
          <p:cNvSpPr/>
          <p:nvPr/>
        </p:nvSpPr>
        <p:spPr>
          <a:xfrm>
            <a:off x="3049289" y="2530582"/>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4700854" y="2512475"/>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3615204" y="307631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3087732" y="598479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 name="Rectangle 27"/>
          <p:cNvSpPr/>
          <p:nvPr/>
        </p:nvSpPr>
        <p:spPr>
          <a:xfrm>
            <a:off x="3653648" y="598479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 name="Rectangle 28"/>
          <p:cNvSpPr/>
          <p:nvPr/>
        </p:nvSpPr>
        <p:spPr>
          <a:xfrm>
            <a:off x="4234918" y="5984793"/>
            <a:ext cx="404400"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Rectangle 29"/>
          <p:cNvSpPr/>
          <p:nvPr/>
        </p:nvSpPr>
        <p:spPr>
          <a:xfrm>
            <a:off x="4739298" y="59773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Rectangle 30"/>
          <p:cNvSpPr/>
          <p:nvPr/>
        </p:nvSpPr>
        <p:spPr>
          <a:xfrm>
            <a:off x="5305214" y="5981795"/>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Rectangle 31"/>
          <p:cNvSpPr/>
          <p:nvPr/>
        </p:nvSpPr>
        <p:spPr>
          <a:xfrm>
            <a:off x="5871130" y="59773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ectangle 32"/>
          <p:cNvSpPr/>
          <p:nvPr/>
        </p:nvSpPr>
        <p:spPr>
          <a:xfrm>
            <a:off x="6390864" y="59773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ectangle 33"/>
          <p:cNvSpPr/>
          <p:nvPr/>
        </p:nvSpPr>
        <p:spPr>
          <a:xfrm>
            <a:off x="6923253" y="596873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 name="Rectangle 34"/>
          <p:cNvSpPr/>
          <p:nvPr/>
        </p:nvSpPr>
        <p:spPr>
          <a:xfrm>
            <a:off x="7489169" y="596873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 name="Up Arrow 3"/>
          <p:cNvSpPr/>
          <p:nvPr/>
        </p:nvSpPr>
        <p:spPr>
          <a:xfrm>
            <a:off x="3162514" y="3667546"/>
            <a:ext cx="316371" cy="1390479"/>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 name="Up Arrow 35"/>
          <p:cNvSpPr/>
          <p:nvPr/>
        </p:nvSpPr>
        <p:spPr>
          <a:xfrm rot="1322622">
            <a:off x="3960052" y="3541223"/>
            <a:ext cx="316371" cy="1602522"/>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7" name="Up Arrow 36"/>
          <p:cNvSpPr/>
          <p:nvPr/>
        </p:nvSpPr>
        <p:spPr>
          <a:xfrm rot="1955528">
            <a:off x="4743809" y="3449525"/>
            <a:ext cx="316371" cy="1763063"/>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1" name="Up Arrow 40"/>
          <p:cNvSpPr/>
          <p:nvPr/>
        </p:nvSpPr>
        <p:spPr>
          <a:xfrm rot="10800000">
            <a:off x="3170214" y="4843657"/>
            <a:ext cx="316371" cy="1038847"/>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2" name="Up Arrow 41"/>
          <p:cNvSpPr/>
          <p:nvPr/>
        </p:nvSpPr>
        <p:spPr>
          <a:xfrm rot="8343140">
            <a:off x="4330349" y="4640950"/>
            <a:ext cx="316371" cy="1467518"/>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Up Arrow 42"/>
          <p:cNvSpPr/>
          <p:nvPr/>
        </p:nvSpPr>
        <p:spPr>
          <a:xfrm rot="7700290">
            <a:off x="5109655" y="4421957"/>
            <a:ext cx="316371" cy="1821025"/>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1782765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par>
                          <p:cTn id="9" fill="hold">
                            <p:stCondLst>
                              <p:cond delay="0"/>
                            </p:stCondLst>
                            <p:childTnLst>
                              <p:par>
                                <p:cTn id="10" presetID="1" presetClass="exit" presetSubtype="0" fill="hold" grpId="1" nodeType="afterEffect">
                                  <p:stCondLst>
                                    <p:cond delay="500"/>
                                  </p:stCondLst>
                                  <p:childTnLst>
                                    <p:set>
                                      <p:cBhvr>
                                        <p:cTn id="11" dur="1" fill="hold">
                                          <p:stCondLst>
                                            <p:cond delay="0"/>
                                          </p:stCondLst>
                                        </p:cTn>
                                        <p:tgtEl>
                                          <p:spTgt spid="17"/>
                                        </p:tgtEl>
                                        <p:attrNameLst>
                                          <p:attrName>style.visibility</p:attrName>
                                        </p:attrNameLst>
                                      </p:cBhvr>
                                      <p:to>
                                        <p:strVal val="hidden"/>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xit" presetSubtype="0" fill="hold" grpId="0" nodeType="withEffect">
                                  <p:stCondLst>
                                    <p:cond delay="5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500"/>
                            </p:stCondLst>
                            <p:childTnLst>
                              <p:par>
                                <p:cTn id="17" presetID="1" presetClass="exit" presetSubtype="0" fill="hold" grpId="1" nodeType="afterEffect">
                                  <p:stCondLst>
                                    <p:cond delay="50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grpId="0" nodeType="withEffect">
                                  <p:stCondLst>
                                    <p:cond delay="500"/>
                                  </p:stCondLst>
                                  <p:childTnLst>
                                    <p:set>
                                      <p:cBhvr>
                                        <p:cTn id="22" dur="1" fill="hold">
                                          <p:stCondLst>
                                            <p:cond delay="0"/>
                                          </p:stCondLst>
                                        </p:cTn>
                                        <p:tgtEl>
                                          <p:spTgt spid="29"/>
                                        </p:tgtEl>
                                        <p:attrNameLst>
                                          <p:attrName>style.visibility</p:attrName>
                                        </p:attrNameLst>
                                      </p:cBhvr>
                                      <p:to>
                                        <p:strVal val="hidden"/>
                                      </p:to>
                                    </p:set>
                                  </p:childTnLst>
                                </p:cTn>
                              </p:par>
                            </p:childTnLst>
                          </p:cTn>
                        </p:par>
                        <p:par>
                          <p:cTn id="23" fill="hold">
                            <p:stCondLst>
                              <p:cond delay="1000"/>
                            </p:stCondLst>
                            <p:childTnLst>
                              <p:par>
                                <p:cTn id="24" presetID="1" presetClass="exit" presetSubtype="0" fill="hold" grpId="1" nodeType="afterEffect">
                                  <p:stCondLst>
                                    <p:cond delay="500"/>
                                  </p:stCondLst>
                                  <p:childTnLst>
                                    <p:set>
                                      <p:cBhvr>
                                        <p:cTn id="25" dur="1" fill="hold">
                                          <p:stCondLst>
                                            <p:cond delay="0"/>
                                          </p:stCondLst>
                                        </p:cTn>
                                        <p:tgtEl>
                                          <p:spTgt spid="19"/>
                                        </p:tgtEl>
                                        <p:attrNameLst>
                                          <p:attrName>style.visibility</p:attrName>
                                        </p:attrNameLst>
                                      </p:cBhvr>
                                      <p:to>
                                        <p:strVal val="hidden"/>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par>
                          <p:cTn id="31" fill="hold">
                            <p:stCondLst>
                              <p:cond delay="1500"/>
                            </p:stCondLst>
                            <p:childTnLst>
                              <p:par>
                                <p:cTn id="32" presetID="1" presetClass="exit" presetSubtype="0" fill="hold" grpId="1" nodeType="afterEffect">
                                  <p:stCondLst>
                                    <p:cond delay="500"/>
                                  </p:stCondLst>
                                  <p:childTnLst>
                                    <p:set>
                                      <p:cBhvr>
                                        <p:cTn id="33" dur="1" fill="hold">
                                          <p:stCondLst>
                                            <p:cond delay="0"/>
                                          </p:stCondLst>
                                        </p:cTn>
                                        <p:tgtEl>
                                          <p:spTgt spid="20"/>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xit" presetSubtype="0" fill="hold" grpId="0" nodeType="withEffect">
                                  <p:stCondLst>
                                    <p:cond delay="500"/>
                                  </p:stCondLst>
                                  <p:childTnLst>
                                    <p:set>
                                      <p:cBhvr>
                                        <p:cTn id="37" dur="1" fill="hold">
                                          <p:stCondLst>
                                            <p:cond delay="0"/>
                                          </p:stCondLst>
                                        </p:cTn>
                                        <p:tgtEl>
                                          <p:spTgt spid="31"/>
                                        </p:tgtEl>
                                        <p:attrNameLst>
                                          <p:attrName>style.visibility</p:attrName>
                                        </p:attrNameLst>
                                      </p:cBhvr>
                                      <p:to>
                                        <p:strVal val="hidden"/>
                                      </p:to>
                                    </p:set>
                                  </p:childTnLst>
                                </p:cTn>
                              </p:par>
                            </p:childTnLst>
                          </p:cTn>
                        </p:par>
                        <p:par>
                          <p:cTn id="38" fill="hold">
                            <p:stCondLst>
                              <p:cond delay="2000"/>
                            </p:stCondLst>
                            <p:childTnLst>
                              <p:par>
                                <p:cTn id="39" presetID="1" presetClass="exit" presetSubtype="0" fill="hold" grpId="1" nodeType="afterEffect">
                                  <p:stCondLst>
                                    <p:cond delay="50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grpId="0" nodeType="with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0" nodeType="withEffect">
                                  <p:stCondLst>
                                    <p:cond delay="500"/>
                                  </p:stCondLst>
                                  <p:childTnLst>
                                    <p:set>
                                      <p:cBhvr>
                                        <p:cTn id="44" dur="1" fill="hold">
                                          <p:stCondLst>
                                            <p:cond delay="0"/>
                                          </p:stCondLst>
                                        </p:cTn>
                                        <p:tgtEl>
                                          <p:spTgt spid="32"/>
                                        </p:tgtEl>
                                        <p:attrNameLst>
                                          <p:attrName>style.visibility</p:attrName>
                                        </p:attrNameLst>
                                      </p:cBhvr>
                                      <p:to>
                                        <p:strVal val="hidden"/>
                                      </p:to>
                                    </p:set>
                                  </p:childTnLst>
                                </p:cTn>
                              </p:par>
                            </p:childTnLst>
                          </p:cTn>
                        </p:par>
                        <p:par>
                          <p:cTn id="45" fill="hold">
                            <p:stCondLst>
                              <p:cond delay="2500"/>
                            </p:stCondLst>
                            <p:childTnLst>
                              <p:par>
                                <p:cTn id="46" presetID="1" presetClass="exit" presetSubtype="0" fill="hold" grpId="1" nodeType="afterEffect">
                                  <p:stCondLst>
                                    <p:cond delay="500"/>
                                  </p:stCondLst>
                                  <p:childTnLst>
                                    <p:set>
                                      <p:cBhvr>
                                        <p:cTn id="47" dur="1" fill="hold">
                                          <p:stCondLst>
                                            <p:cond delay="0"/>
                                          </p:stCondLst>
                                        </p:cTn>
                                        <p:tgtEl>
                                          <p:spTgt spid="22"/>
                                        </p:tgtEl>
                                        <p:attrNameLst>
                                          <p:attrName>style.visibility</p:attrName>
                                        </p:attrNameLst>
                                      </p:cBhvr>
                                      <p:to>
                                        <p:strVal val="hidden"/>
                                      </p:to>
                                    </p:set>
                                  </p:childTnLst>
                                </p:cTn>
                              </p:par>
                              <p:par>
                                <p:cTn id="48" presetID="1" presetClass="entr" presetSubtype="0"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xit"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hidden"/>
                                      </p:to>
                                    </p:set>
                                  </p:childTnLst>
                                </p:cTn>
                              </p:par>
                            </p:childTnLst>
                          </p:cTn>
                        </p:par>
                        <p:par>
                          <p:cTn id="52" fill="hold">
                            <p:stCondLst>
                              <p:cond delay="3000"/>
                            </p:stCondLst>
                            <p:childTnLst>
                              <p:par>
                                <p:cTn id="53" presetID="1" presetClass="exit" presetSubtype="0" fill="hold" grpId="1" nodeType="afterEffect">
                                  <p:stCondLst>
                                    <p:cond delay="50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ntr" presetSubtype="0" fill="hold" grpId="0" nodeType="withEffect">
                                  <p:stCondLst>
                                    <p:cond delay="50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xit" presetSubtype="0" fill="hold" grpId="0" nodeType="withEffect">
                                  <p:stCondLst>
                                    <p:cond delay="500"/>
                                  </p:stCondLst>
                                  <p:childTnLst>
                                    <p:set>
                                      <p:cBhvr>
                                        <p:cTn id="58" dur="1" fill="hold">
                                          <p:stCondLst>
                                            <p:cond delay="0"/>
                                          </p:stCondLst>
                                        </p:cTn>
                                        <p:tgtEl>
                                          <p:spTgt spid="34"/>
                                        </p:tgtEl>
                                        <p:attrNameLst>
                                          <p:attrName>style.visibility</p:attrName>
                                        </p:attrNameLst>
                                      </p:cBhvr>
                                      <p:to>
                                        <p:strVal val="hidden"/>
                                      </p:to>
                                    </p:set>
                                  </p:childTnLst>
                                </p:cTn>
                              </p:par>
                            </p:childTnLst>
                          </p:cTn>
                        </p:par>
                        <p:par>
                          <p:cTn id="59" fill="hold">
                            <p:stCondLst>
                              <p:cond delay="3500"/>
                            </p:stCondLst>
                            <p:childTnLst>
                              <p:par>
                                <p:cTn id="60" presetID="1" presetClass="exit" presetSubtype="0" fill="hold" grpId="1" nodeType="afterEffect">
                                  <p:stCondLst>
                                    <p:cond delay="500"/>
                                  </p:stCondLst>
                                  <p:childTnLst>
                                    <p:set>
                                      <p:cBhvr>
                                        <p:cTn id="61" dur="1" fill="hold">
                                          <p:stCondLst>
                                            <p:cond delay="0"/>
                                          </p:stCondLst>
                                        </p:cTn>
                                        <p:tgtEl>
                                          <p:spTgt spid="24"/>
                                        </p:tgtEl>
                                        <p:attrNameLst>
                                          <p:attrName>style.visibility</p:attrName>
                                        </p:attrNameLst>
                                      </p:cBhvr>
                                      <p:to>
                                        <p:strVal val="hidden"/>
                                      </p:to>
                                    </p:set>
                                  </p:childTnLst>
                                </p:cTn>
                              </p:par>
                              <p:par>
                                <p:cTn id="62" presetID="1" presetClass="entr" presetSubtype="0" fill="hold" grpId="0" nodeType="withEffect">
                                  <p:stCondLst>
                                    <p:cond delay="50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xit" presetSubtype="0" fill="hold" grpId="0" nodeType="withEffect">
                                  <p:stCondLst>
                                    <p:cond delay="500"/>
                                  </p:stCondLst>
                                  <p:childTnLst>
                                    <p:set>
                                      <p:cBhvr>
                                        <p:cTn id="65" dur="1" fill="hold">
                                          <p:stCondLst>
                                            <p:cond delay="0"/>
                                          </p:stCondLst>
                                        </p:cTn>
                                        <p:tgtEl>
                                          <p:spTgt spid="35"/>
                                        </p:tgtEl>
                                        <p:attrNameLst>
                                          <p:attrName>style.visibility</p:attrName>
                                        </p:attrNameLst>
                                      </p:cBhvr>
                                      <p:to>
                                        <p:strVal val="hidden"/>
                                      </p:to>
                                    </p:set>
                                  </p:childTnLst>
                                </p:cTn>
                              </p:par>
                            </p:childTnLst>
                          </p:cTn>
                        </p:par>
                        <p:par>
                          <p:cTn id="66" fill="hold">
                            <p:stCondLst>
                              <p:cond delay="4000"/>
                            </p:stCondLst>
                            <p:childTnLst>
                              <p:par>
                                <p:cTn id="67" presetID="1" presetClass="exit" presetSubtype="0" fill="hold" grpId="1" nodeType="afterEffect">
                                  <p:stCondLst>
                                    <p:cond delay="500"/>
                                  </p:stCondLst>
                                  <p:childTnLst>
                                    <p:set>
                                      <p:cBhvr>
                                        <p:cTn id="68" dur="1" fill="hold">
                                          <p:stCondLst>
                                            <p:cond delay="0"/>
                                          </p:stCondLst>
                                        </p:cTn>
                                        <p:tgtEl>
                                          <p:spTgt spid="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7"/>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4"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par>
                                <p:cTn id="111" presetID="1" presetClass="entr" presetSubtype="0" fill="hold" grpId="4" nodeType="with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4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42"/>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3"/>
                                        </p:tgtEl>
                                        <p:attrNameLst>
                                          <p:attrName>style.visibility</p:attrName>
                                        </p:attrNameLst>
                                      </p:cBhvr>
                                      <p:to>
                                        <p:strVal val="hidden"/>
                                      </p:to>
                                    </p:set>
                                  </p:childTnLst>
                                </p:cTn>
                              </p:par>
                              <p:par>
                                <p:cTn id="129" presetID="1" presetClass="exit" presetSubtype="0" fill="hold" grpId="5" nodeType="withEffect">
                                  <p:stCondLst>
                                    <p:cond delay="0"/>
                                  </p:stCondLst>
                                  <p:childTnLst>
                                    <p:set>
                                      <p:cBhvr>
                                        <p:cTn id="130" dur="1" fill="hold">
                                          <p:stCondLst>
                                            <p:cond delay="0"/>
                                          </p:stCondLst>
                                        </p:cTn>
                                        <p:tgtEl>
                                          <p:spTgt spid="17"/>
                                        </p:tgtEl>
                                        <p:attrNameLst>
                                          <p:attrName>style.visibility</p:attrName>
                                        </p:attrNameLst>
                                      </p:cBhvr>
                                      <p:to>
                                        <p:strVal val="hidden"/>
                                      </p:to>
                                    </p:set>
                                  </p:childTnLst>
                                </p:cTn>
                              </p:par>
                              <p:par>
                                <p:cTn id="131" presetID="1" presetClass="exit" presetSubtype="0" fill="hold" grpId="5" nodeType="withEffect">
                                  <p:stCondLst>
                                    <p:cond delay="0"/>
                                  </p:stCondLst>
                                  <p:childTnLst>
                                    <p:set>
                                      <p:cBhvr>
                                        <p:cTn id="132" dur="1" fill="hold">
                                          <p:stCondLst>
                                            <p:cond delay="0"/>
                                          </p:stCondLst>
                                        </p:cTn>
                                        <p:tgtEl>
                                          <p:spTgt spid="20"/>
                                        </p:tgtEl>
                                        <p:attrNameLst>
                                          <p:attrName>style.visibility</p:attrName>
                                        </p:attrNameLst>
                                      </p:cBhvr>
                                      <p:to>
                                        <p:strVal val="hidden"/>
                                      </p:to>
                                    </p:set>
                                  </p:childTnLst>
                                </p:cTn>
                              </p:par>
                              <p:par>
                                <p:cTn id="133" presetID="1" presetClass="exit" presetSubtype="0" fill="hold" grpId="3" nodeType="withEffect">
                                  <p:stCondLst>
                                    <p:cond delay="0"/>
                                  </p:stCondLst>
                                  <p:childTnLst>
                                    <p:set>
                                      <p:cBhvr>
                                        <p:cTn id="13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4" animBg="1"/>
      <p:bldP spid="20" grpId="5" animBg="1"/>
      <p:bldP spid="21" grpId="0" animBg="1"/>
      <p:bldP spid="21" grpId="1" animBg="1"/>
      <p:bldP spid="22" grpId="0" animBg="1"/>
      <p:bldP spid="22" grpId="1" animBg="1"/>
      <p:bldP spid="22" grpId="2" animBg="1"/>
      <p:bldP spid="22" grpId="3" animBg="1"/>
      <p:bldP spid="23" grpId="0" animBg="1"/>
      <p:bldP spid="23" grpId="1" animBg="1"/>
      <p:bldP spid="24" grpId="0" animBg="1"/>
      <p:bldP spid="24" grpId="1" animBg="1"/>
      <p:bldP spid="25" grpId="0" animBg="1"/>
      <p:bldP spid="25" grpId="1" animBg="1"/>
      <p:bldP spid="26" grpId="0" animBg="1"/>
      <p:bldP spid="28" grpId="0" animBg="1"/>
      <p:bldP spid="29" grpId="0" animBg="1"/>
      <p:bldP spid="30" grpId="0" animBg="1"/>
      <p:bldP spid="31" grpId="0" animBg="1"/>
      <p:bldP spid="32" grpId="0" animBg="1"/>
      <p:bldP spid="33" grpId="0" animBg="1"/>
      <p:bldP spid="34" grpId="0" animBg="1"/>
      <p:bldP spid="35" grpId="0" animBg="1"/>
      <p:bldP spid="4" grpId="0" animBg="1"/>
      <p:bldP spid="4" grpId="1" animBg="1"/>
      <p:bldP spid="36" grpId="0" animBg="1"/>
      <p:bldP spid="36" grpId="1" animBg="1"/>
      <p:bldP spid="37" grpId="0" animBg="1"/>
      <p:bldP spid="37" grpId="1" animBg="1"/>
      <p:bldP spid="41" grpId="0" animBg="1"/>
      <p:bldP spid="41" grpId="1" animBg="1"/>
      <p:bldP spid="42" grpId="0" animBg="1"/>
      <p:bldP spid="42" grpId="1"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nip Diagonal Corner Rectangle 142"/>
          <p:cNvSpPr/>
          <p:nvPr/>
        </p:nvSpPr>
        <p:spPr>
          <a:xfrm>
            <a:off x="293939" y="3936035"/>
            <a:ext cx="2972374" cy="591664"/>
          </a:xfrm>
          <a:prstGeom prst="snip2DiagRect">
            <a:avLst/>
          </a:prstGeom>
          <a:gradFill>
            <a:gsLst>
              <a:gs pos="66000">
                <a:schemeClr val="tx2">
                  <a:lumMod val="85000"/>
                  <a:lumOff val="15000"/>
                  <a:alpha val="78000"/>
                </a:schemeClr>
              </a:gs>
              <a:gs pos="0">
                <a:schemeClr val="bg1">
                  <a:alpha val="73000"/>
                </a:schemeClr>
              </a:gs>
              <a:gs pos="100000">
                <a:schemeClr val="tx2">
                  <a:lumMod val="56000"/>
                  <a:lumOff val="44000"/>
                  <a:alpha val="60000"/>
                </a:schemeClr>
              </a:gs>
            </a:gsLst>
            <a:lin ang="5400000" scaled="0"/>
          </a:gradFill>
          <a:ln>
            <a:noFill/>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2"/>
              </a:solidFill>
            </a:endParaRPr>
          </a:p>
        </p:txBody>
      </p:sp>
      <p:sp>
        <p:nvSpPr>
          <p:cNvPr id="11" name="Title 10"/>
          <p:cNvSpPr>
            <a:spLocks noGrp="1"/>
          </p:cNvSpPr>
          <p:nvPr>
            <p:ph type="title"/>
          </p:nvPr>
        </p:nvSpPr>
        <p:spPr/>
        <p:txBody>
          <a:bodyPr/>
          <a:lstStyle/>
          <a:p>
            <a:r>
              <a:rPr lang="en-US" dirty="0" smtClean="0"/>
              <a:t>AMD GPU Memory System</a:t>
            </a:r>
            <a:endParaRPr lang="en-US" dirty="0"/>
          </a:p>
        </p:txBody>
      </p:sp>
      <p:sp>
        <p:nvSpPr>
          <p:cNvPr id="16" name="Snip Diagonal Corner Rectangle 15"/>
          <p:cNvSpPr/>
          <p:nvPr/>
        </p:nvSpPr>
        <p:spPr>
          <a:xfrm>
            <a:off x="314575" y="2765747"/>
            <a:ext cx="2972374" cy="591664"/>
          </a:xfrm>
          <a:prstGeom prst="snip2DiagRect">
            <a:avLst/>
          </a:prstGeom>
          <a:gradFill>
            <a:gsLst>
              <a:gs pos="66000">
                <a:schemeClr val="tx2">
                  <a:lumMod val="85000"/>
                  <a:lumOff val="15000"/>
                  <a:alpha val="78000"/>
                </a:schemeClr>
              </a:gs>
              <a:gs pos="0">
                <a:schemeClr val="bg1">
                  <a:alpha val="73000"/>
                </a:schemeClr>
              </a:gs>
              <a:gs pos="100000">
                <a:schemeClr val="tx2">
                  <a:lumMod val="56000"/>
                  <a:lumOff val="44000"/>
                  <a:alpha val="60000"/>
                </a:schemeClr>
              </a:gs>
            </a:gsLst>
            <a:lin ang="5400000" scaled="0"/>
          </a:gradFill>
          <a:ln>
            <a:noFill/>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2"/>
              </a:solidFill>
            </a:endParaRPr>
          </a:p>
        </p:txBody>
      </p:sp>
      <p:grpSp>
        <p:nvGrpSpPr>
          <p:cNvPr id="17" name="Group 253"/>
          <p:cNvGrpSpPr/>
          <p:nvPr/>
        </p:nvGrpSpPr>
        <p:grpSpPr>
          <a:xfrm rot="16200000">
            <a:off x="6699998" y="2262820"/>
            <a:ext cx="2117878" cy="371728"/>
            <a:chOff x="148987" y="3994522"/>
            <a:chExt cx="4477442" cy="722807"/>
          </a:xfrm>
        </p:grpSpPr>
        <p:sp>
          <p:nvSpPr>
            <p:cNvPr id="18" name="Rounded Rectangle 17"/>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19"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256"/>
          <p:cNvGrpSpPr/>
          <p:nvPr/>
        </p:nvGrpSpPr>
        <p:grpSpPr>
          <a:xfrm rot="16200000">
            <a:off x="6245546" y="2265590"/>
            <a:ext cx="2117878" cy="371728"/>
            <a:chOff x="148987" y="3994522"/>
            <a:chExt cx="4477442" cy="722807"/>
          </a:xfrm>
        </p:grpSpPr>
        <p:sp>
          <p:nvSpPr>
            <p:cNvPr id="21" name="Rounded Rectangle 20"/>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22"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47"/>
          <p:cNvGrpSpPr/>
          <p:nvPr/>
        </p:nvGrpSpPr>
        <p:grpSpPr>
          <a:xfrm rot="16200000">
            <a:off x="5789360" y="2263512"/>
            <a:ext cx="2117878" cy="371728"/>
            <a:chOff x="148987" y="3994522"/>
            <a:chExt cx="4477442" cy="722807"/>
          </a:xfrm>
        </p:grpSpPr>
        <p:sp>
          <p:nvSpPr>
            <p:cNvPr id="24" name="Rounded Rectangle 23"/>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25"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0"/>
          <p:cNvGrpSpPr/>
          <p:nvPr/>
        </p:nvGrpSpPr>
        <p:grpSpPr>
          <a:xfrm rot="16200000">
            <a:off x="5334908" y="2266281"/>
            <a:ext cx="2117878" cy="371728"/>
            <a:chOff x="148987" y="3994522"/>
            <a:chExt cx="4477442" cy="722807"/>
          </a:xfrm>
        </p:grpSpPr>
        <p:sp>
          <p:nvSpPr>
            <p:cNvPr id="27" name="Rounded Rectangle 26"/>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28"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134"/>
          <p:cNvGrpSpPr/>
          <p:nvPr/>
        </p:nvGrpSpPr>
        <p:grpSpPr>
          <a:xfrm rot="16200000">
            <a:off x="4362679" y="2260049"/>
            <a:ext cx="2117878" cy="371728"/>
            <a:chOff x="148987" y="3994522"/>
            <a:chExt cx="4477442" cy="722807"/>
          </a:xfrm>
        </p:grpSpPr>
        <p:sp>
          <p:nvSpPr>
            <p:cNvPr id="30" name="Rounded Rectangle 29"/>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31"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146"/>
          <p:cNvGrpSpPr/>
          <p:nvPr/>
        </p:nvGrpSpPr>
        <p:grpSpPr>
          <a:xfrm rot="16200000">
            <a:off x="3908227" y="2262820"/>
            <a:ext cx="2117878" cy="371728"/>
            <a:chOff x="148987" y="3994522"/>
            <a:chExt cx="4477442" cy="722807"/>
          </a:xfrm>
        </p:grpSpPr>
        <p:sp>
          <p:nvSpPr>
            <p:cNvPr id="33" name="Rounded Rectangle 32"/>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34"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129"/>
          <p:cNvGrpSpPr/>
          <p:nvPr/>
        </p:nvGrpSpPr>
        <p:grpSpPr>
          <a:xfrm rot="16200000">
            <a:off x="3452042" y="2263512"/>
            <a:ext cx="2117878" cy="371728"/>
            <a:chOff x="148987" y="3994522"/>
            <a:chExt cx="4477442" cy="722807"/>
          </a:xfrm>
        </p:grpSpPr>
        <p:sp>
          <p:nvSpPr>
            <p:cNvPr id="36" name="Rounded Rectangle 35"/>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37"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0" y="4071122"/>
              <a:ext cx="1335400"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148"/>
          <p:cNvGrpSpPr/>
          <p:nvPr/>
        </p:nvGrpSpPr>
        <p:grpSpPr>
          <a:xfrm rot="16200000">
            <a:off x="2997591" y="2260126"/>
            <a:ext cx="2117878" cy="371728"/>
            <a:chOff x="148987" y="3994522"/>
            <a:chExt cx="4477442" cy="722807"/>
          </a:xfrm>
        </p:grpSpPr>
        <p:sp>
          <p:nvSpPr>
            <p:cNvPr id="42" name="Rounded Rectangle 41"/>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a:defRPr/>
              </a:pPr>
              <a:endParaRPr lang="en-US" sz="3700" kern="0" dirty="0">
                <a:solidFill>
                  <a:srgbClr val="FF0000"/>
                </a:solidFill>
                <a:latin typeface="Century Gothic" pitchFamily="34" charset="0"/>
                <a:cs typeface="Kalinga" pitchFamily="34" charset="0"/>
              </a:endParaRPr>
            </a:p>
          </p:txBody>
        </p:sp>
        <p:pic>
          <p:nvPicPr>
            <p:cNvPr id="43" name="Picture 1"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721" y="4071121"/>
              <a:ext cx="1335399" cy="4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ounded Rectangle 44"/>
          <p:cNvSpPr>
            <a:spLocks noChangeAspect="1"/>
          </p:cNvSpPr>
          <p:nvPr/>
        </p:nvSpPr>
        <p:spPr>
          <a:xfrm rot="16200000">
            <a:off x="3900171" y="3167326"/>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46" name="Rounded Rectangle 45"/>
          <p:cNvSpPr>
            <a:spLocks noChangeAspect="1"/>
          </p:cNvSpPr>
          <p:nvPr/>
        </p:nvSpPr>
        <p:spPr>
          <a:xfrm rot="16200000">
            <a:off x="4347188" y="3166283"/>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47" name="Rounded Rectangle 46"/>
          <p:cNvSpPr>
            <a:spLocks noChangeAspect="1"/>
          </p:cNvSpPr>
          <p:nvPr/>
        </p:nvSpPr>
        <p:spPr>
          <a:xfrm rot="16200000">
            <a:off x="4801874" y="3166283"/>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48" name="Rounded Rectangle 47"/>
          <p:cNvSpPr>
            <a:spLocks noChangeAspect="1"/>
          </p:cNvSpPr>
          <p:nvPr/>
        </p:nvSpPr>
        <p:spPr>
          <a:xfrm rot="16200000">
            <a:off x="5258028" y="3164696"/>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49" name="Rounded Rectangle 48"/>
          <p:cNvSpPr>
            <a:spLocks noChangeAspect="1"/>
          </p:cNvSpPr>
          <p:nvPr/>
        </p:nvSpPr>
        <p:spPr>
          <a:xfrm rot="16200000">
            <a:off x="6236734" y="3167326"/>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50" name="Rounded Rectangle 49"/>
          <p:cNvSpPr>
            <a:spLocks noChangeAspect="1"/>
          </p:cNvSpPr>
          <p:nvPr/>
        </p:nvSpPr>
        <p:spPr>
          <a:xfrm rot="16200000">
            <a:off x="6691426" y="3166283"/>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51" name="Rounded Rectangle 50"/>
          <p:cNvSpPr>
            <a:spLocks noChangeAspect="1"/>
          </p:cNvSpPr>
          <p:nvPr/>
        </p:nvSpPr>
        <p:spPr>
          <a:xfrm rot="16200000">
            <a:off x="7143893" y="3166283"/>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52" name="Rounded Rectangle 51"/>
          <p:cNvSpPr>
            <a:spLocks noChangeAspect="1"/>
          </p:cNvSpPr>
          <p:nvPr/>
        </p:nvSpPr>
        <p:spPr>
          <a:xfrm rot="16200000">
            <a:off x="7594592" y="3164696"/>
            <a:ext cx="322126" cy="33456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400" b="1" kern="0" dirty="0">
                <a:solidFill>
                  <a:sysClr val="window" lastClr="FFFFFF"/>
                </a:solidFill>
                <a:latin typeface="Century Gothic" pitchFamily="34" charset="0"/>
                <a:cs typeface="Kalinga" pitchFamily="34" charset="0"/>
              </a:rPr>
              <a:t>L1</a:t>
            </a:r>
          </a:p>
        </p:txBody>
      </p:sp>
      <p:sp>
        <p:nvSpPr>
          <p:cNvPr id="53" name="Rounded Rectangle 52"/>
          <p:cNvSpPr/>
          <p:nvPr/>
        </p:nvSpPr>
        <p:spPr>
          <a:xfrm rot="16200000">
            <a:off x="4129081" y="3911913"/>
            <a:ext cx="715835" cy="142742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2400" b="1" kern="0" dirty="0">
                <a:solidFill>
                  <a:sysClr val="window" lastClr="FFFFFF"/>
                </a:solidFill>
                <a:latin typeface="Century Gothic" pitchFamily="34" charset="0"/>
                <a:cs typeface="Kalinga" pitchFamily="34" charset="0"/>
              </a:rPr>
              <a:t>L2</a:t>
            </a:r>
          </a:p>
        </p:txBody>
      </p:sp>
      <p:sp>
        <p:nvSpPr>
          <p:cNvPr id="54" name="Rectangle 53"/>
          <p:cNvSpPr/>
          <p:nvPr/>
        </p:nvSpPr>
        <p:spPr>
          <a:xfrm>
            <a:off x="3919434" y="5932194"/>
            <a:ext cx="464658" cy="323219"/>
          </a:xfrm>
          <a:prstGeom prst="rect">
            <a:avLst/>
          </a:prstGeom>
          <a:solidFill>
            <a:sysClr val="windowText" lastClr="000000"/>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endParaRPr lang="en-US" sz="800" kern="0">
              <a:solidFill>
                <a:sysClr val="window" lastClr="FFFFFF"/>
              </a:solidFill>
              <a:latin typeface="Century Gothic" pitchFamily="34" charset="0"/>
              <a:cs typeface="Kalinga" pitchFamily="34" charset="0"/>
            </a:endParaRPr>
          </a:p>
        </p:txBody>
      </p:sp>
      <p:sp>
        <p:nvSpPr>
          <p:cNvPr id="55" name="Rounded Rectangle 54"/>
          <p:cNvSpPr/>
          <p:nvPr/>
        </p:nvSpPr>
        <p:spPr>
          <a:xfrm>
            <a:off x="3836477" y="4983543"/>
            <a:ext cx="1301044" cy="71778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r>
              <a:rPr lang="en-CA" sz="1100" b="1" kern="0" dirty="0">
                <a:solidFill>
                  <a:sysClr val="windowText" lastClr="000000"/>
                </a:solidFill>
                <a:latin typeface="Century Gothic" pitchFamily="34" charset="0"/>
                <a:cs typeface="Kalinga" pitchFamily="34" charset="0"/>
              </a:rPr>
              <a:t>64-bit Dual Channel Memory Controller</a:t>
            </a:r>
            <a:endParaRPr lang="en-US" sz="1100" b="1" kern="0" dirty="0">
              <a:solidFill>
                <a:sysClr val="windowText" lastClr="000000"/>
              </a:solidFill>
              <a:latin typeface="Century Gothic" pitchFamily="34" charset="0"/>
              <a:cs typeface="Kalinga" pitchFamily="34" charset="0"/>
            </a:endParaRPr>
          </a:p>
        </p:txBody>
      </p:sp>
      <p:cxnSp>
        <p:nvCxnSpPr>
          <p:cNvPr id="56" name="Straight Arrow Connector 55"/>
          <p:cNvCxnSpPr/>
          <p:nvPr/>
        </p:nvCxnSpPr>
        <p:spPr>
          <a:xfrm rot="5400000">
            <a:off x="3989864" y="5816756"/>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57" name="Straight Arrow Connector 56"/>
          <p:cNvCxnSpPr/>
          <p:nvPr/>
        </p:nvCxnSpPr>
        <p:spPr>
          <a:xfrm rot="16200000" flipV="1">
            <a:off x="4083312" y="5816243"/>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sp>
        <p:nvSpPr>
          <p:cNvPr id="58" name="Rectangle 57"/>
          <p:cNvSpPr/>
          <p:nvPr/>
        </p:nvSpPr>
        <p:spPr>
          <a:xfrm>
            <a:off x="4569956" y="5932194"/>
            <a:ext cx="464658" cy="323219"/>
          </a:xfrm>
          <a:prstGeom prst="rect">
            <a:avLst/>
          </a:prstGeom>
          <a:solidFill>
            <a:sysClr val="windowText" lastClr="000000"/>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endParaRPr lang="en-US" sz="800" kern="0">
              <a:solidFill>
                <a:sysClr val="window" lastClr="FFFFFF"/>
              </a:solidFill>
              <a:latin typeface="Century Gothic" pitchFamily="34" charset="0"/>
              <a:cs typeface="Kalinga" pitchFamily="34" charset="0"/>
            </a:endParaRPr>
          </a:p>
        </p:txBody>
      </p:sp>
      <p:cxnSp>
        <p:nvCxnSpPr>
          <p:cNvPr id="59" name="Straight Arrow Connector 58"/>
          <p:cNvCxnSpPr/>
          <p:nvPr/>
        </p:nvCxnSpPr>
        <p:spPr>
          <a:xfrm rot="5400000">
            <a:off x="4640386" y="5816756"/>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60" name="Straight Arrow Connector 59"/>
          <p:cNvCxnSpPr/>
          <p:nvPr/>
        </p:nvCxnSpPr>
        <p:spPr>
          <a:xfrm rot="16200000" flipV="1">
            <a:off x="4733834" y="5816243"/>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grpSp>
        <p:nvGrpSpPr>
          <p:cNvPr id="61" name="Group 137"/>
          <p:cNvGrpSpPr/>
          <p:nvPr/>
        </p:nvGrpSpPr>
        <p:grpSpPr>
          <a:xfrm>
            <a:off x="8309186" y="2428972"/>
            <a:ext cx="338642" cy="59102"/>
            <a:chOff x="3113022" y="2285999"/>
            <a:chExt cx="260319" cy="45720"/>
          </a:xfrm>
          <a:solidFill>
            <a:sysClr val="window" lastClr="FFFFFF">
              <a:lumMod val="50000"/>
            </a:sysClr>
          </a:solidFill>
        </p:grpSpPr>
        <p:sp>
          <p:nvSpPr>
            <p:cNvPr id="62" name="Oval 61"/>
            <p:cNvSpPr/>
            <p:nvPr/>
          </p:nvSpPr>
          <p:spPr>
            <a:xfrm>
              <a:off x="3113022"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63" name="Oval 62"/>
            <p:cNvSpPr/>
            <p:nvPr/>
          </p:nvSpPr>
          <p:spPr>
            <a:xfrm>
              <a:off x="3218230"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64" name="Oval 63"/>
            <p:cNvSpPr/>
            <p:nvPr/>
          </p:nvSpPr>
          <p:spPr>
            <a:xfrm>
              <a:off x="3320776" y="2285999"/>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grpSp>
      <p:grpSp>
        <p:nvGrpSpPr>
          <p:cNvPr id="65" name="Group 141"/>
          <p:cNvGrpSpPr/>
          <p:nvPr/>
        </p:nvGrpSpPr>
        <p:grpSpPr>
          <a:xfrm>
            <a:off x="8311009" y="3298308"/>
            <a:ext cx="338642" cy="59102"/>
            <a:chOff x="3113022" y="2285999"/>
            <a:chExt cx="260319" cy="45720"/>
          </a:xfrm>
          <a:solidFill>
            <a:sysClr val="window" lastClr="FFFFFF">
              <a:lumMod val="50000"/>
            </a:sysClr>
          </a:solidFill>
        </p:grpSpPr>
        <p:sp>
          <p:nvSpPr>
            <p:cNvPr id="66" name="Oval 65"/>
            <p:cNvSpPr/>
            <p:nvPr/>
          </p:nvSpPr>
          <p:spPr>
            <a:xfrm>
              <a:off x="3113022"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67" name="Oval 66"/>
            <p:cNvSpPr/>
            <p:nvPr/>
          </p:nvSpPr>
          <p:spPr>
            <a:xfrm>
              <a:off x="3218230"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68" name="Oval 67"/>
            <p:cNvSpPr/>
            <p:nvPr/>
          </p:nvSpPr>
          <p:spPr>
            <a:xfrm>
              <a:off x="3320776" y="2285999"/>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grpSp>
      <p:cxnSp>
        <p:nvCxnSpPr>
          <p:cNvPr id="71" name="Straight Arrow Connector 70"/>
          <p:cNvCxnSpPr>
            <a:endCxn id="45" idx="3"/>
          </p:cNvCxnSpPr>
          <p:nvPr/>
        </p:nvCxnSpPr>
        <p:spPr>
          <a:xfrm>
            <a:off x="4056530" y="2792234"/>
            <a:ext cx="4705" cy="381310"/>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46" idx="3"/>
          </p:cNvCxnSpPr>
          <p:nvPr/>
        </p:nvCxnSpPr>
        <p:spPr>
          <a:xfrm>
            <a:off x="4508251" y="2788773"/>
            <a:ext cx="1" cy="383728"/>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47" idx="3"/>
          </p:cNvCxnSpPr>
          <p:nvPr/>
        </p:nvCxnSpPr>
        <p:spPr>
          <a:xfrm>
            <a:off x="4962937" y="2792234"/>
            <a:ext cx="1" cy="380267"/>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48" idx="3"/>
          </p:cNvCxnSpPr>
          <p:nvPr/>
        </p:nvCxnSpPr>
        <p:spPr>
          <a:xfrm>
            <a:off x="5419092" y="2792234"/>
            <a:ext cx="0" cy="378680"/>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49" idx="3"/>
          </p:cNvCxnSpPr>
          <p:nvPr/>
        </p:nvCxnSpPr>
        <p:spPr>
          <a:xfrm>
            <a:off x="6393847" y="2792234"/>
            <a:ext cx="3951" cy="381310"/>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50" idx="3"/>
          </p:cNvCxnSpPr>
          <p:nvPr/>
        </p:nvCxnSpPr>
        <p:spPr>
          <a:xfrm>
            <a:off x="6852490" y="2792234"/>
            <a:ext cx="0" cy="380267"/>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51" idx="3"/>
          </p:cNvCxnSpPr>
          <p:nvPr/>
        </p:nvCxnSpPr>
        <p:spPr>
          <a:xfrm>
            <a:off x="7304485" y="2792234"/>
            <a:ext cx="472" cy="380267"/>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2" idx="3"/>
          </p:cNvCxnSpPr>
          <p:nvPr/>
        </p:nvCxnSpPr>
        <p:spPr>
          <a:xfrm>
            <a:off x="7755655" y="2792234"/>
            <a:ext cx="1" cy="378680"/>
          </a:xfrm>
          <a:prstGeom prst="straightConnector1">
            <a:avLst/>
          </a:prstGeom>
          <a:ln w="38100">
            <a:solidFill>
              <a:srgbClr val="A5AFB0"/>
            </a:solidFill>
            <a:headEnd type="triangle" w="med" len="sm"/>
            <a:tailEnd type="triangl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35812" y="2765746"/>
            <a:ext cx="2589597" cy="615531"/>
          </a:xfrm>
          <a:prstGeom prst="rect">
            <a:avLst/>
          </a:prstGeom>
        </p:spPr>
        <p:txBody>
          <a:bodyPr wrap="square" lIns="121899" tIns="60949" rIns="121899" bIns="60949">
            <a:spAutoFit/>
          </a:bodyPr>
          <a:lstStyle/>
          <a:p>
            <a:pPr algn="r"/>
            <a:r>
              <a:rPr lang="en-US" sz="1600" b="1" dirty="0">
                <a:latin typeface="Kalinga" pitchFamily="34" charset="0"/>
                <a:cs typeface="Kalinga" pitchFamily="34" charset="0"/>
              </a:rPr>
              <a:t>64</a:t>
            </a:r>
            <a:r>
              <a:rPr lang="en-US" sz="1600" dirty="0">
                <a:solidFill>
                  <a:prstClr val="white"/>
                </a:solidFill>
                <a:latin typeface="Kalinga" pitchFamily="34" charset="0"/>
                <a:cs typeface="Kalinga" pitchFamily="34" charset="0"/>
              </a:rPr>
              <a:t> Bytes per clock</a:t>
            </a:r>
            <a:br>
              <a:rPr lang="en-US" sz="1600" dirty="0">
                <a:solidFill>
                  <a:prstClr val="white"/>
                </a:solidFill>
                <a:latin typeface="Kalinga" pitchFamily="34" charset="0"/>
                <a:cs typeface="Kalinga" pitchFamily="34" charset="0"/>
              </a:rPr>
            </a:br>
            <a:r>
              <a:rPr lang="en-US" sz="1600" b="1" dirty="0">
                <a:latin typeface="Kalinga" pitchFamily="34" charset="0"/>
                <a:cs typeface="Kalinga" pitchFamily="34" charset="0"/>
              </a:rPr>
              <a:t>L1</a:t>
            </a:r>
            <a:r>
              <a:rPr lang="en-US" sz="1600" dirty="0">
                <a:solidFill>
                  <a:prstClr val="white"/>
                </a:solidFill>
                <a:latin typeface="Kalinga" pitchFamily="34" charset="0"/>
                <a:cs typeface="Kalinga" pitchFamily="34" charset="0"/>
              </a:rPr>
              <a:t> bandwidth per CU</a:t>
            </a:r>
          </a:p>
        </p:txBody>
      </p:sp>
      <p:cxnSp>
        <p:nvCxnSpPr>
          <p:cNvPr id="82" name="Straight Arrow Connector 81"/>
          <p:cNvCxnSpPr>
            <a:stCxn id="45" idx="1"/>
          </p:cNvCxnSpPr>
          <p:nvPr/>
        </p:nvCxnSpPr>
        <p:spPr>
          <a:xfrm>
            <a:off x="4061235" y="3495670"/>
            <a:ext cx="0" cy="471881"/>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6" idx="1"/>
          </p:cNvCxnSpPr>
          <p:nvPr/>
        </p:nvCxnSpPr>
        <p:spPr>
          <a:xfrm flipH="1">
            <a:off x="4508251" y="3494627"/>
            <a:ext cx="1" cy="461276"/>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7" idx="1"/>
          </p:cNvCxnSpPr>
          <p:nvPr/>
        </p:nvCxnSpPr>
        <p:spPr>
          <a:xfrm flipH="1">
            <a:off x="4962937" y="3494627"/>
            <a:ext cx="1" cy="461276"/>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8" idx="1"/>
          </p:cNvCxnSpPr>
          <p:nvPr/>
        </p:nvCxnSpPr>
        <p:spPr>
          <a:xfrm>
            <a:off x="5419092" y="3493040"/>
            <a:ext cx="1263" cy="474511"/>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9" idx="1"/>
          </p:cNvCxnSpPr>
          <p:nvPr/>
        </p:nvCxnSpPr>
        <p:spPr>
          <a:xfrm>
            <a:off x="6397798" y="3495670"/>
            <a:ext cx="0" cy="471881"/>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0" idx="1"/>
          </p:cNvCxnSpPr>
          <p:nvPr/>
        </p:nvCxnSpPr>
        <p:spPr>
          <a:xfrm>
            <a:off x="6852490" y="3494627"/>
            <a:ext cx="0" cy="472924"/>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1" idx="1"/>
          </p:cNvCxnSpPr>
          <p:nvPr/>
        </p:nvCxnSpPr>
        <p:spPr>
          <a:xfrm flipH="1">
            <a:off x="7304485" y="3494627"/>
            <a:ext cx="472" cy="472924"/>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2" idx="1"/>
          </p:cNvCxnSpPr>
          <p:nvPr/>
        </p:nvCxnSpPr>
        <p:spPr>
          <a:xfrm flipH="1">
            <a:off x="7755655" y="3493040"/>
            <a:ext cx="1" cy="474511"/>
          </a:xfrm>
          <a:prstGeom prst="straightConnector1">
            <a:avLst/>
          </a:prstGeom>
          <a:ln w="3810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rot="16200000">
            <a:off x="4263894" y="520180"/>
            <a:ext cx="357918" cy="1177623"/>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600" b="1" kern="0" dirty="0">
                <a:solidFill>
                  <a:sysClr val="window" lastClr="FFFFFF"/>
                </a:solidFill>
                <a:latin typeface="Century Gothic" pitchFamily="34" charset="0"/>
                <a:cs typeface="Kalinga" pitchFamily="34" charset="0"/>
              </a:rPr>
              <a:t>I$</a:t>
            </a:r>
          </a:p>
        </p:txBody>
      </p:sp>
      <p:sp>
        <p:nvSpPr>
          <p:cNvPr id="92" name="Rounded Rectangle 91"/>
          <p:cNvSpPr/>
          <p:nvPr/>
        </p:nvSpPr>
        <p:spPr>
          <a:xfrm rot="16200000">
            <a:off x="5138456" y="826163"/>
            <a:ext cx="357918" cy="565658"/>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600" b="1" kern="0" dirty="0">
                <a:solidFill>
                  <a:sysClr val="window" lastClr="FFFFFF"/>
                </a:solidFill>
                <a:latin typeface="Century Gothic" pitchFamily="34" charset="0"/>
                <a:cs typeface="Kalinga" pitchFamily="34" charset="0"/>
              </a:rPr>
              <a:t>K$</a:t>
            </a:r>
          </a:p>
        </p:txBody>
      </p:sp>
      <p:sp>
        <p:nvSpPr>
          <p:cNvPr id="94" name="Rounded Rectangle 93"/>
          <p:cNvSpPr/>
          <p:nvPr/>
        </p:nvSpPr>
        <p:spPr>
          <a:xfrm rot="16200000">
            <a:off x="6618959" y="523424"/>
            <a:ext cx="357918" cy="1177623"/>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600" b="1" kern="0" dirty="0">
                <a:solidFill>
                  <a:sysClr val="window" lastClr="FFFFFF"/>
                </a:solidFill>
                <a:latin typeface="Century Gothic" pitchFamily="34" charset="0"/>
                <a:cs typeface="Kalinga" pitchFamily="34" charset="0"/>
              </a:rPr>
              <a:t>I$</a:t>
            </a:r>
          </a:p>
        </p:txBody>
      </p:sp>
      <p:sp>
        <p:nvSpPr>
          <p:cNvPr id="95" name="Rounded Rectangle 94"/>
          <p:cNvSpPr/>
          <p:nvPr/>
        </p:nvSpPr>
        <p:spPr>
          <a:xfrm rot="16200000">
            <a:off x="7493520" y="829407"/>
            <a:ext cx="357918" cy="565658"/>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1600" b="1" kern="0" dirty="0">
                <a:solidFill>
                  <a:sysClr val="window" lastClr="FFFFFF"/>
                </a:solidFill>
                <a:latin typeface="Century Gothic" pitchFamily="34" charset="0"/>
                <a:cs typeface="Kalinga" pitchFamily="34" charset="0"/>
              </a:rPr>
              <a:t>K$</a:t>
            </a:r>
          </a:p>
        </p:txBody>
      </p:sp>
      <p:sp>
        <p:nvSpPr>
          <p:cNvPr id="100" name="Rectangle 99"/>
          <p:cNvSpPr/>
          <p:nvPr/>
        </p:nvSpPr>
        <p:spPr>
          <a:xfrm>
            <a:off x="238305" y="3936158"/>
            <a:ext cx="2787101" cy="615531"/>
          </a:xfrm>
          <a:prstGeom prst="rect">
            <a:avLst/>
          </a:prstGeom>
        </p:spPr>
        <p:txBody>
          <a:bodyPr wrap="square" lIns="121899" tIns="60949" rIns="121899" bIns="60949">
            <a:spAutoFit/>
          </a:bodyPr>
          <a:lstStyle/>
          <a:p>
            <a:pPr algn="r"/>
            <a:r>
              <a:rPr lang="en-US" sz="1600" b="1" dirty="0">
                <a:latin typeface="Kalinga" pitchFamily="34" charset="0"/>
                <a:cs typeface="Kalinga" pitchFamily="34" charset="0"/>
              </a:rPr>
              <a:t>64</a:t>
            </a:r>
            <a:r>
              <a:rPr lang="en-US" sz="1600" dirty="0">
                <a:solidFill>
                  <a:prstClr val="white"/>
                </a:solidFill>
                <a:latin typeface="Kalinga" pitchFamily="34" charset="0"/>
                <a:cs typeface="Kalinga" pitchFamily="34" charset="0"/>
              </a:rPr>
              <a:t> Bytes per clock</a:t>
            </a:r>
            <a:br>
              <a:rPr lang="en-US" sz="1600" dirty="0">
                <a:solidFill>
                  <a:prstClr val="white"/>
                </a:solidFill>
                <a:latin typeface="Kalinga" pitchFamily="34" charset="0"/>
                <a:cs typeface="Kalinga" pitchFamily="34" charset="0"/>
              </a:rPr>
            </a:br>
            <a:r>
              <a:rPr lang="en-US" sz="1600" b="1" dirty="0">
                <a:latin typeface="Kalinga" pitchFamily="34" charset="0"/>
                <a:cs typeface="Kalinga" pitchFamily="34" charset="0"/>
              </a:rPr>
              <a:t>L2</a:t>
            </a:r>
            <a:r>
              <a:rPr lang="en-US" sz="1600" dirty="0">
                <a:solidFill>
                  <a:prstClr val="white"/>
                </a:solidFill>
                <a:latin typeface="Kalinga" pitchFamily="34" charset="0"/>
                <a:cs typeface="Kalinga" pitchFamily="34" charset="0"/>
              </a:rPr>
              <a:t> bandwidth per partition</a:t>
            </a:r>
          </a:p>
        </p:txBody>
      </p:sp>
      <p:sp>
        <p:nvSpPr>
          <p:cNvPr id="103" name="Rounded Rectangle 102"/>
          <p:cNvSpPr/>
          <p:nvPr/>
        </p:nvSpPr>
        <p:spPr>
          <a:xfrm rot="16200000">
            <a:off x="5556503" y="3911913"/>
            <a:ext cx="715835" cy="142742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2400" b="1" kern="0" dirty="0">
                <a:solidFill>
                  <a:sysClr val="window" lastClr="FFFFFF"/>
                </a:solidFill>
                <a:latin typeface="Century Gothic" pitchFamily="34" charset="0"/>
                <a:cs typeface="Kalinga" pitchFamily="34" charset="0"/>
              </a:rPr>
              <a:t>L2</a:t>
            </a:r>
          </a:p>
        </p:txBody>
      </p:sp>
      <p:sp>
        <p:nvSpPr>
          <p:cNvPr id="104" name="Rectangle 103"/>
          <p:cNvSpPr/>
          <p:nvPr/>
        </p:nvSpPr>
        <p:spPr>
          <a:xfrm>
            <a:off x="5346856" y="5932194"/>
            <a:ext cx="464658" cy="323219"/>
          </a:xfrm>
          <a:prstGeom prst="rect">
            <a:avLst/>
          </a:prstGeom>
          <a:solidFill>
            <a:sysClr val="windowText" lastClr="000000"/>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endParaRPr lang="en-US" sz="800" kern="0">
              <a:solidFill>
                <a:sysClr val="window" lastClr="FFFFFF"/>
              </a:solidFill>
              <a:latin typeface="Century Gothic" pitchFamily="34" charset="0"/>
              <a:cs typeface="Kalinga" pitchFamily="34" charset="0"/>
            </a:endParaRPr>
          </a:p>
        </p:txBody>
      </p:sp>
      <p:sp>
        <p:nvSpPr>
          <p:cNvPr id="105" name="Rounded Rectangle 104"/>
          <p:cNvSpPr/>
          <p:nvPr/>
        </p:nvSpPr>
        <p:spPr>
          <a:xfrm>
            <a:off x="5263898" y="4983543"/>
            <a:ext cx="1301044" cy="71777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r>
              <a:rPr lang="en-CA" sz="1100" b="1" kern="0" dirty="0">
                <a:solidFill>
                  <a:sysClr val="windowText" lastClr="000000"/>
                </a:solidFill>
                <a:latin typeface="Century Gothic" pitchFamily="34" charset="0"/>
                <a:cs typeface="Kalinga" pitchFamily="34" charset="0"/>
              </a:rPr>
              <a:t>64-bit Dual Channel Memory Controller</a:t>
            </a:r>
            <a:endParaRPr lang="en-US" sz="1100" b="1" kern="0" dirty="0">
              <a:solidFill>
                <a:sysClr val="windowText" lastClr="000000"/>
              </a:solidFill>
              <a:latin typeface="Century Gothic" pitchFamily="34" charset="0"/>
              <a:cs typeface="Kalinga" pitchFamily="34" charset="0"/>
            </a:endParaRPr>
          </a:p>
        </p:txBody>
      </p:sp>
      <p:cxnSp>
        <p:nvCxnSpPr>
          <p:cNvPr id="106" name="Straight Arrow Connector 105"/>
          <p:cNvCxnSpPr/>
          <p:nvPr/>
        </p:nvCxnSpPr>
        <p:spPr>
          <a:xfrm rot="5400000">
            <a:off x="5417285" y="5816756"/>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107" name="Straight Arrow Connector 106"/>
          <p:cNvCxnSpPr/>
          <p:nvPr/>
        </p:nvCxnSpPr>
        <p:spPr>
          <a:xfrm rot="16200000" flipV="1">
            <a:off x="5510733" y="5816243"/>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sp>
        <p:nvSpPr>
          <p:cNvPr id="108" name="Rectangle 107"/>
          <p:cNvSpPr/>
          <p:nvPr/>
        </p:nvSpPr>
        <p:spPr>
          <a:xfrm>
            <a:off x="5997378" y="5932194"/>
            <a:ext cx="464658" cy="323219"/>
          </a:xfrm>
          <a:prstGeom prst="rect">
            <a:avLst/>
          </a:prstGeom>
          <a:solidFill>
            <a:sysClr val="windowText" lastClr="000000"/>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endParaRPr lang="en-US" sz="800" kern="0">
              <a:solidFill>
                <a:sysClr val="window" lastClr="FFFFFF"/>
              </a:solidFill>
              <a:latin typeface="Century Gothic" pitchFamily="34" charset="0"/>
              <a:cs typeface="Kalinga" pitchFamily="34" charset="0"/>
            </a:endParaRPr>
          </a:p>
        </p:txBody>
      </p:sp>
      <p:cxnSp>
        <p:nvCxnSpPr>
          <p:cNvPr id="109" name="Straight Arrow Connector 108"/>
          <p:cNvCxnSpPr/>
          <p:nvPr/>
        </p:nvCxnSpPr>
        <p:spPr>
          <a:xfrm rot="5400000">
            <a:off x="6067807" y="5816756"/>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110" name="Straight Arrow Connector 109"/>
          <p:cNvCxnSpPr/>
          <p:nvPr/>
        </p:nvCxnSpPr>
        <p:spPr>
          <a:xfrm rot="16200000" flipV="1">
            <a:off x="6161255" y="5816243"/>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sp>
        <p:nvSpPr>
          <p:cNvPr id="111" name="Rounded Rectangle 110"/>
          <p:cNvSpPr/>
          <p:nvPr/>
        </p:nvSpPr>
        <p:spPr>
          <a:xfrm rot="16200000">
            <a:off x="7648048" y="3911915"/>
            <a:ext cx="715835" cy="1427421"/>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lIns="121899" tIns="60949" rIns="121899" bIns="60949" rtlCol="0" anchor="ctr"/>
          <a:lstStyle/>
          <a:p>
            <a:pPr algn="ctr" defTabSz="1218987">
              <a:defRPr/>
            </a:pPr>
            <a:r>
              <a:rPr lang="en-US" sz="2400" b="1" kern="0" dirty="0">
                <a:solidFill>
                  <a:sysClr val="window" lastClr="FFFFFF"/>
                </a:solidFill>
                <a:latin typeface="Century Gothic" pitchFamily="34" charset="0"/>
                <a:cs typeface="Kalinga" pitchFamily="34" charset="0"/>
              </a:rPr>
              <a:t>L2</a:t>
            </a:r>
          </a:p>
        </p:txBody>
      </p:sp>
      <p:sp>
        <p:nvSpPr>
          <p:cNvPr id="112" name="Rectangle 111"/>
          <p:cNvSpPr/>
          <p:nvPr/>
        </p:nvSpPr>
        <p:spPr>
          <a:xfrm>
            <a:off x="7438401" y="5932196"/>
            <a:ext cx="464658" cy="323219"/>
          </a:xfrm>
          <a:prstGeom prst="rect">
            <a:avLst/>
          </a:prstGeom>
          <a:solidFill>
            <a:sysClr val="windowText" lastClr="000000"/>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endParaRPr lang="en-US" sz="800" kern="0">
              <a:solidFill>
                <a:sysClr val="window" lastClr="FFFFFF"/>
              </a:solidFill>
              <a:latin typeface="Century Gothic" pitchFamily="34" charset="0"/>
              <a:cs typeface="Kalinga" pitchFamily="34" charset="0"/>
            </a:endParaRPr>
          </a:p>
        </p:txBody>
      </p:sp>
      <p:sp>
        <p:nvSpPr>
          <p:cNvPr id="113" name="Rounded Rectangle 112"/>
          <p:cNvSpPr/>
          <p:nvPr/>
        </p:nvSpPr>
        <p:spPr>
          <a:xfrm>
            <a:off x="7355443" y="4983544"/>
            <a:ext cx="1301044" cy="717778"/>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r>
              <a:rPr lang="en-CA" sz="1100" b="1" kern="0" dirty="0">
                <a:solidFill>
                  <a:sysClr val="windowText" lastClr="000000"/>
                </a:solidFill>
                <a:latin typeface="Century Gothic" pitchFamily="34" charset="0"/>
                <a:cs typeface="Kalinga" pitchFamily="34" charset="0"/>
              </a:rPr>
              <a:t>64-bit Dual Channel Memory Controller</a:t>
            </a:r>
            <a:endParaRPr lang="en-US" sz="1100" b="1" kern="0" dirty="0">
              <a:solidFill>
                <a:sysClr val="windowText" lastClr="000000"/>
              </a:solidFill>
              <a:latin typeface="Century Gothic" pitchFamily="34" charset="0"/>
              <a:cs typeface="Kalinga" pitchFamily="34" charset="0"/>
            </a:endParaRPr>
          </a:p>
        </p:txBody>
      </p:sp>
      <p:cxnSp>
        <p:nvCxnSpPr>
          <p:cNvPr id="114" name="Straight Arrow Connector 113"/>
          <p:cNvCxnSpPr/>
          <p:nvPr/>
        </p:nvCxnSpPr>
        <p:spPr>
          <a:xfrm rot="5400000">
            <a:off x="7508831" y="5816757"/>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115" name="Straight Arrow Connector 114"/>
          <p:cNvCxnSpPr/>
          <p:nvPr/>
        </p:nvCxnSpPr>
        <p:spPr>
          <a:xfrm rot="16200000" flipV="1">
            <a:off x="7602279" y="5816244"/>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sp>
        <p:nvSpPr>
          <p:cNvPr id="116" name="Rectangle 115"/>
          <p:cNvSpPr/>
          <p:nvPr/>
        </p:nvSpPr>
        <p:spPr>
          <a:xfrm>
            <a:off x="8088923" y="5932196"/>
            <a:ext cx="464658" cy="323219"/>
          </a:xfrm>
          <a:prstGeom prst="rect">
            <a:avLst/>
          </a:prstGeom>
          <a:solidFill>
            <a:sysClr val="windowText" lastClr="000000"/>
          </a:solidFill>
          <a:ln w="19050" cap="flat" cmpd="sng" algn="ctr">
            <a:solidFill>
              <a:sysClr val="window" lastClr="FFFFFF"/>
            </a:solidFill>
            <a:prstDash val="solid"/>
          </a:ln>
          <a:effectLst>
            <a:outerShdw blurRad="40000" dist="20000" dir="5400000" rotWithShape="0">
              <a:srgbClr val="000000">
                <a:alpha val="38000"/>
              </a:srgbClr>
            </a:outerShdw>
          </a:effectLst>
        </p:spPr>
        <p:txBody>
          <a:bodyPr lIns="121899" tIns="60949" rIns="121899" bIns="60949" rtlCol="0" anchor="ctr"/>
          <a:lstStyle/>
          <a:p>
            <a:pPr algn="ctr" defTabSz="1218987">
              <a:defRPr/>
            </a:pPr>
            <a:endParaRPr lang="en-US" sz="800" kern="0">
              <a:solidFill>
                <a:sysClr val="window" lastClr="FFFFFF"/>
              </a:solidFill>
              <a:latin typeface="Century Gothic" pitchFamily="34" charset="0"/>
              <a:cs typeface="Kalinga" pitchFamily="34" charset="0"/>
            </a:endParaRPr>
          </a:p>
        </p:txBody>
      </p:sp>
      <p:cxnSp>
        <p:nvCxnSpPr>
          <p:cNvPr id="117" name="Straight Arrow Connector 116"/>
          <p:cNvCxnSpPr/>
          <p:nvPr/>
        </p:nvCxnSpPr>
        <p:spPr>
          <a:xfrm rot="5400000">
            <a:off x="8159353" y="5816757"/>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118" name="Straight Arrow Connector 117"/>
          <p:cNvCxnSpPr/>
          <p:nvPr/>
        </p:nvCxnSpPr>
        <p:spPr>
          <a:xfrm rot="16200000" flipV="1">
            <a:off x="8252801" y="5816244"/>
            <a:ext cx="230871" cy="1033"/>
          </a:xfrm>
          <a:prstGeom prst="straightConnector1">
            <a:avLst/>
          </a:prstGeom>
          <a:noFill/>
          <a:ln w="25400" cap="flat" cmpd="sng" algn="ctr">
            <a:solidFill>
              <a:srgbClr val="FF0000"/>
            </a:solidFill>
            <a:prstDash val="solid"/>
            <a:headEnd w="sm" len="sm"/>
            <a:tailEnd type="triangle" w="sm" len="sm"/>
          </a:ln>
          <a:effectLst>
            <a:outerShdw blurRad="40000" dist="20000" dir="5400000" rotWithShape="0">
              <a:srgbClr val="000000">
                <a:alpha val="38000"/>
              </a:srgbClr>
            </a:outerShdw>
          </a:effectLst>
        </p:spPr>
      </p:cxnSp>
      <p:cxnSp>
        <p:nvCxnSpPr>
          <p:cNvPr id="119" name="Straight Connector 118"/>
          <p:cNvCxnSpPr/>
          <p:nvPr/>
        </p:nvCxnSpPr>
        <p:spPr>
          <a:xfrm>
            <a:off x="3700468" y="1108992"/>
            <a:ext cx="1" cy="2858559"/>
          </a:xfrm>
          <a:prstGeom prst="line">
            <a:avLst/>
          </a:prstGeom>
          <a:ln w="38100">
            <a:solidFill>
              <a:srgbClr val="A5AFB0"/>
            </a:solidFill>
          </a:ln>
          <a:effectLst>
            <a:glow rad="50800">
              <a:schemeClr val="bg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20" name="Group 183"/>
          <p:cNvGrpSpPr/>
          <p:nvPr/>
        </p:nvGrpSpPr>
        <p:grpSpPr>
          <a:xfrm>
            <a:off x="6803001" y="4595729"/>
            <a:ext cx="338642" cy="59102"/>
            <a:chOff x="3113022" y="2285999"/>
            <a:chExt cx="260319" cy="45720"/>
          </a:xfrm>
          <a:solidFill>
            <a:sysClr val="window" lastClr="FFFFFF">
              <a:lumMod val="50000"/>
            </a:sysClr>
          </a:solidFill>
        </p:grpSpPr>
        <p:sp>
          <p:nvSpPr>
            <p:cNvPr id="121" name="Oval 120"/>
            <p:cNvSpPr/>
            <p:nvPr/>
          </p:nvSpPr>
          <p:spPr>
            <a:xfrm>
              <a:off x="3113022"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122" name="Oval 121"/>
            <p:cNvSpPr/>
            <p:nvPr/>
          </p:nvSpPr>
          <p:spPr>
            <a:xfrm>
              <a:off x="3218230"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123" name="Oval 122"/>
            <p:cNvSpPr/>
            <p:nvPr/>
          </p:nvSpPr>
          <p:spPr>
            <a:xfrm>
              <a:off x="3320776" y="2285999"/>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grpSp>
      <p:grpSp>
        <p:nvGrpSpPr>
          <p:cNvPr id="124" name="Group 187"/>
          <p:cNvGrpSpPr/>
          <p:nvPr/>
        </p:nvGrpSpPr>
        <p:grpSpPr>
          <a:xfrm>
            <a:off x="6795265" y="5787208"/>
            <a:ext cx="338642" cy="59102"/>
            <a:chOff x="3113022" y="2285999"/>
            <a:chExt cx="260319" cy="45720"/>
          </a:xfrm>
          <a:solidFill>
            <a:sysClr val="window" lastClr="FFFFFF">
              <a:lumMod val="50000"/>
            </a:sysClr>
          </a:solidFill>
        </p:grpSpPr>
        <p:sp>
          <p:nvSpPr>
            <p:cNvPr id="125" name="Oval 124"/>
            <p:cNvSpPr/>
            <p:nvPr/>
          </p:nvSpPr>
          <p:spPr>
            <a:xfrm>
              <a:off x="3113022"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126" name="Oval 125"/>
            <p:cNvSpPr/>
            <p:nvPr/>
          </p:nvSpPr>
          <p:spPr>
            <a:xfrm>
              <a:off x="3218230" y="2286000"/>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sp>
          <p:nvSpPr>
            <p:cNvPr id="127" name="Oval 126"/>
            <p:cNvSpPr/>
            <p:nvPr/>
          </p:nvSpPr>
          <p:spPr>
            <a:xfrm>
              <a:off x="3320776" y="2285999"/>
              <a:ext cx="52565" cy="45719"/>
            </a:xfrm>
            <a:prstGeom prst="ellipse">
              <a:avLst/>
            </a:prstGeom>
            <a:grpFill/>
            <a:ln w="25400" cap="flat" cmpd="sng" algn="ctr">
              <a:noFill/>
              <a:prstDash val="solid"/>
            </a:ln>
            <a:effectLst/>
          </p:spPr>
          <p:txBody>
            <a:bodyPr rtlCol="0" anchor="ctr"/>
            <a:lstStyle/>
            <a:p>
              <a:pPr algn="ctr" defTabSz="1218987">
                <a:defRPr/>
              </a:pPr>
              <a:endParaRPr lang="en-US" sz="2400" kern="0">
                <a:solidFill>
                  <a:sysClr val="window" lastClr="FFFFFF"/>
                </a:solidFill>
                <a:latin typeface="Century Gothic" pitchFamily="34" charset="0"/>
                <a:cs typeface="Kalinga" pitchFamily="34" charset="0"/>
              </a:endParaRPr>
            </a:p>
          </p:txBody>
        </p:sp>
      </p:grpSp>
      <p:cxnSp>
        <p:nvCxnSpPr>
          <p:cNvPr id="129" name="Straight Connector 128"/>
          <p:cNvCxnSpPr/>
          <p:nvPr/>
        </p:nvCxnSpPr>
        <p:spPr>
          <a:xfrm>
            <a:off x="5768961" y="1120815"/>
            <a:ext cx="1" cy="2846736"/>
          </a:xfrm>
          <a:prstGeom prst="line">
            <a:avLst/>
          </a:prstGeom>
          <a:ln w="38100" cap="sq">
            <a:solidFill>
              <a:srgbClr val="A5AFB0"/>
            </a:solidFill>
          </a:ln>
          <a:effectLst>
            <a:glow rad="508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45783" y="1120817"/>
            <a:ext cx="0" cy="2846734"/>
          </a:xfrm>
          <a:prstGeom prst="line">
            <a:avLst/>
          </a:prstGeom>
          <a:ln w="38100" cap="sq">
            <a:solidFill>
              <a:srgbClr val="A5AFB0"/>
            </a:solidFill>
          </a:ln>
          <a:effectLst>
            <a:glow rad="508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124427" y="1120814"/>
            <a:ext cx="1" cy="2846737"/>
          </a:xfrm>
          <a:prstGeom prst="line">
            <a:avLst/>
          </a:prstGeom>
          <a:ln w="38100" cap="sq">
            <a:solidFill>
              <a:srgbClr val="A5AFB0"/>
            </a:solidFill>
          </a:ln>
          <a:effectLst>
            <a:glow rad="508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719238" y="3967551"/>
            <a:ext cx="4937249" cy="0"/>
          </a:xfrm>
          <a:prstGeom prst="line">
            <a:avLst/>
          </a:prstGeom>
          <a:ln w="76200" cap="sq">
            <a:solidFill>
              <a:srgbClr val="A5AF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53" idx="3"/>
          </p:cNvCxnSpPr>
          <p:nvPr/>
        </p:nvCxnSpPr>
        <p:spPr>
          <a:xfrm flipH="1" flipV="1">
            <a:off x="4486998" y="3967551"/>
            <a:ext cx="1" cy="300155"/>
          </a:xfrm>
          <a:prstGeom prst="straightConnector1">
            <a:avLst/>
          </a:prstGeom>
          <a:ln w="5715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03" idx="3"/>
          </p:cNvCxnSpPr>
          <p:nvPr/>
        </p:nvCxnSpPr>
        <p:spPr>
          <a:xfrm flipH="1" flipV="1">
            <a:off x="5914420" y="3967551"/>
            <a:ext cx="1" cy="300155"/>
          </a:xfrm>
          <a:prstGeom prst="straightConnector1">
            <a:avLst/>
          </a:prstGeom>
          <a:ln w="5715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1" idx="3"/>
          </p:cNvCxnSpPr>
          <p:nvPr/>
        </p:nvCxnSpPr>
        <p:spPr>
          <a:xfrm flipH="1" flipV="1">
            <a:off x="8005965" y="3967551"/>
            <a:ext cx="1" cy="300157"/>
          </a:xfrm>
          <a:prstGeom prst="straightConnector1">
            <a:avLst/>
          </a:prstGeom>
          <a:ln w="57150">
            <a:solidFill>
              <a:srgbClr val="A5AFB0"/>
            </a:solidFill>
            <a:headEnd type="triangle" w="med" len="sm"/>
            <a:tailEnd type="none" w="med" len="s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5600245" y="1120812"/>
            <a:ext cx="168717" cy="4"/>
          </a:xfrm>
          <a:prstGeom prst="straightConnector1">
            <a:avLst/>
          </a:prstGeom>
          <a:ln w="38100" cap="sq">
            <a:solidFill>
              <a:srgbClr val="A5AFB0"/>
            </a:solidFill>
            <a:headEnd type="triangle" w="med" len="sm"/>
            <a:tailEnd type="none" w="med" len="sm"/>
          </a:ln>
          <a:effectLst/>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3700469" y="1120817"/>
            <a:ext cx="170184" cy="1"/>
          </a:xfrm>
          <a:prstGeom prst="straightConnector1">
            <a:avLst/>
          </a:prstGeom>
          <a:ln w="38100" cap="sq">
            <a:solidFill>
              <a:srgbClr val="A5AFB0"/>
            </a:solidFill>
            <a:headEnd type="triangle" w="med" len="sm"/>
            <a:tailEnd type="none" w="med" len="sm"/>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6045783" y="1120817"/>
            <a:ext cx="164728" cy="1"/>
          </a:xfrm>
          <a:prstGeom prst="straightConnector1">
            <a:avLst/>
          </a:prstGeom>
          <a:ln w="38100" cap="sq">
            <a:solidFill>
              <a:srgbClr val="A5AFB0"/>
            </a:solidFill>
            <a:headEnd type="triangle" w="med" len="sm"/>
            <a:tailEnd type="none" w="med" len="sm"/>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955711" y="1120814"/>
            <a:ext cx="168717" cy="3"/>
          </a:xfrm>
          <a:prstGeom prst="straightConnector1">
            <a:avLst/>
          </a:prstGeom>
          <a:ln w="38100" cap="sq">
            <a:solidFill>
              <a:srgbClr val="A5AFB0"/>
            </a:solidFill>
            <a:headEnd type="triangle" w="med" len="sm"/>
            <a:tailEnd type="none" w="med" len="sm"/>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3025411" y="2946290"/>
            <a:ext cx="903997" cy="0"/>
          </a:xfrm>
          <a:prstGeom prst="straightConnector1">
            <a:avLst/>
          </a:prstGeom>
          <a:ln w="3175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3025411" y="4114273"/>
            <a:ext cx="1210447" cy="0"/>
          </a:xfrm>
          <a:prstGeom prst="straightConnector1">
            <a:avLst/>
          </a:prstGeom>
          <a:ln w="3175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Parallelogram 13"/>
          <p:cNvSpPr/>
          <p:nvPr/>
        </p:nvSpPr>
        <p:spPr>
          <a:xfrm flipH="1">
            <a:off x="0" y="4999699"/>
            <a:ext cx="4922874" cy="1437168"/>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prstClr val="white"/>
                </a:solidFill>
              </a:rPr>
              <a:t>Uncoalesced</a:t>
            </a:r>
            <a:r>
              <a:rPr lang="en-US" sz="2800" dirty="0" smtClean="0">
                <a:solidFill>
                  <a:prstClr val="white"/>
                </a:solidFill>
              </a:rPr>
              <a:t> accesses are much less efficient!</a:t>
            </a:r>
            <a:endParaRPr lang="en-US" sz="2800" dirty="0">
              <a:solidFill>
                <a:prstClr val="white"/>
              </a:solidFill>
            </a:endParaRPr>
          </a:p>
        </p:txBody>
      </p:sp>
    </p:spTree>
    <p:extLst>
      <p:ext uri="{BB962C8B-B14F-4D97-AF65-F5344CB8AC3E}">
        <p14:creationId xmlns:p14="http://schemas.microsoft.com/office/powerpoint/2010/main" val="1163736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6" grpId="0" animBg="1"/>
      <p:bldP spid="80" grpId="0"/>
      <p:bldP spid="100"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p:cNvGrpSpPr/>
          <p:nvPr/>
        </p:nvGrpSpPr>
        <p:grpSpPr>
          <a:xfrm>
            <a:off x="817916" y="983519"/>
            <a:ext cx="7871112" cy="3256402"/>
            <a:chOff x="829515" y="983519"/>
            <a:chExt cx="7871112" cy="3256402"/>
          </a:xfrm>
        </p:grpSpPr>
        <p:sp>
          <p:nvSpPr>
            <p:cNvPr id="129" name="TextBox 128"/>
            <p:cNvSpPr txBox="1"/>
            <p:nvPr/>
          </p:nvSpPr>
          <p:spPr>
            <a:xfrm>
              <a:off x="2657922" y="3655146"/>
              <a:ext cx="1592680" cy="584775"/>
            </a:xfrm>
            <a:prstGeom prst="rect">
              <a:avLst/>
            </a:prstGeom>
            <a:noFill/>
          </p:spPr>
          <p:txBody>
            <a:bodyPr wrap="none" rtlCol="0">
              <a:spAutoFit/>
            </a:bodyPr>
            <a:lstStyle/>
            <a:p>
              <a:pPr algn="ctr">
                <a:buClr>
                  <a:schemeClr val="bg2"/>
                </a:buClr>
              </a:pPr>
              <a:r>
                <a:rPr lang="en-US" sz="1600" b="1" dirty="0" smtClean="0"/>
                <a:t>Local Data Share</a:t>
              </a:r>
            </a:p>
            <a:p>
              <a:pPr algn="ctr">
                <a:buClr>
                  <a:schemeClr val="bg2"/>
                </a:buClr>
              </a:pPr>
              <a:r>
                <a:rPr lang="en-US" sz="1600" b="1" dirty="0" smtClean="0"/>
                <a:t>(64KB)</a:t>
              </a:r>
            </a:p>
          </p:txBody>
        </p:sp>
        <p:sp>
          <p:nvSpPr>
            <p:cNvPr id="130" name="TextBox 129"/>
            <p:cNvSpPr txBox="1"/>
            <p:nvPr/>
          </p:nvSpPr>
          <p:spPr>
            <a:xfrm>
              <a:off x="829515" y="3655146"/>
              <a:ext cx="1550040" cy="584775"/>
            </a:xfrm>
            <a:prstGeom prst="rect">
              <a:avLst/>
            </a:prstGeom>
            <a:noFill/>
          </p:spPr>
          <p:txBody>
            <a:bodyPr wrap="none" rtlCol="0">
              <a:spAutoFit/>
            </a:bodyPr>
            <a:lstStyle/>
            <a:p>
              <a:pPr algn="ctr">
                <a:buClr>
                  <a:schemeClr val="bg2"/>
                </a:buClr>
              </a:pPr>
              <a:r>
                <a:rPr lang="en-US" sz="1600" b="1" dirty="0" smtClean="0"/>
                <a:t>Vector Registers</a:t>
              </a:r>
            </a:p>
            <a:p>
              <a:pPr algn="ctr">
                <a:buClr>
                  <a:schemeClr val="bg2"/>
                </a:buClr>
              </a:pPr>
              <a:r>
                <a:rPr lang="en-US" sz="1600" b="1" dirty="0" smtClean="0"/>
                <a:t>(4x 64KB)</a:t>
              </a:r>
            </a:p>
          </p:txBody>
        </p:sp>
        <p:sp>
          <p:nvSpPr>
            <p:cNvPr id="131" name="Rectangle 130"/>
            <p:cNvSpPr/>
            <p:nvPr/>
          </p:nvSpPr>
          <p:spPr>
            <a:xfrm>
              <a:off x="942082" y="1975578"/>
              <a:ext cx="7758545" cy="1214767"/>
            </a:xfrm>
            <a:prstGeom prst="rect">
              <a:avLst/>
            </a:prstGeom>
            <a:solidFill>
              <a:schemeClr val="bg1">
                <a:lumMod val="75000"/>
                <a:lumOff val="25000"/>
              </a:schemeClr>
            </a:solidFill>
            <a:ln>
              <a:solidFill>
                <a:schemeClr val="bg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smtClean="0">
                <a:solidFill>
                  <a:schemeClr val="bg1"/>
                </a:solidFill>
              </a:endParaRPr>
            </a:p>
          </p:txBody>
        </p:sp>
        <p:sp>
          <p:nvSpPr>
            <p:cNvPr id="132" name="Rectangle 131"/>
            <p:cNvSpPr/>
            <p:nvPr/>
          </p:nvSpPr>
          <p:spPr>
            <a:xfrm>
              <a:off x="3603279" y="2432087"/>
              <a:ext cx="647323" cy="63997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3" name="Rectangle 132"/>
            <p:cNvSpPr/>
            <p:nvPr/>
          </p:nvSpPr>
          <p:spPr>
            <a:xfrm>
              <a:off x="1258877" y="2086825"/>
              <a:ext cx="5909447" cy="28065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4" name="Rectangle 133"/>
            <p:cNvSpPr/>
            <p:nvPr/>
          </p:nvSpPr>
          <p:spPr>
            <a:xfrm>
              <a:off x="1032496" y="2143431"/>
              <a:ext cx="173736" cy="17373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135" name="Group 134"/>
            <p:cNvGrpSpPr/>
            <p:nvPr/>
          </p:nvGrpSpPr>
          <p:grpSpPr>
            <a:xfrm>
              <a:off x="7227094" y="2086825"/>
              <a:ext cx="1092994" cy="230342"/>
              <a:chOff x="7227094" y="2086825"/>
              <a:chExt cx="1092994" cy="230342"/>
            </a:xfrm>
          </p:grpSpPr>
          <p:sp>
            <p:nvSpPr>
              <p:cNvPr id="367" name="Rectangle 366"/>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8" name="Rectangle 367"/>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9" name="Rectangle 368"/>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70" name="Rectangle 369"/>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71" name="Rectangle 370"/>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58" name="Group 257"/>
            <p:cNvGrpSpPr/>
            <p:nvPr/>
          </p:nvGrpSpPr>
          <p:grpSpPr>
            <a:xfrm>
              <a:off x="7227094" y="2334475"/>
              <a:ext cx="1092994" cy="230342"/>
              <a:chOff x="7227094" y="2086825"/>
              <a:chExt cx="1092994" cy="230342"/>
            </a:xfrm>
          </p:grpSpPr>
          <p:sp>
            <p:nvSpPr>
              <p:cNvPr id="362" name="Rectangle 361"/>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3" name="Rectangle 362"/>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4" name="Rectangle 363"/>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5" name="Rectangle 364"/>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6" name="Rectangle 365"/>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59" name="Group 258"/>
            <p:cNvGrpSpPr/>
            <p:nvPr/>
          </p:nvGrpSpPr>
          <p:grpSpPr>
            <a:xfrm>
              <a:off x="7227094" y="2582963"/>
              <a:ext cx="1092994" cy="230342"/>
              <a:chOff x="7227094" y="2086825"/>
              <a:chExt cx="1092994" cy="230342"/>
            </a:xfrm>
          </p:grpSpPr>
          <p:sp>
            <p:nvSpPr>
              <p:cNvPr id="357" name="Rectangle 356"/>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8" name="Rectangle 357"/>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9" name="Rectangle 358"/>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0" name="Rectangle 359"/>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1" name="Rectangle 360"/>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60" name="Group 259"/>
            <p:cNvGrpSpPr/>
            <p:nvPr/>
          </p:nvGrpSpPr>
          <p:grpSpPr>
            <a:xfrm>
              <a:off x="7227094" y="2833396"/>
              <a:ext cx="1092994" cy="230342"/>
              <a:chOff x="7227094" y="2086825"/>
              <a:chExt cx="1092994" cy="230342"/>
            </a:xfrm>
          </p:grpSpPr>
          <p:sp>
            <p:nvSpPr>
              <p:cNvPr id="352" name="Rectangle 351"/>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3" name="Rectangle 352"/>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4" name="Rectangle 353"/>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5" name="Rectangle 354"/>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6" name="Rectangle 355"/>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261" name="Rectangle 260"/>
            <p:cNvSpPr/>
            <p:nvPr/>
          </p:nvSpPr>
          <p:spPr>
            <a:xfrm>
              <a:off x="8391525" y="2086825"/>
              <a:ext cx="164306" cy="99405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2" name="Rectangle 261"/>
            <p:cNvSpPr/>
            <p:nvPr/>
          </p:nvSpPr>
          <p:spPr>
            <a:xfrm>
              <a:off x="4290237" y="2432087"/>
              <a:ext cx="318977" cy="31745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3" name="Rectangle 262"/>
            <p:cNvSpPr/>
            <p:nvPr/>
          </p:nvSpPr>
          <p:spPr>
            <a:xfrm>
              <a:off x="4290237" y="2806974"/>
              <a:ext cx="318977" cy="13824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264" name="Group 263"/>
            <p:cNvGrpSpPr/>
            <p:nvPr/>
          </p:nvGrpSpPr>
          <p:grpSpPr>
            <a:xfrm>
              <a:off x="1032496" y="2432087"/>
              <a:ext cx="1213554" cy="639973"/>
              <a:chOff x="1032496" y="2432087"/>
              <a:chExt cx="1213554" cy="639973"/>
            </a:xfrm>
          </p:grpSpPr>
          <p:sp>
            <p:nvSpPr>
              <p:cNvPr id="335" name="Rectangle 334"/>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6" name="Rectangle 335"/>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7" name="Rectangle 336"/>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8" name="Rectangle 337"/>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9" name="Rectangle 338"/>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0" name="Rectangle 339"/>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1" name="Rectangle 340"/>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2" name="Rectangle 341"/>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3" name="Rectangle 342"/>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4" name="Rectangle 343"/>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5" name="Rectangle 344"/>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6" name="Rectangle 345"/>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7" name="Rectangle 346"/>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8" name="Rectangle 347"/>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9" name="Rectangle 348"/>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0" name="Rectangle 349"/>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1" name="Rectangle 350"/>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65" name="Group 264"/>
            <p:cNvGrpSpPr/>
            <p:nvPr/>
          </p:nvGrpSpPr>
          <p:grpSpPr>
            <a:xfrm>
              <a:off x="2318464" y="2432304"/>
              <a:ext cx="1213554" cy="639973"/>
              <a:chOff x="1032496" y="2432087"/>
              <a:chExt cx="1213554" cy="639973"/>
            </a:xfrm>
          </p:grpSpPr>
          <p:sp>
            <p:nvSpPr>
              <p:cNvPr id="318" name="Rectangle 317"/>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9" name="Rectangle 318"/>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0" name="Rectangle 319"/>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1" name="Rectangle 320"/>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2" name="Rectangle 321"/>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3" name="Rectangle 322"/>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4" name="Rectangle 323"/>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5" name="Rectangle 324"/>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6" name="Rectangle 325"/>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7" name="Rectangle 326"/>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8" name="Rectangle 327"/>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9" name="Rectangle 328"/>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0" name="Rectangle 329"/>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1" name="Rectangle 330"/>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2" name="Rectangle 331"/>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3" name="Rectangle 332"/>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4" name="Rectangle 333"/>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66" name="Group 265"/>
            <p:cNvGrpSpPr/>
            <p:nvPr/>
          </p:nvGrpSpPr>
          <p:grpSpPr>
            <a:xfrm>
              <a:off x="4666458" y="2429559"/>
              <a:ext cx="1213554" cy="639973"/>
              <a:chOff x="1032496" y="2432087"/>
              <a:chExt cx="1213554" cy="639973"/>
            </a:xfrm>
          </p:grpSpPr>
          <p:sp>
            <p:nvSpPr>
              <p:cNvPr id="301" name="Rectangle 300"/>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2" name="Rectangle 301"/>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3" name="Rectangle 302"/>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4" name="Rectangle 303"/>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5" name="Rectangle 304"/>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6" name="Rectangle 305"/>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7" name="Rectangle 306"/>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8" name="Rectangle 307"/>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9" name="Rectangle 308"/>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0" name="Rectangle 309"/>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1" name="Rectangle 310"/>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2" name="Rectangle 311"/>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3" name="Rectangle 312"/>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4" name="Rectangle 313"/>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5" name="Rectangle 314"/>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6" name="Rectangle 315"/>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7" name="Rectangle 316"/>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67" name="Group 266"/>
            <p:cNvGrpSpPr/>
            <p:nvPr/>
          </p:nvGrpSpPr>
          <p:grpSpPr>
            <a:xfrm>
              <a:off x="5954770" y="2432521"/>
              <a:ext cx="1213554" cy="639973"/>
              <a:chOff x="1032496" y="2432087"/>
              <a:chExt cx="1213554" cy="639973"/>
            </a:xfrm>
          </p:grpSpPr>
          <p:sp>
            <p:nvSpPr>
              <p:cNvPr id="284" name="Rectangle 283"/>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5" name="Rectangle 284"/>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6" name="Rectangle 285"/>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7" name="Rectangle 286"/>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8" name="Rectangle 287"/>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9" name="Rectangle 288"/>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0" name="Rectangle 289"/>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1" name="Rectangle 290"/>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2" name="Rectangle 291"/>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3" name="Rectangle 292"/>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4" name="Rectangle 293"/>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5" name="Rectangle 294"/>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6" name="Rectangle 295"/>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7" name="Rectangle 296"/>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8" name="Rectangle 297"/>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9" name="Rectangle 298"/>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0" name="Rectangle 299"/>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268" name="TextBox 267"/>
            <p:cNvSpPr txBox="1"/>
            <p:nvPr/>
          </p:nvSpPr>
          <p:spPr>
            <a:xfrm>
              <a:off x="3155138" y="983519"/>
              <a:ext cx="1290738" cy="584775"/>
            </a:xfrm>
            <a:prstGeom prst="rect">
              <a:avLst/>
            </a:prstGeom>
            <a:noFill/>
          </p:spPr>
          <p:txBody>
            <a:bodyPr wrap="none" rtlCol="0">
              <a:spAutoFit/>
            </a:bodyPr>
            <a:lstStyle/>
            <a:p>
              <a:pPr algn="ctr">
                <a:buClr>
                  <a:schemeClr val="bg2"/>
                </a:buClr>
              </a:pPr>
              <a:r>
                <a:rPr lang="en-US" sz="1600" b="1" dirty="0" smtClean="0"/>
                <a:t>Vector Units</a:t>
              </a:r>
            </a:p>
            <a:p>
              <a:pPr algn="ctr">
                <a:buClr>
                  <a:schemeClr val="bg2"/>
                </a:buClr>
              </a:pPr>
              <a:r>
                <a:rPr lang="en-US" sz="1600" b="1" dirty="0" smtClean="0"/>
                <a:t>(4x SIMD-16)</a:t>
              </a:r>
            </a:p>
          </p:txBody>
        </p:sp>
        <p:cxnSp>
          <p:nvCxnSpPr>
            <p:cNvPr id="269" name="Straight Connector 268"/>
            <p:cNvCxnSpPr/>
            <p:nvPr/>
          </p:nvCxnSpPr>
          <p:spPr>
            <a:xfrm>
              <a:off x="1645920" y="1749287"/>
              <a:ext cx="4881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3800507" y="1568294"/>
              <a:ext cx="0" cy="180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45920" y="1749287"/>
              <a:ext cx="0" cy="68027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2893919" y="1756755"/>
              <a:ext cx="0" cy="68027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5311886" y="1756755"/>
              <a:ext cx="0" cy="68027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6527046" y="1752032"/>
              <a:ext cx="0" cy="68027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3453096" y="2908275"/>
              <a:ext cx="552313" cy="74687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7670898" y="3468970"/>
              <a:ext cx="931665" cy="584775"/>
            </a:xfrm>
            <a:prstGeom prst="rect">
              <a:avLst/>
            </a:prstGeom>
            <a:noFill/>
          </p:spPr>
          <p:txBody>
            <a:bodyPr wrap="none" rtlCol="0">
              <a:spAutoFit/>
            </a:bodyPr>
            <a:lstStyle/>
            <a:p>
              <a:pPr algn="ctr">
                <a:buClr>
                  <a:schemeClr val="bg2"/>
                </a:buClr>
              </a:pPr>
              <a:r>
                <a:rPr lang="en-US" sz="1600" b="1" dirty="0" smtClean="0"/>
                <a:t>L1 Cache</a:t>
              </a:r>
            </a:p>
            <a:p>
              <a:pPr algn="ctr">
                <a:buClr>
                  <a:schemeClr val="bg2"/>
                </a:buClr>
              </a:pPr>
              <a:r>
                <a:rPr lang="en-US" sz="1600" b="1" dirty="0" smtClean="0"/>
                <a:t>(16 KB)</a:t>
              </a:r>
            </a:p>
          </p:txBody>
        </p:sp>
        <p:cxnSp>
          <p:nvCxnSpPr>
            <p:cNvPr id="277" name="Straight Connector 276"/>
            <p:cNvCxnSpPr>
              <a:stCxn id="276" idx="0"/>
            </p:cNvCxnSpPr>
            <p:nvPr/>
          </p:nvCxnSpPr>
          <p:spPr>
            <a:xfrm flipV="1">
              <a:off x="8136731" y="2948567"/>
              <a:ext cx="336947" cy="52040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624304" y="3370480"/>
              <a:ext cx="496342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1624304" y="2948567"/>
              <a:ext cx="0" cy="42752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2916545" y="2948567"/>
              <a:ext cx="0" cy="42752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5279882" y="2942958"/>
              <a:ext cx="0" cy="42752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6581385" y="2945762"/>
              <a:ext cx="0" cy="42752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1624304" y="3370480"/>
              <a:ext cx="0" cy="178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itle 10"/>
          <p:cNvSpPr>
            <a:spLocks noGrp="1"/>
          </p:cNvSpPr>
          <p:nvPr>
            <p:ph type="title"/>
          </p:nvPr>
        </p:nvSpPr>
        <p:spPr/>
        <p:txBody>
          <a:bodyPr/>
          <a:lstStyle/>
          <a:p>
            <a:r>
              <a:rPr lang="en-US" dirty="0" smtClean="0"/>
              <a:t>AMD GPU Compute </a:t>
            </a:r>
            <a:r>
              <a:rPr lang="en-US" dirty="0" err="1" smtClean="0"/>
              <a:t>UNit</a:t>
            </a:r>
            <a:endParaRPr lang="en-US" dirty="0"/>
          </a:p>
        </p:txBody>
      </p:sp>
      <p:sp>
        <p:nvSpPr>
          <p:cNvPr id="7" name="Rounded Rectangle 6"/>
          <p:cNvSpPr/>
          <p:nvPr/>
        </p:nvSpPr>
        <p:spPr>
          <a:xfrm>
            <a:off x="819467" y="2323738"/>
            <a:ext cx="6549898" cy="534156"/>
          </a:xfrm>
          <a:prstGeom prst="roundRect">
            <a:avLst>
              <a:gd name="adj" fmla="val 8228"/>
            </a:avLst>
          </a:prstGeom>
          <a:noFill/>
          <a:ln w="889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dirty="0" smtClean="0">
              <a:ln w="12700">
                <a:solidFill>
                  <a:schemeClr val="bg1"/>
                </a:solidFill>
              </a:ln>
              <a:solidFill>
                <a:schemeClr val="tx1"/>
              </a:solidFill>
            </a:endParaRPr>
          </a:p>
        </p:txBody>
      </p:sp>
      <p:sp>
        <p:nvSpPr>
          <p:cNvPr id="8" name="Parallelogram 7"/>
          <p:cNvSpPr/>
          <p:nvPr/>
        </p:nvSpPr>
        <p:spPr>
          <a:xfrm>
            <a:off x="3265215" y="4746260"/>
            <a:ext cx="5049445" cy="1308584"/>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Must do parallel loads to maximize bandwidth</a:t>
            </a:r>
            <a:endParaRPr lang="en-US" sz="2800" dirty="0">
              <a:solidFill>
                <a:prstClr val="white"/>
              </a:solidFill>
            </a:endParaRPr>
          </a:p>
        </p:txBody>
      </p:sp>
      <p:cxnSp>
        <p:nvCxnSpPr>
          <p:cNvPr id="9" name="Straight Connector 8"/>
          <p:cNvCxnSpPr>
            <a:stCxn id="7" idx="2"/>
            <a:endCxn id="8" idx="0"/>
          </p:cNvCxnSpPr>
          <p:nvPr/>
        </p:nvCxnSpPr>
        <p:spPr>
          <a:xfrm>
            <a:off x="4094416" y="2857894"/>
            <a:ext cx="1695522" cy="1888366"/>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896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Local Data Share (LDS) Memory</a:t>
            </a:r>
            <a:endParaRPr lang="en-US" dirty="0"/>
          </a:p>
        </p:txBody>
      </p:sp>
      <p:sp>
        <p:nvSpPr>
          <p:cNvPr id="22" name="Content Placeholder 2"/>
          <p:cNvSpPr>
            <a:spLocks noGrp="1"/>
          </p:cNvSpPr>
          <p:nvPr>
            <p:ph idx="1"/>
          </p:nvPr>
        </p:nvSpPr>
        <p:spPr>
          <a:xfrm>
            <a:off x="274388" y="1381123"/>
            <a:ext cx="8595360" cy="493776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t>Scratchpad (software-addressed) on-chip cache</a:t>
            </a:r>
          </a:p>
          <a:p>
            <a:r>
              <a:rPr lang="en-US" sz="2400" dirty="0"/>
              <a:t>Statically divided between all workgroups in a CU</a:t>
            </a:r>
          </a:p>
          <a:p>
            <a:r>
              <a:rPr lang="en-US" sz="2400" dirty="0" smtClean="0"/>
              <a:t>Highly ported to allow scatter/gather (</a:t>
            </a:r>
            <a:r>
              <a:rPr lang="en-US" sz="2400" dirty="0" err="1" smtClean="0"/>
              <a:t>uncoalesced</a:t>
            </a:r>
            <a:r>
              <a:rPr lang="en-US" sz="2400" dirty="0" smtClean="0"/>
              <a:t>) accesses</a:t>
            </a:r>
          </a:p>
        </p:txBody>
      </p:sp>
      <p:grpSp>
        <p:nvGrpSpPr>
          <p:cNvPr id="289" name="Group 288"/>
          <p:cNvGrpSpPr/>
          <p:nvPr/>
        </p:nvGrpSpPr>
        <p:grpSpPr>
          <a:xfrm>
            <a:off x="925121" y="1975578"/>
            <a:ext cx="7758545" cy="2264343"/>
            <a:chOff x="942082" y="1975578"/>
            <a:chExt cx="7758545" cy="2264343"/>
          </a:xfrm>
        </p:grpSpPr>
        <p:sp>
          <p:nvSpPr>
            <p:cNvPr id="268" name="TextBox 267"/>
            <p:cNvSpPr txBox="1"/>
            <p:nvPr/>
          </p:nvSpPr>
          <p:spPr>
            <a:xfrm>
              <a:off x="2657922" y="3655146"/>
              <a:ext cx="1592680" cy="584775"/>
            </a:xfrm>
            <a:prstGeom prst="rect">
              <a:avLst/>
            </a:prstGeom>
            <a:noFill/>
          </p:spPr>
          <p:txBody>
            <a:bodyPr wrap="none" rtlCol="0">
              <a:spAutoFit/>
            </a:bodyPr>
            <a:lstStyle/>
            <a:p>
              <a:pPr algn="ctr">
                <a:buClr>
                  <a:schemeClr val="bg2"/>
                </a:buClr>
              </a:pPr>
              <a:r>
                <a:rPr lang="en-US" sz="1600" b="1" dirty="0" smtClean="0"/>
                <a:t>Local Data Share</a:t>
              </a:r>
            </a:p>
            <a:p>
              <a:pPr algn="ctr">
                <a:buClr>
                  <a:schemeClr val="bg2"/>
                </a:buClr>
              </a:pPr>
              <a:r>
                <a:rPr lang="en-US" sz="1600" b="1" dirty="0" smtClean="0"/>
                <a:t>(64KB)</a:t>
              </a:r>
            </a:p>
          </p:txBody>
        </p:sp>
        <p:sp>
          <p:nvSpPr>
            <p:cNvPr id="2" name="Rectangle 1"/>
            <p:cNvSpPr/>
            <p:nvPr/>
          </p:nvSpPr>
          <p:spPr>
            <a:xfrm>
              <a:off x="942082" y="1975578"/>
              <a:ext cx="7758545" cy="1214767"/>
            </a:xfrm>
            <a:prstGeom prst="rect">
              <a:avLst/>
            </a:prstGeom>
            <a:solidFill>
              <a:schemeClr val="bg1">
                <a:lumMod val="75000"/>
                <a:lumOff val="25000"/>
              </a:schemeClr>
            </a:solidFill>
            <a:ln>
              <a:solidFill>
                <a:schemeClr val="bg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smtClean="0">
                <a:solidFill>
                  <a:schemeClr val="bg1"/>
                </a:solidFill>
              </a:endParaRPr>
            </a:p>
          </p:txBody>
        </p:sp>
        <p:sp>
          <p:nvSpPr>
            <p:cNvPr id="141" name="Rectangle 140"/>
            <p:cNvSpPr/>
            <p:nvPr/>
          </p:nvSpPr>
          <p:spPr>
            <a:xfrm>
              <a:off x="3603279" y="2432087"/>
              <a:ext cx="647323" cy="63997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2" name="Rectangle 141"/>
            <p:cNvSpPr/>
            <p:nvPr/>
          </p:nvSpPr>
          <p:spPr>
            <a:xfrm>
              <a:off x="1258877" y="2086825"/>
              <a:ext cx="5909447" cy="28065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3" name="Rectangle 142"/>
            <p:cNvSpPr/>
            <p:nvPr/>
          </p:nvSpPr>
          <p:spPr>
            <a:xfrm>
              <a:off x="1032496" y="2143431"/>
              <a:ext cx="173736" cy="17373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149" name="Group 148"/>
            <p:cNvGrpSpPr/>
            <p:nvPr/>
          </p:nvGrpSpPr>
          <p:grpSpPr>
            <a:xfrm>
              <a:off x="7227094" y="2086825"/>
              <a:ext cx="1092994" cy="230342"/>
              <a:chOff x="7227094" y="2086825"/>
              <a:chExt cx="1092994" cy="230342"/>
            </a:xfrm>
          </p:grpSpPr>
          <p:sp>
            <p:nvSpPr>
              <p:cNvPr id="144" name="Rectangle 143"/>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5" name="Rectangle 144"/>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6" name="Rectangle 145"/>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7" name="Rectangle 146"/>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8" name="Rectangle 147"/>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50" name="Group 149"/>
            <p:cNvGrpSpPr/>
            <p:nvPr/>
          </p:nvGrpSpPr>
          <p:grpSpPr>
            <a:xfrm>
              <a:off x="7227094" y="2334475"/>
              <a:ext cx="1092994" cy="230342"/>
              <a:chOff x="7227094" y="2086825"/>
              <a:chExt cx="1092994" cy="230342"/>
            </a:xfrm>
          </p:grpSpPr>
          <p:sp>
            <p:nvSpPr>
              <p:cNvPr id="151" name="Rectangle 150"/>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2" name="Rectangle 151"/>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3" name="Rectangle 152"/>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4" name="Rectangle 153"/>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5" name="Rectangle 154"/>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56" name="Group 155"/>
            <p:cNvGrpSpPr/>
            <p:nvPr/>
          </p:nvGrpSpPr>
          <p:grpSpPr>
            <a:xfrm>
              <a:off x="7227094" y="2582963"/>
              <a:ext cx="1092994" cy="230342"/>
              <a:chOff x="7227094" y="2086825"/>
              <a:chExt cx="1092994" cy="230342"/>
            </a:xfrm>
          </p:grpSpPr>
          <p:sp>
            <p:nvSpPr>
              <p:cNvPr id="157" name="Rectangle 156"/>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8" name="Rectangle 157"/>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9" name="Rectangle 158"/>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0" name="Rectangle 159"/>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1" name="Rectangle 160"/>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62" name="Group 161"/>
            <p:cNvGrpSpPr/>
            <p:nvPr/>
          </p:nvGrpSpPr>
          <p:grpSpPr>
            <a:xfrm>
              <a:off x="7227094" y="2833396"/>
              <a:ext cx="1092994" cy="230342"/>
              <a:chOff x="7227094" y="2086825"/>
              <a:chExt cx="1092994" cy="230342"/>
            </a:xfrm>
          </p:grpSpPr>
          <p:sp>
            <p:nvSpPr>
              <p:cNvPr id="163" name="Rectangle 162"/>
              <p:cNvSpPr/>
              <p:nvPr/>
            </p:nvSpPr>
            <p:spPr>
              <a:xfrm>
                <a:off x="7227094" y="2086825"/>
                <a:ext cx="566737"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4" name="Rectangle 163"/>
              <p:cNvSpPr/>
              <p:nvPr/>
            </p:nvSpPr>
            <p:spPr>
              <a:xfrm>
                <a:off x="7829551"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5" name="Rectangle 164"/>
              <p:cNvSpPr/>
              <p:nvPr/>
            </p:nvSpPr>
            <p:spPr>
              <a:xfrm>
                <a:off x="7965283"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6" name="Rectangle 165"/>
              <p:cNvSpPr/>
              <p:nvPr/>
            </p:nvSpPr>
            <p:spPr>
              <a:xfrm>
                <a:off x="8089107"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7" name="Rectangle 166"/>
              <p:cNvSpPr/>
              <p:nvPr/>
            </p:nvSpPr>
            <p:spPr>
              <a:xfrm>
                <a:off x="8224839" y="2086825"/>
                <a:ext cx="95249" cy="23034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169" name="Rectangle 168"/>
            <p:cNvSpPr/>
            <p:nvPr/>
          </p:nvSpPr>
          <p:spPr>
            <a:xfrm>
              <a:off x="8391525" y="2086825"/>
              <a:ext cx="164306" cy="99405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0" name="Rectangle 169"/>
            <p:cNvSpPr/>
            <p:nvPr/>
          </p:nvSpPr>
          <p:spPr>
            <a:xfrm>
              <a:off x="4290237" y="2432087"/>
              <a:ext cx="318977" cy="31745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1" name="Rectangle 170"/>
            <p:cNvSpPr/>
            <p:nvPr/>
          </p:nvSpPr>
          <p:spPr>
            <a:xfrm>
              <a:off x="4290237" y="2806974"/>
              <a:ext cx="318977" cy="13824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186" name="Group 185"/>
            <p:cNvGrpSpPr/>
            <p:nvPr/>
          </p:nvGrpSpPr>
          <p:grpSpPr>
            <a:xfrm>
              <a:off x="1032496" y="2432087"/>
              <a:ext cx="1213554" cy="639973"/>
              <a:chOff x="1032496" y="2432087"/>
              <a:chExt cx="1213554" cy="639973"/>
            </a:xfrm>
          </p:grpSpPr>
          <p:sp>
            <p:nvSpPr>
              <p:cNvPr id="7" name="Rectangle 6"/>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5" name="Rectangle 54"/>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2" name="Rectangle 171"/>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3" name="Rectangle 172"/>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4" name="Rectangle 173"/>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5" name="Rectangle 174"/>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6" name="Rectangle 175"/>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7" name="Rectangle 176"/>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8" name="Rectangle 177"/>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9" name="Rectangle 178"/>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0" name="Rectangle 179"/>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1" name="Rectangle 180"/>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2" name="Rectangle 181"/>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3" name="Rectangle 182"/>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4" name="Rectangle 183"/>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5" name="Rectangle 184"/>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87" name="Group 186"/>
            <p:cNvGrpSpPr/>
            <p:nvPr/>
          </p:nvGrpSpPr>
          <p:grpSpPr>
            <a:xfrm>
              <a:off x="2318464" y="2432304"/>
              <a:ext cx="1213554" cy="639973"/>
              <a:chOff x="1032496" y="2432087"/>
              <a:chExt cx="1213554" cy="639973"/>
            </a:xfrm>
          </p:grpSpPr>
          <p:sp>
            <p:nvSpPr>
              <p:cNvPr id="188" name="Rectangle 187"/>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9" name="Rectangle 188"/>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0" name="Rectangle 189"/>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1" name="Rectangle 190"/>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2" name="Rectangle 191"/>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3" name="Rectangle 192"/>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4" name="Rectangle 193"/>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5" name="Rectangle 194"/>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6" name="Rectangle 195"/>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7" name="Rectangle 196"/>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8" name="Rectangle 197"/>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9" name="Rectangle 198"/>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0" name="Rectangle 199"/>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1" name="Rectangle 200"/>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2" name="Rectangle 201"/>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3" name="Rectangle 202"/>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4" name="Rectangle 203"/>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09" name="Group 208"/>
            <p:cNvGrpSpPr/>
            <p:nvPr/>
          </p:nvGrpSpPr>
          <p:grpSpPr>
            <a:xfrm>
              <a:off x="4666458" y="2429559"/>
              <a:ext cx="1213554" cy="639973"/>
              <a:chOff x="1032496" y="2432087"/>
              <a:chExt cx="1213554" cy="639973"/>
            </a:xfrm>
          </p:grpSpPr>
          <p:sp>
            <p:nvSpPr>
              <p:cNvPr id="210" name="Rectangle 209"/>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1" name="Rectangle 210"/>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2" name="Rectangle 211"/>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3" name="Rectangle 212"/>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4" name="Rectangle 213"/>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5" name="Rectangle 214"/>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6" name="Rectangle 215"/>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7" name="Rectangle 216"/>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8" name="Rectangle 217"/>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9" name="Rectangle 218"/>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0" name="Rectangle 219"/>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1" name="Rectangle 220"/>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2" name="Rectangle 221"/>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3" name="Rectangle 222"/>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4" name="Rectangle 223"/>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5" name="Rectangle 224"/>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6" name="Rectangle 225"/>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237" name="Group 236"/>
            <p:cNvGrpSpPr/>
            <p:nvPr/>
          </p:nvGrpSpPr>
          <p:grpSpPr>
            <a:xfrm>
              <a:off x="5954770" y="2432521"/>
              <a:ext cx="1213554" cy="639973"/>
              <a:chOff x="1032496" y="2432087"/>
              <a:chExt cx="1213554" cy="639973"/>
            </a:xfrm>
          </p:grpSpPr>
          <p:sp>
            <p:nvSpPr>
              <p:cNvPr id="238" name="Rectangle 237"/>
              <p:cNvSpPr/>
              <p:nvPr/>
            </p:nvSpPr>
            <p:spPr>
              <a:xfrm>
                <a:off x="1032496" y="2749547"/>
                <a:ext cx="1213554" cy="32251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39" name="Rectangle 238"/>
              <p:cNvSpPr/>
              <p:nvPr/>
            </p:nvSpPr>
            <p:spPr>
              <a:xfrm>
                <a:off x="1032496"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0" name="Rectangle 239"/>
              <p:cNvSpPr/>
              <p:nvPr/>
            </p:nvSpPr>
            <p:spPr>
              <a:xfrm>
                <a:off x="2182042" y="2432087"/>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1" name="Rectangle 240"/>
              <p:cNvSpPr/>
              <p:nvPr/>
            </p:nvSpPr>
            <p:spPr>
              <a:xfrm>
                <a:off x="11064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2" name="Rectangle 241"/>
              <p:cNvSpPr/>
              <p:nvPr/>
            </p:nvSpPr>
            <p:spPr>
              <a:xfrm>
                <a:off x="11887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3" name="Rectangle 242"/>
              <p:cNvSpPr/>
              <p:nvPr/>
            </p:nvSpPr>
            <p:spPr>
              <a:xfrm>
                <a:off x="12618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4" name="Rectangle 243"/>
              <p:cNvSpPr/>
              <p:nvPr/>
            </p:nvSpPr>
            <p:spPr>
              <a:xfrm>
                <a:off x="1335024"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5" name="Rectangle 244"/>
              <p:cNvSpPr/>
              <p:nvPr/>
            </p:nvSpPr>
            <p:spPr>
              <a:xfrm>
                <a:off x="14173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6" name="Rectangle 245"/>
              <p:cNvSpPr/>
              <p:nvPr/>
            </p:nvSpPr>
            <p:spPr>
              <a:xfrm>
                <a:off x="1490472"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7" name="Rectangle 246"/>
              <p:cNvSpPr/>
              <p:nvPr/>
            </p:nvSpPr>
            <p:spPr>
              <a:xfrm>
                <a:off x="15727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8" name="Rectangle 247"/>
              <p:cNvSpPr/>
              <p:nvPr/>
            </p:nvSpPr>
            <p:spPr>
              <a:xfrm>
                <a:off x="16459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9" name="Rectangle 248"/>
              <p:cNvSpPr/>
              <p:nvPr/>
            </p:nvSpPr>
            <p:spPr>
              <a:xfrm>
                <a:off x="17282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0" name="Rectangle 249"/>
              <p:cNvSpPr/>
              <p:nvPr/>
            </p:nvSpPr>
            <p:spPr>
              <a:xfrm>
                <a:off x="18013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1" name="Rectangle 250"/>
              <p:cNvSpPr/>
              <p:nvPr/>
            </p:nvSpPr>
            <p:spPr>
              <a:xfrm>
                <a:off x="18745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2" name="Rectangle 251"/>
              <p:cNvSpPr/>
              <p:nvPr/>
            </p:nvSpPr>
            <p:spPr>
              <a:xfrm>
                <a:off x="1956816"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3" name="Rectangle 252"/>
              <p:cNvSpPr/>
              <p:nvPr/>
            </p:nvSpPr>
            <p:spPr>
              <a:xfrm>
                <a:off x="2029968"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4" name="Rectangle 253"/>
              <p:cNvSpPr/>
              <p:nvPr/>
            </p:nvSpPr>
            <p:spPr>
              <a:xfrm>
                <a:off x="2103120" y="2432304"/>
                <a:ext cx="64008" cy="301752"/>
              </a:xfrm>
              <a:prstGeom prst="rect">
                <a:avLst/>
              </a:prstGeom>
              <a:solidFill>
                <a:schemeClr val="accent2"/>
              </a:solidFill>
              <a:ln w="3175">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cxnSp>
          <p:nvCxnSpPr>
            <p:cNvPr id="270" name="Straight Connector 269"/>
            <p:cNvCxnSpPr/>
            <p:nvPr/>
          </p:nvCxnSpPr>
          <p:spPr>
            <a:xfrm flipV="1">
              <a:off x="3453096" y="2908275"/>
              <a:ext cx="552313" cy="74687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6259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CSR-Scalar</a:t>
            </a:r>
            <a:endParaRPr lang="en-US" dirty="0"/>
          </a:p>
        </p:txBody>
      </p:sp>
      <p:sp>
        <p:nvSpPr>
          <p:cNvPr id="22531" name="Content Placeholder 1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461909921"/>
              </p:ext>
            </p:extLst>
          </p:nvPr>
        </p:nvGraphicFramePr>
        <p:xfrm>
          <a:off x="3304963" y="1490862"/>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31486813"/>
              </p:ext>
            </p:extLst>
          </p:nvPr>
        </p:nvGraphicFramePr>
        <p:xfrm>
          <a:off x="428279" y="5936684"/>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One thread/work-item per matrix row</a:t>
            </a:r>
          </a:p>
          <a:p>
            <a:endParaRPr lang="en-US" dirty="0" smtClean="0"/>
          </a:p>
          <a:p>
            <a:endParaRPr lang="en-US" dirty="0" smtClean="0"/>
          </a:p>
        </p:txBody>
      </p:sp>
      <p:cxnSp>
        <p:nvCxnSpPr>
          <p:cNvPr id="44" name="Straight Arrow Connector 43"/>
          <p:cNvCxnSpPr/>
          <p:nvPr/>
        </p:nvCxnSpPr>
        <p:spPr>
          <a:xfrm>
            <a:off x="2637917" y="1613866"/>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634032" y="2165486"/>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634032" y="2686565"/>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627674" y="3223337"/>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634032" y="3774669"/>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38021" y="1831847"/>
            <a:ext cx="1534720" cy="369332"/>
          </a:xfrm>
          <a:prstGeom prst="rect">
            <a:avLst/>
          </a:prstGeom>
          <a:noFill/>
        </p:spPr>
        <p:txBody>
          <a:bodyPr wrap="none" rtlCol="0">
            <a:spAutoFit/>
          </a:bodyPr>
          <a:lstStyle/>
          <a:p>
            <a:r>
              <a:rPr lang="en-US" dirty="0" smtClean="0"/>
              <a:t>Workgroup #1</a:t>
            </a:r>
            <a:endParaRPr lang="en-US" dirty="0"/>
          </a:p>
        </p:txBody>
      </p:sp>
      <p:sp>
        <p:nvSpPr>
          <p:cNvPr id="55" name="TextBox 54"/>
          <p:cNvSpPr txBox="1"/>
          <p:nvPr/>
        </p:nvSpPr>
        <p:spPr>
          <a:xfrm>
            <a:off x="838021" y="2869849"/>
            <a:ext cx="1534720" cy="369332"/>
          </a:xfrm>
          <a:prstGeom prst="rect">
            <a:avLst/>
          </a:prstGeom>
          <a:noFill/>
        </p:spPr>
        <p:txBody>
          <a:bodyPr wrap="none" rtlCol="0">
            <a:spAutoFit/>
          </a:bodyPr>
          <a:lstStyle/>
          <a:p>
            <a:r>
              <a:rPr lang="en-US" dirty="0" smtClean="0"/>
              <a:t>Workgroup #2</a:t>
            </a:r>
            <a:endParaRPr lang="en-US" dirty="0"/>
          </a:p>
        </p:txBody>
      </p:sp>
      <p:sp>
        <p:nvSpPr>
          <p:cNvPr id="56" name="TextBox 55"/>
          <p:cNvSpPr txBox="1"/>
          <p:nvPr/>
        </p:nvSpPr>
        <p:spPr>
          <a:xfrm>
            <a:off x="838021" y="3972638"/>
            <a:ext cx="1534720" cy="369332"/>
          </a:xfrm>
          <a:prstGeom prst="rect">
            <a:avLst/>
          </a:prstGeom>
          <a:noFill/>
        </p:spPr>
        <p:txBody>
          <a:bodyPr wrap="none" rtlCol="0">
            <a:spAutoFit/>
          </a:bodyPr>
          <a:lstStyle/>
          <a:p>
            <a:r>
              <a:rPr lang="en-US" dirty="0" smtClean="0"/>
              <a:t>Workgroup #3</a:t>
            </a:r>
            <a:endParaRPr lang="en-US" dirty="0"/>
          </a:p>
        </p:txBody>
      </p:sp>
      <p:sp>
        <p:nvSpPr>
          <p:cNvPr id="57" name="Left Brace 56"/>
          <p:cNvSpPr/>
          <p:nvPr/>
        </p:nvSpPr>
        <p:spPr>
          <a:xfrm>
            <a:off x="2287197" y="1510227"/>
            <a:ext cx="327760" cy="1012570"/>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Left Brace 57"/>
          <p:cNvSpPr/>
          <p:nvPr/>
        </p:nvSpPr>
        <p:spPr>
          <a:xfrm>
            <a:off x="2285801" y="2536404"/>
            <a:ext cx="327760" cy="1038886"/>
          </a:xfrm>
          <a:prstGeom prst="leftBrace">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Left Brace 58"/>
          <p:cNvSpPr/>
          <p:nvPr/>
        </p:nvSpPr>
        <p:spPr>
          <a:xfrm>
            <a:off x="2285801" y="3623348"/>
            <a:ext cx="327760" cy="1067913"/>
          </a:xfrm>
          <a:prstGeom prst="leftBrace">
            <a:avLst/>
          </a:prstGeom>
          <a:ln w="3810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0" name="Straight Arrow Connector 59"/>
          <p:cNvCxnSpPr/>
          <p:nvPr/>
        </p:nvCxnSpPr>
        <p:spPr>
          <a:xfrm>
            <a:off x="2634032" y="4283413"/>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642604" y="4027152"/>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2637917" y="4571525"/>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2637917" y="2959480"/>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2637917" y="3491743"/>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634032" y="1901830"/>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634032" y="2427106"/>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60751"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331192"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109167"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2627674"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86" name="Parallelogram 85"/>
          <p:cNvSpPr/>
          <p:nvPr/>
        </p:nvSpPr>
        <p:spPr>
          <a:xfrm flipH="1">
            <a:off x="2473555" y="4958375"/>
            <a:ext cx="4671336" cy="559071"/>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prstClr val="white"/>
                </a:solidFill>
              </a:rPr>
              <a:t>Uncoalesced</a:t>
            </a:r>
            <a:r>
              <a:rPr lang="en-US" sz="2800" dirty="0" smtClean="0">
                <a:solidFill>
                  <a:prstClr val="white"/>
                </a:solidFill>
              </a:rPr>
              <a:t> accesses</a:t>
            </a:r>
            <a:endParaRPr lang="en-US" sz="2800" dirty="0">
              <a:solidFill>
                <a:prstClr val="white"/>
              </a:solidFill>
            </a:endParaRPr>
          </a:p>
        </p:txBody>
      </p:sp>
    </p:spTree>
    <p:extLst>
      <p:ext uri="{BB962C8B-B14F-4D97-AF65-F5344CB8AC3E}">
        <p14:creationId xmlns:p14="http://schemas.microsoft.com/office/powerpoint/2010/main" val="2583419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animBg="1"/>
      <p:bldP spid="58" grpId="0" animBg="1"/>
      <p:bldP spid="59" grpId="0" animBg="1"/>
      <p:bldP spid="86" grpId="0" animBg="1"/>
    </p:bldLst>
  </p:timing>
</p:sld>
</file>

<file path=ppt/theme/theme1.xml><?xml version="1.0" encoding="utf-8"?>
<a:theme xmlns:a="http://schemas.openxmlformats.org/drawingml/2006/main" name="AMD STANDARD BLK - 0713">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5D5C9A-7E8D-412D-843A-D1B54C5A5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4C91150-FD2B-43AF-ACC8-1F5387426AD3}">
  <ds:schemaRef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microsoft.com/sharepoint/v3"/>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5154691-2400-4247-871E-EA1AFE55F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AMD STANDARD BLK</Template>
  <TotalTime>9661</TotalTime>
  <Words>1548</Words>
  <Application>Microsoft Office PowerPoint</Application>
  <PresentationFormat>On-screen Show (4:3)</PresentationFormat>
  <Paragraphs>368</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AMD STANDARD BLK - 0713</vt:lpstr>
      <vt:lpstr>Efficient Sparse Matrix-Vector Multiplication on GPUs using the CSR Storage Format</vt:lpstr>
      <vt:lpstr>This Talk in One Slide</vt:lpstr>
      <vt:lpstr>Background</vt:lpstr>
      <vt:lpstr>Sparse Matrix-Vector Multiplication</vt:lpstr>
      <vt:lpstr>Compressed Sparse Row (CSR)</vt:lpstr>
      <vt:lpstr>AMD GPU Memory System</vt:lpstr>
      <vt:lpstr>AMD GPU Compute UNit</vt:lpstr>
      <vt:lpstr>Local Data Share (LDS) Memory</vt:lpstr>
      <vt:lpstr>CSR-Scalar</vt:lpstr>
      <vt:lpstr>CSR-Vector</vt:lpstr>
      <vt:lpstr>Making GPU SpMV Fast</vt:lpstr>
      <vt:lpstr>CSR-Adaptive</vt:lpstr>
      <vt:lpstr>Increasing Bandwidth Efficiency</vt:lpstr>
      <vt:lpstr>CSR-Vector Using the LDS</vt:lpstr>
      <vt:lpstr>Increasing Bandwidth Efficiency</vt:lpstr>
      <vt:lpstr>CSR-Stream: Stream Matrix Into the LDS</vt:lpstr>
      <vt:lpstr>Finding Blocks for CSR-Stream</vt:lpstr>
      <vt:lpstr>What about Very Long Rows?</vt:lpstr>
      <vt:lpstr>CSR-Adaptive</vt:lpstr>
      <vt:lpstr>Experiments</vt:lpstr>
      <vt:lpstr>Experimental Setup</vt:lpstr>
      <vt:lpstr>SpMV Setup</vt:lpstr>
      <vt:lpstr>Data Structure Generation Times</vt:lpstr>
      <vt:lpstr>Performance in Single-Precision GFLOPs</vt:lpstr>
      <vt:lpstr>Performance in Single-Precision GFLOPs</vt:lpstr>
      <vt:lpstr>Performance Benefit of CSR-Adaptive</vt:lpstr>
      <vt:lpstr>Conclusion</vt:lpstr>
      <vt:lpstr>Disclaimer &amp; Attribution</vt:lpstr>
      <vt:lpstr>Backup Slides</vt:lpstr>
      <vt:lpstr>AMD GPU Microarchitecture</vt:lpstr>
    </vt:vector>
  </TitlesOfParts>
  <Company>Advanced Micro Devices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Sparse Matrix-Vector Multiplication on GPUs using the CSR Storage Format</dc:title>
  <dc:creator>Joseph Greathouse</dc:creator>
  <cp:lastModifiedBy>joseph.l.greathouse@outlook.com</cp:lastModifiedBy>
  <cp:revision>82</cp:revision>
  <dcterms:created xsi:type="dcterms:W3CDTF">2014-11-11T20:06:39Z</dcterms:created>
  <dcterms:modified xsi:type="dcterms:W3CDTF">2015-10-15T14:18:05Z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