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7" r:id="rId3"/>
    <p:sldId id="357" r:id="rId4"/>
    <p:sldId id="359" r:id="rId5"/>
    <p:sldId id="358" r:id="rId6"/>
    <p:sldId id="330" r:id="rId7"/>
    <p:sldId id="298" r:id="rId8"/>
    <p:sldId id="332" r:id="rId9"/>
    <p:sldId id="331" r:id="rId10"/>
    <p:sldId id="346" r:id="rId11"/>
    <p:sldId id="301" r:id="rId12"/>
    <p:sldId id="350" r:id="rId13"/>
    <p:sldId id="348" r:id="rId14"/>
    <p:sldId id="311" r:id="rId15"/>
    <p:sldId id="349" r:id="rId16"/>
    <p:sldId id="344" r:id="rId17"/>
    <p:sldId id="345" r:id="rId18"/>
    <p:sldId id="309" r:id="rId19"/>
    <p:sldId id="315" r:id="rId20"/>
    <p:sldId id="339" r:id="rId21"/>
    <p:sldId id="360" r:id="rId22"/>
    <p:sldId id="361" r:id="rId23"/>
    <p:sldId id="318" r:id="rId24"/>
    <p:sldId id="362" r:id="rId25"/>
    <p:sldId id="319" r:id="rId26"/>
    <p:sldId id="354" r:id="rId27"/>
    <p:sldId id="268" r:id="rId28"/>
    <p:sldId id="325" r:id="rId29"/>
    <p:sldId id="329" r:id="rId30"/>
    <p:sldId id="356" r:id="rId3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F8C"/>
    <a:srgbClr val="008000"/>
    <a:srgbClr val="FFCC00"/>
    <a:srgbClr val="CC9900"/>
    <a:srgbClr val="76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79328" autoAdjust="0"/>
  </p:normalViewPr>
  <p:slideViewPr>
    <p:cSldViewPr>
      <p:cViewPr varScale="1">
        <p:scale>
          <a:sx n="57" d="100"/>
          <a:sy n="57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Xen%20Project\Experimentals\Security%202010\Eurosys%20Repeat\EurosysGraph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Xen%20Project\Experimentals\Security%202010\Eurosys%20Repeat\EurosysGraph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Xen%20Project\Experimentals\Security%202010\Eurosys%20Repeat\EurosysGraph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Xen%20Project\Experimentals\Security%202010\Analysis%20with%20BG%20Tasks\Graphs\Netcat_Backgroun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Xen%20Project\Experimentals\Security%202010\Analysis%20with%20BG%20Tasks\Graphs\SSH_Backgrou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6647266917724"/>
          <c:y val="6.7901234567901286E-2"/>
          <c:w val="0.82957120849024302"/>
          <c:h val="0.63392339846408152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Security Reports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Sheet1!$A$7:$A$15</c:f>
              <c:strCach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 (proj.)</c:v>
                </c:pt>
              </c:strCache>
            </c:strRef>
          </c:cat>
          <c:val>
            <c:numRef>
              <c:f>Sheet1!$B$7:$B$15</c:f>
              <c:numCache>
                <c:formatCode>#,##0</c:formatCode>
                <c:ptCount val="9"/>
                <c:pt idx="0">
                  <c:v>1090</c:v>
                </c:pt>
                <c:pt idx="1">
                  <c:v>2437</c:v>
                </c:pt>
                <c:pt idx="2">
                  <c:v>4129</c:v>
                </c:pt>
                <c:pt idx="3">
                  <c:v>3784</c:v>
                </c:pt>
                <c:pt idx="4">
                  <c:v>3780</c:v>
                </c:pt>
                <c:pt idx="5">
                  <c:v>5990</c:v>
                </c:pt>
                <c:pt idx="6">
                  <c:v>8064</c:v>
                </c:pt>
                <c:pt idx="7">
                  <c:v>7236</c:v>
                </c:pt>
                <c:pt idx="8">
                  <c:v>8077.3333333333294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881856"/>
        <c:axId val="97622784"/>
      </c:barChart>
      <c:catAx>
        <c:axId val="141881856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622784"/>
        <c:crosses val="autoZero"/>
        <c:auto val="1"/>
        <c:lblAlgn val="ctr"/>
        <c:lblOffset val="100"/>
        <c:noMultiLvlLbl val="1"/>
      </c:catAx>
      <c:valAx>
        <c:axId val="97622784"/>
        <c:scaling>
          <c:orientation val="minMax"/>
          <c:max val="9000"/>
        </c:scaling>
        <c:delete val="0"/>
        <c:axPos val="l"/>
        <c:majorGridlines/>
        <c:numFmt formatCode="#,##0" sourceLinked="1"/>
        <c:majorTickMark val="out"/>
        <c:minorTickMark val="cross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1881856"/>
        <c:crossesAt val="1"/>
        <c:crossBetween val="between"/>
        <c:majorUnit val="3000"/>
      </c:valAx>
    </c:plotArea>
    <c:plotVisOnly val="1"/>
    <c:dispBlanksAs val="zero"/>
    <c:showDLblsOverMax val="1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63500"/>
          </c:spPr>
          <c:marker>
            <c:symbol val="none"/>
          </c:marker>
          <c:cat>
            <c:numRef>
              <c:f>Sheet1!$A$1:$A$101</c:f>
              <c:numCache>
                <c:formatCode>General</c:formatCode>
                <c:ptCount val="101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063488"/>
        <c:axId val="137225344"/>
      </c:lineChart>
      <c:catAx>
        <c:axId val="1440634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aseline="0" dirty="0" smtClean="0"/>
                  <a:t>Overhead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225344"/>
        <c:crosses val="autoZero"/>
        <c:auto val="1"/>
        <c:lblAlgn val="ctr"/>
        <c:lblOffset val="100"/>
        <c:noMultiLvlLbl val="0"/>
      </c:catAx>
      <c:valAx>
        <c:axId val="13722534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Ideal</a:t>
                </a:r>
                <a:br>
                  <a:rPr lang="en-US" sz="2000" dirty="0" smtClean="0"/>
                </a:br>
                <a:r>
                  <a:rPr lang="en-US" sz="2000" dirty="0" smtClean="0"/>
                  <a:t>Detection </a:t>
                </a:r>
                <a:r>
                  <a:rPr lang="en-US" sz="2000" dirty="0"/>
                  <a:t>Accuracy </a:t>
                </a:r>
                <a:r>
                  <a:rPr lang="en-US" sz="2000" dirty="0" smtClean="0"/>
                  <a:t>(%)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063488"/>
        <c:crosses val="autoZero"/>
        <c:crossBetween val="midCat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63500"/>
          </c:spPr>
          <c:marker>
            <c:symbol val="none"/>
          </c:marker>
          <c:cat>
            <c:numRef>
              <c:f>Sheet1!$A$1:$A$101</c:f>
              <c:numCache>
                <c:formatCode>General</c:formatCode>
                <c:ptCount val="101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31040"/>
        <c:axId val="137229952"/>
      </c:lineChart>
      <c:catAx>
        <c:axId val="1438310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aseline="0" dirty="0" smtClean="0"/>
                  <a:t>Overhead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229952"/>
        <c:crosses val="autoZero"/>
        <c:auto val="1"/>
        <c:lblAlgn val="ctr"/>
        <c:lblOffset val="100"/>
        <c:noMultiLvlLbl val="0"/>
      </c:catAx>
      <c:valAx>
        <c:axId val="13722995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Ideal</a:t>
                </a:r>
                <a:br>
                  <a:rPr lang="en-US" sz="2000" dirty="0" smtClean="0"/>
                </a:br>
                <a:r>
                  <a:rPr lang="en-US" sz="2000" dirty="0" smtClean="0"/>
                  <a:t>Detection </a:t>
                </a:r>
                <a:r>
                  <a:rPr lang="en-US" sz="2000" dirty="0"/>
                  <a:t>Accuracy </a:t>
                </a:r>
                <a:r>
                  <a:rPr lang="en-US" sz="2000" dirty="0" smtClean="0"/>
                  <a:t>(%)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3831040"/>
        <c:crosses val="autoZero"/>
        <c:crossBetween val="midCat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4485165794065"/>
          <c:y val="4.7619047619047616E-2"/>
          <c:w val="0.81675392670157065"/>
          <c:h val="0.74404761904761907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prstClr val="black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'SSH Into DUT'!$G$48:$G$58</c:f>
                <c:numCache>
                  <c:formatCode>General</c:formatCode>
                  <c:ptCount val="11"/>
                  <c:pt idx="0">
                    <c:v>0.2062167333333278</c:v>
                  </c:pt>
                  <c:pt idx="1">
                    <c:v>0.25178993333333466</c:v>
                  </c:pt>
                  <c:pt idx="2">
                    <c:v>0.27333781333333107</c:v>
                  </c:pt>
                  <c:pt idx="3">
                    <c:v>0.24146734333333164</c:v>
                  </c:pt>
                  <c:pt idx="4">
                    <c:v>0.20050358714285643</c:v>
                  </c:pt>
                  <c:pt idx="5">
                    <c:v>0.20341883899999935</c:v>
                  </c:pt>
                  <c:pt idx="6">
                    <c:v>0.15600885833333233</c:v>
                  </c:pt>
                  <c:pt idx="7">
                    <c:v>0.12890646299999897</c:v>
                  </c:pt>
                  <c:pt idx="8">
                    <c:v>0.1100866840000001</c:v>
                  </c:pt>
                  <c:pt idx="9">
                    <c:v>3.199796515384612E-2</c:v>
                  </c:pt>
                  <c:pt idx="10">
                    <c:v>1.5312035714285799E-3</c:v>
                  </c:pt>
                </c:numCache>
              </c:numRef>
            </c:plus>
            <c:minus>
              <c:numRef>
                <c:f>'SSH Into DUT'!$F$48:$F$58</c:f>
                <c:numCache>
                  <c:formatCode>General</c:formatCode>
                  <c:ptCount val="11"/>
                  <c:pt idx="0">
                    <c:v>0.20621672666667124</c:v>
                  </c:pt>
                  <c:pt idx="1">
                    <c:v>0.25178992666666744</c:v>
                  </c:pt>
                  <c:pt idx="2">
                    <c:v>0.27333780666666918</c:v>
                  </c:pt>
                  <c:pt idx="3">
                    <c:v>0.24146733666666798</c:v>
                  </c:pt>
                  <c:pt idx="4">
                    <c:v>0.20050359285714414</c:v>
                  </c:pt>
                  <c:pt idx="5">
                    <c:v>0.20341883900000113</c:v>
                  </c:pt>
                  <c:pt idx="6">
                    <c:v>0.15600885766666739</c:v>
                  </c:pt>
                  <c:pt idx="7">
                    <c:v>0.12890646300000075</c:v>
                  </c:pt>
                  <c:pt idx="8">
                    <c:v>0.11008668399999966</c:v>
                  </c:pt>
                  <c:pt idx="9">
                    <c:v>3.1997964846153859E-2</c:v>
                  </c:pt>
                  <c:pt idx="10">
                    <c:v>1.5312044285714366E-3</c:v>
                  </c:pt>
                </c:numCache>
              </c:numRef>
            </c:minus>
            <c:spPr>
              <a:ln w="38100">
                <a:solidFill>
                  <a:srgbClr val="333333"/>
                </a:solidFill>
                <a:prstDash val="solid"/>
              </a:ln>
            </c:spPr>
          </c:errBars>
          <c:xVal>
            <c:numRef>
              <c:f>'SSH Into DUT'!$A$48:$A$58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'SSH Into DUT'!$B$48:$B$58</c:f>
              <c:numCache>
                <c:formatCode>General</c:formatCode>
                <c:ptCount val="11"/>
                <c:pt idx="0">
                  <c:v>19.673866666666672</c:v>
                </c:pt>
                <c:pt idx="1">
                  <c:v>16.891666666666666</c:v>
                </c:pt>
                <c:pt idx="2">
                  <c:v>15.167066666666669</c:v>
                </c:pt>
                <c:pt idx="3">
                  <c:v>13.031466666666669</c:v>
                </c:pt>
                <c:pt idx="4">
                  <c:v>10.979357142857143</c:v>
                </c:pt>
                <c:pt idx="5">
                  <c:v>8.8668000000000013</c:v>
                </c:pt>
                <c:pt idx="6">
                  <c:v>6.5110666666666672</c:v>
                </c:pt>
                <c:pt idx="7">
                  <c:v>4.1898000000000009</c:v>
                </c:pt>
                <c:pt idx="8">
                  <c:v>1.9419999999999997</c:v>
                </c:pt>
                <c:pt idx="9">
                  <c:v>0.40484615384615386</c:v>
                </c:pt>
                <c:pt idx="10">
                  <c:v>0.17342857142857143</c:v>
                </c:pt>
              </c:numCache>
            </c:numRef>
          </c:yVal>
          <c:smooth val="0"/>
        </c:ser>
        <c:ser>
          <c:idx val="1"/>
          <c:order val="1"/>
          <c:spPr>
            <a:ln w="50800">
              <a:prstDash val="sysDash"/>
            </a:ln>
          </c:spPr>
          <c:marker>
            <c:symbol val="none"/>
          </c:marker>
          <c:xVal>
            <c:numRef>
              <c:f>'SSH Into DUT'!$A$61:$A$62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'SSH Into DUT'!$B$61:$B$62</c:f>
              <c:numCache>
                <c:formatCode>General</c:formatCode>
                <c:ptCount val="2"/>
                <c:pt idx="0">
                  <c:v>19.719200000000001</c:v>
                </c:pt>
                <c:pt idx="1">
                  <c:v>19.719200000000001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451840"/>
        <c:axId val="144452416"/>
      </c:scatterChart>
      <c:valAx>
        <c:axId val="144451840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b="0" i="0" baseline="0" dirty="0" smtClean="0">
                    <a:latin typeface="Arial" pitchFamily="34" charset="0"/>
                    <a:cs typeface="Arial" pitchFamily="34" charset="0"/>
                  </a:rPr>
                  <a:t>Maximum % Time in Analysis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4513246819757287"/>
              <c:y val="0.91964285714285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452416"/>
        <c:crosses val="autoZero"/>
        <c:crossBetween val="midCat"/>
        <c:majorUnit val="20"/>
      </c:valAx>
      <c:valAx>
        <c:axId val="144452416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b="0" i="0" baseline="0">
                    <a:latin typeface="Arial" pitchFamily="34" charset="0"/>
                    <a:cs typeface="Arial" pitchFamily="34" charset="0"/>
                  </a:rPr>
                  <a:t>Throughput (MB/s)</a:t>
                </a:r>
                <a:endParaRPr lang="en-US" sz="24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0273715785526808E-3"/>
              <c:y val="0.182005061867266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451840"/>
        <c:crosses val="autoZero"/>
        <c:crossBetween val="midCat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17770034843207"/>
          <c:y val="4.7619047619047616E-2"/>
          <c:w val="0.81881533101045301"/>
          <c:h val="0.7410714285714286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'Netcat Into DUT'!$C$48:$C$58</c:f>
                <c:numCache>
                  <c:formatCode>General</c:formatCode>
                  <c:ptCount val="11"/>
                  <c:pt idx="0">
                    <c:v>0.38175953796544043</c:v>
                  </c:pt>
                  <c:pt idx="1">
                    <c:v>0.96884105430444389</c:v>
                  </c:pt>
                  <c:pt idx="2">
                    <c:v>0.7303393165107438</c:v>
                  </c:pt>
                  <c:pt idx="3">
                    <c:v>1.3136093997731642</c:v>
                  </c:pt>
                  <c:pt idx="4">
                    <c:v>0.52157982825391047</c:v>
                  </c:pt>
                  <c:pt idx="5">
                    <c:v>1.2017279226180944</c:v>
                  </c:pt>
                  <c:pt idx="6">
                    <c:v>1.5099700841978339</c:v>
                  </c:pt>
                  <c:pt idx="7">
                    <c:v>1.1593420647024355</c:v>
                  </c:pt>
                  <c:pt idx="8">
                    <c:v>0.58721434728314692</c:v>
                  </c:pt>
                  <c:pt idx="9">
                    <c:v>0.6607993243991982</c:v>
                  </c:pt>
                  <c:pt idx="10">
                    <c:v>1.0383020177864259</c:v>
                  </c:pt>
                </c:numCache>
              </c:numRef>
            </c:plus>
            <c:minus>
              <c:numRef>
                <c:f>'Netcat Into DUT'!$C$48:$C$58</c:f>
                <c:numCache>
                  <c:formatCode>General</c:formatCode>
                  <c:ptCount val="11"/>
                  <c:pt idx="0">
                    <c:v>0.38175953796544043</c:v>
                  </c:pt>
                  <c:pt idx="1">
                    <c:v>0.96884105430444389</c:v>
                  </c:pt>
                  <c:pt idx="2">
                    <c:v>0.7303393165107438</c:v>
                  </c:pt>
                  <c:pt idx="3">
                    <c:v>1.3136093997731642</c:v>
                  </c:pt>
                  <c:pt idx="4">
                    <c:v>0.52157982825391047</c:v>
                  </c:pt>
                  <c:pt idx="5">
                    <c:v>1.2017279226180944</c:v>
                  </c:pt>
                  <c:pt idx="6">
                    <c:v>1.5099700841978339</c:v>
                  </c:pt>
                  <c:pt idx="7">
                    <c:v>1.1593420647024355</c:v>
                  </c:pt>
                  <c:pt idx="8">
                    <c:v>0.58721434728314692</c:v>
                  </c:pt>
                  <c:pt idx="9">
                    <c:v>0.6607993243991982</c:v>
                  </c:pt>
                  <c:pt idx="10">
                    <c:v>1.0383020177864259</c:v>
                  </c:pt>
                </c:numCache>
              </c:numRef>
            </c:minus>
            <c:spPr>
              <a:ln w="38100">
                <a:solidFill>
                  <a:srgbClr val="333333"/>
                </a:solidFill>
                <a:prstDash val="solid"/>
              </a:ln>
            </c:spPr>
          </c:errBars>
          <c:xVal>
            <c:numRef>
              <c:f>'Netcat Into DUT'!$A$48:$A$58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'Netcat Into DUT'!$B$48:$B$58</c:f>
              <c:numCache>
                <c:formatCode>General</c:formatCode>
                <c:ptCount val="11"/>
                <c:pt idx="0">
                  <c:v>46.128999999999998</c:v>
                </c:pt>
                <c:pt idx="1">
                  <c:v>41.44433333333334</c:v>
                </c:pt>
                <c:pt idx="2">
                  <c:v>37.94100000000001</c:v>
                </c:pt>
                <c:pt idx="3">
                  <c:v>35.686000000000007</c:v>
                </c:pt>
                <c:pt idx="4">
                  <c:v>32.676000000000002</c:v>
                </c:pt>
                <c:pt idx="5">
                  <c:v>28.975000000000001</c:v>
                </c:pt>
                <c:pt idx="6">
                  <c:v>24.208000000000006</c:v>
                </c:pt>
                <c:pt idx="7">
                  <c:v>16.041333333333331</c:v>
                </c:pt>
                <c:pt idx="8">
                  <c:v>9.83</c:v>
                </c:pt>
                <c:pt idx="9">
                  <c:v>7.0683333333333316</c:v>
                </c:pt>
                <c:pt idx="10">
                  <c:v>4.5514285714285716</c:v>
                </c:pt>
              </c:numCache>
            </c:numRef>
          </c:yVal>
          <c:smooth val="0"/>
        </c:ser>
        <c:ser>
          <c:idx val="1"/>
          <c:order val="1"/>
          <c:spPr>
            <a:ln w="50800">
              <a:prstDash val="sysDash"/>
            </a:ln>
          </c:spPr>
          <c:marker>
            <c:symbol val="none"/>
          </c:marker>
          <c:xVal>
            <c:numRef>
              <c:f>'Netcat Into DUT'!$A$61:$A$62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'Netcat Into DUT'!$B$61:$B$62</c:f>
              <c:numCache>
                <c:formatCode>General</c:formatCode>
                <c:ptCount val="2"/>
                <c:pt idx="0">
                  <c:v>56.897666666666673</c:v>
                </c:pt>
                <c:pt idx="1">
                  <c:v>56.897666666666673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454720"/>
        <c:axId val="144455296"/>
      </c:scatterChart>
      <c:valAx>
        <c:axId val="144454720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b="0" dirty="0">
                    <a:latin typeface="Arial" pitchFamily="34" charset="0"/>
                    <a:cs typeface="Arial" pitchFamily="34" charset="0"/>
                  </a:rPr>
                  <a:t>Maximum </a:t>
                </a:r>
                <a:r>
                  <a:rPr lang="en-US" sz="2400" b="0" dirty="0" smtClean="0">
                    <a:latin typeface="Arial" pitchFamily="34" charset="0"/>
                    <a:cs typeface="Arial" pitchFamily="34" charset="0"/>
                  </a:rPr>
                  <a:t>% Time in Analysis</a:t>
                </a:r>
                <a:endParaRPr lang="en-US" sz="24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4839017074085249"/>
              <c:y val="0.91964285714285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455296"/>
        <c:crosses val="autoZero"/>
        <c:crossBetween val="midCat"/>
        <c:majorUnit val="20"/>
      </c:valAx>
      <c:valAx>
        <c:axId val="144455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b="0">
                    <a:latin typeface="Arial" pitchFamily="34" charset="0"/>
                    <a:cs typeface="Arial" pitchFamily="34" charset="0"/>
                  </a:rPr>
                  <a:t>Throughput (MB/s)</a:t>
                </a:r>
              </a:p>
            </c:rich>
          </c:tx>
          <c:layout>
            <c:manualLayout>
              <c:xMode val="edge"/>
              <c:yMode val="edge"/>
              <c:x val="0"/>
              <c:y val="0.182242219722534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4547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4485165794065"/>
          <c:y val="4.7619047619047616E-2"/>
          <c:w val="0.81675392670157065"/>
          <c:h val="0.74404761904761907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'SSH From DUT'!$G$48:$G$58</c:f>
                <c:numCache>
                  <c:formatCode>General</c:formatCode>
                  <c:ptCount val="11"/>
                  <c:pt idx="0">
                    <c:v>9.2259473333339059E-2</c:v>
                  </c:pt>
                  <c:pt idx="1">
                    <c:v>0.17954829666667038</c:v>
                  </c:pt>
                  <c:pt idx="2">
                    <c:v>0.39712815666666756</c:v>
                  </c:pt>
                  <c:pt idx="3">
                    <c:v>0.41033840000000055</c:v>
                  </c:pt>
                  <c:pt idx="4">
                    <c:v>0.48431821666666686</c:v>
                  </c:pt>
                  <c:pt idx="5">
                    <c:v>0.54630379333333678</c:v>
                  </c:pt>
                  <c:pt idx="6">
                    <c:v>0.79454109299999942</c:v>
                  </c:pt>
                  <c:pt idx="7">
                    <c:v>0.69450598099999983</c:v>
                  </c:pt>
                  <c:pt idx="8">
                    <c:v>0.77721056933333355</c:v>
                  </c:pt>
                  <c:pt idx="9">
                    <c:v>0.29110873158823569</c:v>
                  </c:pt>
                  <c:pt idx="10">
                    <c:v>3.8378574545454569E-3</c:v>
                  </c:pt>
                </c:numCache>
              </c:numRef>
            </c:plus>
            <c:minus>
              <c:numRef>
                <c:f>'SSH From DUT'!$F$48:$F$58</c:f>
                <c:numCache>
                  <c:formatCode>General</c:formatCode>
                  <c:ptCount val="11"/>
                  <c:pt idx="0">
                    <c:v>9.2259466666661183E-2</c:v>
                  </c:pt>
                  <c:pt idx="1">
                    <c:v>0.17954830333333049</c:v>
                  </c:pt>
                  <c:pt idx="2">
                    <c:v>0.39712816333333478</c:v>
                  </c:pt>
                  <c:pt idx="3">
                    <c:v>0.41033840000000055</c:v>
                  </c:pt>
                  <c:pt idx="4">
                    <c:v>0.48431822333333407</c:v>
                  </c:pt>
                  <c:pt idx="5">
                    <c:v>0.54630378666666424</c:v>
                  </c:pt>
                  <c:pt idx="6">
                    <c:v>0.7945410930000012</c:v>
                  </c:pt>
                  <c:pt idx="7">
                    <c:v>0.69450598099999983</c:v>
                  </c:pt>
                  <c:pt idx="8">
                    <c:v>0.77721056866666682</c:v>
                  </c:pt>
                  <c:pt idx="9">
                    <c:v>0.29110873241176438</c:v>
                  </c:pt>
                  <c:pt idx="10">
                    <c:v>3.8378565454545432E-3</c:v>
                  </c:pt>
                </c:numCache>
              </c:numRef>
            </c:minus>
            <c:spPr>
              <a:ln w="38100">
                <a:solidFill>
                  <a:srgbClr val="333333"/>
                </a:solidFill>
                <a:prstDash val="solid"/>
              </a:ln>
            </c:spPr>
          </c:errBars>
          <c:xVal>
            <c:numRef>
              <c:f>'SSH From DUT'!$A$48:$A$58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'SSH From DUT'!$B$48:$B$58</c:f>
              <c:numCache>
                <c:formatCode>General</c:formatCode>
                <c:ptCount val="11"/>
                <c:pt idx="0">
                  <c:v>24.124666666666663</c:v>
                </c:pt>
                <c:pt idx="1">
                  <c:v>21.56273333333333</c:v>
                </c:pt>
                <c:pt idx="2">
                  <c:v>18.945533333333334</c:v>
                </c:pt>
                <c:pt idx="3">
                  <c:v>16.869</c:v>
                </c:pt>
                <c:pt idx="4">
                  <c:v>13.848733333333334</c:v>
                </c:pt>
                <c:pt idx="5">
                  <c:v>11.247066666666663</c:v>
                </c:pt>
                <c:pt idx="6">
                  <c:v>8.7994000000000003</c:v>
                </c:pt>
                <c:pt idx="7">
                  <c:v>6.1814</c:v>
                </c:pt>
                <c:pt idx="8">
                  <c:v>3.3832666666666666</c:v>
                </c:pt>
                <c:pt idx="9">
                  <c:v>1.0278235294117644</c:v>
                </c:pt>
                <c:pt idx="10">
                  <c:v>0.19054545454545455</c:v>
                </c:pt>
              </c:numCache>
            </c:numRef>
          </c:yVal>
          <c:smooth val="0"/>
        </c:ser>
        <c:ser>
          <c:idx val="1"/>
          <c:order val="1"/>
          <c:spPr>
            <a:ln w="50800">
              <a:prstDash val="sysDash"/>
            </a:ln>
          </c:spPr>
          <c:marker>
            <c:symbol val="none"/>
          </c:marker>
          <c:xVal>
            <c:numRef>
              <c:f>'SSH From DUT'!$A$61:$A$62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xVal>
          <c:yVal>
            <c:numRef>
              <c:f>'SSH From DUT'!$B$61:$B$62</c:f>
              <c:numCache>
                <c:formatCode>General</c:formatCode>
                <c:ptCount val="2"/>
                <c:pt idx="0">
                  <c:v>24.909733333333335</c:v>
                </c:pt>
                <c:pt idx="1">
                  <c:v>24.909733333333335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52928"/>
        <c:axId val="144253504"/>
      </c:scatterChart>
      <c:valAx>
        <c:axId val="14425292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0" dirty="0">
                    <a:latin typeface="Arial" pitchFamily="34" charset="0"/>
                    <a:cs typeface="Arial" pitchFamily="34" charset="0"/>
                  </a:rPr>
                  <a:t>Maximum </a:t>
                </a:r>
                <a:r>
                  <a:rPr lang="en-US" sz="2400" b="0" dirty="0" smtClean="0">
                    <a:latin typeface="Arial" pitchFamily="34" charset="0"/>
                    <a:cs typeface="Arial" pitchFamily="34" charset="0"/>
                  </a:rPr>
                  <a:t>% Time in Analysis</a:t>
                </a:r>
                <a:endParaRPr lang="en-US" sz="24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4639999268384136"/>
              <c:y val="0.91964285714285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253504"/>
        <c:crosses val="autoZero"/>
        <c:crossBetween val="midCat"/>
        <c:majorUnit val="20"/>
      </c:valAx>
      <c:valAx>
        <c:axId val="144253504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b="0">
                    <a:latin typeface="Arial" pitchFamily="34" charset="0"/>
                    <a:cs typeface="Arial" pitchFamily="34" charset="0"/>
                  </a:rPr>
                  <a:t>Throughput (MB/s)</a:t>
                </a:r>
              </a:p>
            </c:rich>
          </c:tx>
          <c:layout>
            <c:manualLayout>
              <c:xMode val="edge"/>
              <c:yMode val="edge"/>
              <c:x val="2.3146496931785963E-3"/>
              <c:y val="0.179773153355830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252928"/>
        <c:crosses val="autoZero"/>
        <c:crossBetween val="midCat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4254250827343"/>
          <c:y val="8.6757990867579904E-2"/>
          <c:w val="0.88475745749172663"/>
          <c:h val="0.73352604896990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Apache</c:v>
                </c:pt>
              </c:strCache>
            </c:strRef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2592947620677886E-3"/>
                  <c:y val="1.3888342082239718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04541823576442E-3"/>
                  <c:y val="1.3888888888888897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(Sheet1!$D$2,Sheet1!$G$2,Sheet1!$J$2,Sheet1!$M$2,Sheet1!$P$2)</c:f>
                <c:numCache>
                  <c:formatCode>General</c:formatCode>
                  <c:ptCount val="5"/>
                  <c:pt idx="0">
                    <c:v>0.5</c:v>
                  </c:pt>
                  <c:pt idx="1">
                    <c:v>0.52</c:v>
                  </c:pt>
                  <c:pt idx="2">
                    <c:v>6.1</c:v>
                  </c:pt>
                  <c:pt idx="3">
                    <c:v>3.1</c:v>
                  </c:pt>
                  <c:pt idx="4">
                    <c:v>0.7</c:v>
                  </c:pt>
                </c:numCache>
              </c:numRef>
            </c:plus>
            <c:minus>
              <c:numRef>
                <c:f>(Sheet1!$B$2,Sheet1!$E$2,Sheet1!$H$2,Sheet1!$K$2,Sheet1!$N$2)</c:f>
                <c:numCache>
                  <c:formatCode>General</c:formatCode>
                  <c:ptCount val="5"/>
                  <c:pt idx="0">
                    <c:v>0.32</c:v>
                  </c:pt>
                  <c:pt idx="1">
                    <c:v>0.34</c:v>
                  </c:pt>
                  <c:pt idx="2">
                    <c:v>6</c:v>
                  </c:pt>
                  <c:pt idx="3">
                    <c:v>3.8</c:v>
                  </c:pt>
                  <c:pt idx="4">
                    <c:v>1.7</c:v>
                  </c:pt>
                </c:numCache>
              </c:numRef>
            </c:minus>
            <c:spPr>
              <a:ln w="381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(Sheet1!$C$2,Sheet1!$F$2,Sheet1!$I$2,Sheet1!$L$2,Sheet1!$O$2)</c:f>
              <c:numCache>
                <c:formatCode>General</c:formatCode>
                <c:ptCount val="5"/>
                <c:pt idx="0">
                  <c:v>0.38</c:v>
                </c:pt>
                <c:pt idx="1">
                  <c:v>0.4</c:v>
                </c:pt>
                <c:pt idx="2">
                  <c:v>42.1</c:v>
                </c:pt>
                <c:pt idx="3">
                  <c:v>91.7</c:v>
                </c:pt>
                <c:pt idx="4">
                  <c:v>99.2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Eggdrop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(Sheet1!$D$3,Sheet1!$G$3,Sheet1!$J$3,Sheet1!$M$3,Sheet1!$P$3)</c:f>
                <c:numCache>
                  <c:formatCode>General</c:formatCode>
                  <c:ptCount val="5"/>
                  <c:pt idx="0">
                    <c:v>5</c:v>
                  </c:pt>
                  <c:pt idx="1">
                    <c:v>6.6</c:v>
                  </c:pt>
                  <c:pt idx="2">
                    <c:v>3</c:v>
                  </c:pt>
                  <c:pt idx="3">
                    <c:v>2.7</c:v>
                  </c:pt>
                  <c:pt idx="4">
                    <c:v>0.5</c:v>
                  </c:pt>
                </c:numCache>
              </c:numRef>
            </c:plus>
            <c:minus>
              <c:numRef>
                <c:f>(Sheet1!$B$3,Sheet1!$E$3,Sheet1!$H$3,Sheet1!$K$3,Sheet1!$N$3)</c:f>
                <c:numCache>
                  <c:formatCode>General</c:formatCode>
                  <c:ptCount val="5"/>
                  <c:pt idx="0">
                    <c:v>4.4000000000000004</c:v>
                  </c:pt>
                  <c:pt idx="1">
                    <c:v>6.3</c:v>
                  </c:pt>
                  <c:pt idx="2">
                    <c:v>3.1</c:v>
                  </c:pt>
                  <c:pt idx="3">
                    <c:v>3.5</c:v>
                  </c:pt>
                  <c:pt idx="4">
                    <c:v>1.4</c:v>
                  </c:pt>
                </c:numCache>
              </c:numRef>
            </c:minus>
            <c:spPr>
              <a:ln w="381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(Sheet1!$C$3,Sheet1!$F$3,Sheet1!$I$3,Sheet1!$L$3,Sheet1!$O$3)</c:f>
              <c:numCache>
                <c:formatCode>General</c:formatCode>
                <c:ptCount val="5"/>
                <c:pt idx="0">
                  <c:v>13.4</c:v>
                </c:pt>
                <c:pt idx="1">
                  <c:v>32.700000000000003</c:v>
                </c:pt>
                <c:pt idx="2">
                  <c:v>83.1</c:v>
                </c:pt>
                <c:pt idx="3">
                  <c:v>94.7</c:v>
                </c:pt>
                <c:pt idx="4">
                  <c:v>99.4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Lynx</c:v>
                </c:pt>
              </c:strCache>
            </c:strRef>
          </c:tx>
          <c:spPr>
            <a:solidFill>
              <a:srgbClr val="8CAF47"/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(Sheet1!$D$4,Sheet1!$G$4,Sheet1!$J$4,Sheet1!$M$4,Sheet1!$P$4)</c:f>
                <c:numCache>
                  <c:formatCode>General</c:formatCode>
                  <c:ptCount val="5"/>
                  <c:pt idx="0">
                    <c:v>2.8</c:v>
                  </c:pt>
                  <c:pt idx="1">
                    <c:v>9.6999999999999993</c:v>
                  </c:pt>
                  <c:pt idx="2">
                    <c:v>6.4</c:v>
                  </c:pt>
                  <c:pt idx="3">
                    <c:v>4.4000000000000004</c:v>
                  </c:pt>
                  <c:pt idx="4">
                    <c:v>0.8</c:v>
                  </c:pt>
                </c:numCache>
              </c:numRef>
            </c:plus>
            <c:minus>
              <c:numRef>
                <c:f>(Sheet1!$B$4,Sheet1!$E$4,Sheet1!$H$4,Sheet1!$K$4,Sheet1!$N$4)</c:f>
                <c:numCache>
                  <c:formatCode>General</c:formatCode>
                  <c:ptCount val="5"/>
                  <c:pt idx="0">
                    <c:v>2.6</c:v>
                  </c:pt>
                  <c:pt idx="1">
                    <c:v>9.6</c:v>
                  </c:pt>
                  <c:pt idx="2">
                    <c:v>8.8000000000000007</c:v>
                  </c:pt>
                  <c:pt idx="3">
                    <c:v>5.8</c:v>
                  </c:pt>
                  <c:pt idx="4">
                    <c:v>1.9</c:v>
                  </c:pt>
                </c:numCache>
              </c:numRef>
            </c:minus>
            <c:spPr>
              <a:ln w="381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(Sheet1!$C$4,Sheet1!$F$4,Sheet1!$I$4,Sheet1!$L$4,Sheet1!$O$4)</c:f>
              <c:numCache>
                <c:formatCode>General</c:formatCode>
                <c:ptCount val="5"/>
                <c:pt idx="0">
                  <c:v>14.7</c:v>
                </c:pt>
                <c:pt idx="1">
                  <c:v>49</c:v>
                </c:pt>
                <c:pt idx="2">
                  <c:v>82</c:v>
                </c:pt>
                <c:pt idx="3">
                  <c:v>93.1</c:v>
                </c:pt>
                <c:pt idx="4">
                  <c:v>99.2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ProFTPD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(Sheet1!$D$5,Sheet1!$G$5,Sheet1!$J$5,Sheet1!$M$5,Sheet1!$P$5)</c:f>
                <c:numCache>
                  <c:formatCode>General</c:formatCode>
                  <c:ptCount val="5"/>
                  <c:pt idx="0">
                    <c:v>4.3</c:v>
                  </c:pt>
                  <c:pt idx="1">
                    <c:v>7.3</c:v>
                  </c:pt>
                  <c:pt idx="2">
                    <c:v>8.5</c:v>
                  </c:pt>
                  <c:pt idx="3">
                    <c:v>3.7</c:v>
                  </c:pt>
                  <c:pt idx="4">
                    <c:v>1.4</c:v>
                  </c:pt>
                </c:numCache>
              </c:numRef>
            </c:plus>
            <c:minus>
              <c:numRef>
                <c:f>(Sheet1!$B$5,Sheet1!$E$5,Sheet1!$H$5,Sheet1!$K$5,Sheet1!$N$5)</c:f>
                <c:numCache>
                  <c:formatCode>General</c:formatCode>
                  <c:ptCount val="5"/>
                  <c:pt idx="0">
                    <c:v>3.6</c:v>
                  </c:pt>
                  <c:pt idx="1">
                    <c:v>6.6</c:v>
                  </c:pt>
                  <c:pt idx="2">
                    <c:v>8.4</c:v>
                  </c:pt>
                  <c:pt idx="3">
                    <c:v>4.9000000000000004</c:v>
                  </c:pt>
                  <c:pt idx="4">
                    <c:v>3</c:v>
                  </c:pt>
                </c:numCache>
              </c:numRef>
            </c:minus>
            <c:spPr>
              <a:ln w="381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(Sheet1!$C$5,Sheet1!$F$5,Sheet1!$I$5,Sheet1!$L$5,Sheet1!$O$5)</c:f>
              <c:numCache>
                <c:formatCode>General</c:formatCode>
                <c:ptCount val="5"/>
                <c:pt idx="0">
                  <c:v>8.9</c:v>
                </c:pt>
                <c:pt idx="1">
                  <c:v>26.1</c:v>
                </c:pt>
                <c:pt idx="2">
                  <c:v>49.2</c:v>
                </c:pt>
                <c:pt idx="3">
                  <c:v>93.8</c:v>
                </c:pt>
                <c:pt idx="4">
                  <c:v>98.5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Squid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(Sheet1!$D$6,Sheet1!$G$6,Sheet1!$J$6,Sheet1!$M$6,Sheet1!$P$6)</c:f>
                <c:numCache>
                  <c:formatCode>General</c:formatCode>
                  <c:ptCount val="5"/>
                  <c:pt idx="0">
                    <c:v>7</c:v>
                  </c:pt>
                  <c:pt idx="1">
                    <c:v>8.6999999999999993</c:v>
                  </c:pt>
                  <c:pt idx="2">
                    <c:v>8.1999999999999993</c:v>
                  </c:pt>
                  <c:pt idx="3">
                    <c:v>4.0999999999999996</c:v>
                  </c:pt>
                  <c:pt idx="4">
                    <c:v>0.9</c:v>
                  </c:pt>
                </c:numCache>
              </c:numRef>
            </c:plus>
            <c:minus>
              <c:numRef>
                <c:f>(Sheet1!$B$6,Sheet1!$E$6,Sheet1!$H$6,Sheet1!$K$6,Sheet1!$N$6)</c:f>
                <c:numCache>
                  <c:formatCode>General</c:formatCode>
                  <c:ptCount val="5"/>
                  <c:pt idx="0">
                    <c:v>5.7</c:v>
                  </c:pt>
                  <c:pt idx="1">
                    <c:v>8</c:v>
                  </c:pt>
                  <c:pt idx="2">
                    <c:v>8.5</c:v>
                  </c:pt>
                  <c:pt idx="3">
                    <c:v>5.3</c:v>
                  </c:pt>
                  <c:pt idx="4">
                    <c:v>2</c:v>
                  </c:pt>
                </c:numCache>
              </c:numRef>
            </c:minus>
            <c:spPr>
              <a:ln w="381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(Sheet1!$C$6,Sheet1!$F$6,Sheet1!$I$6,Sheet1!$L$6,Sheet1!$O$6)</c:f>
              <c:numCache>
                <c:formatCode>General</c:formatCode>
                <c:ptCount val="5"/>
                <c:pt idx="0">
                  <c:v>12.4</c:v>
                </c:pt>
                <c:pt idx="1">
                  <c:v>28.6</c:v>
                </c:pt>
                <c:pt idx="2">
                  <c:v>62</c:v>
                </c:pt>
                <c:pt idx="3">
                  <c:v>92.3</c:v>
                </c:pt>
                <c:pt idx="4">
                  <c:v>99.1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27744"/>
        <c:axId val="144255808"/>
      </c:barChart>
      <c:catAx>
        <c:axId val="14492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>
                    <a:latin typeface="Arial" pitchFamily="34" charset="0"/>
                    <a:cs typeface="Arial" pitchFamily="34" charset="0"/>
                  </a:rPr>
                  <a:t>Maximum Allowed Overhead %</a:t>
                </a:r>
              </a:p>
            </c:rich>
          </c:tx>
          <c:overlay val="0"/>
        </c:title>
        <c:numFmt formatCode="0%" sourceLinked="1"/>
        <c:majorTickMark val="cross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255808"/>
        <c:crosses val="autoZero"/>
        <c:auto val="1"/>
        <c:lblAlgn val="ctr"/>
        <c:lblOffset val="0"/>
        <c:noMultiLvlLbl val="0"/>
      </c:catAx>
      <c:valAx>
        <c:axId val="144255808"/>
        <c:scaling>
          <c:orientation val="minMax"/>
          <c:max val="100"/>
        </c:scaling>
        <c:delete val="0"/>
        <c:axPos val="l"/>
        <c:majorGridlines/>
        <c:minorGridlines>
          <c:spPr>
            <a:ln w="6350"/>
          </c:spPr>
        </c:minorGridlines>
        <c:title>
          <c:tx>
            <c:rich>
              <a:bodyPr rot="-5400000" vert="horz"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% Chance 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of Detecting </a:t>
                </a: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Exploit</a:t>
                </a:r>
              </a:p>
            </c:rich>
          </c:tx>
          <c:layout>
            <c:manualLayout>
              <c:xMode val="edge"/>
              <c:yMode val="edge"/>
              <c:x val="0"/>
              <c:y val="7.085476815398075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927744"/>
        <c:crosses val="autoZero"/>
        <c:crossBetween val="between"/>
        <c:majorUnit val="20"/>
        <c:minorUnit val="10"/>
      </c:valAx>
    </c:plotArea>
    <c:legend>
      <c:legendPos val="l"/>
      <c:layout>
        <c:manualLayout>
          <c:xMode val="edge"/>
          <c:yMode val="edge"/>
          <c:x val="0.13812931369689899"/>
          <c:y val="0.11826246719160105"/>
          <c:w val="0.16689000680470498"/>
          <c:h val="0.45929601265595221"/>
        </c:manualLayout>
      </c:layout>
      <c:overlay val="1"/>
      <c:spPr>
        <a:solidFill>
          <a:schemeClr val="bg1"/>
        </a:solidFill>
        <a:ln w="6350">
          <a:solidFill>
            <a:prstClr val="black"/>
          </a:solidFill>
        </a:ln>
      </c:spPr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4254250827343"/>
          <c:y val="8.9688514963026877E-2"/>
          <c:w val="0.88475745749172663"/>
          <c:h val="0.73059552487445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Apache</c:v>
                </c:pt>
              </c:strCache>
            </c:strRef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2592947620677851E-3"/>
                  <c:y val="1.388834208223972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/>
                      <a:t>0.1</a:t>
                    </a:r>
                    <a:endParaRPr lang="en-US" sz="90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04541823576398E-3"/>
                  <c:y val="1.3888888888888888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/>
                      <a:t>0.7</a:t>
                    </a:r>
                    <a:endParaRPr lang="en-US" sz="90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9444444444444441E-3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/>
                      <a:t>2</a:t>
                    </a:r>
                    <a:endParaRPr lang="en-US" sz="90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(Sheet1!$D$2,Sheet1!$G$2,Sheet1!$J$2,Sheet1!$M$2,Sheet1!$P$2)</c:f>
                <c:numCache>
                  <c:formatCode>General</c:formatCode>
                  <c:ptCount val="5"/>
                  <c:pt idx="0">
                    <c:v>0.16</c:v>
                  </c:pt>
                  <c:pt idx="1">
                    <c:v>0.64000000000000012</c:v>
                  </c:pt>
                  <c:pt idx="2">
                    <c:v>0.96</c:v>
                  </c:pt>
                  <c:pt idx="3">
                    <c:v>2.1000000000000014</c:v>
                  </c:pt>
                  <c:pt idx="4">
                    <c:v>4.1000000000000085</c:v>
                  </c:pt>
                </c:numCache>
              </c:numRef>
            </c:plus>
            <c:minus>
              <c:numRef>
                <c:f>(Sheet1!$B$2,Sheet1!$E$2,Sheet1!$H$2,Sheet1!$K$2,Sheet1!$N$2)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0.45999999999999996</c:v>
                  </c:pt>
                  <c:pt idx="2">
                    <c:v>0.8</c:v>
                  </c:pt>
                  <c:pt idx="3">
                    <c:v>1.8999999999999986</c:v>
                  </c:pt>
                  <c:pt idx="4">
                    <c:v>4.1999999999999957</c:v>
                  </c:pt>
                </c:numCache>
              </c:numRef>
            </c:minus>
            <c:spPr>
              <a:ln w="254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(Sheet1!$C$2,Sheet1!$F$2,Sheet1!$I$2,Sheet1!$L$2,Sheet1!$O$2)</c:f>
              <c:numCache>
                <c:formatCode>General</c:formatCode>
                <c:ptCount val="5"/>
                <c:pt idx="0">
                  <c:v>0.1</c:v>
                </c:pt>
                <c:pt idx="1">
                  <c:v>0.7</c:v>
                </c:pt>
                <c:pt idx="2">
                  <c:v>2</c:v>
                </c:pt>
                <c:pt idx="3">
                  <c:v>11.7</c:v>
                </c:pt>
                <c:pt idx="4">
                  <c:v>65.3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Eggdrop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(Sheet1!$D$3,Sheet1!$G$3,Sheet1!$J$3,Sheet1!$M$3,Sheet1!$P$3)</c:f>
                <c:numCache>
                  <c:formatCode>General</c:formatCode>
                  <c:ptCount val="5"/>
                  <c:pt idx="0">
                    <c:v>5.9</c:v>
                  </c:pt>
                  <c:pt idx="1">
                    <c:v>8.1000000000000014</c:v>
                  </c:pt>
                  <c:pt idx="2">
                    <c:v>8.6000000000000014</c:v>
                  </c:pt>
                  <c:pt idx="3">
                    <c:v>8.1000000000000085</c:v>
                  </c:pt>
                  <c:pt idx="4">
                    <c:v>4.3999999999999915</c:v>
                  </c:pt>
                </c:numCache>
              </c:numRef>
            </c:plus>
            <c:minus>
              <c:numRef>
                <c:f>(Sheet1!$B$3,Sheet1!$E$3,Sheet1!$H$3,Sheet1!$K$3,Sheet1!$N$3)</c:f>
                <c:numCache>
                  <c:formatCode>General</c:formatCode>
                  <c:ptCount val="5"/>
                  <c:pt idx="0">
                    <c:v>4.5999999999999996</c:v>
                  </c:pt>
                  <c:pt idx="1">
                    <c:v>7.0999999999999979</c:v>
                  </c:pt>
                  <c:pt idx="2">
                    <c:v>8.7999999999999972</c:v>
                  </c:pt>
                  <c:pt idx="3">
                    <c:v>8.8999999999999986</c:v>
                  </c:pt>
                  <c:pt idx="4">
                    <c:v>6.8000000000000114</c:v>
                  </c:pt>
                </c:numCache>
              </c:numRef>
            </c:minus>
            <c:spPr>
              <a:ln w="254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(Sheet1!$C$3,Sheet1!$F$3,Sheet1!$I$3,Sheet1!$L$3,Sheet1!$O$3)</c:f>
              <c:numCache>
                <c:formatCode>General</c:formatCode>
                <c:ptCount val="5"/>
                <c:pt idx="0">
                  <c:v>8.6</c:v>
                </c:pt>
                <c:pt idx="1">
                  <c:v>20.399999999999999</c:v>
                </c:pt>
                <c:pt idx="2">
                  <c:v>53.3</c:v>
                </c:pt>
                <c:pt idx="3">
                  <c:v>62.8</c:v>
                </c:pt>
                <c:pt idx="4">
                  <c:v>89.4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Lynx</c:v>
                </c:pt>
              </c:strCache>
            </c:strRef>
          </c:tx>
          <c:spPr>
            <a:solidFill>
              <a:srgbClr val="8CAF47"/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(Sheet1!$D$4,Sheet1!$G$4,Sheet1!$J$4,Sheet1!$M$4,Sheet1!$P$4)</c:f>
                <c:numCache>
                  <c:formatCode>General</c:formatCode>
                  <c:ptCount val="5"/>
                  <c:pt idx="0">
                    <c:v>6.3999999999999986</c:v>
                  </c:pt>
                  <c:pt idx="1">
                    <c:v>7.6999999999999993</c:v>
                  </c:pt>
                  <c:pt idx="2">
                    <c:v>9.5999999999999943</c:v>
                  </c:pt>
                  <c:pt idx="3">
                    <c:v>6.8999999999999986</c:v>
                  </c:pt>
                  <c:pt idx="4">
                    <c:v>5.2000000000000028</c:v>
                  </c:pt>
                </c:numCache>
              </c:numRef>
            </c:plus>
            <c:minus>
              <c:numRef>
                <c:f>(Sheet1!$B$4,Sheet1!$E$4,Sheet1!$H$4,Sheet1!$K$4,Sheet1!$N$4)</c:f>
                <c:numCache>
                  <c:formatCode>General</c:formatCode>
                  <c:ptCount val="5"/>
                  <c:pt idx="0">
                    <c:v>4.9000000000000004</c:v>
                  </c:pt>
                  <c:pt idx="1">
                    <c:v>6.5</c:v>
                  </c:pt>
                  <c:pt idx="2">
                    <c:v>9.1000000000000014</c:v>
                  </c:pt>
                  <c:pt idx="3">
                    <c:v>6.8999999999999986</c:v>
                  </c:pt>
                  <c:pt idx="4">
                    <c:v>6.6000000000000085</c:v>
                  </c:pt>
                </c:numCache>
              </c:numRef>
            </c:minus>
            <c:spPr>
              <a:ln w="254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(Sheet1!$C$4,Sheet1!$F$4,Sheet1!$I$4,Sheet1!$L$4,Sheet1!$O$4)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15.7</c:v>
                </c:pt>
                <c:pt idx="2">
                  <c:v>38.200000000000003</c:v>
                </c:pt>
                <c:pt idx="3">
                  <c:v>46</c:v>
                </c:pt>
                <c:pt idx="4">
                  <c:v>90.2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ProFTPD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(Sheet1!$D$5,Sheet1!$G$5,Sheet1!$J$5,Sheet1!$M$5,Sheet1!$P$5)</c:f>
                <c:numCache>
                  <c:formatCode>General</c:formatCode>
                  <c:ptCount val="5"/>
                  <c:pt idx="0">
                    <c:v>7</c:v>
                  </c:pt>
                  <c:pt idx="1">
                    <c:v>6.3000000000000007</c:v>
                  </c:pt>
                  <c:pt idx="2">
                    <c:v>8.8000000000000043</c:v>
                  </c:pt>
                  <c:pt idx="3">
                    <c:v>7.3000000000000043</c:v>
                  </c:pt>
                  <c:pt idx="4">
                    <c:v>4.0999999999999943</c:v>
                  </c:pt>
                </c:numCache>
              </c:numRef>
            </c:plus>
            <c:minus>
              <c:numRef>
                <c:f>(Sheet1!$B$5,Sheet1!$E$5,Sheet1!$H$5,Sheet1!$K$5,Sheet1!$N$5)</c:f>
                <c:numCache>
                  <c:formatCode>General</c:formatCode>
                  <c:ptCount val="5"/>
                  <c:pt idx="0">
                    <c:v>5.7000000000000011</c:v>
                  </c:pt>
                  <c:pt idx="1">
                    <c:v>5.1999999999999993</c:v>
                  </c:pt>
                  <c:pt idx="2">
                    <c:v>8</c:v>
                  </c:pt>
                  <c:pt idx="3">
                    <c:v>7.6000000000000014</c:v>
                  </c:pt>
                  <c:pt idx="4">
                    <c:v>4.7999999999999972</c:v>
                  </c:pt>
                </c:numCache>
              </c:numRef>
            </c:minus>
            <c:spPr>
              <a:ln w="254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(Sheet1!$C$5,Sheet1!$F$5,Sheet1!$I$5,Sheet1!$L$5,Sheet1!$O$5)</c:f>
              <c:numCache>
                <c:formatCode>General</c:formatCode>
                <c:ptCount val="5"/>
                <c:pt idx="0">
                  <c:v>11.8</c:v>
                </c:pt>
                <c:pt idx="1">
                  <c:v>13.2</c:v>
                </c:pt>
                <c:pt idx="2">
                  <c:v>28.4</c:v>
                </c:pt>
                <c:pt idx="3">
                  <c:v>53.9</c:v>
                </c:pt>
                <c:pt idx="4">
                  <c:v>89.7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Squid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(Sheet1!$D$6,Sheet1!$G$6,Sheet1!$J$6,Sheet1!$M$6,Sheet1!$P$6)</c:f>
                <c:numCache>
                  <c:formatCode>General</c:formatCode>
                  <c:ptCount val="5"/>
                  <c:pt idx="0">
                    <c:v>4.9999999999999991</c:v>
                  </c:pt>
                  <c:pt idx="1">
                    <c:v>7</c:v>
                  </c:pt>
                  <c:pt idx="2">
                    <c:v>8.8999999999999986</c:v>
                  </c:pt>
                  <c:pt idx="3">
                    <c:v>6.6000000000000085</c:v>
                  </c:pt>
                  <c:pt idx="4">
                    <c:v>2.7000000000000028</c:v>
                  </c:pt>
                </c:numCache>
              </c:numRef>
            </c:plus>
            <c:minus>
              <c:numRef>
                <c:f>(Sheet1!$B$6,Sheet1!$E$6,Sheet1!$H$6,Sheet1!$K$6,Sheet1!$N$6)</c:f>
                <c:numCache>
                  <c:formatCode>General</c:formatCode>
                  <c:ptCount val="5"/>
                  <c:pt idx="0">
                    <c:v>3.9000000000000004</c:v>
                  </c:pt>
                  <c:pt idx="1">
                    <c:v>6.5</c:v>
                  </c:pt>
                  <c:pt idx="2">
                    <c:v>8.5</c:v>
                  </c:pt>
                  <c:pt idx="3">
                    <c:v>8.5999999999999943</c:v>
                  </c:pt>
                  <c:pt idx="4">
                    <c:v>4.0999999999999943</c:v>
                  </c:pt>
                </c:numCache>
              </c:numRef>
            </c:minus>
            <c:spPr>
              <a:ln w="25400"/>
            </c:spPr>
          </c:errBars>
          <c:cat>
            <c:numRef>
              <c:f>(Sheet1!$C$1,Sheet1!$F$1,Sheet1!$I$1,Sheet1!$L$1,Sheet1!$O$1)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</c:v>
                </c:pt>
              </c:numCache>
            </c:numRef>
          </c:cat>
          <c:val>
            <c:numRef>
              <c:f>(Sheet1!$C$6,Sheet1!$F$6,Sheet1!$I$6,Sheet1!$L$6,Sheet1!$O$6)</c:f>
              <c:numCache>
                <c:formatCode>General</c:formatCode>
                <c:ptCount val="5"/>
                <c:pt idx="0">
                  <c:v>7.2</c:v>
                </c:pt>
                <c:pt idx="1">
                  <c:v>28</c:v>
                </c:pt>
                <c:pt idx="2">
                  <c:v>40</c:v>
                </c:pt>
                <c:pt idx="3">
                  <c:v>79.599999999999994</c:v>
                </c:pt>
                <c:pt idx="4">
                  <c:v>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29408"/>
        <c:axId val="144258112"/>
      </c:barChart>
      <c:catAx>
        <c:axId val="14612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 i="0" baseline="0" dirty="0" smtClean="0">
                    <a:effectLst/>
                  </a:rPr>
                  <a:t>Maximum % Time in Analysis</a:t>
                </a:r>
                <a:endParaRPr lang="en-US" sz="2400" dirty="0">
                  <a:effectLst/>
                </a:endParaRPr>
              </a:p>
            </c:rich>
          </c:tx>
          <c:overlay val="0"/>
        </c:title>
        <c:numFmt formatCode="0%" sourceLinked="1"/>
        <c:majorTickMark val="cross"/>
        <c:minorTickMark val="none"/>
        <c:tickLblPos val="nextTo"/>
        <c:txPr>
          <a:bodyPr/>
          <a:lstStyle/>
          <a:p>
            <a:pPr>
              <a:defRPr sz="20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258112"/>
        <c:crosses val="autoZero"/>
        <c:auto val="1"/>
        <c:lblAlgn val="ctr"/>
        <c:lblOffset val="0"/>
        <c:noMultiLvlLbl val="0"/>
      </c:catAx>
      <c:valAx>
        <c:axId val="144258112"/>
        <c:scaling>
          <c:orientation val="minMax"/>
          <c:max val="100"/>
        </c:scaling>
        <c:delete val="0"/>
        <c:axPos val="l"/>
        <c:majorGridlines/>
        <c:minorGridlines>
          <c:spPr>
            <a:ln w="6350"/>
          </c:spPr>
        </c:minorGridlines>
        <c:title>
          <c:tx>
            <c:rich>
              <a:bodyPr rot="-5400000" vert="horz"/>
              <a:lstStyle/>
              <a:p>
                <a:pPr algn="ctr"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% Chance </a:t>
                </a:r>
                <a:r>
                  <a:rPr lang="en-US" sz="2000" b="0" dirty="0" smtClean="0">
                    <a:latin typeface="Arial" pitchFamily="34" charset="0"/>
                    <a:cs typeface="Arial" pitchFamily="34" charset="0"/>
                  </a:rPr>
                  <a:t>of Detecting </a:t>
                </a: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Exploit</a:t>
                </a:r>
              </a:p>
            </c:rich>
          </c:tx>
          <c:layout>
            <c:manualLayout>
              <c:xMode val="edge"/>
              <c:yMode val="edge"/>
              <c:x val="0"/>
              <c:y val="7.12315939321144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6129408"/>
        <c:crosses val="autoZero"/>
        <c:crossBetween val="between"/>
        <c:majorUnit val="20"/>
        <c:minorUnit val="1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3774375425294061"/>
          <c:y val="0.11774453193350831"/>
          <c:w val="0.16717847769028871"/>
          <c:h val="0.45929601265595221"/>
        </c:manualLayout>
      </c:layout>
      <c:overlay val="1"/>
      <c:spPr>
        <a:solidFill>
          <a:schemeClr val="bg1"/>
        </a:solidFill>
        <a:ln w="6350">
          <a:solidFill>
            <a:prstClr val="black"/>
          </a:solidFill>
        </a:ln>
      </c:spPr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8EFE2-6634-41B3-A01E-D6FEFC753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6025E-64AB-4CFF-9E64-0345E260D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aseline="0" dirty="0" smtClean="0"/>
              <a:t>This talk was given at the University of British Columbia Computer Science department on June 10, 2011. (This was hosted by Andrew </a:t>
            </a:r>
            <a:r>
              <a:rPr lang="en-US" baseline="0" dirty="0" smtClean="0"/>
              <a:t>Warfield. </a:t>
            </a:r>
            <a:r>
              <a:rPr lang="en-US" baseline="0" smtClean="0"/>
              <a:t>http://www.cs.ubc.ca/event/2011/06/talk-joseph-greathouse-hosted-andy-warfield). </a:t>
            </a:r>
            <a:r>
              <a:rPr lang="en-US" baseline="0" dirty="0" smtClean="0"/>
              <a:t>This is basically a combination of the talks I gave at CGO2011 with a few backup slides brought in, and some slides from my ISCA2011 talk. See those slides for detailed notes of what all the animations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8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5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5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4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3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4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4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9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9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the projector is clipping.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2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 dirty="0" smtClean="0"/>
              <a:t>Title of Presentation</a:t>
            </a:r>
            <a:endParaRPr lang="en-US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3429000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aseline="0"/>
            </a:lvl1pPr>
          </a:lstStyle>
          <a:p>
            <a:r>
              <a:rPr lang="en-US" altLang="en-US" dirty="0" smtClean="0"/>
              <a:t>Authors</a:t>
            </a:r>
            <a:endParaRPr lang="en-US" altLang="en-US" dirty="0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38600"/>
            <a:ext cx="9144000" cy="1524000"/>
          </a:xfrm>
        </p:spPr>
        <p:txBody>
          <a:bodyPr/>
          <a:lstStyle>
            <a:lvl1pPr algn="ctr">
              <a:buNone/>
              <a:defRPr sz="2000" baseline="0"/>
            </a:lvl1pPr>
          </a:lstStyle>
          <a:p>
            <a:pPr lvl="0"/>
            <a:r>
              <a:rPr lang="en-US" dirty="0" smtClean="0"/>
              <a:t>Presentation Information</a:t>
            </a:r>
          </a:p>
        </p:txBody>
      </p:sp>
      <p:pic>
        <p:nvPicPr>
          <p:cNvPr id="19" name="Picture 18" descr="word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248400"/>
            <a:ext cx="3232897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E9FC7-48F1-444A-B9DB-2EAF8B39F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CC0CC0-907B-4EFB-9551-C839E9B3B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word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48A6C3-5D25-43E7-B229-76FED0D28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D69C9-1510-470B-A70C-5DC55A5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AADE0-43F2-45DA-AAC4-38BD0E9DB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C43652-29FC-4863-885F-EF39FB626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 descr="word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0517CB-9D1E-4D5D-A1DD-C4CFF3EDCE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1D935E-CED4-4B22-B759-A7163D5AB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" name="Picture 9" descr="wordmark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623175" cy="1752600"/>
          </a:xfrm>
        </p:spPr>
        <p:txBody>
          <a:bodyPr/>
          <a:lstStyle/>
          <a:p>
            <a:pPr algn="ctr"/>
            <a:r>
              <a:rPr lang="en-US" b="1" dirty="0"/>
              <a:t>Sampling Dynamic Dataflow Analyses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358640"/>
            <a:ext cx="3429000" cy="365760"/>
          </a:xfrm>
        </p:spPr>
        <p:txBody>
          <a:bodyPr/>
          <a:lstStyle/>
          <a:p>
            <a:r>
              <a:rPr lang="en-US" sz="2400" dirty="0" smtClean="0"/>
              <a:t>Joseph L. Greathouse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800600"/>
            <a:ext cx="9144000" cy="762000"/>
          </a:xfrm>
        </p:spPr>
        <p:txBody>
          <a:bodyPr/>
          <a:lstStyle/>
          <a:p>
            <a:r>
              <a:rPr lang="en-US" sz="2200" i="1" dirty="0" smtClean="0"/>
              <a:t>Advanced Computer Architecture Laboratory</a:t>
            </a:r>
          </a:p>
          <a:p>
            <a:r>
              <a:rPr lang="en-US" sz="2200" i="1" dirty="0" smtClean="0"/>
              <a:t>University of Michigan</a:t>
            </a:r>
            <a:endParaRPr lang="en-US" sz="2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62439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University of </a:t>
            </a:r>
            <a:r>
              <a:rPr lang="en-US" sz="1400" dirty="0"/>
              <a:t>British Columbia</a:t>
            </a:r>
            <a:endParaRPr lang="en-US" sz="1400" dirty="0" smtClean="0"/>
          </a:p>
          <a:p>
            <a:pPr algn="r"/>
            <a:r>
              <a:rPr lang="en-US" sz="1400" dirty="0" smtClean="0"/>
              <a:t>June 10, 2011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63" y="6243056"/>
            <a:ext cx="524099" cy="52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0" y="1066800"/>
            <a:ext cx="4038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3"/>
            <a:endParaRPr lang="en-US" dirty="0" smtClean="0"/>
          </a:p>
          <a:p>
            <a:r>
              <a:rPr lang="en-US" dirty="0" smtClean="0"/>
              <a:t>Taint Analysis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e.g.TaintCheck</a:t>
            </a:r>
            <a:r>
              <a:rPr lang="en-US" sz="2400" dirty="0" smtClean="0"/>
              <a:t>)</a:t>
            </a:r>
            <a:endParaRPr lang="en-US" sz="2400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Dynamic Bounds Checking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FP Accuracy Verification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5064125"/>
          </a:xfrm>
        </p:spPr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Symbolic Execution</a:t>
            </a:r>
          </a:p>
          <a:p>
            <a:pPr lvl="4"/>
            <a:endParaRPr lang="en-US" dirty="0">
              <a:solidFill>
                <a:schemeClr val="bg1"/>
              </a:solidFill>
            </a:endParaRPr>
          </a:p>
          <a:p>
            <a:pPr lvl="5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Data Race Detection</a:t>
            </a:r>
            <a:br>
              <a:rPr lang="en-US" dirty="0" smtClean="0"/>
            </a:br>
            <a:r>
              <a:rPr lang="en-US" sz="2400" dirty="0" smtClean="0"/>
              <a:t>(e.g. Helgrind)</a:t>
            </a:r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Memory Checking</a:t>
            </a:r>
            <a:br>
              <a:rPr lang="en-US" dirty="0" smtClean="0"/>
            </a:br>
            <a:r>
              <a:rPr lang="en-US" sz="2400" dirty="0" smtClean="0"/>
              <a:t>(e.g. Dr. Memory)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DDAs are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2103120" cy="70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10-200x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328" y="2362200"/>
            <a:ext cx="2176272" cy="70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 b="1" u="none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2</a:t>
            </a:r>
            <a:r>
              <a:rPr lang="en-US" dirty="0" smtClean="0"/>
              <a:t>-200x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8648" y="3711714"/>
            <a:ext cx="19019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 b="1" u="none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 smtClean="0"/>
              <a:t>10-80x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5311914"/>
            <a:ext cx="2103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5-50x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4772561"/>
            <a:ext cx="1371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100-500x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711714"/>
            <a:ext cx="2103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 b="1" u="sng"/>
            </a:lvl1pPr>
          </a:lstStyle>
          <a:p>
            <a:pPr algn="ctr"/>
            <a:r>
              <a:rPr lang="en-US" sz="4000" u="none" dirty="0" smtClean="0">
                <a:solidFill>
                  <a:srgbClr val="FF0000"/>
                </a:solidFill>
              </a:rPr>
              <a:t>2-300x</a:t>
            </a:r>
            <a:endParaRPr lang="en-US" sz="40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Solution: Sampling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457200"/>
          </a:xfrm>
        </p:spPr>
        <p:txBody>
          <a:bodyPr/>
          <a:lstStyle/>
          <a:p>
            <a:fld id="{1FC43652-29FC-4863-885F-EF39FB62647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Lower overheads by skipping some analyses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251874"/>
              </p:ext>
            </p:extLst>
          </p:nvPr>
        </p:nvGraphicFramePr>
        <p:xfrm>
          <a:off x="452284" y="1600200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534400" y="1981200"/>
            <a:ext cx="0" cy="294132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5029200"/>
            <a:ext cx="1600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pPr algn="r"/>
            <a:r>
              <a:rPr lang="en-US" dirty="0" smtClean="0"/>
              <a:t>Complete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029201"/>
            <a:ext cx="1447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algn="l"/>
            <a:r>
              <a:rPr lang="en-US" sz="2400" dirty="0" smtClean="0"/>
              <a:t>No</a:t>
            </a:r>
          </a:p>
          <a:p>
            <a:pPr algn="l"/>
            <a:r>
              <a:rPr lang="en-US" sz="2400" dirty="0" smtClean="0"/>
              <a:t>Analysis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20" y="4922520"/>
            <a:ext cx="1615580" cy="1234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43" y="4922520"/>
            <a:ext cx="1615580" cy="1234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4940808"/>
            <a:ext cx="1618488" cy="1236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35" y="4920298"/>
            <a:ext cx="1618488" cy="12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Allows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457200"/>
          </a:xfrm>
        </p:spPr>
        <p:txBody>
          <a:bodyPr/>
          <a:lstStyle/>
          <a:p>
            <a:fld id="{1FC43652-29FC-4863-885F-EF39FB626472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90301"/>
              </p:ext>
            </p:extLst>
          </p:nvPr>
        </p:nvGraphicFramePr>
        <p:xfrm>
          <a:off x="457200" y="1604244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Arrow 11"/>
          <p:cNvSpPr/>
          <p:nvPr/>
        </p:nvSpPr>
        <p:spPr>
          <a:xfrm rot="16200000">
            <a:off x="8168640" y="3755569"/>
            <a:ext cx="73152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4193065"/>
            <a:ext cx="1752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Developer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2910840" y="2536370"/>
            <a:ext cx="73152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1942010"/>
            <a:ext cx="1981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Beta Testers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1539240" y="2536370"/>
            <a:ext cx="73152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71600" y="1942010"/>
            <a:ext cx="1676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Users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2551670"/>
            <a:ext cx="5943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Many users testing at little overhead see more errors than one user at high overhead.</a:t>
            </a: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29" y="4654730"/>
            <a:ext cx="669341" cy="6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08943" y="989418"/>
            <a:ext cx="1601131" cy="955050"/>
            <a:chOff x="1408943" y="1211488"/>
            <a:chExt cx="1601131" cy="955050"/>
          </a:xfrm>
        </p:grpSpPr>
        <p:grpSp>
          <p:nvGrpSpPr>
            <p:cNvPr id="5" name="Group 4"/>
            <p:cNvGrpSpPr/>
            <p:nvPr/>
          </p:nvGrpSpPr>
          <p:grpSpPr>
            <a:xfrm>
              <a:off x="1410631" y="1974464"/>
              <a:ext cx="1599269" cy="192074"/>
              <a:chOff x="1410631" y="1974464"/>
              <a:chExt cx="1599269" cy="19207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383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70" name="Picture 69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18669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73" name="Picture 7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20955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76" name="Picture 75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1410631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82" name="Picture 81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83" name="Picture 82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/>
              <p:cNvGrpSpPr/>
              <p:nvPr/>
            </p:nvGrpSpPr>
            <p:grpSpPr>
              <a:xfrm>
                <a:off x="2781300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85" name="Picture 8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86" name="Picture 8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25527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88" name="Picture 87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89" name="Picture 88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2325031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91" name="Picture 90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92" name="Picture 91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/>
            <p:cNvGrpSpPr/>
            <p:nvPr/>
          </p:nvGrpSpPr>
          <p:grpSpPr>
            <a:xfrm>
              <a:off x="1410631" y="1782440"/>
              <a:ext cx="1599269" cy="192074"/>
              <a:chOff x="1410631" y="1974464"/>
              <a:chExt cx="1599269" cy="192074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16383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13" name="Picture 11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14" name="Picture 11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oup 94"/>
              <p:cNvGrpSpPr/>
              <p:nvPr/>
            </p:nvGrpSpPr>
            <p:grpSpPr>
              <a:xfrm>
                <a:off x="18669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11" name="Picture 110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/>
              <p:cNvGrpSpPr/>
              <p:nvPr/>
            </p:nvGrpSpPr>
            <p:grpSpPr>
              <a:xfrm>
                <a:off x="20955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09" name="Picture 108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10" name="Picture 109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97" name="Group 96"/>
              <p:cNvGrpSpPr/>
              <p:nvPr/>
            </p:nvGrpSpPr>
            <p:grpSpPr>
              <a:xfrm>
                <a:off x="1410631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07" name="Picture 106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/>
              <p:cNvGrpSpPr/>
              <p:nvPr/>
            </p:nvGrpSpPr>
            <p:grpSpPr>
              <a:xfrm>
                <a:off x="2781300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05" name="Picture 10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06" name="Picture 10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/>
              <p:cNvGrpSpPr/>
              <p:nvPr/>
            </p:nvGrpSpPr>
            <p:grpSpPr>
              <a:xfrm>
                <a:off x="25527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03" name="Picture 10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Group 99"/>
              <p:cNvGrpSpPr/>
              <p:nvPr/>
            </p:nvGrpSpPr>
            <p:grpSpPr>
              <a:xfrm>
                <a:off x="2325031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01" name="Picture 100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02" name="Picture 101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5" name="Group 114"/>
            <p:cNvGrpSpPr/>
            <p:nvPr/>
          </p:nvGrpSpPr>
          <p:grpSpPr>
            <a:xfrm>
              <a:off x="1410165" y="1595586"/>
              <a:ext cx="1599269" cy="192074"/>
              <a:chOff x="1410631" y="1974464"/>
              <a:chExt cx="1599269" cy="192074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6383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35" name="Picture 13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36" name="Picture 13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18669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33" name="Picture 13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20955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31" name="Picture 130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32" name="Picture 131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1410631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29" name="Picture 128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30" name="Picture 129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/>
              <p:cNvGrpSpPr/>
              <p:nvPr/>
            </p:nvGrpSpPr>
            <p:grpSpPr>
              <a:xfrm>
                <a:off x="2781300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27" name="Picture 126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28" name="Picture 127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Group 120"/>
              <p:cNvGrpSpPr/>
              <p:nvPr/>
            </p:nvGrpSpPr>
            <p:grpSpPr>
              <a:xfrm>
                <a:off x="25527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25" name="Picture 12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26" name="Picture 12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22" name="Group 121"/>
              <p:cNvGrpSpPr/>
              <p:nvPr/>
            </p:nvGrpSpPr>
            <p:grpSpPr>
              <a:xfrm>
                <a:off x="2325031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23" name="Picture 12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24" name="Picture 12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7" name="Group 136"/>
            <p:cNvGrpSpPr/>
            <p:nvPr/>
          </p:nvGrpSpPr>
          <p:grpSpPr>
            <a:xfrm>
              <a:off x="1408943" y="1403562"/>
              <a:ext cx="1599269" cy="192074"/>
              <a:chOff x="1410631" y="1974464"/>
              <a:chExt cx="1599269" cy="192074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6383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57" name="Picture 156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58" name="Picture 157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/>
              <p:cNvGrpSpPr/>
              <p:nvPr/>
            </p:nvGrpSpPr>
            <p:grpSpPr>
              <a:xfrm>
                <a:off x="18669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55" name="Picture 15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56" name="Picture 15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Group 139"/>
              <p:cNvGrpSpPr/>
              <p:nvPr/>
            </p:nvGrpSpPr>
            <p:grpSpPr>
              <a:xfrm>
                <a:off x="20955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53" name="Picture 15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54" name="Picture 15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41" name="Group 140"/>
              <p:cNvGrpSpPr/>
              <p:nvPr/>
            </p:nvGrpSpPr>
            <p:grpSpPr>
              <a:xfrm>
                <a:off x="1410631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51" name="Picture 150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52" name="Picture 151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42" name="Group 141"/>
              <p:cNvGrpSpPr/>
              <p:nvPr/>
            </p:nvGrpSpPr>
            <p:grpSpPr>
              <a:xfrm>
                <a:off x="2781300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49" name="Picture 148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43" name="Group 142"/>
              <p:cNvGrpSpPr/>
              <p:nvPr/>
            </p:nvGrpSpPr>
            <p:grpSpPr>
              <a:xfrm>
                <a:off x="25527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47" name="Picture 146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48" name="Picture 147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Group 143"/>
              <p:cNvGrpSpPr/>
              <p:nvPr/>
            </p:nvGrpSpPr>
            <p:grpSpPr>
              <a:xfrm>
                <a:off x="2325031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45" name="Picture 14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46" name="Picture 14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9" name="Group 158"/>
            <p:cNvGrpSpPr/>
            <p:nvPr/>
          </p:nvGrpSpPr>
          <p:grpSpPr>
            <a:xfrm>
              <a:off x="1410805" y="1211488"/>
              <a:ext cx="1599269" cy="192074"/>
              <a:chOff x="1410631" y="1974464"/>
              <a:chExt cx="1599269" cy="192074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6383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79" name="Picture 178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80" name="Picture 179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61" name="Group 160"/>
              <p:cNvGrpSpPr/>
              <p:nvPr/>
            </p:nvGrpSpPr>
            <p:grpSpPr>
              <a:xfrm>
                <a:off x="18669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77" name="Picture 176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62" name="Group 161"/>
              <p:cNvGrpSpPr/>
              <p:nvPr/>
            </p:nvGrpSpPr>
            <p:grpSpPr>
              <a:xfrm>
                <a:off x="20955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75" name="Picture 174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76" name="Picture 175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63" name="Group 162"/>
              <p:cNvGrpSpPr/>
              <p:nvPr/>
            </p:nvGrpSpPr>
            <p:grpSpPr>
              <a:xfrm>
                <a:off x="1410631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73" name="Picture 172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74" name="Picture 173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>
                <a:off x="2781300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71" name="Picture 170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72" name="Picture 171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2552700" y="197451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69" name="Picture 168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70" name="Picture 169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>
                <a:off x="2325031" y="1974464"/>
                <a:ext cx="228600" cy="192024"/>
                <a:chOff x="7543800" y="3657600"/>
                <a:chExt cx="906236" cy="762000"/>
              </a:xfrm>
            </p:grpSpPr>
            <p:pic>
              <p:nvPicPr>
                <p:cNvPr id="167" name="Picture 166" descr="background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3657600"/>
                  <a:ext cx="906236" cy="762000"/>
                </a:xfrm>
                <a:prstGeom prst="rect">
                  <a:avLst/>
                </a:prstGeom>
              </p:spPr>
            </p:pic>
            <p:pic>
              <p:nvPicPr>
                <p:cNvPr id="168" name="Picture 167" descr="House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23521" y="3701623"/>
                  <a:ext cx="754172" cy="64690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" name="Group 10"/>
          <p:cNvGrpSpPr/>
          <p:nvPr/>
        </p:nvGrpSpPr>
        <p:grpSpPr>
          <a:xfrm>
            <a:off x="3178810" y="1324098"/>
            <a:ext cx="1920240" cy="617912"/>
            <a:chOff x="3178810" y="1324098"/>
            <a:chExt cx="1920240" cy="617912"/>
          </a:xfrm>
        </p:grpSpPr>
        <p:pic>
          <p:nvPicPr>
            <p:cNvPr id="1027" name="Picture 3" descr="C:\Users\jlgreathouse\AppData\Local\Microsoft\Windows\Temporary Internet Files\Content.IE5\F4F6JPEA\MC90004511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810" y="1324098"/>
              <a:ext cx="640080" cy="61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3" descr="C:\Users\jlgreathouse\AppData\Local\Microsoft\Windows\Temporary Internet Files\Content.IE5\F4F6JPEA\MC90004511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890" y="1324098"/>
              <a:ext cx="640080" cy="61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3" descr="C:\Users\jlgreathouse\AppData\Local\Microsoft\Windows\Temporary Internet Files\Content.IE5\F4F6JPEA\MC90004511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970" y="1324098"/>
              <a:ext cx="640080" cy="61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5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7200" y="4952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4953000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7" name="Right Arrow 6"/>
          <p:cNvSpPr/>
          <p:nvPr/>
        </p:nvSpPr>
        <p:spPr>
          <a:xfrm rot="7682756">
            <a:off x="2044897" y="4537118"/>
            <a:ext cx="800611" cy="2362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3429000" y="4267199"/>
            <a:ext cx="228600" cy="685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/>
          <p:cNvSpPr/>
          <p:nvPr/>
        </p:nvSpPr>
        <p:spPr>
          <a:xfrm>
            <a:off x="2590800" y="3809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6840" y="38100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 = x + 42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Naïvely Sample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5510373" y="3176553"/>
            <a:ext cx="1040064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5400000">
            <a:off x="3062825" y="3216107"/>
            <a:ext cx="96095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3429001" y="1828799"/>
            <a:ext cx="228600" cy="68491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5181600" y="25146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Validate(x)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>
            <a:off x="4133771" y="2748095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2286000" y="2516492"/>
            <a:ext cx="2514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04800" y="4800600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63" name="Right Arrow 62"/>
          <p:cNvSpPr/>
          <p:nvPr/>
        </p:nvSpPr>
        <p:spPr>
          <a:xfrm rot="7682756">
            <a:off x="1892497" y="4384719"/>
            <a:ext cx="800611" cy="236267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ounded Rectangle 63"/>
          <p:cNvSpPr/>
          <p:nvPr/>
        </p:nvSpPr>
        <p:spPr>
          <a:xfrm>
            <a:off x="2438400" y="3657600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65" name="Right Arrow 64"/>
          <p:cNvSpPr/>
          <p:nvPr/>
        </p:nvSpPr>
        <p:spPr>
          <a:xfrm rot="5400000">
            <a:off x="2893617" y="3080516"/>
            <a:ext cx="994566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/>
          <p:cNvSpPr txBox="1"/>
          <p:nvPr/>
        </p:nvSpPr>
        <p:spPr>
          <a:xfrm>
            <a:off x="6400800" y="3124200"/>
            <a:ext cx="2286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False Positive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799" y="5021687"/>
            <a:ext cx="22860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False Negative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044440" y="3657600"/>
            <a:ext cx="173736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 = x + 42</a:t>
            </a:r>
          </a:p>
        </p:txBody>
      </p:sp>
      <p:sp>
        <p:nvSpPr>
          <p:cNvPr id="57" name="Right Arrow 56"/>
          <p:cNvSpPr/>
          <p:nvPr/>
        </p:nvSpPr>
        <p:spPr>
          <a:xfrm rot="5400000">
            <a:off x="5337593" y="3044531"/>
            <a:ext cx="1080823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ounded Rectangle 53"/>
          <p:cNvSpPr/>
          <p:nvPr/>
        </p:nvSpPr>
        <p:spPr>
          <a:xfrm>
            <a:off x="5044440" y="2362200"/>
            <a:ext cx="173736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validate(x</a:t>
            </a:r>
            <a:r>
              <a:rPr lang="en-US" sz="2400" dirty="0"/>
              <a:t>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3996611" y="2595695"/>
            <a:ext cx="1080823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ounded Rectangle 66"/>
          <p:cNvSpPr/>
          <p:nvPr/>
        </p:nvSpPr>
        <p:spPr>
          <a:xfrm>
            <a:off x="2133600" y="2364093"/>
            <a:ext cx="25146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66" name="Down Arrow 65"/>
          <p:cNvSpPr/>
          <p:nvPr/>
        </p:nvSpPr>
        <p:spPr>
          <a:xfrm>
            <a:off x="3276601" y="1676400"/>
            <a:ext cx="228600" cy="701040"/>
          </a:xfrm>
          <a:prstGeom prst="down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ight Arrow 52"/>
          <p:cNvSpPr/>
          <p:nvPr/>
        </p:nvSpPr>
        <p:spPr>
          <a:xfrm flipH="1">
            <a:off x="6808120" y="2479338"/>
            <a:ext cx="213055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Skip Instr</a:t>
            </a:r>
            <a:r>
              <a:rPr lang="en-US" sz="2400" dirty="0"/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0" y="1219200"/>
            <a:ext cx="2514599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48" name="Pentagon 47"/>
          <p:cNvSpPr/>
          <p:nvPr/>
        </p:nvSpPr>
        <p:spPr>
          <a:xfrm flipH="1">
            <a:off x="6790441" y="3733800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49" name="Pentagon 48"/>
          <p:cNvSpPr/>
          <p:nvPr/>
        </p:nvSpPr>
        <p:spPr>
          <a:xfrm flipH="1">
            <a:off x="6781800" y="3736574"/>
            <a:ext cx="1828800" cy="609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42" name="Pentagon 41"/>
          <p:cNvSpPr/>
          <p:nvPr/>
        </p:nvSpPr>
        <p:spPr>
          <a:xfrm flipH="1">
            <a:off x="4495800" y="4953000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43" name="Pentagon 42"/>
          <p:cNvSpPr/>
          <p:nvPr/>
        </p:nvSpPr>
        <p:spPr>
          <a:xfrm flipH="1">
            <a:off x="4495800" y="4953000"/>
            <a:ext cx="18288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52" name="Right Arrow 51"/>
          <p:cNvSpPr/>
          <p:nvPr/>
        </p:nvSpPr>
        <p:spPr>
          <a:xfrm flipH="1">
            <a:off x="4419600" y="4915846"/>
            <a:ext cx="213055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Skip Instr</a:t>
            </a:r>
            <a:r>
              <a:rPr lang="en-US" sz="2400" dirty="0"/>
              <a:t>.</a:t>
            </a:r>
          </a:p>
        </p:txBody>
      </p:sp>
      <p:sp>
        <p:nvSpPr>
          <p:cNvPr id="5" name="Pentagon 4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 animBg="1"/>
      <p:bldP spid="10" grpId="0" animBg="1"/>
      <p:bldP spid="19" grpId="0" animBg="1"/>
      <p:bldP spid="20" grpId="0" animBg="1"/>
      <p:bldP spid="12" grpId="0" animBg="1"/>
      <p:bldP spid="14" grpId="0" animBg="1"/>
      <p:bldP spid="16" grpId="0" animBg="1"/>
      <p:bldP spid="38" grpId="0" animBg="1"/>
      <p:bldP spid="47" grpId="0" animBg="1"/>
      <p:bldP spid="18" grpId="0" animBg="1"/>
      <p:bldP spid="61" grpId="0" animBg="1"/>
      <p:bldP spid="63" grpId="0" animBg="1"/>
      <p:bldP spid="64" grpId="0" animBg="1"/>
      <p:bldP spid="65" grpId="0" animBg="1"/>
      <p:bldP spid="50" grpId="0" animBg="1"/>
      <p:bldP spid="51" grpId="0" animBg="1"/>
      <p:bldP spid="56" grpId="0" animBg="1"/>
      <p:bldP spid="57" grpId="0" animBg="1"/>
      <p:bldP spid="54" grpId="0" animBg="1"/>
      <p:bldP spid="55" grpId="0" animBg="1"/>
      <p:bldP spid="67" grpId="0" animBg="1"/>
      <p:bldP spid="66" grpId="0" animBg="1"/>
      <p:bldP spid="53" grpId="0" animBg="1"/>
      <p:bldP spid="53" grpId="1" animBg="1"/>
      <p:bldP spid="48" grpId="0" animBg="1"/>
      <p:bldP spid="48" grpId="1" animBg="1"/>
      <p:bldP spid="49" grpId="0" animBg="1"/>
      <p:bldP spid="42" grpId="0" animBg="1"/>
      <p:bldP spid="42" grpId="1" animBg="1"/>
      <p:bldP spid="43" grpId="0" animBg="1"/>
      <p:bldP spid="52" grpId="0" animBg="1"/>
      <p:bldP spid="52" grpId="1" animBg="1"/>
      <p:bldP spid="5" grpId="0" animBg="1"/>
      <p:bldP spid="5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dirty="0" smtClean="0"/>
              <a:t>Sampling must be aware of meta-data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Remove meta-data from skipped </a:t>
            </a:r>
            <a:r>
              <a:rPr lang="en-US" dirty="0" err="1" smtClean="0"/>
              <a:t>dataflows</a:t>
            </a:r>
            <a:endParaRPr lang="en-US" dirty="0" smtClean="0"/>
          </a:p>
          <a:p>
            <a:pPr lvl="1"/>
            <a:r>
              <a:rPr lang="en-US" dirty="0" smtClean="0"/>
              <a:t>Prevents </a:t>
            </a:r>
            <a:r>
              <a:rPr lang="en-US" dirty="0"/>
              <a:t>false </a:t>
            </a:r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u="sng" dirty="0" smtClean="0"/>
              <a:t>Data</a:t>
            </a:r>
            <a:r>
              <a:rPr lang="en-US" dirty="0" smtClean="0"/>
              <a:t>, not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124200" y="1676400"/>
            <a:ext cx="2286000" cy="3276600"/>
            <a:chOff x="3124200" y="1676400"/>
            <a:chExt cx="2286000" cy="3276600"/>
          </a:xfrm>
        </p:grpSpPr>
        <p:sp>
          <p:nvSpPr>
            <p:cNvPr id="5" name="Oval 4"/>
            <p:cNvSpPr/>
            <p:nvPr/>
          </p:nvSpPr>
          <p:spPr>
            <a:xfrm>
              <a:off x="3886200" y="1676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05200" y="2209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24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86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3352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3962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67200" y="2209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48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48200" y="3352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67200" y="3962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029200" y="3962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45720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029200" y="45720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5" idx="3"/>
              <a:endCxn id="6" idx="0"/>
            </p:cNvCxnSpPr>
            <p:nvPr/>
          </p:nvCxnSpPr>
          <p:spPr>
            <a:xfrm flipH="1">
              <a:off x="3695700" y="2001604"/>
              <a:ext cx="246296" cy="2081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5"/>
              <a:endCxn id="12" idx="0"/>
            </p:cNvCxnSpPr>
            <p:nvPr/>
          </p:nvCxnSpPr>
          <p:spPr>
            <a:xfrm>
              <a:off x="4211404" y="2001604"/>
              <a:ext cx="246296" cy="2081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3"/>
              <a:endCxn id="7" idx="0"/>
            </p:cNvCxnSpPr>
            <p:nvPr/>
          </p:nvCxnSpPr>
          <p:spPr>
            <a:xfrm flipH="1">
              <a:off x="3314700" y="2535004"/>
              <a:ext cx="246296" cy="2081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5"/>
              <a:endCxn id="8" idx="0"/>
            </p:cNvCxnSpPr>
            <p:nvPr/>
          </p:nvCxnSpPr>
          <p:spPr>
            <a:xfrm>
              <a:off x="3830404" y="2535004"/>
              <a:ext cx="246296" cy="2081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5"/>
              <a:endCxn id="9" idx="0"/>
            </p:cNvCxnSpPr>
            <p:nvPr/>
          </p:nvCxnSpPr>
          <p:spPr>
            <a:xfrm>
              <a:off x="3449404" y="3068404"/>
              <a:ext cx="246296" cy="284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3"/>
              <a:endCxn id="9" idx="0"/>
            </p:cNvCxnSpPr>
            <p:nvPr/>
          </p:nvCxnSpPr>
          <p:spPr>
            <a:xfrm flipH="1">
              <a:off x="3695700" y="3068404"/>
              <a:ext cx="246296" cy="284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2" idx="5"/>
              <a:endCxn id="13" idx="0"/>
            </p:cNvCxnSpPr>
            <p:nvPr/>
          </p:nvCxnSpPr>
          <p:spPr>
            <a:xfrm>
              <a:off x="4592404" y="2535004"/>
              <a:ext cx="246296" cy="2081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3" idx="4"/>
              <a:endCxn id="14" idx="0"/>
            </p:cNvCxnSpPr>
            <p:nvPr/>
          </p:nvCxnSpPr>
          <p:spPr>
            <a:xfrm>
              <a:off x="4838700" y="31242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4"/>
              <a:endCxn id="10" idx="0"/>
            </p:cNvCxnSpPr>
            <p:nvPr/>
          </p:nvCxnSpPr>
          <p:spPr>
            <a:xfrm>
              <a:off x="3695700" y="37338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4" idx="3"/>
              <a:endCxn id="15" idx="0"/>
            </p:cNvCxnSpPr>
            <p:nvPr/>
          </p:nvCxnSpPr>
          <p:spPr>
            <a:xfrm flipH="1">
              <a:off x="4457700" y="3678004"/>
              <a:ext cx="246296" cy="284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4" idx="5"/>
              <a:endCxn id="16" idx="0"/>
            </p:cNvCxnSpPr>
            <p:nvPr/>
          </p:nvCxnSpPr>
          <p:spPr>
            <a:xfrm>
              <a:off x="4973404" y="3678004"/>
              <a:ext cx="246296" cy="284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" idx="4"/>
              <a:endCxn id="17" idx="0"/>
            </p:cNvCxnSpPr>
            <p:nvPr/>
          </p:nvCxnSpPr>
          <p:spPr>
            <a:xfrm>
              <a:off x="4457700" y="43434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6" idx="4"/>
              <a:endCxn id="19" idx="0"/>
            </p:cNvCxnSpPr>
            <p:nvPr/>
          </p:nvCxnSpPr>
          <p:spPr>
            <a:xfrm>
              <a:off x="5219700" y="4343400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124200" y="1676400"/>
            <a:ext cx="2286000" cy="3276600"/>
            <a:chOff x="3124200" y="1676400"/>
            <a:chExt cx="2286000" cy="3276600"/>
          </a:xfrm>
        </p:grpSpPr>
        <p:sp>
          <p:nvSpPr>
            <p:cNvPr id="117" name="Oval 116"/>
            <p:cNvSpPr/>
            <p:nvPr/>
          </p:nvSpPr>
          <p:spPr>
            <a:xfrm>
              <a:off x="3886200" y="1676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505200" y="22098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3124200" y="27432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86200" y="27432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505200" y="33528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Oval 121"/>
            <p:cNvSpPr/>
            <p:nvPr/>
          </p:nvSpPr>
          <p:spPr>
            <a:xfrm>
              <a:off x="3505200" y="39624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267200" y="2209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4648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648200" y="3352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4267200" y="3962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5029200" y="39624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267200" y="45720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5029200" y="45720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0" name="Straight Arrow Connector 129"/>
            <p:cNvCxnSpPr>
              <a:stCxn id="117" idx="3"/>
              <a:endCxn id="118" idx="0"/>
            </p:cNvCxnSpPr>
            <p:nvPr/>
          </p:nvCxnSpPr>
          <p:spPr>
            <a:xfrm flipH="1">
              <a:off x="3695700" y="20016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2" name="Straight Arrow Connector 211"/>
            <p:cNvCxnSpPr>
              <a:stCxn id="117" idx="5"/>
              <a:endCxn id="123" idx="0"/>
            </p:cNvCxnSpPr>
            <p:nvPr/>
          </p:nvCxnSpPr>
          <p:spPr>
            <a:xfrm>
              <a:off x="4211404" y="20016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3" name="Straight Arrow Connector 212"/>
            <p:cNvCxnSpPr>
              <a:stCxn id="118" idx="3"/>
              <a:endCxn id="119" idx="0"/>
            </p:cNvCxnSpPr>
            <p:nvPr/>
          </p:nvCxnSpPr>
          <p:spPr>
            <a:xfrm flipH="1">
              <a:off x="3314700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4" name="Straight Arrow Connector 213"/>
            <p:cNvCxnSpPr>
              <a:stCxn id="118" idx="5"/>
              <a:endCxn id="120" idx="0"/>
            </p:cNvCxnSpPr>
            <p:nvPr/>
          </p:nvCxnSpPr>
          <p:spPr>
            <a:xfrm>
              <a:off x="3830404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5" name="Straight Arrow Connector 214"/>
            <p:cNvCxnSpPr>
              <a:stCxn id="119" idx="5"/>
              <a:endCxn id="121" idx="0"/>
            </p:cNvCxnSpPr>
            <p:nvPr/>
          </p:nvCxnSpPr>
          <p:spPr>
            <a:xfrm>
              <a:off x="3449404" y="30684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6" name="Straight Arrow Connector 215"/>
            <p:cNvCxnSpPr>
              <a:stCxn id="120" idx="3"/>
              <a:endCxn id="121" idx="0"/>
            </p:cNvCxnSpPr>
            <p:nvPr/>
          </p:nvCxnSpPr>
          <p:spPr>
            <a:xfrm flipH="1">
              <a:off x="3695700" y="30684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7" name="Straight Arrow Connector 216"/>
            <p:cNvCxnSpPr>
              <a:stCxn id="123" idx="5"/>
              <a:endCxn id="124" idx="0"/>
            </p:cNvCxnSpPr>
            <p:nvPr/>
          </p:nvCxnSpPr>
          <p:spPr>
            <a:xfrm>
              <a:off x="4592404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8" name="Straight Arrow Connector 217"/>
            <p:cNvCxnSpPr>
              <a:stCxn id="124" idx="4"/>
              <a:endCxn id="125" idx="0"/>
            </p:cNvCxnSpPr>
            <p:nvPr/>
          </p:nvCxnSpPr>
          <p:spPr>
            <a:xfrm>
              <a:off x="4838700" y="31242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9" name="Straight Arrow Connector 218"/>
            <p:cNvCxnSpPr>
              <a:stCxn id="121" idx="4"/>
              <a:endCxn id="122" idx="0"/>
            </p:cNvCxnSpPr>
            <p:nvPr/>
          </p:nvCxnSpPr>
          <p:spPr>
            <a:xfrm>
              <a:off x="3695700" y="37338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20" name="Straight Arrow Connector 219"/>
            <p:cNvCxnSpPr>
              <a:stCxn id="125" idx="3"/>
              <a:endCxn id="126" idx="0"/>
            </p:cNvCxnSpPr>
            <p:nvPr/>
          </p:nvCxnSpPr>
          <p:spPr>
            <a:xfrm flipH="1">
              <a:off x="4457700" y="36780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21" name="Straight Arrow Connector 220"/>
            <p:cNvCxnSpPr>
              <a:stCxn id="125" idx="5"/>
              <a:endCxn id="127" idx="0"/>
            </p:cNvCxnSpPr>
            <p:nvPr/>
          </p:nvCxnSpPr>
          <p:spPr>
            <a:xfrm>
              <a:off x="4973404" y="36780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22" name="Straight Arrow Connector 221"/>
            <p:cNvCxnSpPr>
              <a:stCxn id="126" idx="4"/>
              <a:endCxn id="128" idx="0"/>
            </p:cNvCxnSpPr>
            <p:nvPr/>
          </p:nvCxnSpPr>
          <p:spPr>
            <a:xfrm>
              <a:off x="4457700" y="43434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23" name="Straight Arrow Connector 222"/>
            <p:cNvCxnSpPr>
              <a:stCxn id="127" idx="4"/>
              <a:endCxn id="129" idx="0"/>
            </p:cNvCxnSpPr>
            <p:nvPr/>
          </p:nvCxnSpPr>
          <p:spPr>
            <a:xfrm>
              <a:off x="5219700" y="43434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3124200" y="1676400"/>
            <a:ext cx="2286000" cy="3276600"/>
            <a:chOff x="3124200" y="1676400"/>
            <a:chExt cx="2286000" cy="3276600"/>
          </a:xfrm>
        </p:grpSpPr>
        <p:sp>
          <p:nvSpPr>
            <p:cNvPr id="225" name="Oval 224"/>
            <p:cNvSpPr/>
            <p:nvPr/>
          </p:nvSpPr>
          <p:spPr>
            <a:xfrm>
              <a:off x="3886200" y="1676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3505200" y="22098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7" name="Oval 226"/>
            <p:cNvSpPr/>
            <p:nvPr/>
          </p:nvSpPr>
          <p:spPr>
            <a:xfrm>
              <a:off x="3124200" y="27432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8" name="Oval 227"/>
            <p:cNvSpPr/>
            <p:nvPr/>
          </p:nvSpPr>
          <p:spPr>
            <a:xfrm>
              <a:off x="3886200" y="27432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9" name="Oval 228"/>
            <p:cNvSpPr/>
            <p:nvPr/>
          </p:nvSpPr>
          <p:spPr>
            <a:xfrm>
              <a:off x="3505200" y="33528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0" name="Oval 229"/>
            <p:cNvSpPr/>
            <p:nvPr/>
          </p:nvSpPr>
          <p:spPr>
            <a:xfrm>
              <a:off x="3505200" y="39624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1" name="Oval 230"/>
            <p:cNvSpPr/>
            <p:nvPr/>
          </p:nvSpPr>
          <p:spPr>
            <a:xfrm>
              <a:off x="4267200" y="2209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4648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4648200" y="3352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4267200" y="39624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5029200" y="3962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4267200" y="45720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5029200" y="45720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cxnSp>
          <p:nvCxnSpPr>
            <p:cNvPr id="238" name="Straight Arrow Connector 237"/>
            <p:cNvCxnSpPr>
              <a:stCxn id="225" idx="3"/>
              <a:endCxn id="226" idx="0"/>
            </p:cNvCxnSpPr>
            <p:nvPr/>
          </p:nvCxnSpPr>
          <p:spPr>
            <a:xfrm flipH="1">
              <a:off x="3695700" y="20016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39" name="Straight Arrow Connector 238"/>
            <p:cNvCxnSpPr>
              <a:stCxn id="225" idx="5"/>
              <a:endCxn id="231" idx="0"/>
            </p:cNvCxnSpPr>
            <p:nvPr/>
          </p:nvCxnSpPr>
          <p:spPr>
            <a:xfrm>
              <a:off x="4211404" y="20016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0" name="Straight Arrow Connector 239"/>
            <p:cNvCxnSpPr>
              <a:stCxn id="226" idx="3"/>
              <a:endCxn id="227" idx="0"/>
            </p:cNvCxnSpPr>
            <p:nvPr/>
          </p:nvCxnSpPr>
          <p:spPr>
            <a:xfrm flipH="1">
              <a:off x="3314700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1" name="Straight Arrow Connector 240"/>
            <p:cNvCxnSpPr>
              <a:stCxn id="226" idx="5"/>
              <a:endCxn id="228" idx="0"/>
            </p:cNvCxnSpPr>
            <p:nvPr/>
          </p:nvCxnSpPr>
          <p:spPr>
            <a:xfrm>
              <a:off x="3830404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2" name="Straight Arrow Connector 241"/>
            <p:cNvCxnSpPr>
              <a:stCxn id="227" idx="5"/>
              <a:endCxn id="229" idx="0"/>
            </p:cNvCxnSpPr>
            <p:nvPr/>
          </p:nvCxnSpPr>
          <p:spPr>
            <a:xfrm>
              <a:off x="3449404" y="30684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3" name="Straight Arrow Connector 242"/>
            <p:cNvCxnSpPr>
              <a:stCxn id="228" idx="3"/>
              <a:endCxn id="229" idx="0"/>
            </p:cNvCxnSpPr>
            <p:nvPr/>
          </p:nvCxnSpPr>
          <p:spPr>
            <a:xfrm flipH="1">
              <a:off x="3695700" y="30684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4" name="Straight Arrow Connector 243"/>
            <p:cNvCxnSpPr>
              <a:stCxn id="231" idx="5"/>
              <a:endCxn id="232" idx="0"/>
            </p:cNvCxnSpPr>
            <p:nvPr/>
          </p:nvCxnSpPr>
          <p:spPr>
            <a:xfrm>
              <a:off x="4592404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5" name="Straight Arrow Connector 244"/>
            <p:cNvCxnSpPr>
              <a:stCxn id="232" idx="4"/>
              <a:endCxn id="233" idx="0"/>
            </p:cNvCxnSpPr>
            <p:nvPr/>
          </p:nvCxnSpPr>
          <p:spPr>
            <a:xfrm>
              <a:off x="4838700" y="31242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6" name="Straight Arrow Connector 245"/>
            <p:cNvCxnSpPr>
              <a:stCxn id="229" idx="4"/>
              <a:endCxn id="230" idx="0"/>
            </p:cNvCxnSpPr>
            <p:nvPr/>
          </p:nvCxnSpPr>
          <p:spPr>
            <a:xfrm>
              <a:off x="3695700" y="37338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7" name="Straight Arrow Connector 246"/>
            <p:cNvCxnSpPr>
              <a:stCxn id="233" idx="3"/>
              <a:endCxn id="234" idx="0"/>
            </p:cNvCxnSpPr>
            <p:nvPr/>
          </p:nvCxnSpPr>
          <p:spPr>
            <a:xfrm flipH="1">
              <a:off x="4457700" y="36780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8" name="Straight Arrow Connector 247"/>
            <p:cNvCxnSpPr>
              <a:stCxn id="233" idx="5"/>
              <a:endCxn id="235" idx="0"/>
            </p:cNvCxnSpPr>
            <p:nvPr/>
          </p:nvCxnSpPr>
          <p:spPr>
            <a:xfrm>
              <a:off x="4973404" y="36780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49" name="Straight Arrow Connector 248"/>
            <p:cNvCxnSpPr>
              <a:stCxn id="234" idx="4"/>
              <a:endCxn id="236" idx="0"/>
            </p:cNvCxnSpPr>
            <p:nvPr/>
          </p:nvCxnSpPr>
          <p:spPr>
            <a:xfrm>
              <a:off x="4457700" y="43434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50" name="Straight Arrow Connector 249"/>
            <p:cNvCxnSpPr>
              <a:stCxn id="235" idx="4"/>
              <a:endCxn id="237" idx="0"/>
            </p:cNvCxnSpPr>
            <p:nvPr/>
          </p:nvCxnSpPr>
          <p:spPr>
            <a:xfrm>
              <a:off x="5219700" y="43434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251" name="Group 250"/>
          <p:cNvGrpSpPr/>
          <p:nvPr/>
        </p:nvGrpSpPr>
        <p:grpSpPr>
          <a:xfrm>
            <a:off x="3124200" y="1676400"/>
            <a:ext cx="2286000" cy="3276600"/>
            <a:chOff x="3124200" y="1676400"/>
            <a:chExt cx="2286000" cy="3276600"/>
          </a:xfrm>
        </p:grpSpPr>
        <p:sp>
          <p:nvSpPr>
            <p:cNvPr id="252" name="Oval 251"/>
            <p:cNvSpPr/>
            <p:nvPr/>
          </p:nvSpPr>
          <p:spPr>
            <a:xfrm>
              <a:off x="3886200" y="1676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505200" y="2209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3124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3886200" y="27432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3505200" y="33528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3505200" y="3962400"/>
              <a:ext cx="381000" cy="3810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4267200" y="22098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9" name="Oval 258"/>
            <p:cNvSpPr/>
            <p:nvPr/>
          </p:nvSpPr>
          <p:spPr>
            <a:xfrm>
              <a:off x="4648200" y="27432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Oval 259"/>
            <p:cNvSpPr/>
            <p:nvPr/>
          </p:nvSpPr>
          <p:spPr>
            <a:xfrm>
              <a:off x="4648200" y="33528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" name="Oval 260"/>
            <p:cNvSpPr/>
            <p:nvPr/>
          </p:nvSpPr>
          <p:spPr>
            <a:xfrm>
              <a:off x="4267200" y="39624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2" name="Oval 261"/>
            <p:cNvSpPr/>
            <p:nvPr/>
          </p:nvSpPr>
          <p:spPr>
            <a:xfrm>
              <a:off x="5029200" y="39624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3" name="Oval 262"/>
            <p:cNvSpPr/>
            <p:nvPr/>
          </p:nvSpPr>
          <p:spPr>
            <a:xfrm>
              <a:off x="4267200" y="45720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4" name="Oval 263"/>
            <p:cNvSpPr/>
            <p:nvPr/>
          </p:nvSpPr>
          <p:spPr>
            <a:xfrm>
              <a:off x="5029200" y="4572000"/>
              <a:ext cx="381000" cy="3810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65" name="Straight Arrow Connector 264"/>
            <p:cNvCxnSpPr>
              <a:stCxn id="252" idx="3"/>
              <a:endCxn id="253" idx="0"/>
            </p:cNvCxnSpPr>
            <p:nvPr/>
          </p:nvCxnSpPr>
          <p:spPr>
            <a:xfrm flipH="1">
              <a:off x="3695700" y="20016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>
              <a:stCxn id="252" idx="5"/>
              <a:endCxn id="258" idx="0"/>
            </p:cNvCxnSpPr>
            <p:nvPr/>
          </p:nvCxnSpPr>
          <p:spPr>
            <a:xfrm>
              <a:off x="4211404" y="20016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>
              <a:stCxn id="253" idx="3"/>
              <a:endCxn id="254" idx="0"/>
            </p:cNvCxnSpPr>
            <p:nvPr/>
          </p:nvCxnSpPr>
          <p:spPr>
            <a:xfrm flipH="1">
              <a:off x="3314700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68" name="Straight Arrow Connector 267"/>
            <p:cNvCxnSpPr>
              <a:stCxn id="253" idx="5"/>
              <a:endCxn id="255" idx="0"/>
            </p:cNvCxnSpPr>
            <p:nvPr/>
          </p:nvCxnSpPr>
          <p:spPr>
            <a:xfrm>
              <a:off x="3830404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>
              <a:stCxn id="254" idx="5"/>
              <a:endCxn id="256" idx="0"/>
            </p:cNvCxnSpPr>
            <p:nvPr/>
          </p:nvCxnSpPr>
          <p:spPr>
            <a:xfrm>
              <a:off x="3449404" y="30684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>
              <a:stCxn id="255" idx="3"/>
              <a:endCxn id="256" idx="0"/>
            </p:cNvCxnSpPr>
            <p:nvPr/>
          </p:nvCxnSpPr>
          <p:spPr>
            <a:xfrm flipH="1">
              <a:off x="3695700" y="30684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>
              <a:stCxn id="258" idx="5"/>
              <a:endCxn id="259" idx="0"/>
            </p:cNvCxnSpPr>
            <p:nvPr/>
          </p:nvCxnSpPr>
          <p:spPr>
            <a:xfrm>
              <a:off x="4592404" y="2535004"/>
              <a:ext cx="246296" cy="2081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2" name="Straight Arrow Connector 271"/>
            <p:cNvCxnSpPr>
              <a:stCxn id="259" idx="4"/>
              <a:endCxn id="260" idx="0"/>
            </p:cNvCxnSpPr>
            <p:nvPr/>
          </p:nvCxnSpPr>
          <p:spPr>
            <a:xfrm>
              <a:off x="4838700" y="31242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>
              <a:stCxn id="256" idx="4"/>
              <a:endCxn id="257" idx="0"/>
            </p:cNvCxnSpPr>
            <p:nvPr/>
          </p:nvCxnSpPr>
          <p:spPr>
            <a:xfrm>
              <a:off x="3695700" y="37338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>
              <a:stCxn id="260" idx="3"/>
              <a:endCxn id="261" idx="0"/>
            </p:cNvCxnSpPr>
            <p:nvPr/>
          </p:nvCxnSpPr>
          <p:spPr>
            <a:xfrm flipH="1">
              <a:off x="4457700" y="36780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>
              <a:stCxn id="260" idx="5"/>
              <a:endCxn id="262" idx="0"/>
            </p:cNvCxnSpPr>
            <p:nvPr/>
          </p:nvCxnSpPr>
          <p:spPr>
            <a:xfrm>
              <a:off x="4973404" y="3678004"/>
              <a:ext cx="246296" cy="284396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>
              <a:stCxn id="261" idx="4"/>
              <a:endCxn id="263" idx="0"/>
            </p:cNvCxnSpPr>
            <p:nvPr/>
          </p:nvCxnSpPr>
          <p:spPr>
            <a:xfrm>
              <a:off x="4457700" y="43434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>
              <a:stCxn id="262" idx="4"/>
              <a:endCxn id="264" idx="0"/>
            </p:cNvCxnSpPr>
            <p:nvPr/>
          </p:nvCxnSpPr>
          <p:spPr>
            <a:xfrm>
              <a:off x="5219700" y="4343400"/>
              <a:ext cx="0" cy="228600"/>
            </a:xfrm>
            <a:prstGeom prst="straightConnector1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5589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7200" y="4952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4953000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7" name="Right Arrow 6"/>
          <p:cNvSpPr/>
          <p:nvPr/>
        </p:nvSpPr>
        <p:spPr>
          <a:xfrm rot="7682756">
            <a:off x="2044897" y="4537118"/>
            <a:ext cx="800611" cy="2362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3429000" y="4267199"/>
            <a:ext cx="228600" cy="685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/>
          <p:cNvSpPr/>
          <p:nvPr/>
        </p:nvSpPr>
        <p:spPr>
          <a:xfrm>
            <a:off x="2590800" y="3809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6840" y="38100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 = x + 42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Sampling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5510373" y="3176553"/>
            <a:ext cx="1040064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5400000">
            <a:off x="3062825" y="3216107"/>
            <a:ext cx="96095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3429001" y="1828799"/>
            <a:ext cx="228600" cy="68491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5181600" y="25146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validate(x)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>
            <a:off x="4133771" y="2748095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2286000" y="2516492"/>
            <a:ext cx="2514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04800" y="4800600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63" name="Right Arrow 62"/>
          <p:cNvSpPr/>
          <p:nvPr/>
        </p:nvSpPr>
        <p:spPr>
          <a:xfrm rot="7682756">
            <a:off x="1892497" y="4384719"/>
            <a:ext cx="800611" cy="236267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ounded Rectangle 63"/>
          <p:cNvSpPr/>
          <p:nvPr/>
        </p:nvSpPr>
        <p:spPr>
          <a:xfrm>
            <a:off x="2438400" y="3657600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65" name="Right Arrow 64"/>
          <p:cNvSpPr/>
          <p:nvPr/>
        </p:nvSpPr>
        <p:spPr>
          <a:xfrm rot="5400000">
            <a:off x="2893617" y="3080516"/>
            <a:ext cx="994566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6400799" y="5021687"/>
            <a:ext cx="22860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False Negative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133600" y="2364093"/>
            <a:ext cx="25146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66" name="Down Arrow 65"/>
          <p:cNvSpPr/>
          <p:nvPr/>
        </p:nvSpPr>
        <p:spPr>
          <a:xfrm>
            <a:off x="3276601" y="1676400"/>
            <a:ext cx="228600" cy="701040"/>
          </a:xfrm>
          <a:prstGeom prst="down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Right Arrow 52"/>
          <p:cNvSpPr/>
          <p:nvPr/>
        </p:nvSpPr>
        <p:spPr>
          <a:xfrm flipH="1">
            <a:off x="5000244" y="2520441"/>
            <a:ext cx="213055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Skip Dataflow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0" y="1219200"/>
            <a:ext cx="2514599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48" name="Pentagon 47"/>
          <p:cNvSpPr/>
          <p:nvPr/>
        </p:nvSpPr>
        <p:spPr>
          <a:xfrm flipH="1">
            <a:off x="6866640" y="3772669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49" name="Pentagon 48"/>
          <p:cNvSpPr/>
          <p:nvPr/>
        </p:nvSpPr>
        <p:spPr>
          <a:xfrm flipH="1">
            <a:off x="6857999" y="3775443"/>
            <a:ext cx="18288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w</a:t>
            </a:r>
          </a:p>
        </p:txBody>
      </p:sp>
      <p:sp>
        <p:nvSpPr>
          <p:cNvPr id="42" name="Pentagon 41"/>
          <p:cNvSpPr/>
          <p:nvPr/>
        </p:nvSpPr>
        <p:spPr>
          <a:xfrm flipH="1">
            <a:off x="4495800" y="4953000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43" name="Pentagon 42"/>
          <p:cNvSpPr/>
          <p:nvPr/>
        </p:nvSpPr>
        <p:spPr>
          <a:xfrm flipH="1">
            <a:off x="4495800" y="4953000"/>
            <a:ext cx="18288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z</a:t>
            </a:r>
          </a:p>
        </p:txBody>
      </p:sp>
      <p:sp>
        <p:nvSpPr>
          <p:cNvPr id="52" name="Right Arrow 51"/>
          <p:cNvSpPr/>
          <p:nvPr/>
        </p:nvSpPr>
        <p:spPr>
          <a:xfrm flipH="1">
            <a:off x="3585260" y="4337779"/>
            <a:ext cx="213055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Skip Dataflow</a:t>
            </a:r>
            <a:endParaRPr lang="en-US" sz="2000" b="1" dirty="0"/>
          </a:p>
        </p:txBody>
      </p:sp>
      <p:sp>
        <p:nvSpPr>
          <p:cNvPr id="5" name="Pentagon 4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 animBg="1"/>
      <p:bldP spid="10" grpId="0" animBg="1"/>
      <p:bldP spid="19" grpId="0" animBg="1"/>
      <p:bldP spid="20" grpId="0" animBg="1"/>
      <p:bldP spid="12" grpId="0" animBg="1"/>
      <p:bldP spid="14" grpId="0" animBg="1"/>
      <p:bldP spid="16" grpId="0" animBg="1"/>
      <p:bldP spid="38" grpId="0" animBg="1"/>
      <p:bldP spid="47" grpId="0" animBg="1"/>
      <p:bldP spid="18" grpId="0" animBg="1"/>
      <p:bldP spid="61" grpId="0" animBg="1"/>
      <p:bldP spid="63" grpId="0" animBg="1"/>
      <p:bldP spid="64" grpId="0" animBg="1"/>
      <p:bldP spid="65" grpId="0" animBg="1"/>
      <p:bldP spid="51" grpId="0" animBg="1"/>
      <p:bldP spid="67" grpId="0" animBg="1"/>
      <p:bldP spid="66" grpId="0" animBg="1"/>
      <p:bldP spid="53" grpId="0" animBg="1"/>
      <p:bldP spid="53" grpId="1" animBg="1"/>
      <p:bldP spid="48" grpId="0" animBg="1"/>
      <p:bldP spid="48" grpId="1" animBg="1"/>
      <p:bldP spid="49" grpId="0" animBg="1"/>
      <p:bldP spid="42" grpId="0" animBg="1"/>
      <p:bldP spid="42" grpId="1" animBg="1"/>
      <p:bldP spid="43" grpId="0" animBg="1"/>
      <p:bldP spid="52" grpId="0" animBg="1"/>
      <p:bldP spid="52" grpId="1" animBg="1"/>
      <p:bldP spid="5" grpId="0" animBg="1"/>
      <p:bldP spid="5" grpId="1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for Dataflow Sampling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652-29FC-4863-885F-EF39FB62647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Start with demand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14400" y="1884362"/>
            <a:ext cx="7315200" cy="2611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Demand Analysis Tool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47800" y="28297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Native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999" y="2743200"/>
            <a:ext cx="1828801" cy="1371600"/>
          </a:xfrm>
          <a:prstGeom prst="rect">
            <a:avLst/>
          </a:prstGeom>
          <a:noFill/>
        </p:spPr>
      </p:pic>
      <p:sp>
        <p:nvSpPr>
          <p:cNvPr id="23" name="Down Arrow 22"/>
          <p:cNvSpPr/>
          <p:nvPr/>
        </p:nvSpPr>
        <p:spPr bwMode="auto">
          <a:xfrm rot="10800000">
            <a:off x="4114800" y="4419599"/>
            <a:ext cx="457200" cy="914400"/>
          </a:xfrm>
          <a:prstGeom prst="downArrow">
            <a:avLst/>
          </a:prstGeom>
          <a:solidFill>
            <a:srgbClr val="FF0000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Instrumented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Application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(e.g.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Valgrind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Instrumented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(e.g. </a:t>
            </a:r>
            <a:r>
              <a:rPr lang="en-US" sz="2400" dirty="0" err="1" smtClean="0">
                <a:latin typeface="Verdana" pitchFamily="34" charset="0"/>
              </a:rPr>
              <a:t>Valgrind</a:t>
            </a:r>
            <a:r>
              <a:rPr lang="en-US" sz="2400" dirty="0" smtClean="0">
                <a:latin typeface="Verdana" pitchFamily="34" charset="0"/>
              </a:rPr>
              <a:t>)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26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57" y="3352914"/>
            <a:ext cx="1142886" cy="114288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914400" y="52578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Shadow Value Detector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16-Point Star 20"/>
          <p:cNvSpPr/>
          <p:nvPr/>
        </p:nvSpPr>
        <p:spPr bwMode="auto">
          <a:xfrm>
            <a:off x="3238499" y="4953000"/>
            <a:ext cx="2209800" cy="838200"/>
          </a:xfrm>
          <a:prstGeom prst="star16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+mn-lt"/>
              </a:rPr>
              <a:t>Meta-data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276600" y="3962400"/>
            <a:ext cx="2209800" cy="41910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No meta-data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4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5" grpId="0" animBg="1"/>
      <p:bldP spid="25" grpId="1" animBg="1"/>
      <p:bldP spid="21" grpId="0" animBg="1"/>
      <p:bldP spid="21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for Dataflow Sampling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3652-29FC-4863-885F-EF39FB626472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064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/>
              <a:t>Remove</a:t>
            </a:r>
            <a:r>
              <a:rPr lang="en-US" dirty="0" smtClean="0"/>
              <a:t> </a:t>
            </a:r>
            <a:r>
              <a:rPr lang="en-US" dirty="0" err="1" smtClean="0"/>
              <a:t>dataflows</a:t>
            </a:r>
            <a:r>
              <a:rPr lang="en-US" dirty="0" smtClean="0"/>
              <a:t> if execution is too slow</a:t>
            </a:r>
            <a:endParaRPr lang="en-US" b="1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914400" y="1884362"/>
            <a:ext cx="7315200" cy="2611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Sampling Analysis Tool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  <a:alpha val="75000"/>
                  <a:lumMod val="50000"/>
                  <a:lumOff val="5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Instrumented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447800" y="28297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Native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4114800" y="4419599"/>
            <a:ext cx="457200" cy="914400"/>
          </a:xfrm>
          <a:prstGeom prst="downArrow">
            <a:avLst/>
          </a:prstGeom>
          <a:solidFill>
            <a:srgbClr val="FF0000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53000" y="23622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Instrumented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pic>
        <p:nvPicPr>
          <p:cNvPr id="26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57" y="3352914"/>
            <a:ext cx="1142886" cy="114288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914400" y="52578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Shadow Value Detector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16-Point Star 20"/>
          <p:cNvSpPr/>
          <p:nvPr/>
        </p:nvSpPr>
        <p:spPr bwMode="auto">
          <a:xfrm>
            <a:off x="3238499" y="4953000"/>
            <a:ext cx="2209800" cy="838200"/>
          </a:xfrm>
          <a:prstGeom prst="star16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+mn-lt"/>
              </a:rPr>
              <a:t>Meta-data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114800" y="4343400"/>
            <a:ext cx="457200" cy="914400"/>
          </a:xfrm>
          <a:prstGeom prst="downArrow">
            <a:avLst/>
          </a:prstGeom>
          <a:solidFill>
            <a:srgbClr val="FF0000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71799" y="3958713"/>
            <a:ext cx="2743200" cy="41910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/>
              <a:t>Clear meta-data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29" name="16-Point Star 28"/>
          <p:cNvSpPr/>
          <p:nvPr/>
        </p:nvSpPr>
        <p:spPr bwMode="auto">
          <a:xfrm>
            <a:off x="2971799" y="3633019"/>
            <a:ext cx="2743200" cy="838200"/>
          </a:xfrm>
          <a:prstGeom prst="star16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dk1"/>
                </a:solidFill>
                <a:latin typeface="+mn-lt"/>
              </a:rPr>
              <a:t>OH Threshold</a:t>
            </a: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558" y="2743200"/>
            <a:ext cx="1828801" cy="1371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42045"/>
            <a:ext cx="781050" cy="90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58" y="2753353"/>
            <a:ext cx="1828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53353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mph" presetSubtype="0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3" grpId="0" animBg="1"/>
      <p:bldP spid="23" grpId="1" animBg="1"/>
      <p:bldP spid="25" grpId="0" animBg="1"/>
      <p:bldP spid="2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Taint analysis sampling system</a:t>
            </a:r>
          </a:p>
          <a:p>
            <a:pPr lvl="1"/>
            <a:r>
              <a:rPr lang="en-US" dirty="0"/>
              <a:t>Network packets untrusted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-based </a:t>
            </a:r>
            <a:r>
              <a:rPr lang="en-US" dirty="0"/>
              <a:t>demand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Whole-system analysis with modified QEMU</a:t>
            </a:r>
          </a:p>
          <a:p>
            <a:r>
              <a:rPr lang="en-US" dirty="0" smtClean="0"/>
              <a:t>Overhead Manager (OHM) is user-controlled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533400" y="3733800"/>
            <a:ext cx="7848600" cy="2362200"/>
          </a:xfrm>
          <a:prstGeom prst="roundRect">
            <a:avLst/>
          </a:prstGeom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Xen Hypervisor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5638800" y="4206240"/>
            <a:ext cx="2514600" cy="1828800"/>
            <a:chOff x="6019800" y="1676400"/>
            <a:chExt cx="2514600" cy="1828800"/>
          </a:xfrm>
        </p:grpSpPr>
        <p:sp>
          <p:nvSpPr>
            <p:cNvPr id="52" name="Rounded Rectangle 51"/>
            <p:cNvSpPr/>
            <p:nvPr/>
          </p:nvSpPr>
          <p:spPr>
            <a:xfrm>
              <a:off x="6019800" y="1676400"/>
              <a:ext cx="2514600" cy="1828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OS and Applications</a:t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172200" y="2133600"/>
              <a:ext cx="6096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858000" y="2133600"/>
              <a:ext cx="6096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772400" y="2133600"/>
              <a:ext cx="6096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</a:t>
              </a:r>
              <a:endParaRPr lang="en-US" sz="16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24352" y="222146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172200" y="2819400"/>
              <a:ext cx="22098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</a:t>
              </a:r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685800" y="4343400"/>
            <a:ext cx="1143000" cy="1447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ShadowPage</a:t>
            </a:r>
            <a:r>
              <a:rPr lang="en-US" dirty="0" smtClean="0"/>
              <a:t> Table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81200" y="4206240"/>
            <a:ext cx="3581400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 VM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3200400" y="4648200"/>
            <a:ext cx="1219200" cy="1143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Taint Analysis QEMU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2286000" y="4648200"/>
            <a:ext cx="914400" cy="112776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Stack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419600" y="4648200"/>
            <a:ext cx="914400" cy="112776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OHM</a:t>
            </a:r>
          </a:p>
        </p:txBody>
      </p:sp>
    </p:spTree>
    <p:extLst>
      <p:ext uri="{BB962C8B-B14F-4D97-AF65-F5344CB8AC3E}">
        <p14:creationId xmlns:p14="http://schemas.microsoft.com/office/powerpoint/2010/main" val="13641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– Network Throughput</a:t>
            </a:r>
          </a:p>
          <a:p>
            <a:pPr lvl="1"/>
            <a:r>
              <a:rPr lang="en-US" i="1" dirty="0" smtClean="0"/>
              <a:t>Example: </a:t>
            </a:r>
            <a:r>
              <a:rPr lang="en-US" b="1" i="1" dirty="0" err="1" smtClean="0"/>
              <a:t>ssh_receive</a:t>
            </a:r>
            <a:endParaRPr lang="en-US" b="1" i="1" dirty="0" smtClean="0"/>
          </a:p>
          <a:p>
            <a:r>
              <a:rPr lang="en-US" dirty="0" smtClean="0"/>
              <a:t>Accuracy of Sampling Analysis</a:t>
            </a:r>
          </a:p>
          <a:p>
            <a:pPr lvl="1"/>
            <a:r>
              <a:rPr lang="en-US" dirty="0" smtClean="0"/>
              <a:t>Real-world</a:t>
            </a:r>
            <a:r>
              <a:rPr lang="en-US" b="1" dirty="0" smtClean="0"/>
              <a:t> </a:t>
            </a:r>
            <a:r>
              <a:rPr lang="en-US" dirty="0" smtClean="0"/>
              <a:t>Security Exploits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61237"/>
              </p:ext>
            </p:extLst>
          </p:nvPr>
        </p:nvGraphicFramePr>
        <p:xfrm>
          <a:off x="457200" y="3200400"/>
          <a:ext cx="8229600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4000"/>
                <a:gridCol w="670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Error 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Stack overflow in Apache Tomcat JK Connector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Eggdrop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Stack overflow in </a:t>
                      </a:r>
                      <a:r>
                        <a:rPr lang="en-US" sz="2400" dirty="0" err="1" smtClean="0"/>
                        <a:t>Eggdrop</a:t>
                      </a:r>
                      <a:r>
                        <a:rPr lang="en-US" sz="2400" dirty="0" smtClean="0"/>
                        <a:t> IRC</a:t>
                      </a:r>
                      <a:r>
                        <a:rPr lang="en-US" sz="2400" baseline="0" dirty="0" smtClean="0"/>
                        <a:t> bot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Lynx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Stack overflow in Lynx web browser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ProFTPD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Heap smashing attack on </a:t>
                      </a:r>
                      <a:r>
                        <a:rPr lang="en-US" sz="2400" dirty="0" err="1" smtClean="0"/>
                        <a:t>ProFTPD</a:t>
                      </a:r>
                      <a:r>
                        <a:rPr lang="en-US" sz="2400" dirty="0" smtClean="0"/>
                        <a:t> Server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Squid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Heap smashing attack on Squid proxy server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6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305800" cy="19812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NIST: SW errors cost U.S. ~$60 billion/year as of 2002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FBI CCS: Security Issues $67 billion/year as of 2005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&gt;⅓ from viruses, network intrusion,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Errors Abound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3048000"/>
            <a:ext cx="7315200" cy="2971803"/>
            <a:chOff x="5232925" y="2590799"/>
            <a:chExt cx="4748981" cy="2362202"/>
          </a:xfrm>
        </p:grpSpPr>
        <p:sp>
          <p:nvSpPr>
            <p:cNvPr id="7" name="Rounded Rectangle 6"/>
            <p:cNvSpPr/>
            <p:nvPr/>
          </p:nvSpPr>
          <p:spPr>
            <a:xfrm>
              <a:off x="5232925" y="2590799"/>
              <a:ext cx="4748981" cy="228599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537911089"/>
                </p:ext>
              </p:extLst>
            </p:nvPr>
          </p:nvGraphicFramePr>
          <p:xfrm>
            <a:off x="5257801" y="2895600"/>
            <a:ext cx="4681138" cy="20574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334000" y="2667000"/>
              <a:ext cx="4503175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CERT-Cataloged Vulnerabilities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85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0 0.1443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ssh_receive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Dataflow Sampling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023216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173069"/>
            <a:ext cx="1800664" cy="646331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Throughput with no analysis</a:t>
            </a:r>
          </a:p>
        </p:txBody>
      </p:sp>
    </p:spTree>
    <p:extLst>
      <p:ext uri="{BB962C8B-B14F-4D97-AF65-F5344CB8AC3E}">
        <p14:creationId xmlns:p14="http://schemas.microsoft.com/office/powerpoint/2010/main" val="1904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netcat_receive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Dataflow Sampling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522109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1676400"/>
            <a:ext cx="1800664" cy="646331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Throughput with no analysis</a:t>
            </a:r>
          </a:p>
        </p:txBody>
      </p:sp>
    </p:spTree>
    <p:extLst>
      <p:ext uri="{BB962C8B-B14F-4D97-AF65-F5344CB8AC3E}">
        <p14:creationId xmlns:p14="http://schemas.microsoft.com/office/powerpoint/2010/main" val="18866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ssh_transmit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Dataflow Sampling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98331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1523999"/>
            <a:ext cx="1800664" cy="646331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Throughput with no analysis</a:t>
            </a:r>
          </a:p>
        </p:txBody>
      </p:sp>
    </p:spTree>
    <p:extLst>
      <p:ext uri="{BB962C8B-B14F-4D97-AF65-F5344CB8AC3E}">
        <p14:creationId xmlns:p14="http://schemas.microsoft.com/office/powerpoint/2010/main" val="37243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at Very Low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time in analysis: 1% every 10 seconds</a:t>
            </a:r>
          </a:p>
          <a:p>
            <a:r>
              <a:rPr lang="en-US" dirty="0" smtClean="0"/>
              <a:t>Always stop analysis after threshold</a:t>
            </a:r>
          </a:p>
          <a:p>
            <a:pPr lvl="1"/>
            <a:r>
              <a:rPr lang="en-US" dirty="0" smtClean="0"/>
              <a:t>Lowest probability of detecting exploits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24929"/>
              </p:ext>
            </p:extLst>
          </p:nvPr>
        </p:nvGraphicFramePr>
        <p:xfrm>
          <a:off x="1143000" y="2971800"/>
          <a:ext cx="6705600" cy="2743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52600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Chance of Detecting Exploit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Eggdrop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Lynx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ProFTPD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Squid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netcat_receive</a:t>
            </a:r>
            <a:r>
              <a:rPr lang="en-US" dirty="0" smtClean="0"/>
              <a:t> running with benchmark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with Background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5612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12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with Background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 err="1" smtClean="0"/>
              <a:t>ssh_receive</a:t>
            </a:r>
            <a:r>
              <a:rPr lang="en-US" sz="2400" dirty="0" smtClean="0"/>
              <a:t> running in background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43031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447800" y="2362200"/>
            <a:ext cx="7239000" cy="2667000"/>
          </a:xfrm>
          <a:prstGeom prst="line">
            <a:avLst/>
          </a:prstGeom>
          <a:ln w="381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Dynamic dataflow sampling gives users a</a:t>
            </a:r>
            <a:br>
              <a:rPr lang="en-US" dirty="0" smtClean="0"/>
            </a:br>
            <a:r>
              <a:rPr lang="en-US" dirty="0" smtClean="0"/>
              <a:t>knob to control accuracy vs. performance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Better </a:t>
            </a:r>
            <a:r>
              <a:rPr lang="en-US" dirty="0"/>
              <a:t>methods of </a:t>
            </a:r>
            <a:r>
              <a:rPr lang="en-US" dirty="0" smtClean="0"/>
              <a:t>sample choices</a:t>
            </a:r>
            <a:endParaRPr lang="en-US" dirty="0"/>
          </a:p>
          <a:p>
            <a:r>
              <a:rPr lang="en-US" dirty="0" smtClean="0"/>
              <a:t>Combine </a:t>
            </a:r>
            <a:r>
              <a:rPr lang="en-US" dirty="0"/>
              <a:t>static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types of sampling analysis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58285"/>
            <a:ext cx="2743200" cy="209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58285"/>
            <a:ext cx="2743200" cy="2096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58285"/>
            <a:ext cx="2743200" cy="20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14E-6 L 0.24167 0.003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14E-6 L -0.25 0.003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Software Errors and Security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Dynamic Dataflow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Sampling and Distributed Analysis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Prototype System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Performance and Accuracy</a:t>
            </a:r>
          </a:p>
        </p:txBody>
      </p:sp>
    </p:spTree>
    <p:extLst>
      <p:ext uri="{BB962C8B-B14F-4D97-AF65-F5344CB8AC3E}">
        <p14:creationId xmlns:p14="http://schemas.microsoft.com/office/powerpoint/2010/main" val="23805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4143"/>
            <a:ext cx="2419350" cy="483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Security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Analyze source, formal reasoning</a:t>
            </a:r>
          </a:p>
          <a:p>
            <a:pPr lvl="1">
              <a:buClr>
                <a:srgbClr val="008000"/>
              </a:buClr>
              <a:buSzPct val="100000"/>
              <a:buFont typeface="Arial" pitchFamily="34" charset="0"/>
              <a:buChar char="+"/>
            </a:pPr>
            <a:r>
              <a:rPr lang="en-US" dirty="0" smtClean="0"/>
              <a:t>Find all reachable, defined errors</a:t>
            </a:r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–"/>
            </a:pPr>
            <a:r>
              <a:rPr lang="en-US" dirty="0" smtClean="0"/>
              <a:t>Intractable, requires expert input,</a:t>
            </a:r>
            <a:br>
              <a:rPr lang="en-US" dirty="0" smtClean="0"/>
            </a:br>
            <a:r>
              <a:rPr lang="en-US" b="1" dirty="0" smtClean="0"/>
              <a:t>no system state</a:t>
            </a:r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Observe and test runtime state</a:t>
            </a:r>
          </a:p>
          <a:p>
            <a:pPr lvl="1">
              <a:buClr>
                <a:srgbClr val="008000"/>
              </a:buClr>
              <a:buSzPct val="100000"/>
              <a:buFont typeface="Arial" pitchFamily="34" charset="0"/>
              <a:buChar char="+"/>
            </a:pPr>
            <a:r>
              <a:rPr lang="en-US" dirty="0" smtClean="0"/>
              <a:t>Find deep errors as they happen</a:t>
            </a:r>
            <a:endParaRPr lang="en-US" dirty="0"/>
          </a:p>
          <a:p>
            <a:pPr lvl="1">
              <a:buClr>
                <a:srgbClr val="FF0000"/>
              </a:buClr>
              <a:buSzPct val="100000"/>
              <a:buFont typeface="Arial" pitchFamily="34" charset="0"/>
              <a:buChar char="–"/>
            </a:pPr>
            <a:r>
              <a:rPr lang="en-US" dirty="0" smtClean="0"/>
              <a:t>Only along traversed path,</a:t>
            </a:r>
            <a:br>
              <a:rPr lang="en-US" dirty="0" smtClean="0"/>
            </a:br>
            <a:r>
              <a:rPr lang="en-US" b="1" dirty="0" smtClean="0"/>
              <a:t>very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8" name="Picture 7" descr="CoverStat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98120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Klocwor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990600"/>
            <a:ext cx="2190750" cy="2571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23498" y="3428780"/>
            <a:ext cx="3044302" cy="1320635"/>
            <a:chOff x="5871098" y="3263920"/>
            <a:chExt cx="3044302" cy="13206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098" y="3263920"/>
              <a:ext cx="1536508" cy="132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162" y="3505200"/>
              <a:ext cx="1295238" cy="99047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13060"/>
            <a:ext cx="1359210" cy="1054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23" y="4997330"/>
            <a:ext cx="1542977" cy="8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4114800" y="4572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Buffer Overflow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8077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void </a:t>
            </a:r>
            <a:r>
              <a:rPr lang="en-US" dirty="0" err="1" smtClean="0"/>
              <a:t>foo</a:t>
            </a:r>
            <a:r>
              <a:rPr lang="en-US" dirty="0" smtClean="0"/>
              <a:t>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local_variables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buffer[256];</a:t>
            </a:r>
          </a:p>
          <a:p>
            <a:r>
              <a:rPr lang="en-US" dirty="0" smtClean="0"/>
              <a:t>   …</a:t>
            </a:r>
          </a:p>
          <a:p>
            <a:r>
              <a:rPr lang="en-US" dirty="0" smtClean="0"/>
              <a:t>   buffer = </a:t>
            </a:r>
            <a:r>
              <a:rPr lang="en-US" dirty="0" err="1" smtClean="0"/>
              <a:t>read_input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…</a:t>
            </a:r>
          </a:p>
          <a:p>
            <a:r>
              <a:rPr lang="en-US" dirty="0" smtClean="0"/>
              <a:t>   return;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1676400"/>
            <a:ext cx="3352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286000"/>
            <a:ext cx="3352800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724400" y="3200400"/>
            <a:ext cx="3352800" cy="2362200"/>
          </a:xfrm>
          <a:custGeom>
            <a:avLst/>
            <a:gdLst>
              <a:gd name="connsiteX0" fmla="*/ 0 w 3352800"/>
              <a:gd name="connsiteY0" fmla="*/ 393708 h 2362200"/>
              <a:gd name="connsiteX1" fmla="*/ 115315 w 3352800"/>
              <a:gd name="connsiteY1" fmla="*/ 115314 h 2362200"/>
              <a:gd name="connsiteX2" fmla="*/ 393709 w 3352800"/>
              <a:gd name="connsiteY2" fmla="*/ 0 h 2362200"/>
              <a:gd name="connsiteX3" fmla="*/ 2959092 w 3352800"/>
              <a:gd name="connsiteY3" fmla="*/ 0 h 2362200"/>
              <a:gd name="connsiteX4" fmla="*/ 3237486 w 3352800"/>
              <a:gd name="connsiteY4" fmla="*/ 115315 h 2362200"/>
              <a:gd name="connsiteX5" fmla="*/ 3352800 w 3352800"/>
              <a:gd name="connsiteY5" fmla="*/ 393709 h 2362200"/>
              <a:gd name="connsiteX6" fmla="*/ 3352800 w 3352800"/>
              <a:gd name="connsiteY6" fmla="*/ 1968492 h 2362200"/>
              <a:gd name="connsiteX7" fmla="*/ 3237486 w 3352800"/>
              <a:gd name="connsiteY7" fmla="*/ 2246886 h 2362200"/>
              <a:gd name="connsiteX8" fmla="*/ 2959092 w 3352800"/>
              <a:gd name="connsiteY8" fmla="*/ 2362200 h 2362200"/>
              <a:gd name="connsiteX9" fmla="*/ 393708 w 3352800"/>
              <a:gd name="connsiteY9" fmla="*/ 2362200 h 2362200"/>
              <a:gd name="connsiteX10" fmla="*/ 115314 w 3352800"/>
              <a:gd name="connsiteY10" fmla="*/ 2246885 h 2362200"/>
              <a:gd name="connsiteX11" fmla="*/ 0 w 3352800"/>
              <a:gd name="connsiteY11" fmla="*/ 1968491 h 2362200"/>
              <a:gd name="connsiteX12" fmla="*/ 0 w 3352800"/>
              <a:gd name="connsiteY12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2800" h="2362200">
                <a:moveTo>
                  <a:pt x="0" y="393708"/>
                </a:moveTo>
                <a:cubicBezTo>
                  <a:pt x="0" y="289290"/>
                  <a:pt x="41480" y="189149"/>
                  <a:pt x="115315" y="115314"/>
                </a:cubicBezTo>
                <a:cubicBezTo>
                  <a:pt x="189150" y="41480"/>
                  <a:pt x="289291" y="0"/>
                  <a:pt x="393709" y="0"/>
                </a:cubicBezTo>
                <a:lnTo>
                  <a:pt x="2959092" y="0"/>
                </a:lnTo>
                <a:cubicBezTo>
                  <a:pt x="3063510" y="0"/>
                  <a:pt x="3163651" y="41480"/>
                  <a:pt x="3237486" y="115315"/>
                </a:cubicBezTo>
                <a:cubicBezTo>
                  <a:pt x="3311320" y="189150"/>
                  <a:pt x="3352800" y="289291"/>
                  <a:pt x="3352800" y="393709"/>
                </a:cubicBezTo>
                <a:lnTo>
                  <a:pt x="3352800" y="1968492"/>
                </a:lnTo>
                <a:cubicBezTo>
                  <a:pt x="3352800" y="2072910"/>
                  <a:pt x="3311320" y="2173051"/>
                  <a:pt x="3237486" y="2246886"/>
                </a:cubicBezTo>
                <a:cubicBezTo>
                  <a:pt x="3163651" y="2320721"/>
                  <a:pt x="3063510" y="2362200"/>
                  <a:pt x="2959092" y="2362200"/>
                </a:cubicBezTo>
                <a:lnTo>
                  <a:pt x="393708" y="2362200"/>
                </a:lnTo>
                <a:cubicBezTo>
                  <a:pt x="289290" y="2362200"/>
                  <a:pt x="189149" y="2320720"/>
                  <a:pt x="115314" y="2246885"/>
                </a:cubicBezTo>
                <a:cubicBezTo>
                  <a:pt x="41479" y="2173050"/>
                  <a:pt x="0" y="2072909"/>
                  <a:pt x="0" y="1968491"/>
                </a:cubicBezTo>
                <a:lnTo>
                  <a:pt x="0" y="3937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3200400"/>
            <a:ext cx="3352800" cy="2362200"/>
            <a:chOff x="4724400" y="3657600"/>
            <a:chExt cx="3352800" cy="2362200"/>
          </a:xfrm>
        </p:grpSpPr>
        <p:sp>
          <p:nvSpPr>
            <p:cNvPr id="10" name="Freeform 9"/>
            <p:cNvSpPr/>
            <p:nvPr/>
          </p:nvSpPr>
          <p:spPr>
            <a:xfrm>
              <a:off x="4724400" y="3657600"/>
              <a:ext cx="3352800" cy="2362200"/>
            </a:xfrm>
            <a:custGeom>
              <a:avLst/>
              <a:gdLst>
                <a:gd name="connsiteX0" fmla="*/ 0 w 3352800"/>
                <a:gd name="connsiteY0" fmla="*/ 393708 h 2362200"/>
                <a:gd name="connsiteX1" fmla="*/ 115315 w 3352800"/>
                <a:gd name="connsiteY1" fmla="*/ 115314 h 2362200"/>
                <a:gd name="connsiteX2" fmla="*/ 393709 w 3352800"/>
                <a:gd name="connsiteY2" fmla="*/ 0 h 2362200"/>
                <a:gd name="connsiteX3" fmla="*/ 2959092 w 3352800"/>
                <a:gd name="connsiteY3" fmla="*/ 0 h 2362200"/>
                <a:gd name="connsiteX4" fmla="*/ 3237486 w 3352800"/>
                <a:gd name="connsiteY4" fmla="*/ 115315 h 2362200"/>
                <a:gd name="connsiteX5" fmla="*/ 3352800 w 3352800"/>
                <a:gd name="connsiteY5" fmla="*/ 393709 h 2362200"/>
                <a:gd name="connsiteX6" fmla="*/ 3352800 w 3352800"/>
                <a:gd name="connsiteY6" fmla="*/ 1968492 h 2362200"/>
                <a:gd name="connsiteX7" fmla="*/ 3237486 w 3352800"/>
                <a:gd name="connsiteY7" fmla="*/ 2246886 h 2362200"/>
                <a:gd name="connsiteX8" fmla="*/ 2959092 w 3352800"/>
                <a:gd name="connsiteY8" fmla="*/ 2362200 h 2362200"/>
                <a:gd name="connsiteX9" fmla="*/ 393708 w 3352800"/>
                <a:gd name="connsiteY9" fmla="*/ 2362200 h 2362200"/>
                <a:gd name="connsiteX10" fmla="*/ 115314 w 3352800"/>
                <a:gd name="connsiteY10" fmla="*/ 2246885 h 2362200"/>
                <a:gd name="connsiteX11" fmla="*/ 0 w 3352800"/>
                <a:gd name="connsiteY11" fmla="*/ 1968491 h 2362200"/>
                <a:gd name="connsiteX12" fmla="*/ 0 w 3352800"/>
                <a:gd name="connsiteY12" fmla="*/ 393708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2800" h="2362200">
                  <a:moveTo>
                    <a:pt x="0" y="393708"/>
                  </a:moveTo>
                  <a:cubicBezTo>
                    <a:pt x="0" y="289290"/>
                    <a:pt x="41480" y="189149"/>
                    <a:pt x="115315" y="115314"/>
                  </a:cubicBezTo>
                  <a:cubicBezTo>
                    <a:pt x="189150" y="41480"/>
                    <a:pt x="289291" y="0"/>
                    <a:pt x="393709" y="0"/>
                  </a:cubicBezTo>
                  <a:lnTo>
                    <a:pt x="2959092" y="0"/>
                  </a:lnTo>
                  <a:cubicBezTo>
                    <a:pt x="3063510" y="0"/>
                    <a:pt x="3163651" y="41480"/>
                    <a:pt x="3237486" y="115315"/>
                  </a:cubicBezTo>
                  <a:cubicBezTo>
                    <a:pt x="3311320" y="189150"/>
                    <a:pt x="3352800" y="289291"/>
                    <a:pt x="3352800" y="393709"/>
                  </a:cubicBezTo>
                  <a:lnTo>
                    <a:pt x="3352800" y="1968492"/>
                  </a:lnTo>
                  <a:cubicBezTo>
                    <a:pt x="3352800" y="2072910"/>
                    <a:pt x="3311320" y="2173051"/>
                    <a:pt x="3237486" y="2246886"/>
                  </a:cubicBezTo>
                  <a:cubicBezTo>
                    <a:pt x="3163651" y="2320721"/>
                    <a:pt x="3063510" y="2362200"/>
                    <a:pt x="2959092" y="2362200"/>
                  </a:cubicBezTo>
                  <a:lnTo>
                    <a:pt x="393708" y="2362200"/>
                  </a:lnTo>
                  <a:cubicBezTo>
                    <a:pt x="289290" y="2362200"/>
                    <a:pt x="189149" y="2320720"/>
                    <a:pt x="115314" y="2246885"/>
                  </a:cubicBezTo>
                  <a:cubicBezTo>
                    <a:pt x="41479" y="2173050"/>
                    <a:pt x="0" y="2072909"/>
                    <a:pt x="0" y="1968491"/>
                  </a:cubicBezTo>
                  <a:lnTo>
                    <a:pt x="0" y="39370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buffer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24400" y="4267200"/>
              <a:ext cx="3352800" cy="1752600"/>
            </a:xfrm>
            <a:custGeom>
              <a:avLst/>
              <a:gdLst>
                <a:gd name="connsiteX0" fmla="*/ 0 w 3352800"/>
                <a:gd name="connsiteY0" fmla="*/ 393708 h 2362200"/>
                <a:gd name="connsiteX1" fmla="*/ 115315 w 3352800"/>
                <a:gd name="connsiteY1" fmla="*/ 115314 h 2362200"/>
                <a:gd name="connsiteX2" fmla="*/ 393709 w 3352800"/>
                <a:gd name="connsiteY2" fmla="*/ 0 h 2362200"/>
                <a:gd name="connsiteX3" fmla="*/ 2959092 w 3352800"/>
                <a:gd name="connsiteY3" fmla="*/ 0 h 2362200"/>
                <a:gd name="connsiteX4" fmla="*/ 3237486 w 3352800"/>
                <a:gd name="connsiteY4" fmla="*/ 115315 h 2362200"/>
                <a:gd name="connsiteX5" fmla="*/ 3352800 w 3352800"/>
                <a:gd name="connsiteY5" fmla="*/ 393709 h 2362200"/>
                <a:gd name="connsiteX6" fmla="*/ 3352800 w 3352800"/>
                <a:gd name="connsiteY6" fmla="*/ 1968492 h 2362200"/>
                <a:gd name="connsiteX7" fmla="*/ 3237486 w 3352800"/>
                <a:gd name="connsiteY7" fmla="*/ 2246886 h 2362200"/>
                <a:gd name="connsiteX8" fmla="*/ 2959092 w 3352800"/>
                <a:gd name="connsiteY8" fmla="*/ 2362200 h 2362200"/>
                <a:gd name="connsiteX9" fmla="*/ 393708 w 3352800"/>
                <a:gd name="connsiteY9" fmla="*/ 2362200 h 2362200"/>
                <a:gd name="connsiteX10" fmla="*/ 115314 w 3352800"/>
                <a:gd name="connsiteY10" fmla="*/ 2246885 h 2362200"/>
                <a:gd name="connsiteX11" fmla="*/ 0 w 3352800"/>
                <a:gd name="connsiteY11" fmla="*/ 1968491 h 2362200"/>
                <a:gd name="connsiteX12" fmla="*/ 0 w 3352800"/>
                <a:gd name="connsiteY12" fmla="*/ 393708 h 2362200"/>
                <a:gd name="connsiteX0" fmla="*/ 0 w 3352800"/>
                <a:gd name="connsiteY0" fmla="*/ 393708 h 2362200"/>
                <a:gd name="connsiteX1" fmla="*/ 115315 w 3352800"/>
                <a:gd name="connsiteY1" fmla="*/ 115314 h 2362200"/>
                <a:gd name="connsiteX2" fmla="*/ 393709 w 3352800"/>
                <a:gd name="connsiteY2" fmla="*/ 457200 h 2362200"/>
                <a:gd name="connsiteX3" fmla="*/ 2959092 w 3352800"/>
                <a:gd name="connsiteY3" fmla="*/ 0 h 2362200"/>
                <a:gd name="connsiteX4" fmla="*/ 3237486 w 3352800"/>
                <a:gd name="connsiteY4" fmla="*/ 115315 h 2362200"/>
                <a:gd name="connsiteX5" fmla="*/ 3352800 w 3352800"/>
                <a:gd name="connsiteY5" fmla="*/ 393709 h 2362200"/>
                <a:gd name="connsiteX6" fmla="*/ 3352800 w 3352800"/>
                <a:gd name="connsiteY6" fmla="*/ 1968492 h 2362200"/>
                <a:gd name="connsiteX7" fmla="*/ 3237486 w 3352800"/>
                <a:gd name="connsiteY7" fmla="*/ 2246886 h 2362200"/>
                <a:gd name="connsiteX8" fmla="*/ 2959092 w 3352800"/>
                <a:gd name="connsiteY8" fmla="*/ 2362200 h 2362200"/>
                <a:gd name="connsiteX9" fmla="*/ 393708 w 3352800"/>
                <a:gd name="connsiteY9" fmla="*/ 2362200 h 2362200"/>
                <a:gd name="connsiteX10" fmla="*/ 115314 w 3352800"/>
                <a:gd name="connsiteY10" fmla="*/ 2246885 h 2362200"/>
                <a:gd name="connsiteX11" fmla="*/ 0 w 3352800"/>
                <a:gd name="connsiteY11" fmla="*/ 1968491 h 2362200"/>
                <a:gd name="connsiteX12" fmla="*/ 0 w 3352800"/>
                <a:gd name="connsiteY12" fmla="*/ 393708 h 2362200"/>
                <a:gd name="connsiteX0" fmla="*/ 0 w 3352800"/>
                <a:gd name="connsiteY0" fmla="*/ 393708 h 2362200"/>
                <a:gd name="connsiteX1" fmla="*/ 115315 w 3352800"/>
                <a:gd name="connsiteY1" fmla="*/ 420114 h 2362200"/>
                <a:gd name="connsiteX2" fmla="*/ 393709 w 3352800"/>
                <a:gd name="connsiteY2" fmla="*/ 457200 h 2362200"/>
                <a:gd name="connsiteX3" fmla="*/ 2959092 w 3352800"/>
                <a:gd name="connsiteY3" fmla="*/ 0 h 2362200"/>
                <a:gd name="connsiteX4" fmla="*/ 3237486 w 3352800"/>
                <a:gd name="connsiteY4" fmla="*/ 115315 h 2362200"/>
                <a:gd name="connsiteX5" fmla="*/ 3352800 w 3352800"/>
                <a:gd name="connsiteY5" fmla="*/ 393709 h 2362200"/>
                <a:gd name="connsiteX6" fmla="*/ 3352800 w 3352800"/>
                <a:gd name="connsiteY6" fmla="*/ 1968492 h 2362200"/>
                <a:gd name="connsiteX7" fmla="*/ 3237486 w 3352800"/>
                <a:gd name="connsiteY7" fmla="*/ 2246886 h 2362200"/>
                <a:gd name="connsiteX8" fmla="*/ 2959092 w 3352800"/>
                <a:gd name="connsiteY8" fmla="*/ 2362200 h 2362200"/>
                <a:gd name="connsiteX9" fmla="*/ 393708 w 3352800"/>
                <a:gd name="connsiteY9" fmla="*/ 2362200 h 2362200"/>
                <a:gd name="connsiteX10" fmla="*/ 115314 w 3352800"/>
                <a:gd name="connsiteY10" fmla="*/ 2246885 h 2362200"/>
                <a:gd name="connsiteX11" fmla="*/ 0 w 3352800"/>
                <a:gd name="connsiteY11" fmla="*/ 1968491 h 2362200"/>
                <a:gd name="connsiteX12" fmla="*/ 0 w 3352800"/>
                <a:gd name="connsiteY12" fmla="*/ 393708 h 2362200"/>
                <a:gd name="connsiteX0" fmla="*/ 0 w 3352800"/>
                <a:gd name="connsiteY0" fmla="*/ 393708 h 2362200"/>
                <a:gd name="connsiteX1" fmla="*/ 115315 w 3352800"/>
                <a:gd name="connsiteY1" fmla="*/ 420114 h 2362200"/>
                <a:gd name="connsiteX2" fmla="*/ 393709 w 3352800"/>
                <a:gd name="connsiteY2" fmla="*/ 457200 h 2362200"/>
                <a:gd name="connsiteX3" fmla="*/ 401392 w 3352800"/>
                <a:gd name="connsiteY3" fmla="*/ 425003 h 2362200"/>
                <a:gd name="connsiteX4" fmla="*/ 2959092 w 3352800"/>
                <a:gd name="connsiteY4" fmla="*/ 0 h 2362200"/>
                <a:gd name="connsiteX5" fmla="*/ 3237486 w 3352800"/>
                <a:gd name="connsiteY5" fmla="*/ 115315 h 2362200"/>
                <a:gd name="connsiteX6" fmla="*/ 3352800 w 3352800"/>
                <a:gd name="connsiteY6" fmla="*/ 393709 h 2362200"/>
                <a:gd name="connsiteX7" fmla="*/ 3352800 w 3352800"/>
                <a:gd name="connsiteY7" fmla="*/ 1968492 h 2362200"/>
                <a:gd name="connsiteX8" fmla="*/ 3237486 w 3352800"/>
                <a:gd name="connsiteY8" fmla="*/ 2246886 h 2362200"/>
                <a:gd name="connsiteX9" fmla="*/ 2959092 w 3352800"/>
                <a:gd name="connsiteY9" fmla="*/ 2362200 h 2362200"/>
                <a:gd name="connsiteX10" fmla="*/ 393708 w 3352800"/>
                <a:gd name="connsiteY10" fmla="*/ 2362200 h 2362200"/>
                <a:gd name="connsiteX11" fmla="*/ 115314 w 3352800"/>
                <a:gd name="connsiteY11" fmla="*/ 2246885 h 2362200"/>
                <a:gd name="connsiteX12" fmla="*/ 0 w 3352800"/>
                <a:gd name="connsiteY12" fmla="*/ 1968491 h 2362200"/>
                <a:gd name="connsiteX13" fmla="*/ 0 w 3352800"/>
                <a:gd name="connsiteY13" fmla="*/ 393708 h 2362200"/>
                <a:gd name="connsiteX0" fmla="*/ 0 w 3352800"/>
                <a:gd name="connsiteY0" fmla="*/ 393708 h 2362200"/>
                <a:gd name="connsiteX1" fmla="*/ 115315 w 3352800"/>
                <a:gd name="connsiteY1" fmla="*/ 420114 h 2362200"/>
                <a:gd name="connsiteX2" fmla="*/ 393709 w 3352800"/>
                <a:gd name="connsiteY2" fmla="*/ 457200 h 2362200"/>
                <a:gd name="connsiteX3" fmla="*/ 401392 w 3352800"/>
                <a:gd name="connsiteY3" fmla="*/ 425003 h 2362200"/>
                <a:gd name="connsiteX4" fmla="*/ 2959092 w 3352800"/>
                <a:gd name="connsiteY4" fmla="*/ 0 h 2362200"/>
                <a:gd name="connsiteX5" fmla="*/ 3237486 w 3352800"/>
                <a:gd name="connsiteY5" fmla="*/ 343915 h 2362200"/>
                <a:gd name="connsiteX6" fmla="*/ 3352800 w 3352800"/>
                <a:gd name="connsiteY6" fmla="*/ 393709 h 2362200"/>
                <a:gd name="connsiteX7" fmla="*/ 3352800 w 3352800"/>
                <a:gd name="connsiteY7" fmla="*/ 1968492 h 2362200"/>
                <a:gd name="connsiteX8" fmla="*/ 3237486 w 3352800"/>
                <a:gd name="connsiteY8" fmla="*/ 2246886 h 2362200"/>
                <a:gd name="connsiteX9" fmla="*/ 2959092 w 3352800"/>
                <a:gd name="connsiteY9" fmla="*/ 2362200 h 2362200"/>
                <a:gd name="connsiteX10" fmla="*/ 393708 w 3352800"/>
                <a:gd name="connsiteY10" fmla="*/ 2362200 h 2362200"/>
                <a:gd name="connsiteX11" fmla="*/ 115314 w 3352800"/>
                <a:gd name="connsiteY11" fmla="*/ 2246885 h 2362200"/>
                <a:gd name="connsiteX12" fmla="*/ 0 w 3352800"/>
                <a:gd name="connsiteY12" fmla="*/ 1968491 h 2362200"/>
                <a:gd name="connsiteX13" fmla="*/ 0 w 3352800"/>
                <a:gd name="connsiteY13" fmla="*/ 393708 h 2362200"/>
                <a:gd name="connsiteX0" fmla="*/ 0 w 3352800"/>
                <a:gd name="connsiteY0" fmla="*/ 393708 h 2362200"/>
                <a:gd name="connsiteX1" fmla="*/ 343915 w 3352800"/>
                <a:gd name="connsiteY1" fmla="*/ 343914 h 2362200"/>
                <a:gd name="connsiteX2" fmla="*/ 393709 w 3352800"/>
                <a:gd name="connsiteY2" fmla="*/ 457200 h 2362200"/>
                <a:gd name="connsiteX3" fmla="*/ 401392 w 3352800"/>
                <a:gd name="connsiteY3" fmla="*/ 425003 h 2362200"/>
                <a:gd name="connsiteX4" fmla="*/ 2959092 w 3352800"/>
                <a:gd name="connsiteY4" fmla="*/ 0 h 2362200"/>
                <a:gd name="connsiteX5" fmla="*/ 3237486 w 3352800"/>
                <a:gd name="connsiteY5" fmla="*/ 343915 h 2362200"/>
                <a:gd name="connsiteX6" fmla="*/ 3352800 w 3352800"/>
                <a:gd name="connsiteY6" fmla="*/ 393709 h 2362200"/>
                <a:gd name="connsiteX7" fmla="*/ 3352800 w 3352800"/>
                <a:gd name="connsiteY7" fmla="*/ 1968492 h 2362200"/>
                <a:gd name="connsiteX8" fmla="*/ 3237486 w 3352800"/>
                <a:gd name="connsiteY8" fmla="*/ 2246886 h 2362200"/>
                <a:gd name="connsiteX9" fmla="*/ 2959092 w 3352800"/>
                <a:gd name="connsiteY9" fmla="*/ 2362200 h 2362200"/>
                <a:gd name="connsiteX10" fmla="*/ 393708 w 3352800"/>
                <a:gd name="connsiteY10" fmla="*/ 2362200 h 2362200"/>
                <a:gd name="connsiteX11" fmla="*/ 115314 w 3352800"/>
                <a:gd name="connsiteY11" fmla="*/ 2246885 h 2362200"/>
                <a:gd name="connsiteX12" fmla="*/ 0 w 3352800"/>
                <a:gd name="connsiteY12" fmla="*/ 1968491 h 2362200"/>
                <a:gd name="connsiteX13" fmla="*/ 0 w 3352800"/>
                <a:gd name="connsiteY13" fmla="*/ 393708 h 2362200"/>
                <a:gd name="connsiteX0" fmla="*/ 0 w 3352800"/>
                <a:gd name="connsiteY0" fmla="*/ 393708 h 2362200"/>
                <a:gd name="connsiteX1" fmla="*/ 393709 w 3352800"/>
                <a:gd name="connsiteY1" fmla="*/ 457200 h 2362200"/>
                <a:gd name="connsiteX2" fmla="*/ 401392 w 3352800"/>
                <a:gd name="connsiteY2" fmla="*/ 425003 h 2362200"/>
                <a:gd name="connsiteX3" fmla="*/ 2959092 w 3352800"/>
                <a:gd name="connsiteY3" fmla="*/ 0 h 2362200"/>
                <a:gd name="connsiteX4" fmla="*/ 3237486 w 3352800"/>
                <a:gd name="connsiteY4" fmla="*/ 343915 h 2362200"/>
                <a:gd name="connsiteX5" fmla="*/ 3352800 w 3352800"/>
                <a:gd name="connsiteY5" fmla="*/ 393709 h 2362200"/>
                <a:gd name="connsiteX6" fmla="*/ 3352800 w 3352800"/>
                <a:gd name="connsiteY6" fmla="*/ 1968492 h 2362200"/>
                <a:gd name="connsiteX7" fmla="*/ 3237486 w 3352800"/>
                <a:gd name="connsiteY7" fmla="*/ 2246886 h 2362200"/>
                <a:gd name="connsiteX8" fmla="*/ 2959092 w 3352800"/>
                <a:gd name="connsiteY8" fmla="*/ 2362200 h 2362200"/>
                <a:gd name="connsiteX9" fmla="*/ 393708 w 3352800"/>
                <a:gd name="connsiteY9" fmla="*/ 2362200 h 2362200"/>
                <a:gd name="connsiteX10" fmla="*/ 115314 w 3352800"/>
                <a:gd name="connsiteY10" fmla="*/ 2246885 h 2362200"/>
                <a:gd name="connsiteX11" fmla="*/ 0 w 3352800"/>
                <a:gd name="connsiteY11" fmla="*/ 1968491 h 2362200"/>
                <a:gd name="connsiteX12" fmla="*/ 0 w 3352800"/>
                <a:gd name="connsiteY12" fmla="*/ 393708 h 2362200"/>
                <a:gd name="connsiteX0" fmla="*/ 0 w 3352800"/>
                <a:gd name="connsiteY0" fmla="*/ 393708 h 2362200"/>
                <a:gd name="connsiteX1" fmla="*/ 393709 w 3352800"/>
                <a:gd name="connsiteY1" fmla="*/ 457200 h 2362200"/>
                <a:gd name="connsiteX2" fmla="*/ 2959092 w 3352800"/>
                <a:gd name="connsiteY2" fmla="*/ 0 h 2362200"/>
                <a:gd name="connsiteX3" fmla="*/ 3237486 w 3352800"/>
                <a:gd name="connsiteY3" fmla="*/ 343915 h 2362200"/>
                <a:gd name="connsiteX4" fmla="*/ 3352800 w 3352800"/>
                <a:gd name="connsiteY4" fmla="*/ 393709 h 2362200"/>
                <a:gd name="connsiteX5" fmla="*/ 3352800 w 3352800"/>
                <a:gd name="connsiteY5" fmla="*/ 1968492 h 2362200"/>
                <a:gd name="connsiteX6" fmla="*/ 3237486 w 3352800"/>
                <a:gd name="connsiteY6" fmla="*/ 2246886 h 2362200"/>
                <a:gd name="connsiteX7" fmla="*/ 2959092 w 3352800"/>
                <a:gd name="connsiteY7" fmla="*/ 2362200 h 2362200"/>
                <a:gd name="connsiteX8" fmla="*/ 393708 w 3352800"/>
                <a:gd name="connsiteY8" fmla="*/ 2362200 h 2362200"/>
                <a:gd name="connsiteX9" fmla="*/ 115314 w 3352800"/>
                <a:gd name="connsiteY9" fmla="*/ 2246885 h 2362200"/>
                <a:gd name="connsiteX10" fmla="*/ 0 w 3352800"/>
                <a:gd name="connsiteY10" fmla="*/ 1968491 h 2362200"/>
                <a:gd name="connsiteX11" fmla="*/ 0 w 3352800"/>
                <a:gd name="connsiteY11" fmla="*/ 393708 h 2362200"/>
                <a:gd name="connsiteX0" fmla="*/ 0 w 3498673"/>
                <a:gd name="connsiteY0" fmla="*/ 402007 h 2370499"/>
                <a:gd name="connsiteX1" fmla="*/ 2959092 w 3498673"/>
                <a:gd name="connsiteY1" fmla="*/ 8299 h 2370499"/>
                <a:gd name="connsiteX2" fmla="*/ 3237486 w 3498673"/>
                <a:gd name="connsiteY2" fmla="*/ 352214 h 2370499"/>
                <a:gd name="connsiteX3" fmla="*/ 3352800 w 3498673"/>
                <a:gd name="connsiteY3" fmla="*/ 402008 h 2370499"/>
                <a:gd name="connsiteX4" fmla="*/ 3352800 w 3498673"/>
                <a:gd name="connsiteY4" fmla="*/ 1976791 h 2370499"/>
                <a:gd name="connsiteX5" fmla="*/ 3237486 w 3498673"/>
                <a:gd name="connsiteY5" fmla="*/ 2255185 h 2370499"/>
                <a:gd name="connsiteX6" fmla="*/ 2959092 w 3498673"/>
                <a:gd name="connsiteY6" fmla="*/ 2370499 h 2370499"/>
                <a:gd name="connsiteX7" fmla="*/ 393708 w 3498673"/>
                <a:gd name="connsiteY7" fmla="*/ 2370499 h 2370499"/>
                <a:gd name="connsiteX8" fmla="*/ 115314 w 3498673"/>
                <a:gd name="connsiteY8" fmla="*/ 2255184 h 2370499"/>
                <a:gd name="connsiteX9" fmla="*/ 0 w 3498673"/>
                <a:gd name="connsiteY9" fmla="*/ 1976790 h 2370499"/>
                <a:gd name="connsiteX10" fmla="*/ 0 w 3498673"/>
                <a:gd name="connsiteY10" fmla="*/ 402007 h 2370499"/>
                <a:gd name="connsiteX0" fmla="*/ 0 w 3352800"/>
                <a:gd name="connsiteY0" fmla="*/ 270763 h 2239255"/>
                <a:gd name="connsiteX1" fmla="*/ 3237486 w 3352800"/>
                <a:gd name="connsiteY1" fmla="*/ 220970 h 2239255"/>
                <a:gd name="connsiteX2" fmla="*/ 3352800 w 3352800"/>
                <a:gd name="connsiteY2" fmla="*/ 270764 h 2239255"/>
                <a:gd name="connsiteX3" fmla="*/ 3352800 w 3352800"/>
                <a:gd name="connsiteY3" fmla="*/ 1845547 h 2239255"/>
                <a:gd name="connsiteX4" fmla="*/ 3237486 w 3352800"/>
                <a:gd name="connsiteY4" fmla="*/ 2123941 h 2239255"/>
                <a:gd name="connsiteX5" fmla="*/ 2959092 w 3352800"/>
                <a:gd name="connsiteY5" fmla="*/ 2239255 h 2239255"/>
                <a:gd name="connsiteX6" fmla="*/ 393708 w 3352800"/>
                <a:gd name="connsiteY6" fmla="*/ 2239255 h 2239255"/>
                <a:gd name="connsiteX7" fmla="*/ 115314 w 3352800"/>
                <a:gd name="connsiteY7" fmla="*/ 2123940 h 2239255"/>
                <a:gd name="connsiteX8" fmla="*/ 0 w 3352800"/>
                <a:gd name="connsiteY8" fmla="*/ 1845546 h 2239255"/>
                <a:gd name="connsiteX9" fmla="*/ 0 w 3352800"/>
                <a:gd name="connsiteY9" fmla="*/ 270763 h 2239255"/>
                <a:gd name="connsiteX0" fmla="*/ 0 w 3352800"/>
                <a:gd name="connsiteY0" fmla="*/ 262464 h 2230956"/>
                <a:gd name="connsiteX1" fmla="*/ 3352800 w 3352800"/>
                <a:gd name="connsiteY1" fmla="*/ 262465 h 2230956"/>
                <a:gd name="connsiteX2" fmla="*/ 3352800 w 3352800"/>
                <a:gd name="connsiteY2" fmla="*/ 1837248 h 2230956"/>
                <a:gd name="connsiteX3" fmla="*/ 3237486 w 3352800"/>
                <a:gd name="connsiteY3" fmla="*/ 2115642 h 2230956"/>
                <a:gd name="connsiteX4" fmla="*/ 2959092 w 3352800"/>
                <a:gd name="connsiteY4" fmla="*/ 2230956 h 2230956"/>
                <a:gd name="connsiteX5" fmla="*/ 393708 w 3352800"/>
                <a:gd name="connsiteY5" fmla="*/ 2230956 h 2230956"/>
                <a:gd name="connsiteX6" fmla="*/ 115314 w 3352800"/>
                <a:gd name="connsiteY6" fmla="*/ 2115641 h 2230956"/>
                <a:gd name="connsiteX7" fmla="*/ 0 w 3352800"/>
                <a:gd name="connsiteY7" fmla="*/ 1837247 h 2230956"/>
                <a:gd name="connsiteX8" fmla="*/ 0 w 3352800"/>
                <a:gd name="connsiteY8" fmla="*/ 262464 h 2230956"/>
                <a:gd name="connsiteX0" fmla="*/ 0 w 3352800"/>
                <a:gd name="connsiteY0" fmla="*/ 0 h 1968492"/>
                <a:gd name="connsiteX1" fmla="*/ 3352800 w 3352800"/>
                <a:gd name="connsiteY1" fmla="*/ 1 h 1968492"/>
                <a:gd name="connsiteX2" fmla="*/ 3352800 w 3352800"/>
                <a:gd name="connsiteY2" fmla="*/ 1574784 h 1968492"/>
                <a:gd name="connsiteX3" fmla="*/ 3237486 w 3352800"/>
                <a:gd name="connsiteY3" fmla="*/ 1853178 h 1968492"/>
                <a:gd name="connsiteX4" fmla="*/ 2959092 w 3352800"/>
                <a:gd name="connsiteY4" fmla="*/ 1968492 h 1968492"/>
                <a:gd name="connsiteX5" fmla="*/ 393708 w 3352800"/>
                <a:gd name="connsiteY5" fmla="*/ 1968492 h 1968492"/>
                <a:gd name="connsiteX6" fmla="*/ 115314 w 3352800"/>
                <a:gd name="connsiteY6" fmla="*/ 1853177 h 1968492"/>
                <a:gd name="connsiteX7" fmla="*/ 0 w 3352800"/>
                <a:gd name="connsiteY7" fmla="*/ 1574783 h 1968492"/>
                <a:gd name="connsiteX8" fmla="*/ 0 w 3352800"/>
                <a:gd name="connsiteY8" fmla="*/ 0 h 196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1968492">
                  <a:moveTo>
                    <a:pt x="0" y="0"/>
                  </a:moveTo>
                  <a:lnTo>
                    <a:pt x="3352800" y="1"/>
                  </a:lnTo>
                  <a:lnTo>
                    <a:pt x="3352800" y="1574784"/>
                  </a:lnTo>
                  <a:cubicBezTo>
                    <a:pt x="3352800" y="1679202"/>
                    <a:pt x="3311320" y="1779343"/>
                    <a:pt x="3237486" y="1853178"/>
                  </a:cubicBezTo>
                  <a:cubicBezTo>
                    <a:pt x="3163651" y="1927013"/>
                    <a:pt x="3063510" y="1968492"/>
                    <a:pt x="2959092" y="1968492"/>
                  </a:cubicBezTo>
                  <a:lnTo>
                    <a:pt x="393708" y="1968492"/>
                  </a:lnTo>
                  <a:cubicBezTo>
                    <a:pt x="289290" y="1968492"/>
                    <a:pt x="189149" y="1927012"/>
                    <a:pt x="115314" y="1853177"/>
                  </a:cubicBezTo>
                  <a:cubicBezTo>
                    <a:pt x="41479" y="1779342"/>
                    <a:pt x="0" y="1679201"/>
                    <a:pt x="0" y="1574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Up Arrow 11"/>
          <p:cNvSpPr/>
          <p:nvPr/>
        </p:nvSpPr>
        <p:spPr>
          <a:xfrm>
            <a:off x="8077200" y="3276600"/>
            <a:ext cx="228600" cy="220980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22646" y="3429000"/>
            <a:ext cx="492443" cy="20574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000" dirty="0" smtClean="0"/>
              <a:t>Buffer Fill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4724400" y="1676400"/>
            <a:ext cx="3352800" cy="609600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Return address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2286000"/>
            <a:ext cx="3352800" cy="914400"/>
          </a:xfrm>
          <a:prstGeom prst="round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 Local variables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724400" y="3200400"/>
            <a:ext cx="3352800" cy="2362200"/>
          </a:xfrm>
          <a:custGeom>
            <a:avLst/>
            <a:gdLst>
              <a:gd name="connsiteX0" fmla="*/ 0 w 3352800"/>
              <a:gd name="connsiteY0" fmla="*/ 393708 h 2362200"/>
              <a:gd name="connsiteX1" fmla="*/ 115315 w 3352800"/>
              <a:gd name="connsiteY1" fmla="*/ 115314 h 2362200"/>
              <a:gd name="connsiteX2" fmla="*/ 393709 w 3352800"/>
              <a:gd name="connsiteY2" fmla="*/ 0 h 2362200"/>
              <a:gd name="connsiteX3" fmla="*/ 2959092 w 3352800"/>
              <a:gd name="connsiteY3" fmla="*/ 0 h 2362200"/>
              <a:gd name="connsiteX4" fmla="*/ 3237486 w 3352800"/>
              <a:gd name="connsiteY4" fmla="*/ 115315 h 2362200"/>
              <a:gd name="connsiteX5" fmla="*/ 3352800 w 3352800"/>
              <a:gd name="connsiteY5" fmla="*/ 393709 h 2362200"/>
              <a:gd name="connsiteX6" fmla="*/ 3352800 w 3352800"/>
              <a:gd name="connsiteY6" fmla="*/ 1968492 h 2362200"/>
              <a:gd name="connsiteX7" fmla="*/ 3237486 w 3352800"/>
              <a:gd name="connsiteY7" fmla="*/ 2246886 h 2362200"/>
              <a:gd name="connsiteX8" fmla="*/ 2959092 w 3352800"/>
              <a:gd name="connsiteY8" fmla="*/ 2362200 h 2362200"/>
              <a:gd name="connsiteX9" fmla="*/ 393708 w 3352800"/>
              <a:gd name="connsiteY9" fmla="*/ 2362200 h 2362200"/>
              <a:gd name="connsiteX10" fmla="*/ 115314 w 3352800"/>
              <a:gd name="connsiteY10" fmla="*/ 2246885 h 2362200"/>
              <a:gd name="connsiteX11" fmla="*/ 0 w 3352800"/>
              <a:gd name="connsiteY11" fmla="*/ 1968491 h 2362200"/>
              <a:gd name="connsiteX12" fmla="*/ 0 w 3352800"/>
              <a:gd name="connsiteY12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2800" h="2362200">
                <a:moveTo>
                  <a:pt x="0" y="393708"/>
                </a:moveTo>
                <a:cubicBezTo>
                  <a:pt x="0" y="289290"/>
                  <a:pt x="41480" y="189149"/>
                  <a:pt x="115315" y="115314"/>
                </a:cubicBezTo>
                <a:cubicBezTo>
                  <a:pt x="189150" y="41480"/>
                  <a:pt x="289291" y="0"/>
                  <a:pt x="393709" y="0"/>
                </a:cubicBezTo>
                <a:lnTo>
                  <a:pt x="2959092" y="0"/>
                </a:lnTo>
                <a:cubicBezTo>
                  <a:pt x="3063510" y="0"/>
                  <a:pt x="3163651" y="41480"/>
                  <a:pt x="3237486" y="115315"/>
                </a:cubicBezTo>
                <a:cubicBezTo>
                  <a:pt x="3311320" y="189150"/>
                  <a:pt x="3352800" y="289291"/>
                  <a:pt x="3352800" y="393709"/>
                </a:cubicBezTo>
                <a:lnTo>
                  <a:pt x="3352800" y="1968492"/>
                </a:lnTo>
                <a:cubicBezTo>
                  <a:pt x="3352800" y="2072910"/>
                  <a:pt x="3311320" y="2173051"/>
                  <a:pt x="3237486" y="2246886"/>
                </a:cubicBezTo>
                <a:cubicBezTo>
                  <a:pt x="3163651" y="2320721"/>
                  <a:pt x="3063510" y="2362200"/>
                  <a:pt x="2959092" y="2362200"/>
                </a:cubicBezTo>
                <a:lnTo>
                  <a:pt x="393708" y="2362200"/>
                </a:lnTo>
                <a:cubicBezTo>
                  <a:pt x="289290" y="2362200"/>
                  <a:pt x="189149" y="2320720"/>
                  <a:pt x="115314" y="2246885"/>
                </a:cubicBezTo>
                <a:cubicBezTo>
                  <a:pt x="41479" y="2173050"/>
                  <a:pt x="0" y="2072909"/>
                  <a:pt x="0" y="1968491"/>
                </a:cubicBezTo>
                <a:lnTo>
                  <a:pt x="0" y="39370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4583668"/>
            <a:ext cx="3505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read_input</a:t>
            </a:r>
            <a:r>
              <a:rPr lang="en-US" dirty="0" smtClean="0"/>
              <a:t>() reads 200 </a:t>
            </a:r>
            <a:r>
              <a:rPr lang="en-US" dirty="0" err="1" smtClean="0"/>
              <a:t>ints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583668"/>
            <a:ext cx="3505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read_input</a:t>
            </a:r>
            <a:r>
              <a:rPr lang="en-US" dirty="0" smtClean="0"/>
              <a:t>() reads &gt;256 </a:t>
            </a:r>
            <a:r>
              <a:rPr lang="en-US" dirty="0" err="1" smtClean="0"/>
              <a:t>ints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buffer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45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2898" y="1447800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1447800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1447800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8450" y="144780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4478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1447800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2603" y="144780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7003" y="1447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29600" y="1447800"/>
            <a:ext cx="457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86800" y="1447800"/>
            <a:ext cx="457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1447800"/>
            <a:ext cx="457200" cy="914400"/>
          </a:xfrm>
          <a:prstGeom prst="rect">
            <a:avLst/>
          </a:prstGeom>
          <a:solidFill>
            <a:srgbClr val="2DFF8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Bugs Also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7951" y="2638961"/>
            <a:ext cx="4519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if(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 == NULL) {</a:t>
            </a:r>
          </a:p>
          <a:p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thread_local</a:t>
            </a:r>
            <a:r>
              <a:rPr lang="en-US" sz="2800" dirty="0" smtClean="0">
                <a:latin typeface="+mn-lt"/>
              </a:rPr>
              <a:t>-&gt;</a:t>
            </a:r>
            <a:r>
              <a:rPr lang="en-US" sz="2800" dirty="0" err="1" smtClean="0">
                <a:latin typeface="+mn-lt"/>
              </a:rPr>
              <a:t>mylen</a:t>
            </a:r>
            <a:r>
              <a:rPr lang="en-US" sz="2800" dirty="0" smtClean="0">
                <a:latin typeface="+mn-lt"/>
              </a:rPr>
              <a:t>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malloc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memcpy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, data,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}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920225"/>
            <a:ext cx="6400800" cy="52322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kern="1200" dirty="0">
                <a:latin typeface="Arial" charset="0"/>
              </a:rPr>
              <a:t>Nov. 2010 </a:t>
            </a:r>
            <a:r>
              <a:rPr lang="en-US" sz="2800" kern="1200" dirty="0" err="1">
                <a:latin typeface="Arial" charset="0"/>
              </a:rPr>
              <a:t>OpenSSL</a:t>
            </a:r>
            <a:r>
              <a:rPr lang="en-US" sz="2800" kern="1200" dirty="0">
                <a:latin typeface="Arial" charset="0"/>
              </a:rPr>
              <a:t> </a:t>
            </a:r>
            <a:r>
              <a:rPr lang="en-US" sz="2800" kern="1200" dirty="0" smtClean="0">
                <a:latin typeface="Arial" charset="0"/>
              </a:rPr>
              <a:t>Security </a:t>
            </a:r>
            <a:r>
              <a:rPr lang="en-US" sz="2800" kern="1200" dirty="0">
                <a:latin typeface="Arial" charset="0"/>
              </a:rPr>
              <a:t>Flaw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17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8" grpId="0"/>
      <p:bldP spid="9" grpId="0" build="p" animBg="1"/>
      <p:bldP spid="9" grpId="1" build="p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Bugs Also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2039112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memcpy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, data2, len2)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81600" y="5130775"/>
            <a:ext cx="114300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56547" y="5189732"/>
            <a:ext cx="1143000" cy="538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108960" y="5130774"/>
            <a:ext cx="100584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56547" y="5222214"/>
            <a:ext cx="1143000" cy="8737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56547" y="5181600"/>
            <a:ext cx="1143000" cy="5410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LEAKED</a:t>
            </a:r>
            <a:endParaRPr lang="en-US" sz="1700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548599" y="1621177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244367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len2=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96840" y="2843784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en-US" sz="2000" dirty="0" err="1" smtClean="0">
                <a:solidFill>
                  <a:schemeClr val="tx1"/>
                </a:solidFill>
              </a:rPr>
              <a:t>malloc</a:t>
            </a:r>
            <a:r>
              <a:rPr lang="en-US" sz="2000" dirty="0" smtClean="0">
                <a:solidFill>
                  <a:schemeClr val="tx1"/>
                </a:solidFill>
              </a:rPr>
              <a:t>(len2);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9200" y="344951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7840" y="3849624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4251960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7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  <p:bldP spid="44" grpId="0"/>
      <p:bldP spid="17" grpId="0" animBg="1"/>
      <p:bldP spid="18" grpId="0" animBg="1"/>
      <p:bldP spid="18" grpId="1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9" grpId="0" animBg="1"/>
      <p:bldP spid="46" grpId="0"/>
      <p:bldP spid="46" grpId="1"/>
      <p:bldP spid="47" grpId="0" animBg="1"/>
      <p:bldP spid="32" grpId="0" animBg="1"/>
      <p:bldP spid="4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Layer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quality dynamic software analysis</a:t>
            </a:r>
          </a:p>
          <a:p>
            <a:pPr lvl="1"/>
            <a:r>
              <a:rPr lang="en-US" dirty="0" smtClean="0"/>
              <a:t>Find </a:t>
            </a:r>
            <a:r>
              <a:rPr lang="en-US" b="1" dirty="0" smtClean="0"/>
              <a:t>difficult bugs</a:t>
            </a:r>
            <a:r>
              <a:rPr lang="en-US" dirty="0" smtClean="0"/>
              <a:t> that other analyses miss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r>
              <a:rPr lang="en-US" b="1" dirty="0" smtClean="0"/>
              <a:t>Distribute Tests </a:t>
            </a:r>
            <a:r>
              <a:rPr lang="en-US" dirty="0" smtClean="0"/>
              <a:t>to Large Populations</a:t>
            </a:r>
          </a:p>
          <a:p>
            <a:pPr lvl="1"/>
            <a:r>
              <a:rPr lang="en-US" dirty="0" smtClean="0"/>
              <a:t>Low overhead or users get angry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Accomplished by </a:t>
            </a:r>
            <a:r>
              <a:rPr lang="en-US" b="1" dirty="0" smtClean="0"/>
              <a:t>sampling the analyses</a:t>
            </a:r>
            <a:endParaRPr lang="en-US" dirty="0" smtClean="0"/>
          </a:p>
          <a:p>
            <a:pPr lvl="1"/>
            <a:r>
              <a:rPr lang="en-US" dirty="0" smtClean="0"/>
              <a:t>Each user only tests part of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8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1438" lvl="4" indent="0">
              <a:buNone/>
            </a:pPr>
            <a:endParaRPr lang="en-US" b="1" dirty="0" smtClean="0"/>
          </a:p>
          <a:p>
            <a:r>
              <a:rPr lang="en-US" b="1" dirty="0" smtClean="0"/>
              <a:t>Associate</a:t>
            </a:r>
            <a:r>
              <a:rPr lang="en-US" dirty="0" smtClean="0"/>
              <a:t> meta-data with program values</a:t>
            </a:r>
          </a:p>
          <a:p>
            <a:endParaRPr lang="en-US" dirty="0" smtClean="0"/>
          </a:p>
          <a:p>
            <a:r>
              <a:rPr lang="en-US" b="1" dirty="0" smtClean="0"/>
              <a:t>Propagate/Clear</a:t>
            </a:r>
            <a:r>
              <a:rPr lang="en-US" dirty="0" smtClean="0"/>
              <a:t> meta-data while executing</a:t>
            </a:r>
          </a:p>
          <a:p>
            <a:endParaRPr lang="en-US" dirty="0"/>
          </a:p>
          <a:p>
            <a:r>
              <a:rPr lang="en-US" b="1" dirty="0" smtClean="0"/>
              <a:t>Check</a:t>
            </a:r>
            <a:r>
              <a:rPr lang="en-US" dirty="0" smtClean="0"/>
              <a:t> meta-data for safety &amp; correctness</a:t>
            </a:r>
          </a:p>
          <a:p>
            <a:endParaRPr lang="en-US" b="1" dirty="0"/>
          </a:p>
          <a:p>
            <a:r>
              <a:rPr lang="en-US" dirty="0" smtClean="0"/>
              <a:t>Forms </a:t>
            </a:r>
            <a:r>
              <a:rPr lang="en-US" dirty="0" err="1" smtClean="0"/>
              <a:t>dataflows</a:t>
            </a:r>
            <a:r>
              <a:rPr lang="en-US" dirty="0" smtClean="0"/>
              <a:t> of meta/shadow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5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7200" y="4952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4953000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7" name="Right Arrow 6"/>
          <p:cNvSpPr/>
          <p:nvPr/>
        </p:nvSpPr>
        <p:spPr>
          <a:xfrm rot="7682756">
            <a:off x="2044897" y="4537118"/>
            <a:ext cx="800611" cy="2362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Down Arrow 9"/>
          <p:cNvSpPr/>
          <p:nvPr/>
        </p:nvSpPr>
        <p:spPr>
          <a:xfrm>
            <a:off x="3429000" y="4267199"/>
            <a:ext cx="228600" cy="685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18"/>
          <p:cNvSpPr/>
          <p:nvPr/>
        </p:nvSpPr>
        <p:spPr>
          <a:xfrm>
            <a:off x="2590800" y="3809999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96840" y="38100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 = x + 42</a:t>
            </a:r>
            <a:endParaRPr lang="en-US" sz="2400" dirty="0"/>
          </a:p>
        </p:txBody>
      </p:sp>
      <p:sp>
        <p:nvSpPr>
          <p:cNvPr id="44" name="Pentagon 43"/>
          <p:cNvSpPr/>
          <p:nvPr/>
        </p:nvSpPr>
        <p:spPr>
          <a:xfrm flipH="1">
            <a:off x="6934200" y="3807226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45" name="Pentagon 44"/>
          <p:cNvSpPr/>
          <p:nvPr/>
        </p:nvSpPr>
        <p:spPr>
          <a:xfrm flipH="1">
            <a:off x="6925559" y="3810882"/>
            <a:ext cx="18288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w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Dynamic Dataflow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5489993" y="3196931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ight Arrow 13"/>
          <p:cNvSpPr/>
          <p:nvPr/>
        </p:nvSpPr>
        <p:spPr>
          <a:xfrm rot="5400000">
            <a:off x="3062825" y="3216107"/>
            <a:ext cx="96095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Down Arrow 15"/>
          <p:cNvSpPr/>
          <p:nvPr/>
        </p:nvSpPr>
        <p:spPr>
          <a:xfrm>
            <a:off x="3429001" y="1828799"/>
            <a:ext cx="228600" cy="68491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ounded Rectangle 37"/>
          <p:cNvSpPr/>
          <p:nvPr/>
        </p:nvSpPr>
        <p:spPr>
          <a:xfrm>
            <a:off x="5181600" y="2514600"/>
            <a:ext cx="173736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validate(x)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>
            <a:off x="4133771" y="2748095"/>
            <a:ext cx="1080823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ounded Rectangle 17"/>
          <p:cNvSpPr/>
          <p:nvPr/>
        </p:nvSpPr>
        <p:spPr>
          <a:xfrm>
            <a:off x="2286000" y="2516492"/>
            <a:ext cx="2514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6781800" y="2506744"/>
            <a:ext cx="1828800" cy="609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Clear</a:t>
            </a:r>
            <a:endParaRPr lang="en-US" sz="2400" dirty="0"/>
          </a:p>
        </p:txBody>
      </p:sp>
      <p:sp>
        <p:nvSpPr>
          <p:cNvPr id="61" name="Rounded Rectangle 60"/>
          <p:cNvSpPr/>
          <p:nvPr/>
        </p:nvSpPr>
        <p:spPr>
          <a:xfrm>
            <a:off x="304800" y="4798707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+= y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438400" y="4798708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z = y * 75</a:t>
            </a:r>
          </a:p>
        </p:txBody>
      </p:sp>
      <p:sp>
        <p:nvSpPr>
          <p:cNvPr id="63" name="Right Arrow 62"/>
          <p:cNvSpPr/>
          <p:nvPr/>
        </p:nvSpPr>
        <p:spPr>
          <a:xfrm rot="7682756">
            <a:off x="1892497" y="4382826"/>
            <a:ext cx="800611" cy="236267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ounded Rectangle 63"/>
          <p:cNvSpPr/>
          <p:nvPr/>
        </p:nvSpPr>
        <p:spPr>
          <a:xfrm>
            <a:off x="2438400" y="3655707"/>
            <a:ext cx="19050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 = x * 1024</a:t>
            </a:r>
          </a:p>
        </p:txBody>
      </p:sp>
      <p:sp>
        <p:nvSpPr>
          <p:cNvPr id="65" name="Right Arrow 64"/>
          <p:cNvSpPr/>
          <p:nvPr/>
        </p:nvSpPr>
        <p:spPr>
          <a:xfrm rot="5400000">
            <a:off x="2893617" y="3078623"/>
            <a:ext cx="994566" cy="2286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ounded Rectangle 66"/>
          <p:cNvSpPr/>
          <p:nvPr/>
        </p:nvSpPr>
        <p:spPr>
          <a:xfrm>
            <a:off x="2133600" y="2362200"/>
            <a:ext cx="2514600" cy="609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 = </a:t>
            </a:r>
            <a:r>
              <a:rPr lang="en-US" sz="2400" dirty="0" err="1"/>
              <a:t>read_input</a:t>
            </a:r>
            <a:r>
              <a:rPr lang="en-US" sz="2400" dirty="0"/>
              <a:t>()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371600" y="3116344"/>
            <a:ext cx="2003612" cy="6839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Propagate</a:t>
            </a:r>
            <a:endParaRPr lang="en-US" sz="2400" dirty="0"/>
          </a:p>
        </p:txBody>
      </p:sp>
      <p:sp>
        <p:nvSpPr>
          <p:cNvPr id="68" name="Right Arrow 67"/>
          <p:cNvSpPr/>
          <p:nvPr/>
        </p:nvSpPr>
        <p:spPr>
          <a:xfrm rot="5400000">
            <a:off x="3086100" y="4455806"/>
            <a:ext cx="609600" cy="228601"/>
          </a:xfrm>
          <a:prstGeom prst="right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Down Arrow 65"/>
          <p:cNvSpPr/>
          <p:nvPr/>
        </p:nvSpPr>
        <p:spPr>
          <a:xfrm>
            <a:off x="3352801" y="1752600"/>
            <a:ext cx="228600" cy="701040"/>
          </a:xfrm>
          <a:prstGeom prst="downArrow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flipH="1">
            <a:off x="3505200" y="1905000"/>
            <a:ext cx="1907240" cy="5486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Associate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286000" y="1219200"/>
            <a:ext cx="2514599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5" name="Pentagon 4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16200000">
            <a:off x="1141476" y="5030724"/>
            <a:ext cx="612648" cy="1371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Check a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4343400" y="4876800"/>
            <a:ext cx="1828800" cy="6096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41" name="Pentagon 40"/>
          <p:cNvSpPr/>
          <p:nvPr/>
        </p:nvSpPr>
        <p:spPr>
          <a:xfrm flipH="1">
            <a:off x="4343400" y="4876800"/>
            <a:ext cx="1828800" cy="609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z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304800" y="1170056"/>
            <a:ext cx="18006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81000" y="1219200"/>
            <a:ext cx="3429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ounded Rectangle 68"/>
          <p:cNvSpPr/>
          <p:nvPr/>
        </p:nvSpPr>
        <p:spPr>
          <a:xfrm>
            <a:off x="381000" y="1676400"/>
            <a:ext cx="342900" cy="381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1219200"/>
            <a:ext cx="130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Data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" y="1657290"/>
            <a:ext cx="130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Meta-data</a:t>
            </a:r>
          </a:p>
        </p:txBody>
      </p:sp>
    </p:spTree>
    <p:extLst>
      <p:ext uri="{BB962C8B-B14F-4D97-AF65-F5344CB8AC3E}">
        <p14:creationId xmlns:p14="http://schemas.microsoft.com/office/powerpoint/2010/main" val="26492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 animBg="1"/>
      <p:bldP spid="10" grpId="0" animBg="1"/>
      <p:bldP spid="19" grpId="0" animBg="1"/>
      <p:bldP spid="20" grpId="0" animBg="1"/>
      <p:bldP spid="44" grpId="0" animBg="1"/>
      <p:bldP spid="44" grpId="1" animBg="1"/>
      <p:bldP spid="45" grpId="0" animBg="1"/>
      <p:bldP spid="12" grpId="0" animBg="1"/>
      <p:bldP spid="14" grpId="0" animBg="1"/>
      <p:bldP spid="16" grpId="0" animBg="1"/>
      <p:bldP spid="38" grpId="0" animBg="1"/>
      <p:bldP spid="47" grpId="0" animBg="1"/>
      <p:bldP spid="18" grpId="0" animBg="1"/>
      <p:bldP spid="23" grpId="0" animBg="1"/>
      <p:bldP spid="23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40" grpId="0" animBg="1"/>
      <p:bldP spid="40" grpId="1" animBg="1"/>
      <p:bldP spid="68" grpId="0" animBg="1"/>
      <p:bldP spid="66" grpId="0" animBg="1"/>
      <p:bldP spid="39" grpId="0" animBg="1"/>
      <p:bldP spid="39" grpId="1" animBg="1"/>
      <p:bldP spid="5" grpId="0" animBg="1"/>
      <p:bldP spid="5" grpId="1" animBg="1"/>
      <p:bldP spid="46" grpId="0" animBg="1"/>
      <p:bldP spid="37" grpId="0" animBg="1"/>
      <p:bldP spid="37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343400"/>
            <a:ext cx="906236" cy="762000"/>
          </a:xfrm>
          <a:prstGeom prst="rect">
            <a:avLst/>
          </a:prstGeom>
        </p:spPr>
      </p:pic>
      <p:pic>
        <p:nvPicPr>
          <p:cNvPr id="164" name="Picture 163" descr="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964" y="5410200"/>
            <a:ext cx="906236" cy="762000"/>
          </a:xfrm>
          <a:prstGeom prst="rect">
            <a:avLst/>
          </a:prstGeom>
        </p:spPr>
      </p:pic>
      <p:grpSp>
        <p:nvGrpSpPr>
          <p:cNvPr id="171" name="Group 170"/>
          <p:cNvGrpSpPr/>
          <p:nvPr/>
        </p:nvGrpSpPr>
        <p:grpSpPr>
          <a:xfrm>
            <a:off x="5791200" y="3733800"/>
            <a:ext cx="906236" cy="762000"/>
            <a:chOff x="6104164" y="3733800"/>
            <a:chExt cx="906236" cy="762000"/>
          </a:xfrm>
        </p:grpSpPr>
        <p:pic>
          <p:nvPicPr>
            <p:cNvPr id="167" name="Picture 166" descr="backgrou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4164" y="3733800"/>
              <a:ext cx="906236" cy="762000"/>
            </a:xfrm>
            <a:prstGeom prst="rect">
              <a:avLst/>
            </a:prstGeom>
          </p:spPr>
        </p:pic>
        <p:pic>
          <p:nvPicPr>
            <p:cNvPr id="112" name="Picture 111" descr="Hou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515" y="3777823"/>
              <a:ext cx="754172" cy="646905"/>
            </a:xfrm>
            <a:prstGeom prst="rect">
              <a:avLst/>
            </a:prstGeom>
          </p:spPr>
        </p:pic>
      </p:grpSp>
      <p:grpSp>
        <p:nvGrpSpPr>
          <p:cNvPr id="168" name="Group 167"/>
          <p:cNvGrpSpPr/>
          <p:nvPr/>
        </p:nvGrpSpPr>
        <p:grpSpPr>
          <a:xfrm>
            <a:off x="7856764" y="3657600"/>
            <a:ext cx="906236" cy="762000"/>
            <a:chOff x="7543800" y="3657600"/>
            <a:chExt cx="906236" cy="762000"/>
          </a:xfrm>
        </p:grpSpPr>
        <p:pic>
          <p:nvPicPr>
            <p:cNvPr id="163" name="Picture 162" descr="backgrou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0" y="3657600"/>
              <a:ext cx="906236" cy="762000"/>
            </a:xfrm>
            <a:prstGeom prst="rect">
              <a:avLst/>
            </a:prstGeom>
          </p:spPr>
        </p:pic>
        <p:pic>
          <p:nvPicPr>
            <p:cNvPr id="113" name="Picture 112" descr="Hou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3521" y="3701623"/>
              <a:ext cx="754172" cy="6469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Distributed Dynamic Dataflow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5715000" y="4876800"/>
            <a:ext cx="906236" cy="762000"/>
            <a:chOff x="5943600" y="4876800"/>
            <a:chExt cx="906236" cy="762000"/>
          </a:xfrm>
        </p:grpSpPr>
        <p:pic>
          <p:nvPicPr>
            <p:cNvPr id="166" name="Picture 165" descr="backgrou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4876800"/>
              <a:ext cx="906236" cy="762000"/>
            </a:xfrm>
            <a:prstGeom prst="rect">
              <a:avLst/>
            </a:prstGeom>
          </p:spPr>
        </p:pic>
        <p:pic>
          <p:nvPicPr>
            <p:cNvPr id="141" name="Picture 140" descr="Hou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9800" y="4953000"/>
              <a:ext cx="754172" cy="646905"/>
            </a:xfrm>
            <a:prstGeom prst="rect">
              <a:avLst/>
            </a:prstGeom>
          </p:spPr>
        </p:pic>
      </p:grpSp>
      <p:pic>
        <p:nvPicPr>
          <p:cNvPr id="142" name="Picture 141" descr="H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382295"/>
            <a:ext cx="754172" cy="646905"/>
          </a:xfrm>
          <a:prstGeom prst="rect">
            <a:avLst/>
          </a:prstGeom>
        </p:spPr>
      </p:pic>
      <p:pic>
        <p:nvPicPr>
          <p:cNvPr id="143" name="Picture 142" descr="H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6366" y="5449095"/>
            <a:ext cx="754172" cy="646905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7932964" y="4876801"/>
            <a:ext cx="906236" cy="762000"/>
            <a:chOff x="7628164" y="4876801"/>
            <a:chExt cx="906236" cy="762000"/>
          </a:xfrm>
        </p:grpSpPr>
        <p:pic>
          <p:nvPicPr>
            <p:cNvPr id="162" name="Picture 161" descr="backgroun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164" y="4876801"/>
              <a:ext cx="906236" cy="762000"/>
            </a:xfrm>
            <a:prstGeom prst="rect">
              <a:avLst/>
            </a:prstGeom>
          </p:spPr>
        </p:pic>
        <p:pic>
          <p:nvPicPr>
            <p:cNvPr id="144" name="Picture 143" descr="Hou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200" y="4944947"/>
              <a:ext cx="754172" cy="646905"/>
            </a:xfrm>
            <a:prstGeom prst="rect">
              <a:avLst/>
            </a:prstGeom>
          </p:spPr>
        </p:pic>
      </p:grpSp>
      <p:sp>
        <p:nvSpPr>
          <p:cNvPr id="1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799"/>
          </a:xfrm>
        </p:spPr>
        <p:txBody>
          <a:bodyPr/>
          <a:lstStyle/>
          <a:p>
            <a:r>
              <a:rPr lang="en-US" dirty="0" smtClean="0"/>
              <a:t>Split analysis across large populations</a:t>
            </a:r>
          </a:p>
          <a:p>
            <a:pPr lvl="1"/>
            <a:r>
              <a:rPr lang="en-US" dirty="0" smtClean="0"/>
              <a:t>Observe more runtime states</a:t>
            </a:r>
          </a:p>
          <a:p>
            <a:pPr lvl="1"/>
            <a:r>
              <a:rPr lang="en-US" dirty="0" smtClean="0"/>
              <a:t>Report problems developer never thought to test</a:t>
            </a:r>
          </a:p>
        </p:txBody>
      </p:sp>
      <p:pic>
        <p:nvPicPr>
          <p:cNvPr id="114" name="Picture 20" descr="C:\Users\Joe\AppData\Local\Microsoft\Windows\Temporary Internet Files\Content.IE5\0XJQFR4A\MCj012988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971800"/>
            <a:ext cx="2155126" cy="2260764"/>
          </a:xfrm>
          <a:prstGeom prst="rect">
            <a:avLst/>
          </a:prstGeom>
          <a:noFill/>
        </p:spPr>
      </p:pic>
      <p:grpSp>
        <p:nvGrpSpPr>
          <p:cNvPr id="117" name="Group 116"/>
          <p:cNvGrpSpPr/>
          <p:nvPr/>
        </p:nvGrpSpPr>
        <p:grpSpPr>
          <a:xfrm>
            <a:off x="2362203" y="3429000"/>
            <a:ext cx="1752601" cy="1122277"/>
            <a:chOff x="4268093" y="4119536"/>
            <a:chExt cx="1353804" cy="1122277"/>
          </a:xfrm>
        </p:grpSpPr>
        <p:sp>
          <p:nvSpPr>
            <p:cNvPr id="118" name="TextBox 117"/>
            <p:cNvSpPr txBox="1"/>
            <p:nvPr/>
          </p:nvSpPr>
          <p:spPr>
            <a:xfrm>
              <a:off x="4268093" y="4657038"/>
              <a:ext cx="1353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 Black" pitchFamily="34" charset="0"/>
                </a:rPr>
                <a:t>Instrumented Program</a:t>
              </a:r>
              <a:endParaRPr lang="en-US" sz="1600" dirty="0">
                <a:latin typeface="Arial Black" pitchFamily="34" charset="0"/>
              </a:endParaRPr>
            </a:p>
          </p:txBody>
        </p:sp>
        <p:pic>
          <p:nvPicPr>
            <p:cNvPr id="119" name="Picture 31" descr="C:\Users\Joe\AppData\Local\Microsoft\Windows\Temporary Internet Files\Content.IE5\L7A2IK3N\MPj03961210000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9980" y="4119536"/>
              <a:ext cx="396276" cy="582132"/>
            </a:xfrm>
            <a:prstGeom prst="rect">
              <a:avLst/>
            </a:prstGeom>
            <a:noFill/>
          </p:spPr>
        </p:pic>
      </p:grpSp>
      <p:pic>
        <p:nvPicPr>
          <p:cNvPr id="120" name="Picture 31" descr="C:\Users\Joe\AppData\Local\Microsoft\Windows\Temporary Internet Files\Content.IE5\L7A2IK3N\MPj03961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2191" y="3429000"/>
            <a:ext cx="513009" cy="582132"/>
          </a:xfrm>
          <a:prstGeom prst="rect">
            <a:avLst/>
          </a:prstGeom>
          <a:noFill/>
        </p:spPr>
      </p:pic>
      <p:pic>
        <p:nvPicPr>
          <p:cNvPr id="123" name="Picture 31" descr="C:\Users\Joe\AppData\Local\Microsoft\Windows\Temporary Internet Files\Content.IE5\L7A2IK3N\MPj03961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429000"/>
            <a:ext cx="513009" cy="582132"/>
          </a:xfrm>
          <a:prstGeom prst="rect">
            <a:avLst/>
          </a:prstGeom>
          <a:noFill/>
        </p:spPr>
      </p:pic>
      <p:pic>
        <p:nvPicPr>
          <p:cNvPr id="124" name="Picture 31" descr="C:\Users\Joe\AppData\Local\Microsoft\Windows\Temporary Internet Files\Content.IE5\L7A2IK3N\MPj03961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429000"/>
            <a:ext cx="513009" cy="582132"/>
          </a:xfrm>
          <a:prstGeom prst="rect">
            <a:avLst/>
          </a:prstGeom>
          <a:noFill/>
        </p:spPr>
      </p:pic>
      <p:pic>
        <p:nvPicPr>
          <p:cNvPr id="125" name="Picture 31" descr="C:\Users\Joe\AppData\Local\Microsoft\Windows\Temporary Internet Files\Content.IE5\L7A2IK3N\MPj03961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429000"/>
            <a:ext cx="513009" cy="582132"/>
          </a:xfrm>
          <a:prstGeom prst="rect">
            <a:avLst/>
          </a:prstGeom>
          <a:noFill/>
        </p:spPr>
      </p:pic>
      <p:pic>
        <p:nvPicPr>
          <p:cNvPr id="126" name="Picture 31" descr="C:\Users\Joe\AppData\Local\Microsoft\Windows\Temporary Internet Files\Content.IE5\L7A2IK3N\MPj03961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429000"/>
            <a:ext cx="513009" cy="582132"/>
          </a:xfrm>
          <a:prstGeom prst="rect">
            <a:avLst/>
          </a:prstGeom>
          <a:noFill/>
        </p:spPr>
      </p:pic>
      <p:pic>
        <p:nvPicPr>
          <p:cNvPr id="122" name="Picture 31" descr="C:\Users\Joe\AppData\Local\Microsoft\Windows\Temporary Internet Files\Content.IE5\L7A2IK3N\MPj0396121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456468"/>
            <a:ext cx="513009" cy="582132"/>
          </a:xfrm>
          <a:prstGeom prst="rect">
            <a:avLst/>
          </a:prstGeom>
          <a:noFill/>
        </p:spPr>
      </p:pic>
      <p:pic>
        <p:nvPicPr>
          <p:cNvPr id="127" name="Picture 33" descr="C:\Users\Joe\AppData\Local\Microsoft\Windows\Temporary Internet Files\Content.IE5\76OEA6WG\MCj0434750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715000"/>
            <a:ext cx="440161" cy="441011"/>
          </a:xfrm>
          <a:prstGeom prst="rect">
            <a:avLst/>
          </a:prstGeom>
          <a:noFill/>
        </p:spPr>
      </p:pic>
      <p:pic>
        <p:nvPicPr>
          <p:cNvPr id="150" name="Picture 33" descr="C:\Users\Joe\AppData\Local\Microsoft\Windows\Temporary Internet Files\Content.IE5\76OEA6WG\MCj0434750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054789"/>
            <a:ext cx="440161" cy="441011"/>
          </a:xfrm>
          <a:prstGeom prst="rect">
            <a:avLst/>
          </a:prstGeom>
          <a:noFill/>
        </p:spPr>
      </p:pic>
      <p:sp>
        <p:nvSpPr>
          <p:cNvPr id="128" name="TextBox 127"/>
          <p:cNvSpPr txBox="1"/>
          <p:nvPr/>
        </p:nvSpPr>
        <p:spPr>
          <a:xfrm>
            <a:off x="3581400" y="38862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latin typeface="Arial Black" pitchFamily="34" charset="0"/>
                <a:cs typeface="Arial" pitchFamily="34" charset="0"/>
              </a:rPr>
              <a:t>Potential problems</a:t>
            </a:r>
            <a:endParaRPr lang="en-US" sz="16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 descr="C:\Users\Joe\AppData\Local\Microsoft\Windows\Temporary Internet Files\Content.IE5\76OEA6WG\MCj04041150000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420351" y="3733800"/>
            <a:ext cx="265698" cy="301537"/>
          </a:xfrm>
          <a:prstGeom prst="rect">
            <a:avLst/>
          </a:prstGeom>
          <a:noFill/>
        </p:spPr>
      </p:pic>
      <p:pic>
        <p:nvPicPr>
          <p:cNvPr id="172" name="Picture 2" descr="C:\Users\Joe\AppData\Local\Microsoft\Windows\Temporary Internet Files\Content.IE5\76OEA6WG\MCj04041150000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410951" y="4346663"/>
            <a:ext cx="265698" cy="301537"/>
          </a:xfrm>
          <a:prstGeom prst="rect">
            <a:avLst/>
          </a:prstGeom>
          <a:noFill/>
        </p:spPr>
      </p:pic>
      <p:pic>
        <p:nvPicPr>
          <p:cNvPr id="173" name="Picture 2" descr="C:\Users\Joe\AppData\Local\Microsoft\Windows\Temporary Internet Files\Content.IE5\76OEA6WG\MCj04041150000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553951" y="4876800"/>
            <a:ext cx="265698" cy="301537"/>
          </a:xfrm>
          <a:prstGeom prst="rect">
            <a:avLst/>
          </a:prstGeom>
          <a:noFill/>
        </p:spPr>
      </p:pic>
      <p:pic>
        <p:nvPicPr>
          <p:cNvPr id="174" name="Picture 2" descr="C:\Users\Joe\AppData\Local\Microsoft\Windows\Temporary Internet Files\Content.IE5\76OEA6WG\MCj04041150000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410951" y="5413463"/>
            <a:ext cx="265698" cy="301537"/>
          </a:xfrm>
          <a:prstGeom prst="rect">
            <a:avLst/>
          </a:prstGeom>
          <a:noFill/>
        </p:spPr>
      </p:pic>
      <p:pic>
        <p:nvPicPr>
          <p:cNvPr id="175" name="Picture 2" descr="C:\Users\Joe\AppData\Local\Microsoft\Windows\Temporary Internet Files\Content.IE5\76OEA6WG\MCj04041150000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477751" y="3657600"/>
            <a:ext cx="265698" cy="301537"/>
          </a:xfrm>
          <a:prstGeom prst="rect">
            <a:avLst/>
          </a:prstGeom>
          <a:noFill/>
        </p:spPr>
      </p:pic>
      <p:pic>
        <p:nvPicPr>
          <p:cNvPr id="176" name="Picture 2" descr="C:\Users\Joe\AppData\Local\Microsoft\Windows\Temporary Internet Files\Content.IE5\76OEA6WG\MCj04041150000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344151" y="4876800"/>
            <a:ext cx="265698" cy="301537"/>
          </a:xfrm>
          <a:prstGeom prst="rect">
            <a:avLst/>
          </a:prstGeom>
          <a:noFill/>
        </p:spPr>
      </p:pic>
      <p:grpSp>
        <p:nvGrpSpPr>
          <p:cNvPr id="177" name="Group 13"/>
          <p:cNvGrpSpPr/>
          <p:nvPr/>
        </p:nvGrpSpPr>
        <p:grpSpPr>
          <a:xfrm>
            <a:off x="6324600" y="5715000"/>
            <a:ext cx="457200" cy="457200"/>
            <a:chOff x="3651250" y="2611437"/>
            <a:chExt cx="1841500" cy="1635125"/>
          </a:xfrm>
        </p:grpSpPr>
        <p:pic>
          <p:nvPicPr>
            <p:cNvPr id="178" name="Picture 4" descr="C:\Users\Joe\AppData\Local\Microsoft\Windows\Temporary Internet Files\Content.IE5\76OEA6WG\MCj04247980000[1]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51250" y="2611437"/>
              <a:ext cx="1841500" cy="1635125"/>
            </a:xfrm>
            <a:prstGeom prst="rect">
              <a:avLst/>
            </a:prstGeom>
            <a:noFill/>
          </p:spPr>
        </p:pic>
        <p:pic>
          <p:nvPicPr>
            <p:cNvPr id="179" name="Picture 26" descr="C:\Users\Joe\AppData\Local\Microsoft\Windows\Temporary Internet Files\Content.IE5\URLUNLMX\MCj0432537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0715430" flipH="1">
              <a:off x="3982739" y="3043548"/>
              <a:ext cx="1257939" cy="836135"/>
            </a:xfrm>
            <a:prstGeom prst="rect">
              <a:avLst/>
            </a:prstGeom>
            <a:noFill/>
          </p:spPr>
        </p:pic>
      </p:grpSp>
      <p:grpSp>
        <p:nvGrpSpPr>
          <p:cNvPr id="180" name="Group 13"/>
          <p:cNvGrpSpPr/>
          <p:nvPr/>
        </p:nvGrpSpPr>
        <p:grpSpPr>
          <a:xfrm>
            <a:off x="5334000" y="4191000"/>
            <a:ext cx="457200" cy="457200"/>
            <a:chOff x="3651250" y="2611437"/>
            <a:chExt cx="1841500" cy="1635125"/>
          </a:xfrm>
        </p:grpSpPr>
        <p:pic>
          <p:nvPicPr>
            <p:cNvPr id="181" name="Picture 4" descr="C:\Users\Joe\AppData\Local\Microsoft\Windows\Temporary Internet Files\Content.IE5\76OEA6WG\MCj04247980000[1]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51250" y="2611437"/>
              <a:ext cx="1841500" cy="1635125"/>
            </a:xfrm>
            <a:prstGeom prst="rect">
              <a:avLst/>
            </a:prstGeom>
            <a:noFill/>
          </p:spPr>
        </p:pic>
        <p:pic>
          <p:nvPicPr>
            <p:cNvPr id="182" name="Picture 26" descr="C:\Users\Joe\AppData\Local\Microsoft\Windows\Temporary Internet Files\Content.IE5\URLUNLMX\MCj0432537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0715430" flipH="1">
              <a:off x="3982739" y="3043548"/>
              <a:ext cx="1257939" cy="836135"/>
            </a:xfrm>
            <a:prstGeom prst="rect">
              <a:avLst/>
            </a:prstGeom>
            <a:noFill/>
          </p:spPr>
        </p:pic>
      </p:grpSp>
      <p:sp>
        <p:nvSpPr>
          <p:cNvPr id="50" name="Right Arrow 49"/>
          <p:cNvSpPr/>
          <p:nvPr/>
        </p:nvSpPr>
        <p:spPr>
          <a:xfrm rot="2319024">
            <a:off x="5033990" y="5145215"/>
            <a:ext cx="1877336" cy="11911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5029200" y="4267200"/>
            <a:ext cx="609600" cy="11887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2771775"/>
            <a:ext cx="4772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9824E-7 C 0.08663 -0.01179 0.17326 -0.02359 0.24514 -9.89824E-7 C 0.31701 0.02359 0.37396 0.0821 0.4309 0.14084 " pathEditMode="relative" ptsTypes="aaA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0.10105 -0.00162 0.20243 -0.00324 0.25695 0.00371 C 0.31146 0.01065 0.31927 0.02593 0.32726 0.04121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10546E-7 C 0.10521 0.02058 0.21042 0.0414 0.30295 0.07863 C 0.39549 0.11586 0.47535 0.16952 0.55538 0.22317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5097E-6 C 0.11997 0.03307 0.23994 0.06638 0.31407 0.11448 C 0.3882 0.16258 0.41667 0.22572 0.44514 0.28886 " pathEditMode="relative" ptsTypes="aaA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10546E-7 C 0.1408 -0.00833 0.28195 -0.01642 0.37309 -0.00925 C 0.46424 -0.00208 0.50556 0.02058 0.54705 0.04325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10546E-7 C 0.10174 0.02151 0.20347 0.04325 0.25729 0.07886 C 0.31094 0.11448 0.31649 0.1642 0.32205 0.21392 " pathEditMode="relative" rAng="0" ptsTypes="aaA">
                                      <p:cBhvr>
                                        <p:cTn id="5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6 C -0.10417 0.00995 -0.20834 0.0199 -0.28681 -0.00487 C -0.36528 -0.02964 -0.41806 -0.08913 -0.47084 -0.14839 " pathEditMode="relative" ptsTypes="aaA">
                                      <p:cBhvr>
                                        <p:cTn id="8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9.25926E-6 C -0.06371 -0.00532 -0.12743 -0.01064 -0.18767 -0.0074 C -0.24791 -0.00416 -0.30468 0.00741 -0.36128 0.01899 " pathEditMode="relative" ptsTypes="aaA">
                                      <p:cBhvr>
                                        <p:cTn id="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8" grpId="1"/>
      <p:bldP spid="50" grpId="0" animBg="1"/>
      <p:bldP spid="50" grpId="1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Umich">
  <a:themeElements>
    <a:clrScheme name="UMich">
      <a:dk1>
        <a:srgbClr val="000000"/>
      </a:dk1>
      <a:lt1>
        <a:srgbClr val="FFFFFF"/>
      </a:lt1>
      <a:dk2>
        <a:srgbClr val="000099"/>
      </a:dk2>
      <a:lt2>
        <a:srgbClr val="5F5F5F"/>
      </a:lt2>
      <a:accent1>
        <a:srgbClr val="CC99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CAAA"/>
      </a:accent5>
      <a:accent6>
        <a:srgbClr val="00008A"/>
      </a:accent6>
      <a:hlink>
        <a:srgbClr val="996600"/>
      </a:hlink>
      <a:folHlink>
        <a:srgbClr val="AFBF39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600" dirty="0" smtClean="0"/>
        </a:defPPr>
      </a:lstStyle>
    </a:tx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15959</TotalTime>
  <Words>1051</Words>
  <Application>Microsoft Office PowerPoint</Application>
  <PresentationFormat>On-screen Show (4:3)</PresentationFormat>
  <Paragraphs>384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Umich</vt:lpstr>
      <vt:lpstr>Sampling Dynamic Dataflow Analyses</vt:lpstr>
      <vt:lpstr>Software Errors Abound</vt:lpstr>
      <vt:lpstr>Simple Buffer Overflow Example</vt:lpstr>
      <vt:lpstr>Concurrency Bugs Also Matter</vt:lpstr>
      <vt:lpstr>Concurrency Bugs Also Matter</vt:lpstr>
      <vt:lpstr>One Layer of a Solution</vt:lpstr>
      <vt:lpstr>Dynamic Dataflow Analysis</vt:lpstr>
      <vt:lpstr>Example Dynamic Dataflow Analysis</vt:lpstr>
      <vt:lpstr>Distributed Dynamic Dataflow Analysis</vt:lpstr>
      <vt:lpstr>Problem: DDAs are Slow</vt:lpstr>
      <vt:lpstr>One Solution: Sampling</vt:lpstr>
      <vt:lpstr>Sampling Allows Distribution</vt:lpstr>
      <vt:lpstr>Cannot Naïvely Sample Code</vt:lpstr>
      <vt:lpstr>Sample Data, not Code</vt:lpstr>
      <vt:lpstr>Dataflow Sampling Example</vt:lpstr>
      <vt:lpstr>Mechanisms for Dataflow Sampling (1)</vt:lpstr>
      <vt:lpstr>Mechanisms for Dataflow Sampling (2)</vt:lpstr>
      <vt:lpstr>Prototype Setup</vt:lpstr>
      <vt:lpstr>Benchmarks</vt:lpstr>
      <vt:lpstr>Performance of Dataflow Sampling (1)</vt:lpstr>
      <vt:lpstr>Performance of Dataflow Sampling (2)</vt:lpstr>
      <vt:lpstr>Performance of Dataflow Sampling (3)</vt:lpstr>
      <vt:lpstr>Accuracy at Very Low Overhead</vt:lpstr>
      <vt:lpstr>Accuracy with Background Tasks</vt:lpstr>
      <vt:lpstr>Accuracy with Background Tasks</vt:lpstr>
      <vt:lpstr>Conclusion &amp; Future Work</vt:lpstr>
      <vt:lpstr>BACKUP SLIDES</vt:lpstr>
      <vt:lpstr>Outline</vt:lpstr>
      <vt:lpstr>Detecting Security Errors</vt:lpstr>
      <vt:lpstr>Width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Scalable Distributed Dataflow Analysis</dc:title>
  <dc:creator>Joseph L. Greathouse</dc:creator>
  <cp:lastModifiedBy>Joseph L. Greathouse</cp:lastModifiedBy>
  <cp:revision>247</cp:revision>
  <cp:lastPrinted>1601-01-01T00:00:00Z</cp:lastPrinted>
  <dcterms:created xsi:type="dcterms:W3CDTF">2011-03-20T20:21:45Z</dcterms:created>
  <dcterms:modified xsi:type="dcterms:W3CDTF">2011-06-11T14:01:36Z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TC102037711033</vt:lpwstr>
  </property>
</Properties>
</file>