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heme/themeOverride4.xml" ContentType="application/vnd.openxmlformats-officedocument.themeOverr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98" r:id="rId5"/>
    <p:sldId id="313" r:id="rId6"/>
    <p:sldId id="315" r:id="rId7"/>
    <p:sldId id="316" r:id="rId8"/>
    <p:sldId id="317" r:id="rId9"/>
    <p:sldId id="318" r:id="rId10"/>
    <p:sldId id="319" r:id="rId11"/>
    <p:sldId id="321" r:id="rId12"/>
    <p:sldId id="325" r:id="rId13"/>
    <p:sldId id="322" r:id="rId14"/>
    <p:sldId id="324" r:id="rId15"/>
    <p:sldId id="326" r:id="rId16"/>
    <p:sldId id="320" r:id="rId17"/>
    <p:sldId id="293" r:id="rId18"/>
    <p:sldId id="314" r:id="rId19"/>
    <p:sldId id="330" r:id="rId20"/>
    <p:sldId id="327" r:id="rId21"/>
    <p:sldId id="331" r:id="rId22"/>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6CE39"/>
    <a:srgbClr val="00AAB5"/>
    <a:srgbClr val="767DC5"/>
    <a:srgbClr val="ED1C24"/>
    <a:srgbClr val="F26522"/>
    <a:srgbClr val="F1FCFD"/>
    <a:srgbClr val="D6F6F8"/>
    <a:srgbClr val="73E1E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0824" autoAdjust="0"/>
  </p:normalViewPr>
  <p:slideViewPr>
    <p:cSldViewPr snapToGrid="0" snapToObjects="1" showGuides="1">
      <p:cViewPr varScale="1">
        <p:scale>
          <a:sx n="125" d="100"/>
          <a:sy n="125" d="100"/>
        </p:scale>
        <p:origin x="-3144" y="-96"/>
      </p:cViewPr>
      <p:guideLst>
        <p:guide orient="horz" pos="432"/>
        <p:guide pos="2789"/>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p:scale>
          <a:sx n="190" d="100"/>
          <a:sy n="190" d="100"/>
        </p:scale>
        <p:origin x="-96" y="322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jgreatho\Documents\Conferences\Accepted%20Papers\USENIX%202014\data\PDOpteronLeadingLoad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jgreatho\Documents\Conferences\Accepted%20Papers\USENIX%202014\data\PDOpteronLeadingLoad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jgreatho\Documents\Conferences\Accepted%20Papers\USENIX%202014\data\PDOpteronLeadingLoad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63500">
              <a:noFill/>
            </a:ln>
          </c:spPr>
          <c:marker>
            <c:symbol val="none"/>
          </c:marker>
          <c:xVal>
            <c:numRef>
              <c:f>Sheet1!$A$14:$A$16</c:f>
              <c:numCache>
                <c:formatCode>General</c:formatCode>
                <c:ptCount val="3"/>
                <c:pt idx="0">
                  <c:v>1</c:v>
                </c:pt>
                <c:pt idx="1">
                  <c:v>1.2857142857142854</c:v>
                </c:pt>
                <c:pt idx="2">
                  <c:v>2.2142857142857144</c:v>
                </c:pt>
              </c:numCache>
            </c:numRef>
          </c:xVal>
          <c:yVal>
            <c:numRef>
              <c:f>Sheet1!$B$14:$B$16</c:f>
              <c:numCache>
                <c:formatCode>General</c:formatCode>
                <c:ptCount val="3"/>
                <c:pt idx="0">
                  <c:v>1.01</c:v>
                </c:pt>
                <c:pt idx="1">
                  <c:v>1.01</c:v>
                </c:pt>
                <c:pt idx="2">
                  <c:v>1.01</c:v>
                </c:pt>
              </c:numCache>
            </c:numRef>
          </c:yVal>
        </c:ser>
        <c:axId val="103262464"/>
        <c:axId val="103281024"/>
      </c:scatterChart>
      <c:valAx>
        <c:axId val="103262464"/>
        <c:scaling>
          <c:orientation val="minMax"/>
          <c:max val="2.2999999999999998"/>
          <c:min val="1"/>
        </c:scaling>
        <c:axPos val="b"/>
        <c:title>
          <c:tx>
            <c:rich>
              <a:bodyPr/>
              <a:lstStyle/>
              <a:p>
                <a:pPr>
                  <a:defRPr/>
                </a:pPr>
                <a:r>
                  <a:rPr lang="en-US"/>
                  <a:t>Normalized Frequency</a:t>
                </a:r>
              </a:p>
            </c:rich>
          </c:tx>
          <c:layout/>
        </c:title>
        <c:numFmt formatCode="General" sourceLinked="1"/>
        <c:tickLblPos val="nextTo"/>
        <c:crossAx val="103281024"/>
        <c:crosses val="autoZero"/>
        <c:crossBetween val="midCat"/>
      </c:valAx>
      <c:valAx>
        <c:axId val="103281024"/>
        <c:scaling>
          <c:orientation val="minMax"/>
          <c:max val="2.4"/>
          <c:min val="1"/>
        </c:scaling>
        <c:axPos val="l"/>
        <c:majorGridlines/>
        <c:title>
          <c:tx>
            <c:rich>
              <a:bodyPr rot="-5400000" vert="horz"/>
              <a:lstStyle/>
              <a:p>
                <a:pPr>
                  <a:defRPr/>
                </a:pPr>
                <a:r>
                  <a:rPr lang="en-US"/>
                  <a:t>Normalized Performance</a:t>
                </a:r>
              </a:p>
            </c:rich>
          </c:tx>
          <c:layout/>
        </c:title>
        <c:numFmt formatCode="General" sourceLinked="1"/>
        <c:minorTickMark val="in"/>
        <c:tickLblPos val="nextTo"/>
        <c:crossAx val="103262464"/>
        <c:crosses val="autoZero"/>
        <c:crossBetween val="midCat"/>
        <c:majorUnit val="0.2"/>
        <c:minorUnit val="0.1"/>
      </c:valAx>
    </c:plotArea>
    <c:plotVisOnly val="1"/>
    <c:dispBlanksAs val="gap"/>
  </c:chart>
  <c:spPr>
    <a:ln>
      <a:no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lineMarker"/>
        <c:ser>
          <c:idx val="0"/>
          <c:order val="0"/>
          <c:spPr>
            <a:ln w="63500">
              <a:solidFill>
                <a:srgbClr val="F26522"/>
              </a:solidFill>
            </a:ln>
          </c:spPr>
          <c:marker>
            <c:symbol val="none"/>
          </c:marker>
          <c:xVal>
            <c:numRef>
              <c:f>Sheet1!$A$14:$A$16</c:f>
              <c:numCache>
                <c:formatCode>General</c:formatCode>
                <c:ptCount val="3"/>
                <c:pt idx="0">
                  <c:v>1</c:v>
                </c:pt>
                <c:pt idx="1">
                  <c:v>1.2857142857142854</c:v>
                </c:pt>
                <c:pt idx="2">
                  <c:v>2.2142857142857144</c:v>
                </c:pt>
              </c:numCache>
            </c:numRef>
          </c:xVal>
          <c:yVal>
            <c:numRef>
              <c:f>Sheet1!$B$14:$B$16</c:f>
              <c:numCache>
                <c:formatCode>General</c:formatCode>
                <c:ptCount val="3"/>
                <c:pt idx="0">
                  <c:v>1.01</c:v>
                </c:pt>
                <c:pt idx="1">
                  <c:v>1.01</c:v>
                </c:pt>
                <c:pt idx="2">
                  <c:v>1.01</c:v>
                </c:pt>
              </c:numCache>
            </c:numRef>
          </c:yVal>
        </c:ser>
        <c:axId val="103321600"/>
        <c:axId val="103323520"/>
      </c:scatterChart>
      <c:valAx>
        <c:axId val="103321600"/>
        <c:scaling>
          <c:orientation val="minMax"/>
          <c:max val="2.2999999999999998"/>
          <c:min val="1"/>
        </c:scaling>
        <c:axPos val="b"/>
        <c:title>
          <c:tx>
            <c:rich>
              <a:bodyPr/>
              <a:lstStyle/>
              <a:p>
                <a:pPr>
                  <a:defRPr/>
                </a:pPr>
                <a:r>
                  <a:rPr lang="en-US"/>
                  <a:t>Normalized Frequency</a:t>
                </a:r>
              </a:p>
            </c:rich>
          </c:tx>
          <c:layout/>
        </c:title>
        <c:numFmt formatCode="General" sourceLinked="1"/>
        <c:tickLblPos val="nextTo"/>
        <c:crossAx val="103323520"/>
        <c:crosses val="autoZero"/>
        <c:crossBetween val="midCat"/>
      </c:valAx>
      <c:valAx>
        <c:axId val="103323520"/>
        <c:scaling>
          <c:orientation val="minMax"/>
          <c:max val="2.4"/>
          <c:min val="1"/>
        </c:scaling>
        <c:axPos val="l"/>
        <c:majorGridlines/>
        <c:title>
          <c:tx>
            <c:rich>
              <a:bodyPr rot="-5400000" vert="horz"/>
              <a:lstStyle/>
              <a:p>
                <a:pPr>
                  <a:defRPr/>
                </a:pPr>
                <a:r>
                  <a:rPr lang="en-US"/>
                  <a:t>Normalized Performance</a:t>
                </a:r>
              </a:p>
            </c:rich>
          </c:tx>
          <c:layout/>
        </c:title>
        <c:numFmt formatCode="General" sourceLinked="1"/>
        <c:minorTickMark val="in"/>
        <c:tickLblPos val="nextTo"/>
        <c:crossAx val="103321600"/>
        <c:crosses val="autoZero"/>
        <c:crossBetween val="midCat"/>
        <c:majorUnit val="0.2"/>
        <c:minorUnit val="0.1"/>
      </c:valAx>
    </c:plotArea>
    <c:plotVisOnly val="1"/>
    <c:dispBlanksAs val="gap"/>
  </c:chart>
  <c:spPr>
    <a:ln>
      <a:noFill/>
    </a:ln>
  </c:spPr>
  <c:txPr>
    <a:bodyPr/>
    <a:lstStyle/>
    <a:p>
      <a:pPr>
        <a:defRPr sz="16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scatterChart>
        <c:scatterStyle val="lineMarker"/>
        <c:ser>
          <c:idx val="0"/>
          <c:order val="0"/>
          <c:spPr>
            <a:ln w="63500">
              <a:solidFill>
                <a:srgbClr val="F26522"/>
              </a:solidFill>
            </a:ln>
          </c:spPr>
          <c:marker>
            <c:symbol val="none"/>
          </c:marker>
          <c:xVal>
            <c:numRef>
              <c:f>Sheet1!$A$14:$A$16</c:f>
              <c:numCache>
                <c:formatCode>General</c:formatCode>
                <c:ptCount val="3"/>
                <c:pt idx="0">
                  <c:v>1</c:v>
                </c:pt>
                <c:pt idx="1">
                  <c:v>1.2857142857142854</c:v>
                </c:pt>
                <c:pt idx="2">
                  <c:v>2.2142857142857144</c:v>
                </c:pt>
              </c:numCache>
            </c:numRef>
          </c:xVal>
          <c:yVal>
            <c:numRef>
              <c:f>Sheet1!$B$14:$B$16</c:f>
              <c:numCache>
                <c:formatCode>General</c:formatCode>
                <c:ptCount val="3"/>
                <c:pt idx="0">
                  <c:v>1.01</c:v>
                </c:pt>
                <c:pt idx="1">
                  <c:v>1.01</c:v>
                </c:pt>
                <c:pt idx="2">
                  <c:v>1.01</c:v>
                </c:pt>
              </c:numCache>
            </c:numRef>
          </c:yVal>
        </c:ser>
        <c:ser>
          <c:idx val="1"/>
          <c:order val="1"/>
          <c:spPr>
            <a:ln w="63500">
              <a:solidFill>
                <a:srgbClr val="9650A0"/>
              </a:solidFill>
            </a:ln>
          </c:spPr>
          <c:marker>
            <c:symbol val="none"/>
          </c:marker>
          <c:xVal>
            <c:numRef>
              <c:f>Sheet1!$A$14:$A$16</c:f>
              <c:numCache>
                <c:formatCode>General</c:formatCode>
                <c:ptCount val="3"/>
                <c:pt idx="0">
                  <c:v>1</c:v>
                </c:pt>
                <c:pt idx="1">
                  <c:v>1.2857142857142854</c:v>
                </c:pt>
                <c:pt idx="2">
                  <c:v>2.2142857142857144</c:v>
                </c:pt>
              </c:numCache>
            </c:numRef>
          </c:xVal>
          <c:yVal>
            <c:numRef>
              <c:f>Sheet1!$C$14:$C$16</c:f>
              <c:numCache>
                <c:formatCode>General</c:formatCode>
                <c:ptCount val="3"/>
                <c:pt idx="0">
                  <c:v>1</c:v>
                </c:pt>
                <c:pt idx="1">
                  <c:v>1.2885139084541031</c:v>
                </c:pt>
                <c:pt idx="2">
                  <c:v>2.2134833997668983</c:v>
                </c:pt>
              </c:numCache>
            </c:numRef>
          </c:yVal>
        </c:ser>
        <c:axId val="116689536"/>
        <c:axId val="116708096"/>
      </c:scatterChart>
      <c:valAx>
        <c:axId val="116689536"/>
        <c:scaling>
          <c:orientation val="minMax"/>
          <c:max val="2.2999999999999998"/>
          <c:min val="1"/>
        </c:scaling>
        <c:axPos val="b"/>
        <c:title>
          <c:tx>
            <c:rich>
              <a:bodyPr/>
              <a:lstStyle/>
              <a:p>
                <a:pPr>
                  <a:defRPr/>
                </a:pPr>
                <a:r>
                  <a:rPr lang="en-US"/>
                  <a:t>Normalized Frequency</a:t>
                </a:r>
              </a:p>
            </c:rich>
          </c:tx>
          <c:layout/>
        </c:title>
        <c:numFmt formatCode="General" sourceLinked="1"/>
        <c:tickLblPos val="nextTo"/>
        <c:crossAx val="116708096"/>
        <c:crosses val="autoZero"/>
        <c:crossBetween val="midCat"/>
      </c:valAx>
      <c:valAx>
        <c:axId val="116708096"/>
        <c:scaling>
          <c:orientation val="minMax"/>
          <c:min val="1"/>
        </c:scaling>
        <c:axPos val="l"/>
        <c:majorGridlines/>
        <c:title>
          <c:tx>
            <c:rich>
              <a:bodyPr rot="-5400000" vert="horz"/>
              <a:lstStyle/>
              <a:p>
                <a:pPr>
                  <a:defRPr/>
                </a:pPr>
                <a:r>
                  <a:rPr lang="en-US"/>
                  <a:t>Normalized Performance</a:t>
                </a:r>
              </a:p>
            </c:rich>
          </c:tx>
          <c:layout/>
        </c:title>
        <c:numFmt formatCode="General" sourceLinked="1"/>
        <c:minorTickMark val="in"/>
        <c:tickLblPos val="nextTo"/>
        <c:crossAx val="116689536"/>
        <c:crosses val="autoZero"/>
        <c:crossBetween val="midCat"/>
        <c:majorUnit val="0.2"/>
        <c:minorUnit val="0.1"/>
      </c:valAx>
    </c:plotArea>
    <c:plotVisOnly val="1"/>
    <c:dispBlanksAs val="gap"/>
  </c:chart>
  <c:spPr>
    <a:ln>
      <a:noFill/>
    </a:ln>
  </c:spPr>
  <c:txPr>
    <a:bodyPr/>
    <a:lstStyle/>
    <a:p>
      <a:pPr>
        <a:defRPr sz="16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0"/>
          <c:order val="0"/>
          <c:spPr>
            <a:ln w="63500">
              <a:solidFill>
                <a:srgbClr val="F26522"/>
              </a:solidFill>
            </a:ln>
          </c:spPr>
          <c:marker>
            <c:symbol val="none"/>
          </c:marker>
          <c:xVal>
            <c:numRef>
              <c:f>Sheet1!$A$14:$A$16</c:f>
              <c:numCache>
                <c:formatCode>General</c:formatCode>
                <c:ptCount val="3"/>
                <c:pt idx="0">
                  <c:v>1</c:v>
                </c:pt>
                <c:pt idx="1">
                  <c:v>1.2857142857142854</c:v>
                </c:pt>
                <c:pt idx="2">
                  <c:v>2.2142857142857144</c:v>
                </c:pt>
              </c:numCache>
            </c:numRef>
          </c:xVal>
          <c:yVal>
            <c:numRef>
              <c:f>Sheet1!$B$14:$B$16</c:f>
              <c:numCache>
                <c:formatCode>General</c:formatCode>
                <c:ptCount val="3"/>
                <c:pt idx="0">
                  <c:v>1.01</c:v>
                </c:pt>
                <c:pt idx="1">
                  <c:v>1.01</c:v>
                </c:pt>
                <c:pt idx="2">
                  <c:v>1.01</c:v>
                </c:pt>
              </c:numCache>
            </c:numRef>
          </c:yVal>
        </c:ser>
        <c:ser>
          <c:idx val="1"/>
          <c:order val="1"/>
          <c:spPr>
            <a:ln w="63500">
              <a:solidFill>
                <a:srgbClr val="9650A0"/>
              </a:solidFill>
            </a:ln>
          </c:spPr>
          <c:marker>
            <c:symbol val="none"/>
          </c:marker>
          <c:xVal>
            <c:numRef>
              <c:f>Sheet1!$A$14:$A$16</c:f>
              <c:numCache>
                <c:formatCode>General</c:formatCode>
                <c:ptCount val="3"/>
                <c:pt idx="0">
                  <c:v>1</c:v>
                </c:pt>
                <c:pt idx="1">
                  <c:v>1.2857142857142854</c:v>
                </c:pt>
                <c:pt idx="2">
                  <c:v>2.2142857142857144</c:v>
                </c:pt>
              </c:numCache>
            </c:numRef>
          </c:xVal>
          <c:yVal>
            <c:numRef>
              <c:f>Sheet1!$C$14:$C$16</c:f>
              <c:numCache>
                <c:formatCode>General</c:formatCode>
                <c:ptCount val="3"/>
                <c:pt idx="0">
                  <c:v>1</c:v>
                </c:pt>
                <c:pt idx="1">
                  <c:v>1.2885139084541031</c:v>
                </c:pt>
                <c:pt idx="2">
                  <c:v>2.2134833997668983</c:v>
                </c:pt>
              </c:numCache>
            </c:numRef>
          </c:yVal>
        </c:ser>
        <c:ser>
          <c:idx val="2"/>
          <c:order val="2"/>
          <c:tx>
            <c:strRef>
              <c:f>Sheet1!$A$14:$A$16</c:f>
              <c:strCache>
                <c:ptCount val="1"/>
                <c:pt idx="0">
                  <c:v>1 1.285714286 2.214285714</c:v>
                </c:pt>
              </c:strCache>
            </c:strRef>
          </c:tx>
          <c:spPr>
            <a:ln w="63500">
              <a:solidFill>
                <a:srgbClr val="A6CE39"/>
              </a:solidFill>
            </a:ln>
          </c:spPr>
          <c:marker>
            <c:symbol val="none"/>
          </c:marker>
          <c:xVal>
            <c:numRef>
              <c:f>Sheet1!$A$14:$A$16</c:f>
              <c:numCache>
                <c:formatCode>General</c:formatCode>
                <c:ptCount val="3"/>
                <c:pt idx="0">
                  <c:v>1</c:v>
                </c:pt>
                <c:pt idx="1">
                  <c:v>1.2857142857142854</c:v>
                </c:pt>
                <c:pt idx="2">
                  <c:v>2.2142857142857144</c:v>
                </c:pt>
              </c:numCache>
            </c:numRef>
          </c:xVal>
          <c:yVal>
            <c:numRef>
              <c:f>Sheet1!$D$14:$D$16</c:f>
              <c:numCache>
                <c:formatCode>General</c:formatCode>
                <c:ptCount val="3"/>
                <c:pt idx="0">
                  <c:v>1</c:v>
                </c:pt>
                <c:pt idx="1">
                  <c:v>1.1666565036274876</c:v>
                </c:pt>
                <c:pt idx="2">
                  <c:v>1.6364858213321931</c:v>
                </c:pt>
              </c:numCache>
            </c:numRef>
          </c:yVal>
        </c:ser>
        <c:axId val="117811840"/>
        <c:axId val="117846784"/>
      </c:scatterChart>
      <c:valAx>
        <c:axId val="117811840"/>
        <c:scaling>
          <c:orientation val="minMax"/>
          <c:max val="2.2999999999999998"/>
          <c:min val="1"/>
        </c:scaling>
        <c:axPos val="b"/>
        <c:title>
          <c:tx>
            <c:rich>
              <a:bodyPr/>
              <a:lstStyle/>
              <a:p>
                <a:pPr>
                  <a:defRPr/>
                </a:pPr>
                <a:r>
                  <a:rPr lang="en-US"/>
                  <a:t>Normalized Frequency</a:t>
                </a:r>
              </a:p>
            </c:rich>
          </c:tx>
          <c:layout/>
        </c:title>
        <c:numFmt formatCode="General" sourceLinked="1"/>
        <c:tickLblPos val="nextTo"/>
        <c:crossAx val="117846784"/>
        <c:crosses val="autoZero"/>
        <c:crossBetween val="midCat"/>
      </c:valAx>
      <c:valAx>
        <c:axId val="117846784"/>
        <c:scaling>
          <c:orientation val="minMax"/>
          <c:min val="1"/>
        </c:scaling>
        <c:axPos val="l"/>
        <c:majorGridlines/>
        <c:title>
          <c:tx>
            <c:rich>
              <a:bodyPr rot="-5400000" vert="horz"/>
              <a:lstStyle/>
              <a:p>
                <a:pPr>
                  <a:defRPr/>
                </a:pPr>
                <a:r>
                  <a:rPr lang="en-US"/>
                  <a:t>Normalized Performance</a:t>
                </a:r>
              </a:p>
            </c:rich>
          </c:tx>
          <c:layout/>
        </c:title>
        <c:numFmt formatCode="General" sourceLinked="1"/>
        <c:minorTickMark val="in"/>
        <c:tickLblPos val="nextTo"/>
        <c:crossAx val="117811840"/>
        <c:crosses val="autoZero"/>
        <c:crossBetween val="midCat"/>
        <c:majorUnit val="0.2"/>
        <c:minorUnit val="0.1"/>
      </c:valAx>
    </c:plotArea>
    <c:plotVisOnly val="1"/>
    <c:dispBlanksAs val="gap"/>
  </c:chart>
  <c:spPr>
    <a:ln>
      <a:noFill/>
    </a:ln>
  </c:spPr>
  <c:txPr>
    <a:bodyPr/>
    <a:lstStyle/>
    <a:p>
      <a:pPr>
        <a:defRPr sz="16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6936128649713349E-2"/>
          <c:y val="4.1120443277923573E-2"/>
          <c:w val="0.87505016602108165"/>
          <c:h val="0.86609565470982841"/>
        </c:manualLayout>
      </c:layout>
      <c:barChart>
        <c:barDir val="col"/>
        <c:grouping val="clustered"/>
        <c:ser>
          <c:idx val="0"/>
          <c:order val="0"/>
          <c:tx>
            <c:strRef>
              <c:f>'3.1-&gt;1.4'!$A$9</c:f>
              <c:strCache>
                <c:ptCount val="1"/>
                <c:pt idx="0">
                  <c:v>Linear</c:v>
                </c:pt>
              </c:strCache>
            </c:strRef>
          </c:tx>
          <c:spPr>
            <a:solidFill>
              <a:schemeClr val="accent2"/>
            </a:solidFill>
            <a:ln>
              <a:noFill/>
            </a:ln>
          </c:spPr>
          <c:cat>
            <c:strRef>
              <c:f>'3.1-&gt;1.4'!$B$8:$G$8</c:f>
              <c:strCache>
                <c:ptCount val="6"/>
                <c:pt idx="0">
                  <c:v>NPB</c:v>
                </c:pt>
                <c:pt idx="1">
                  <c:v>PARSEC</c:v>
                </c:pt>
                <c:pt idx="2">
                  <c:v>SPEC INT</c:v>
                </c:pt>
                <c:pt idx="3">
                  <c:v>SPEC FP</c:v>
                </c:pt>
                <c:pt idx="4">
                  <c:v>Rodinia</c:v>
                </c:pt>
                <c:pt idx="5">
                  <c:v>ALL</c:v>
                </c:pt>
              </c:strCache>
            </c:strRef>
          </c:cat>
          <c:val>
            <c:numRef>
              <c:f>'3.1-&gt;1.4'!$B$9:$G$9</c:f>
              <c:numCache>
                <c:formatCode>General</c:formatCode>
                <c:ptCount val="6"/>
                <c:pt idx="0">
                  <c:v>9.2074219488747815</c:v>
                </c:pt>
                <c:pt idx="1">
                  <c:v>4.8879444311493208</c:v>
                </c:pt>
                <c:pt idx="2">
                  <c:v>10.202504160825434</c:v>
                </c:pt>
                <c:pt idx="3">
                  <c:v>7.5793406845467741</c:v>
                </c:pt>
                <c:pt idx="4">
                  <c:v>4.532126207004489</c:v>
                </c:pt>
                <c:pt idx="5">
                  <c:v>7.12645614483261</c:v>
                </c:pt>
              </c:numCache>
            </c:numRef>
          </c:val>
        </c:ser>
        <c:ser>
          <c:idx val="3"/>
          <c:order val="1"/>
          <c:tx>
            <c:strRef>
              <c:f>'3.1-&gt;1.4'!$A$12</c:f>
              <c:strCache>
                <c:ptCount val="1"/>
                <c:pt idx="0">
                  <c:v>GG-L3</c:v>
                </c:pt>
              </c:strCache>
            </c:strRef>
          </c:tx>
          <c:spPr>
            <a:solidFill>
              <a:schemeClr val="accent5"/>
            </a:solidFill>
            <a:ln>
              <a:noFill/>
            </a:ln>
          </c:spPr>
          <c:cat>
            <c:strRef>
              <c:f>'3.1-&gt;1.4'!$B$8:$G$8</c:f>
              <c:strCache>
                <c:ptCount val="6"/>
                <c:pt idx="0">
                  <c:v>NPB</c:v>
                </c:pt>
                <c:pt idx="1">
                  <c:v>PARSEC</c:v>
                </c:pt>
                <c:pt idx="2">
                  <c:v>SPEC INT</c:v>
                </c:pt>
                <c:pt idx="3">
                  <c:v>SPEC FP</c:v>
                </c:pt>
                <c:pt idx="4">
                  <c:v>Rodinia</c:v>
                </c:pt>
                <c:pt idx="5">
                  <c:v>ALL</c:v>
                </c:pt>
              </c:strCache>
            </c:strRef>
          </c:cat>
          <c:val>
            <c:numRef>
              <c:f>'3.1-&gt;1.4'!$B$12:$G$12</c:f>
              <c:numCache>
                <c:formatCode>General</c:formatCode>
                <c:ptCount val="6"/>
                <c:pt idx="0">
                  <c:v>5.6713830493691759</c:v>
                </c:pt>
                <c:pt idx="1">
                  <c:v>2.9163735605700043</c:v>
                </c:pt>
                <c:pt idx="2">
                  <c:v>6.5580614753035453</c:v>
                </c:pt>
                <c:pt idx="3">
                  <c:v>2.8340488894111528</c:v>
                </c:pt>
                <c:pt idx="4">
                  <c:v>3.0731670512394889</c:v>
                </c:pt>
                <c:pt idx="5">
                  <c:v>4.0079787018498001</c:v>
                </c:pt>
              </c:numCache>
            </c:numRef>
          </c:val>
        </c:ser>
        <c:ser>
          <c:idx val="4"/>
          <c:order val="2"/>
          <c:tx>
            <c:strRef>
              <c:f>'3.1-&gt;1.4'!$A$13</c:f>
              <c:strCache>
                <c:ptCount val="1"/>
                <c:pt idx="0">
                  <c:v>LL-MAB</c:v>
                </c:pt>
              </c:strCache>
            </c:strRef>
          </c:tx>
          <c:spPr>
            <a:solidFill>
              <a:schemeClr val="accent1"/>
            </a:solidFill>
            <a:ln>
              <a:noFill/>
            </a:ln>
          </c:spPr>
          <c:cat>
            <c:strRef>
              <c:f>'3.1-&gt;1.4'!$B$8:$G$8</c:f>
              <c:strCache>
                <c:ptCount val="6"/>
                <c:pt idx="0">
                  <c:v>NPB</c:v>
                </c:pt>
                <c:pt idx="1">
                  <c:v>PARSEC</c:v>
                </c:pt>
                <c:pt idx="2">
                  <c:v>SPEC INT</c:v>
                </c:pt>
                <c:pt idx="3">
                  <c:v>SPEC FP</c:v>
                </c:pt>
                <c:pt idx="4">
                  <c:v>Rodinia</c:v>
                </c:pt>
                <c:pt idx="5">
                  <c:v>ALL</c:v>
                </c:pt>
              </c:strCache>
            </c:strRef>
          </c:cat>
          <c:val>
            <c:numRef>
              <c:f>'3.1-&gt;1.4'!$B$13:$G$13</c:f>
              <c:numCache>
                <c:formatCode>General</c:formatCode>
                <c:ptCount val="6"/>
                <c:pt idx="0">
                  <c:v>1.4577768803189441</c:v>
                </c:pt>
                <c:pt idx="1">
                  <c:v>3.1104008346129941</c:v>
                </c:pt>
                <c:pt idx="2">
                  <c:v>2.5446611586117691</c:v>
                </c:pt>
                <c:pt idx="3">
                  <c:v>2.8550808789901581</c:v>
                </c:pt>
                <c:pt idx="4">
                  <c:v>3.1849688176177278</c:v>
                </c:pt>
                <c:pt idx="5">
                  <c:v>2.7071947264542517</c:v>
                </c:pt>
              </c:numCache>
            </c:numRef>
          </c:val>
        </c:ser>
        <c:axId val="117869952"/>
        <c:axId val="100885632"/>
      </c:barChart>
      <c:catAx>
        <c:axId val="117869952"/>
        <c:scaling>
          <c:orientation val="minMax"/>
        </c:scaling>
        <c:axPos val="b"/>
        <c:tickLblPos val="nextTo"/>
        <c:spPr>
          <a:ln>
            <a:solidFill>
              <a:schemeClr val="tx1"/>
            </a:solidFill>
          </a:ln>
        </c:spPr>
        <c:txPr>
          <a:bodyPr/>
          <a:lstStyle/>
          <a:p>
            <a:pPr>
              <a:defRPr sz="1800">
                <a:latin typeface="+mn-lt"/>
              </a:defRPr>
            </a:pPr>
            <a:endParaRPr lang="en-US"/>
          </a:p>
        </c:txPr>
        <c:crossAx val="100885632"/>
        <c:crosses val="autoZero"/>
        <c:auto val="1"/>
        <c:lblAlgn val="ctr"/>
        <c:lblOffset val="100"/>
      </c:catAx>
      <c:valAx>
        <c:axId val="100885632"/>
        <c:scaling>
          <c:orientation val="minMax"/>
        </c:scaling>
        <c:axPos val="l"/>
        <c:majorGridlines>
          <c:spPr>
            <a:ln>
              <a:solidFill>
                <a:schemeClr val="tx1"/>
              </a:solidFill>
              <a:prstDash val="dash"/>
            </a:ln>
          </c:spPr>
        </c:majorGridlines>
        <c:title>
          <c:tx>
            <c:rich>
              <a:bodyPr rot="-5400000" vert="horz"/>
              <a:lstStyle/>
              <a:p>
                <a:pPr>
                  <a:defRPr sz="1800">
                    <a:latin typeface="+mn-lt"/>
                  </a:defRPr>
                </a:pPr>
                <a:r>
                  <a:rPr lang="en-US" sz="1800">
                    <a:latin typeface="+mn-lt"/>
                  </a:rPr>
                  <a:t>Mean Prediction Error (%)</a:t>
                </a:r>
              </a:p>
            </c:rich>
          </c:tx>
          <c:layout/>
        </c:title>
        <c:numFmt formatCode="General" sourceLinked="1"/>
        <c:tickLblPos val="nextTo"/>
        <c:spPr>
          <a:ln>
            <a:solidFill>
              <a:schemeClr val="tx1"/>
            </a:solidFill>
          </a:ln>
        </c:spPr>
        <c:txPr>
          <a:bodyPr/>
          <a:lstStyle/>
          <a:p>
            <a:pPr>
              <a:defRPr sz="1800">
                <a:latin typeface="+mn-lt"/>
              </a:defRPr>
            </a:pPr>
            <a:endParaRPr lang="en-US"/>
          </a:p>
        </c:txPr>
        <c:crossAx val="117869952"/>
        <c:crosses val="autoZero"/>
        <c:crossBetween val="between"/>
      </c:valAx>
      <c:spPr>
        <a:ln>
          <a:solidFill>
            <a:schemeClr val="tx1"/>
          </a:solidFill>
        </a:ln>
      </c:spPr>
    </c:plotArea>
    <c:legend>
      <c:legendPos val="r"/>
      <c:layout>
        <c:manualLayout>
          <c:xMode val="edge"/>
          <c:yMode val="edge"/>
          <c:x val="0.55334143499919686"/>
          <c:y val="4.8642747781527294E-2"/>
          <c:w val="0.41428883889513812"/>
          <c:h val="8.9483465565992765E-2"/>
        </c:manualLayout>
      </c:layout>
      <c:spPr>
        <a:solidFill>
          <a:schemeClr val="bg1"/>
        </a:solidFill>
        <a:ln>
          <a:noFill/>
        </a:ln>
      </c:spPr>
      <c:txPr>
        <a:bodyPr/>
        <a:lstStyle/>
        <a:p>
          <a:pPr>
            <a:defRPr sz="1800">
              <a:latin typeface="+mn-lt"/>
            </a:defRPr>
          </a:pPr>
          <a:endParaRPr lang="en-US"/>
        </a:p>
      </c:txPr>
    </c:legend>
    <c:plotVisOnly val="1"/>
    <c:dispBlanksAs val="gap"/>
  </c:chart>
  <c:spPr>
    <a:ln>
      <a:noFill/>
    </a:ln>
  </c:spPr>
  <c:txPr>
    <a:bodyPr/>
    <a:lstStyle/>
    <a:p>
      <a:pPr>
        <a:defRPr sz="1200">
          <a:latin typeface="Times New Roman" pitchFamily="18" charset="0"/>
          <a:cs typeface="Times New Roman" pitchFamily="18"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0057269627010912"/>
          <c:y val="4.1120443277923573E-2"/>
          <c:w val="0.86993768636063362"/>
          <c:h val="0.86609565470982841"/>
        </c:manualLayout>
      </c:layout>
      <c:barChart>
        <c:barDir val="col"/>
        <c:grouping val="clustered"/>
        <c:ser>
          <c:idx val="0"/>
          <c:order val="0"/>
          <c:tx>
            <c:strRef>
              <c:f>'3.1-&gt;1.4'!$A$16</c:f>
              <c:strCache>
                <c:ptCount val="1"/>
                <c:pt idx="0">
                  <c:v>Linear</c:v>
                </c:pt>
              </c:strCache>
            </c:strRef>
          </c:tx>
          <c:spPr>
            <a:solidFill>
              <a:srgbClr val="ED1C24"/>
            </a:solidFill>
            <a:ln>
              <a:noFill/>
            </a:ln>
          </c:spPr>
          <c:cat>
            <c:strRef>
              <c:f>'3.1-&gt;1.4'!$B$15:$G$15</c:f>
              <c:strCache>
                <c:ptCount val="6"/>
                <c:pt idx="0">
                  <c:v>NPB</c:v>
                </c:pt>
                <c:pt idx="1">
                  <c:v>PARSEC</c:v>
                </c:pt>
                <c:pt idx="2">
                  <c:v>SPEC INT</c:v>
                </c:pt>
                <c:pt idx="3">
                  <c:v>SPEC FP</c:v>
                </c:pt>
                <c:pt idx="4">
                  <c:v>Rodinia</c:v>
                </c:pt>
                <c:pt idx="5">
                  <c:v>ALL</c:v>
                </c:pt>
              </c:strCache>
            </c:strRef>
          </c:cat>
          <c:val>
            <c:numRef>
              <c:f>'3.1-&gt;1.4'!$B$16:$G$16</c:f>
              <c:numCache>
                <c:formatCode>General</c:formatCode>
                <c:ptCount val="6"/>
                <c:pt idx="0">
                  <c:v>5.4804528896485261</c:v>
                </c:pt>
                <c:pt idx="1">
                  <c:v>9.6887275994017656</c:v>
                </c:pt>
                <c:pt idx="2">
                  <c:v>11.852883973141681</c:v>
                </c:pt>
                <c:pt idx="3">
                  <c:v>9.5081678986812967</c:v>
                </c:pt>
                <c:pt idx="4">
                  <c:v>8.5693705133638147</c:v>
                </c:pt>
                <c:pt idx="5">
                  <c:v>9.606851446607223</c:v>
                </c:pt>
              </c:numCache>
            </c:numRef>
          </c:val>
        </c:ser>
        <c:ser>
          <c:idx val="2"/>
          <c:order val="1"/>
          <c:tx>
            <c:strRef>
              <c:f>'3.1-&gt;1.4'!$A$19</c:f>
              <c:strCache>
                <c:ptCount val="1"/>
                <c:pt idx="0">
                  <c:v>GG-L3</c:v>
                </c:pt>
              </c:strCache>
            </c:strRef>
          </c:tx>
          <c:spPr>
            <a:solidFill>
              <a:srgbClr val="9650A0"/>
            </a:solidFill>
            <a:ln>
              <a:noFill/>
            </a:ln>
          </c:spPr>
          <c:cat>
            <c:strRef>
              <c:f>'3.1-&gt;1.4'!$B$15:$G$15</c:f>
              <c:strCache>
                <c:ptCount val="6"/>
                <c:pt idx="0">
                  <c:v>NPB</c:v>
                </c:pt>
                <c:pt idx="1">
                  <c:v>PARSEC</c:v>
                </c:pt>
                <c:pt idx="2">
                  <c:v>SPEC INT</c:v>
                </c:pt>
                <c:pt idx="3">
                  <c:v>SPEC FP</c:v>
                </c:pt>
                <c:pt idx="4">
                  <c:v>Rodinia</c:v>
                </c:pt>
                <c:pt idx="5">
                  <c:v>ALL</c:v>
                </c:pt>
              </c:strCache>
            </c:strRef>
          </c:cat>
          <c:val>
            <c:numRef>
              <c:f>'3.1-&gt;1.4'!$B$19:$G$19</c:f>
              <c:numCache>
                <c:formatCode>General</c:formatCode>
                <c:ptCount val="6"/>
                <c:pt idx="0">
                  <c:v>7.8893301385015544</c:v>
                </c:pt>
                <c:pt idx="1">
                  <c:v>4.6599763783156245</c:v>
                </c:pt>
                <c:pt idx="2">
                  <c:v>9.034545084411933</c:v>
                </c:pt>
                <c:pt idx="3">
                  <c:v>3.2219424544991146</c:v>
                </c:pt>
                <c:pt idx="4">
                  <c:v>4.0963490129463258</c:v>
                </c:pt>
                <c:pt idx="5">
                  <c:v>6.0957573590828504</c:v>
                </c:pt>
              </c:numCache>
            </c:numRef>
          </c:val>
        </c:ser>
        <c:ser>
          <c:idx val="3"/>
          <c:order val="2"/>
          <c:tx>
            <c:strRef>
              <c:f>'3.1-&gt;1.4'!$A$20</c:f>
              <c:strCache>
                <c:ptCount val="1"/>
                <c:pt idx="0">
                  <c:v>LL-MAB</c:v>
                </c:pt>
              </c:strCache>
            </c:strRef>
          </c:tx>
          <c:spPr>
            <a:solidFill>
              <a:srgbClr val="F26522"/>
            </a:solidFill>
            <a:ln>
              <a:noFill/>
            </a:ln>
          </c:spPr>
          <c:cat>
            <c:strRef>
              <c:f>'3.1-&gt;1.4'!$B$15:$G$15</c:f>
              <c:strCache>
                <c:ptCount val="6"/>
                <c:pt idx="0">
                  <c:v>NPB</c:v>
                </c:pt>
                <c:pt idx="1">
                  <c:v>PARSEC</c:v>
                </c:pt>
                <c:pt idx="2">
                  <c:v>SPEC INT</c:v>
                </c:pt>
                <c:pt idx="3">
                  <c:v>SPEC FP</c:v>
                </c:pt>
                <c:pt idx="4">
                  <c:v>Rodinia</c:v>
                </c:pt>
                <c:pt idx="5">
                  <c:v>ALL</c:v>
                </c:pt>
              </c:strCache>
            </c:strRef>
          </c:cat>
          <c:val>
            <c:numRef>
              <c:f>'3.1-&gt;1.4'!$B$20:$G$20</c:f>
              <c:numCache>
                <c:formatCode>General</c:formatCode>
                <c:ptCount val="6"/>
                <c:pt idx="0">
                  <c:v>1.307529499310297</c:v>
                </c:pt>
                <c:pt idx="1">
                  <c:v>4.9360583083218792</c:v>
                </c:pt>
                <c:pt idx="2">
                  <c:v>2.856262406902661</c:v>
                </c:pt>
                <c:pt idx="3">
                  <c:v>3.068777516313105</c:v>
                </c:pt>
                <c:pt idx="4">
                  <c:v>2.9340666269893401</c:v>
                </c:pt>
                <c:pt idx="5">
                  <c:v>3.3347630544547684</c:v>
                </c:pt>
              </c:numCache>
            </c:numRef>
          </c:val>
        </c:ser>
        <c:axId val="119418880"/>
        <c:axId val="119420416"/>
      </c:barChart>
      <c:catAx>
        <c:axId val="119418880"/>
        <c:scaling>
          <c:orientation val="minMax"/>
        </c:scaling>
        <c:axPos val="b"/>
        <c:tickLblPos val="nextTo"/>
        <c:spPr>
          <a:ln>
            <a:solidFill>
              <a:schemeClr val="tx1"/>
            </a:solidFill>
          </a:ln>
        </c:spPr>
        <c:txPr>
          <a:bodyPr/>
          <a:lstStyle/>
          <a:p>
            <a:pPr>
              <a:defRPr sz="1800">
                <a:latin typeface="+mn-lt"/>
              </a:defRPr>
            </a:pPr>
            <a:endParaRPr lang="en-US"/>
          </a:p>
        </c:txPr>
        <c:crossAx val="119420416"/>
        <c:crosses val="autoZero"/>
        <c:auto val="1"/>
        <c:lblAlgn val="ctr"/>
        <c:lblOffset val="100"/>
      </c:catAx>
      <c:valAx>
        <c:axId val="119420416"/>
        <c:scaling>
          <c:orientation val="minMax"/>
          <c:max val="12"/>
          <c:min val="0"/>
        </c:scaling>
        <c:axPos val="l"/>
        <c:majorGridlines>
          <c:spPr>
            <a:ln>
              <a:solidFill>
                <a:schemeClr val="tx1"/>
              </a:solidFill>
              <a:prstDash val="dash"/>
            </a:ln>
          </c:spPr>
        </c:majorGridlines>
        <c:title>
          <c:tx>
            <c:rich>
              <a:bodyPr rot="-5400000" vert="horz"/>
              <a:lstStyle/>
              <a:p>
                <a:pPr>
                  <a:defRPr sz="1800">
                    <a:latin typeface="+mn-lt"/>
                  </a:defRPr>
                </a:pPr>
                <a:r>
                  <a:rPr lang="en-US" sz="1800">
                    <a:latin typeface="+mn-lt"/>
                  </a:rPr>
                  <a:t>Standard Deviation (%)</a:t>
                </a:r>
              </a:p>
            </c:rich>
          </c:tx>
          <c:layout/>
        </c:title>
        <c:numFmt formatCode="General" sourceLinked="1"/>
        <c:tickLblPos val="nextTo"/>
        <c:spPr>
          <a:ln>
            <a:solidFill>
              <a:schemeClr val="tx1"/>
            </a:solidFill>
          </a:ln>
        </c:spPr>
        <c:txPr>
          <a:bodyPr/>
          <a:lstStyle/>
          <a:p>
            <a:pPr>
              <a:defRPr sz="1800">
                <a:latin typeface="+mn-lt"/>
              </a:defRPr>
            </a:pPr>
            <a:endParaRPr lang="en-US"/>
          </a:p>
        </c:txPr>
        <c:crossAx val="119418880"/>
        <c:crosses val="autoZero"/>
        <c:crossBetween val="between"/>
      </c:valAx>
      <c:spPr>
        <a:ln>
          <a:solidFill>
            <a:schemeClr val="tx1"/>
          </a:solidFill>
        </a:ln>
      </c:spPr>
    </c:plotArea>
    <c:legend>
      <c:legendPos val="r"/>
      <c:layout>
        <c:manualLayout>
          <c:xMode val="edge"/>
          <c:yMode val="edge"/>
          <c:x val="0.56205697502097951"/>
          <c:y val="5.2001898200224966E-2"/>
          <c:w val="0.40534665309693435"/>
          <c:h val="9.2424579740032556E-2"/>
        </c:manualLayout>
      </c:layout>
      <c:txPr>
        <a:bodyPr/>
        <a:lstStyle/>
        <a:p>
          <a:pPr>
            <a:defRPr sz="1800">
              <a:latin typeface="+mn-lt"/>
            </a:defRPr>
          </a:pPr>
          <a:endParaRPr lang="en-US"/>
        </a:p>
      </c:txPr>
    </c:legend>
    <c:plotVisOnly val="1"/>
    <c:dispBlanksAs val="gap"/>
  </c:chart>
  <c:spPr>
    <a:ln>
      <a:noFill/>
    </a:ln>
  </c:spPr>
  <c:txPr>
    <a:bodyPr/>
    <a:lstStyle/>
    <a:p>
      <a:pPr>
        <a:defRPr sz="1200">
          <a:latin typeface="Times New Roman" pitchFamily="18" charset="0"/>
          <a:cs typeface="Times New Roman" pitchFamily="18"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9637560713239"/>
          <c:y val="4.3965296004666095E-2"/>
          <c:w val="0.77137535387608835"/>
          <c:h val="0.80457742782152231"/>
        </c:manualLayout>
      </c:layout>
      <c:scatterChart>
        <c:scatterStyle val="lineMarker"/>
        <c:ser>
          <c:idx val="0"/>
          <c:order val="0"/>
          <c:tx>
            <c:strRef>
              <c:f>Analysis!$A$209</c:f>
              <c:strCache>
                <c:ptCount val="1"/>
                <c:pt idx="0">
                  <c:v>Linear</c:v>
                </c:pt>
              </c:strCache>
            </c:strRef>
          </c:tx>
          <c:spPr>
            <a:ln w="28575">
              <a:noFill/>
            </a:ln>
          </c:spPr>
          <c:marker>
            <c:symbol val="diamond"/>
            <c:size val="8"/>
            <c:spPr>
              <a:solidFill>
                <a:schemeClr val="bg1"/>
              </a:solidFill>
              <a:ln w="19050">
                <a:solidFill>
                  <a:srgbClr val="FF0000"/>
                </a:solidFill>
              </a:ln>
            </c:spPr>
          </c:marker>
          <c:xVal>
            <c:numRef>
              <c:f>Analysis!$B$208:$BO$208</c:f>
              <c:numCache>
                <c:formatCode>General</c:formatCode>
                <c:ptCount val="66"/>
                <c:pt idx="0">
                  <c:v>1.0332333883680254</c:v>
                </c:pt>
                <c:pt idx="1">
                  <c:v>1.0772365393975285</c:v>
                </c:pt>
                <c:pt idx="2">
                  <c:v>1.1551892960566934</c:v>
                </c:pt>
                <c:pt idx="3">
                  <c:v>1.0156128594941018</c:v>
                </c:pt>
                <c:pt idx="4">
                  <c:v>1.0352139045116882</c:v>
                </c:pt>
                <c:pt idx="5">
                  <c:v>1.0405293282053858</c:v>
                </c:pt>
                <c:pt idx="6">
                  <c:v>1.1564790974263859</c:v>
                </c:pt>
                <c:pt idx="7">
                  <c:v>1.1579901215348625</c:v>
                </c:pt>
                <c:pt idx="8">
                  <c:v>1.121416334789737</c:v>
                </c:pt>
                <c:pt idx="9">
                  <c:v>1.1278413251030699</c:v>
                </c:pt>
                <c:pt idx="10">
                  <c:v>0.99004737469385162</c:v>
                </c:pt>
                <c:pt idx="11">
                  <c:v>0.99895133588466967</c:v>
                </c:pt>
                <c:pt idx="12">
                  <c:v>1.0073275025140018</c:v>
                </c:pt>
                <c:pt idx="13">
                  <c:v>1.0177018243681888</c:v>
                </c:pt>
                <c:pt idx="14">
                  <c:v>1.0195874710168611</c:v>
                </c:pt>
                <c:pt idx="15">
                  <c:v>1.012407361321557</c:v>
                </c:pt>
                <c:pt idx="16">
                  <c:v>1.0333519714531525</c:v>
                </c:pt>
                <c:pt idx="17">
                  <c:v>0.99903826214627101</c:v>
                </c:pt>
                <c:pt idx="18">
                  <c:v>0.99780933507947711</c:v>
                </c:pt>
                <c:pt idx="19">
                  <c:v>1.025275577621668</c:v>
                </c:pt>
                <c:pt idx="20">
                  <c:v>1.3768374763437368</c:v>
                </c:pt>
                <c:pt idx="21">
                  <c:v>1.060468892456748</c:v>
                </c:pt>
                <c:pt idx="22">
                  <c:v>1.0683210067577686</c:v>
                </c:pt>
                <c:pt idx="23">
                  <c:v>1.0160560824327101</c:v>
                </c:pt>
                <c:pt idx="24">
                  <c:v>1.0003624669238098</c:v>
                </c:pt>
                <c:pt idx="25">
                  <c:v>1.1566522575253471</c:v>
                </c:pt>
                <c:pt idx="26">
                  <c:v>1.3378398898664459</c:v>
                </c:pt>
                <c:pt idx="27">
                  <c:v>1.0112406697159622</c:v>
                </c:pt>
                <c:pt idx="28">
                  <c:v>0.95686136360446972</c:v>
                </c:pt>
                <c:pt idx="29">
                  <c:v>1.0102966803007825</c:v>
                </c:pt>
                <c:pt idx="30">
                  <c:v>1.2329477853554809</c:v>
                </c:pt>
                <c:pt idx="31">
                  <c:v>1.0033228342846199</c:v>
                </c:pt>
                <c:pt idx="32">
                  <c:v>1.3037980647898708</c:v>
                </c:pt>
                <c:pt idx="33">
                  <c:v>1.0548298961634532</c:v>
                </c:pt>
                <c:pt idx="34">
                  <c:v>1.0538152355450379</c:v>
                </c:pt>
                <c:pt idx="35">
                  <c:v>1.0704460041005592</c:v>
                </c:pt>
                <c:pt idx="36">
                  <c:v>0.99855484864019728</c:v>
                </c:pt>
                <c:pt idx="37">
                  <c:v>1.3530735230094695</c:v>
                </c:pt>
                <c:pt idx="38">
                  <c:v>1.1255225876265704</c:v>
                </c:pt>
                <c:pt idx="39">
                  <c:v>1.0009607139833518</c:v>
                </c:pt>
                <c:pt idx="40">
                  <c:v>1.0465261313367071</c:v>
                </c:pt>
                <c:pt idx="41">
                  <c:v>1.120836067126445</c:v>
                </c:pt>
                <c:pt idx="42">
                  <c:v>0.99994711686988669</c:v>
                </c:pt>
                <c:pt idx="43">
                  <c:v>1.0300523928917269</c:v>
                </c:pt>
                <c:pt idx="44">
                  <c:v>1.2500490822674351</c:v>
                </c:pt>
                <c:pt idx="45">
                  <c:v>0.99578317067179167</c:v>
                </c:pt>
                <c:pt idx="46">
                  <c:v>1.0061876276153623</c:v>
                </c:pt>
                <c:pt idx="47">
                  <c:v>1.129320590284655</c:v>
                </c:pt>
                <c:pt idx="48">
                  <c:v>1.0057966224938868</c:v>
                </c:pt>
                <c:pt idx="49">
                  <c:v>1.0830231692045897</c:v>
                </c:pt>
                <c:pt idx="50">
                  <c:v>1.0406404038841599</c:v>
                </c:pt>
                <c:pt idx="51">
                  <c:v>1.020338136729908</c:v>
                </c:pt>
                <c:pt idx="52">
                  <c:v>0.99690430628125071</c:v>
                </c:pt>
                <c:pt idx="53">
                  <c:v>0.9245854228057262</c:v>
                </c:pt>
                <c:pt idx="54">
                  <c:v>1.0163878407813733</c:v>
                </c:pt>
                <c:pt idx="55">
                  <c:v>0.99991834934486168</c:v>
                </c:pt>
                <c:pt idx="56">
                  <c:v>1.0284486300075808</c:v>
                </c:pt>
                <c:pt idx="57">
                  <c:v>1.0084549442577382</c:v>
                </c:pt>
                <c:pt idx="58">
                  <c:v>1.0141576770724798</c:v>
                </c:pt>
                <c:pt idx="59">
                  <c:v>0.99877590875148214</c:v>
                </c:pt>
                <c:pt idx="60">
                  <c:v>1.1011428609706284</c:v>
                </c:pt>
                <c:pt idx="61">
                  <c:v>1.3368516880185586</c:v>
                </c:pt>
                <c:pt idx="62">
                  <c:v>1.0122658693727014</c:v>
                </c:pt>
                <c:pt idx="63">
                  <c:v>1.0201941333557549</c:v>
                </c:pt>
                <c:pt idx="64">
                  <c:v>1.0007147489650499</c:v>
                </c:pt>
                <c:pt idx="65">
                  <c:v>1.0160632633620854</c:v>
                </c:pt>
              </c:numCache>
            </c:numRef>
          </c:xVal>
          <c:yVal>
            <c:numRef>
              <c:f>Analysis!$B$209:$BO$209</c:f>
              <c:numCache>
                <c:formatCode>General</c:formatCode>
                <c:ptCount val="66"/>
                <c:pt idx="0">
                  <c:v>3.3233388368025545</c:v>
                </c:pt>
                <c:pt idx="1">
                  <c:v>7.7236539397528734</c:v>
                </c:pt>
                <c:pt idx="2">
                  <c:v>15.518929605669349</c:v>
                </c:pt>
                <c:pt idx="3">
                  <c:v>1.5612859494102027</c:v>
                </c:pt>
                <c:pt idx="4">
                  <c:v>3.5213904511687821</c:v>
                </c:pt>
                <c:pt idx="5">
                  <c:v>4.0529328205385839</c:v>
                </c:pt>
                <c:pt idx="6">
                  <c:v>15.647909742638589</c:v>
                </c:pt>
                <c:pt idx="7">
                  <c:v>15.799012153486251</c:v>
                </c:pt>
                <c:pt idx="8">
                  <c:v>12.14163347897366</c:v>
                </c:pt>
                <c:pt idx="9">
                  <c:v>12.784132510306987</c:v>
                </c:pt>
                <c:pt idx="10">
                  <c:v>0.99526253061484249</c:v>
                </c:pt>
                <c:pt idx="11">
                  <c:v>0.10486641153301769</c:v>
                </c:pt>
                <c:pt idx="12">
                  <c:v>0.73275025140019912</c:v>
                </c:pt>
                <c:pt idx="13">
                  <c:v>1.7701824368188765</c:v>
                </c:pt>
                <c:pt idx="14">
                  <c:v>1.9587471016860569</c:v>
                </c:pt>
                <c:pt idx="15">
                  <c:v>1.2407361321556583</c:v>
                </c:pt>
                <c:pt idx="16">
                  <c:v>3.3351971453152793</c:v>
                </c:pt>
                <c:pt idx="17">
                  <c:v>9.6173785372896989E-2</c:v>
                </c:pt>
                <c:pt idx="18">
                  <c:v>0.21906649205232129</c:v>
                </c:pt>
                <c:pt idx="19">
                  <c:v>2.527557762166766</c:v>
                </c:pt>
                <c:pt idx="20">
                  <c:v>37.683747634373596</c:v>
                </c:pt>
                <c:pt idx="21">
                  <c:v>6.046889245674798</c:v>
                </c:pt>
                <c:pt idx="22">
                  <c:v>6.8321006757768572</c:v>
                </c:pt>
                <c:pt idx="23">
                  <c:v>1.6056082432710086</c:v>
                </c:pt>
                <c:pt idx="24">
                  <c:v>3.6246692380901592E-2</c:v>
                </c:pt>
                <c:pt idx="25">
                  <c:v>15.665225752534703</c:v>
                </c:pt>
                <c:pt idx="26">
                  <c:v>33.783988986644644</c:v>
                </c:pt>
                <c:pt idx="27">
                  <c:v>1.1240669715962173</c:v>
                </c:pt>
                <c:pt idx="28">
                  <c:v>4.3138636395530439</c:v>
                </c:pt>
                <c:pt idx="29">
                  <c:v>1.0296680300782979</c:v>
                </c:pt>
                <c:pt idx="30">
                  <c:v>23.294778535548144</c:v>
                </c:pt>
                <c:pt idx="31">
                  <c:v>0.33228342846199121</c:v>
                </c:pt>
                <c:pt idx="32">
                  <c:v>30.379806478987081</c:v>
                </c:pt>
                <c:pt idx="33">
                  <c:v>5.4829896163453506</c:v>
                </c:pt>
                <c:pt idx="34">
                  <c:v>5.3815235545038345</c:v>
                </c:pt>
                <c:pt idx="35">
                  <c:v>7.0446004100558586</c:v>
                </c:pt>
                <c:pt idx="36">
                  <c:v>0.14451513598030147</c:v>
                </c:pt>
                <c:pt idx="37">
                  <c:v>35.307352300946953</c:v>
                </c:pt>
                <c:pt idx="38">
                  <c:v>12.552258762657031</c:v>
                </c:pt>
                <c:pt idx="39">
                  <c:v>9.6071398335218855E-2</c:v>
                </c:pt>
                <c:pt idx="40">
                  <c:v>4.6526131336706724</c:v>
                </c:pt>
                <c:pt idx="41">
                  <c:v>12.083606712644523</c:v>
                </c:pt>
                <c:pt idx="42">
                  <c:v>5.2883130113613713E-3</c:v>
                </c:pt>
                <c:pt idx="43">
                  <c:v>3.0052392891726476</c:v>
                </c:pt>
                <c:pt idx="44">
                  <c:v>25.004908226743531</c:v>
                </c:pt>
                <c:pt idx="45">
                  <c:v>0.42168293282082686</c:v>
                </c:pt>
                <c:pt idx="46">
                  <c:v>0.6187627615362058</c:v>
                </c:pt>
                <c:pt idx="47">
                  <c:v>12.932059028465552</c:v>
                </c:pt>
                <c:pt idx="48">
                  <c:v>0.57966224938872812</c:v>
                </c:pt>
                <c:pt idx="49">
                  <c:v>8.3023169204589689</c:v>
                </c:pt>
                <c:pt idx="50">
                  <c:v>4.0640403884160285</c:v>
                </c:pt>
                <c:pt idx="51">
                  <c:v>2.0338136729907585</c:v>
                </c:pt>
                <c:pt idx="52">
                  <c:v>0.3095693718748993</c:v>
                </c:pt>
                <c:pt idx="53">
                  <c:v>7.5414577194273722</c:v>
                </c:pt>
                <c:pt idx="54">
                  <c:v>1.6387840781372887</c:v>
                </c:pt>
                <c:pt idx="55">
                  <c:v>8.1650655138180497E-3</c:v>
                </c:pt>
                <c:pt idx="56">
                  <c:v>2.8448630007580897</c:v>
                </c:pt>
                <c:pt idx="57">
                  <c:v>0.84549442577376843</c:v>
                </c:pt>
                <c:pt idx="58">
                  <c:v>1.4157677072480246</c:v>
                </c:pt>
                <c:pt idx="59">
                  <c:v>0.12240912485179356</c:v>
                </c:pt>
                <c:pt idx="60">
                  <c:v>10.1142860970628</c:v>
                </c:pt>
                <c:pt idx="61">
                  <c:v>33.685168801855866</c:v>
                </c:pt>
                <c:pt idx="62">
                  <c:v>1.2265869372700888</c:v>
                </c:pt>
                <c:pt idx="63">
                  <c:v>2.0194133355754937</c:v>
                </c:pt>
                <c:pt idx="64">
                  <c:v>7.147489650504138E-2</c:v>
                </c:pt>
                <c:pt idx="65">
                  <c:v>1.6063263362085407</c:v>
                </c:pt>
              </c:numCache>
            </c:numRef>
          </c:yVal>
        </c:ser>
        <c:ser>
          <c:idx val="2"/>
          <c:order val="1"/>
          <c:tx>
            <c:strRef>
              <c:f>Analysis!$A$210</c:f>
              <c:strCache>
                <c:ptCount val="1"/>
                <c:pt idx="0">
                  <c:v>Stall</c:v>
                </c:pt>
              </c:strCache>
            </c:strRef>
          </c:tx>
          <c:spPr>
            <a:ln w="28575">
              <a:noFill/>
            </a:ln>
          </c:spPr>
          <c:marker>
            <c:symbol val="triangle"/>
            <c:size val="8"/>
            <c:spPr>
              <a:solidFill>
                <a:schemeClr val="bg1"/>
              </a:solidFill>
              <a:ln w="19050">
                <a:solidFill>
                  <a:srgbClr val="0070C0"/>
                </a:solidFill>
              </a:ln>
            </c:spPr>
          </c:marker>
          <c:xVal>
            <c:numRef>
              <c:f>Analysis!$B$208:$BO$208</c:f>
              <c:numCache>
                <c:formatCode>General</c:formatCode>
                <c:ptCount val="66"/>
                <c:pt idx="0">
                  <c:v>1.0332333883680254</c:v>
                </c:pt>
                <c:pt idx="1">
                  <c:v>1.0772365393975285</c:v>
                </c:pt>
                <c:pt idx="2">
                  <c:v>1.1551892960566934</c:v>
                </c:pt>
                <c:pt idx="3">
                  <c:v>1.0156128594941018</c:v>
                </c:pt>
                <c:pt idx="4">
                  <c:v>1.0352139045116882</c:v>
                </c:pt>
                <c:pt idx="5">
                  <c:v>1.0405293282053858</c:v>
                </c:pt>
                <c:pt idx="6">
                  <c:v>1.1564790974263859</c:v>
                </c:pt>
                <c:pt idx="7">
                  <c:v>1.1579901215348625</c:v>
                </c:pt>
                <c:pt idx="8">
                  <c:v>1.121416334789737</c:v>
                </c:pt>
                <c:pt idx="9">
                  <c:v>1.1278413251030699</c:v>
                </c:pt>
                <c:pt idx="10">
                  <c:v>0.99004737469385162</c:v>
                </c:pt>
                <c:pt idx="11">
                  <c:v>0.99895133588466967</c:v>
                </c:pt>
                <c:pt idx="12">
                  <c:v>1.0073275025140018</c:v>
                </c:pt>
                <c:pt idx="13">
                  <c:v>1.0177018243681888</c:v>
                </c:pt>
                <c:pt idx="14">
                  <c:v>1.0195874710168611</c:v>
                </c:pt>
                <c:pt idx="15">
                  <c:v>1.012407361321557</c:v>
                </c:pt>
                <c:pt idx="16">
                  <c:v>1.0333519714531525</c:v>
                </c:pt>
                <c:pt idx="17">
                  <c:v>0.99903826214627101</c:v>
                </c:pt>
                <c:pt idx="18">
                  <c:v>0.99780933507947711</c:v>
                </c:pt>
                <c:pt idx="19">
                  <c:v>1.025275577621668</c:v>
                </c:pt>
                <c:pt idx="20">
                  <c:v>1.3768374763437368</c:v>
                </c:pt>
                <c:pt idx="21">
                  <c:v>1.060468892456748</c:v>
                </c:pt>
                <c:pt idx="22">
                  <c:v>1.0683210067577686</c:v>
                </c:pt>
                <c:pt idx="23">
                  <c:v>1.0160560824327101</c:v>
                </c:pt>
                <c:pt idx="24">
                  <c:v>1.0003624669238098</c:v>
                </c:pt>
                <c:pt idx="25">
                  <c:v>1.1566522575253471</c:v>
                </c:pt>
                <c:pt idx="26">
                  <c:v>1.3378398898664459</c:v>
                </c:pt>
                <c:pt idx="27">
                  <c:v>1.0112406697159622</c:v>
                </c:pt>
                <c:pt idx="28">
                  <c:v>0.95686136360446972</c:v>
                </c:pt>
                <c:pt idx="29">
                  <c:v>1.0102966803007825</c:v>
                </c:pt>
                <c:pt idx="30">
                  <c:v>1.2329477853554809</c:v>
                </c:pt>
                <c:pt idx="31">
                  <c:v>1.0033228342846199</c:v>
                </c:pt>
                <c:pt idx="32">
                  <c:v>1.3037980647898708</c:v>
                </c:pt>
                <c:pt idx="33">
                  <c:v>1.0548298961634532</c:v>
                </c:pt>
                <c:pt idx="34">
                  <c:v>1.0538152355450379</c:v>
                </c:pt>
                <c:pt idx="35">
                  <c:v>1.0704460041005592</c:v>
                </c:pt>
                <c:pt idx="36">
                  <c:v>0.99855484864019728</c:v>
                </c:pt>
                <c:pt idx="37">
                  <c:v>1.3530735230094695</c:v>
                </c:pt>
                <c:pt idx="38">
                  <c:v>1.1255225876265704</c:v>
                </c:pt>
                <c:pt idx="39">
                  <c:v>1.0009607139833518</c:v>
                </c:pt>
                <c:pt idx="40">
                  <c:v>1.0465261313367071</c:v>
                </c:pt>
                <c:pt idx="41">
                  <c:v>1.120836067126445</c:v>
                </c:pt>
                <c:pt idx="42">
                  <c:v>0.99994711686988669</c:v>
                </c:pt>
                <c:pt idx="43">
                  <c:v>1.0300523928917269</c:v>
                </c:pt>
                <c:pt idx="44">
                  <c:v>1.2500490822674351</c:v>
                </c:pt>
                <c:pt idx="45">
                  <c:v>0.99578317067179167</c:v>
                </c:pt>
                <c:pt idx="46">
                  <c:v>1.0061876276153623</c:v>
                </c:pt>
                <c:pt idx="47">
                  <c:v>1.129320590284655</c:v>
                </c:pt>
                <c:pt idx="48">
                  <c:v>1.0057966224938868</c:v>
                </c:pt>
                <c:pt idx="49">
                  <c:v>1.0830231692045897</c:v>
                </c:pt>
                <c:pt idx="50">
                  <c:v>1.0406404038841599</c:v>
                </c:pt>
                <c:pt idx="51">
                  <c:v>1.020338136729908</c:v>
                </c:pt>
                <c:pt idx="52">
                  <c:v>0.99690430628125071</c:v>
                </c:pt>
                <c:pt idx="53">
                  <c:v>0.9245854228057262</c:v>
                </c:pt>
                <c:pt idx="54">
                  <c:v>1.0163878407813733</c:v>
                </c:pt>
                <c:pt idx="55">
                  <c:v>0.99991834934486168</c:v>
                </c:pt>
                <c:pt idx="56">
                  <c:v>1.0284486300075808</c:v>
                </c:pt>
                <c:pt idx="57">
                  <c:v>1.0084549442577382</c:v>
                </c:pt>
                <c:pt idx="58">
                  <c:v>1.0141576770724798</c:v>
                </c:pt>
                <c:pt idx="59">
                  <c:v>0.99877590875148214</c:v>
                </c:pt>
                <c:pt idx="60">
                  <c:v>1.1011428609706284</c:v>
                </c:pt>
                <c:pt idx="61">
                  <c:v>1.3368516880185586</c:v>
                </c:pt>
                <c:pt idx="62">
                  <c:v>1.0122658693727014</c:v>
                </c:pt>
                <c:pt idx="63">
                  <c:v>1.0201941333557549</c:v>
                </c:pt>
                <c:pt idx="64">
                  <c:v>1.0007147489650499</c:v>
                </c:pt>
                <c:pt idx="65">
                  <c:v>1.0160632633620854</c:v>
                </c:pt>
              </c:numCache>
            </c:numRef>
          </c:xVal>
          <c:yVal>
            <c:numRef>
              <c:f>Analysis!$B$210:$BO$210</c:f>
              <c:numCache>
                <c:formatCode>General</c:formatCode>
                <c:ptCount val="66"/>
                <c:pt idx="0">
                  <c:v>24.678922516820514</c:v>
                </c:pt>
                <c:pt idx="1">
                  <c:v>33.356448352370435</c:v>
                </c:pt>
                <c:pt idx="2">
                  <c:v>31.229571181868092</c:v>
                </c:pt>
                <c:pt idx="3">
                  <c:v>45.985719444531668</c:v>
                </c:pt>
                <c:pt idx="4">
                  <c:v>27.987382927730323</c:v>
                </c:pt>
                <c:pt idx="5">
                  <c:v>45.411761737192265</c:v>
                </c:pt>
                <c:pt idx="6">
                  <c:v>29.146655906855045</c:v>
                </c:pt>
                <c:pt idx="7">
                  <c:v>34.288186142367579</c:v>
                </c:pt>
                <c:pt idx="8">
                  <c:v>29.288535188906589</c:v>
                </c:pt>
                <c:pt idx="9">
                  <c:v>25.803988761728533</c:v>
                </c:pt>
                <c:pt idx="10">
                  <c:v>36.170119121358034</c:v>
                </c:pt>
                <c:pt idx="11">
                  <c:v>34.285183920275159</c:v>
                </c:pt>
                <c:pt idx="12">
                  <c:v>26.017997191019976</c:v>
                </c:pt>
                <c:pt idx="13">
                  <c:v>34.202603927511809</c:v>
                </c:pt>
                <c:pt idx="14">
                  <c:v>33.445818597331552</c:v>
                </c:pt>
                <c:pt idx="15">
                  <c:v>27.633084186882911</c:v>
                </c:pt>
                <c:pt idx="16">
                  <c:v>25.865742069567645</c:v>
                </c:pt>
                <c:pt idx="17">
                  <c:v>33.285154474970291</c:v>
                </c:pt>
                <c:pt idx="18">
                  <c:v>25.597683161867764</c:v>
                </c:pt>
                <c:pt idx="19">
                  <c:v>27.917183285237389</c:v>
                </c:pt>
                <c:pt idx="20">
                  <c:v>33.509625793918623</c:v>
                </c:pt>
                <c:pt idx="21">
                  <c:v>30.826228805660456</c:v>
                </c:pt>
                <c:pt idx="22">
                  <c:v>39.072698151957006</c:v>
                </c:pt>
                <c:pt idx="23">
                  <c:v>22.785050665592959</c:v>
                </c:pt>
                <c:pt idx="24">
                  <c:v>33.565348597462254</c:v>
                </c:pt>
                <c:pt idx="25">
                  <c:v>25.83650211701789</c:v>
                </c:pt>
                <c:pt idx="26">
                  <c:v>33.243138364662855</c:v>
                </c:pt>
                <c:pt idx="27">
                  <c:v>35.268009502279362</c:v>
                </c:pt>
                <c:pt idx="28">
                  <c:v>32.923114921635985</c:v>
                </c:pt>
                <c:pt idx="29">
                  <c:v>33.399483172547804</c:v>
                </c:pt>
                <c:pt idx="30">
                  <c:v>23.921742367386667</c:v>
                </c:pt>
                <c:pt idx="31">
                  <c:v>28.01693600719382</c:v>
                </c:pt>
                <c:pt idx="32">
                  <c:v>28.168931394462547</c:v>
                </c:pt>
                <c:pt idx="33">
                  <c:v>37.257858830210552</c:v>
                </c:pt>
                <c:pt idx="34">
                  <c:v>29.735746923960633</c:v>
                </c:pt>
                <c:pt idx="35">
                  <c:v>34.797046530603353</c:v>
                </c:pt>
                <c:pt idx="36">
                  <c:v>25.930358504102134</c:v>
                </c:pt>
                <c:pt idx="37">
                  <c:v>19.738090817217909</c:v>
                </c:pt>
                <c:pt idx="38">
                  <c:v>31.413160196765752</c:v>
                </c:pt>
                <c:pt idx="39">
                  <c:v>34.436728511789291</c:v>
                </c:pt>
                <c:pt idx="40">
                  <c:v>34.578707780896742</c:v>
                </c:pt>
                <c:pt idx="41">
                  <c:v>31.594115328058361</c:v>
                </c:pt>
                <c:pt idx="42">
                  <c:v>33.137353193342776</c:v>
                </c:pt>
                <c:pt idx="43">
                  <c:v>27.063272998202454</c:v>
                </c:pt>
                <c:pt idx="44">
                  <c:v>30.852231100177971</c:v>
                </c:pt>
                <c:pt idx="45">
                  <c:v>32.405985178734781</c:v>
                </c:pt>
                <c:pt idx="46">
                  <c:v>27.826288187834333</c:v>
                </c:pt>
                <c:pt idx="47">
                  <c:v>36.687210327984069</c:v>
                </c:pt>
                <c:pt idx="48">
                  <c:v>31.127094091129347</c:v>
                </c:pt>
                <c:pt idx="49">
                  <c:v>33.747836238344831</c:v>
                </c:pt>
                <c:pt idx="50">
                  <c:v>32.579451996577788</c:v>
                </c:pt>
                <c:pt idx="51">
                  <c:v>30.336084849913341</c:v>
                </c:pt>
                <c:pt idx="52">
                  <c:v>18.452423197018618</c:v>
                </c:pt>
                <c:pt idx="53">
                  <c:v>20.189502334710816</c:v>
                </c:pt>
                <c:pt idx="54">
                  <c:v>37.043940298533641</c:v>
                </c:pt>
                <c:pt idx="55">
                  <c:v>37.830489290541585</c:v>
                </c:pt>
                <c:pt idx="56">
                  <c:v>34.850017387320563</c:v>
                </c:pt>
                <c:pt idx="57">
                  <c:v>34.22797902339876</c:v>
                </c:pt>
                <c:pt idx="58">
                  <c:v>31.312379789831294</c:v>
                </c:pt>
                <c:pt idx="59">
                  <c:v>33.659928050428711</c:v>
                </c:pt>
                <c:pt idx="60">
                  <c:v>32.918809965620859</c:v>
                </c:pt>
                <c:pt idx="61">
                  <c:v>28.371770894940667</c:v>
                </c:pt>
                <c:pt idx="62">
                  <c:v>26.647233530443764</c:v>
                </c:pt>
                <c:pt idx="63">
                  <c:v>16.547000156578171</c:v>
                </c:pt>
                <c:pt idx="64">
                  <c:v>49.891650537598295</c:v>
                </c:pt>
                <c:pt idx="65">
                  <c:v>37.278310315536423</c:v>
                </c:pt>
              </c:numCache>
            </c:numRef>
          </c:yVal>
        </c:ser>
        <c:ser>
          <c:idx val="1"/>
          <c:order val="2"/>
          <c:tx>
            <c:strRef>
              <c:f>Analysis!$A$211</c:f>
              <c:strCache>
                <c:ptCount val="1"/>
                <c:pt idx="0">
                  <c:v>GG-L2</c:v>
                </c:pt>
              </c:strCache>
            </c:strRef>
          </c:tx>
          <c:spPr>
            <a:ln w="28575">
              <a:noFill/>
            </a:ln>
          </c:spPr>
          <c:marker>
            <c:symbol val="square"/>
            <c:size val="8"/>
            <c:spPr>
              <a:solidFill>
                <a:schemeClr val="bg1"/>
              </a:solidFill>
              <a:ln w="19050">
                <a:solidFill>
                  <a:srgbClr val="00B050"/>
                </a:solidFill>
              </a:ln>
            </c:spPr>
          </c:marker>
          <c:xVal>
            <c:numRef>
              <c:f>Analysis!$B$208:$BO$208</c:f>
              <c:numCache>
                <c:formatCode>General</c:formatCode>
                <c:ptCount val="66"/>
                <c:pt idx="0">
                  <c:v>1.0332333883680254</c:v>
                </c:pt>
                <c:pt idx="1">
                  <c:v>1.0772365393975285</c:v>
                </c:pt>
                <c:pt idx="2">
                  <c:v>1.1551892960566934</c:v>
                </c:pt>
                <c:pt idx="3">
                  <c:v>1.0156128594941018</c:v>
                </c:pt>
                <c:pt idx="4">
                  <c:v>1.0352139045116882</c:v>
                </c:pt>
                <c:pt idx="5">
                  <c:v>1.0405293282053858</c:v>
                </c:pt>
                <c:pt idx="6">
                  <c:v>1.1564790974263859</c:v>
                </c:pt>
                <c:pt idx="7">
                  <c:v>1.1579901215348625</c:v>
                </c:pt>
                <c:pt idx="8">
                  <c:v>1.121416334789737</c:v>
                </c:pt>
                <c:pt idx="9">
                  <c:v>1.1278413251030699</c:v>
                </c:pt>
                <c:pt idx="10">
                  <c:v>0.99004737469385162</c:v>
                </c:pt>
                <c:pt idx="11">
                  <c:v>0.99895133588466967</c:v>
                </c:pt>
                <c:pt idx="12">
                  <c:v>1.0073275025140018</c:v>
                </c:pt>
                <c:pt idx="13">
                  <c:v>1.0177018243681888</c:v>
                </c:pt>
                <c:pt idx="14">
                  <c:v>1.0195874710168611</c:v>
                </c:pt>
                <c:pt idx="15">
                  <c:v>1.012407361321557</c:v>
                </c:pt>
                <c:pt idx="16">
                  <c:v>1.0333519714531525</c:v>
                </c:pt>
                <c:pt idx="17">
                  <c:v>0.99903826214627101</c:v>
                </c:pt>
                <c:pt idx="18">
                  <c:v>0.99780933507947711</c:v>
                </c:pt>
                <c:pt idx="19">
                  <c:v>1.025275577621668</c:v>
                </c:pt>
                <c:pt idx="20">
                  <c:v>1.3768374763437368</c:v>
                </c:pt>
                <c:pt idx="21">
                  <c:v>1.060468892456748</c:v>
                </c:pt>
                <c:pt idx="22">
                  <c:v>1.0683210067577686</c:v>
                </c:pt>
                <c:pt idx="23">
                  <c:v>1.0160560824327101</c:v>
                </c:pt>
                <c:pt idx="24">
                  <c:v>1.0003624669238098</c:v>
                </c:pt>
                <c:pt idx="25">
                  <c:v>1.1566522575253471</c:v>
                </c:pt>
                <c:pt idx="26">
                  <c:v>1.3378398898664459</c:v>
                </c:pt>
                <c:pt idx="27">
                  <c:v>1.0112406697159622</c:v>
                </c:pt>
                <c:pt idx="28">
                  <c:v>0.95686136360446972</c:v>
                </c:pt>
                <c:pt idx="29">
                  <c:v>1.0102966803007825</c:v>
                </c:pt>
                <c:pt idx="30">
                  <c:v>1.2329477853554809</c:v>
                </c:pt>
                <c:pt idx="31">
                  <c:v>1.0033228342846199</c:v>
                </c:pt>
                <c:pt idx="32">
                  <c:v>1.3037980647898708</c:v>
                </c:pt>
                <c:pt idx="33">
                  <c:v>1.0548298961634532</c:v>
                </c:pt>
                <c:pt idx="34">
                  <c:v>1.0538152355450379</c:v>
                </c:pt>
                <c:pt idx="35">
                  <c:v>1.0704460041005592</c:v>
                </c:pt>
                <c:pt idx="36">
                  <c:v>0.99855484864019728</c:v>
                </c:pt>
                <c:pt idx="37">
                  <c:v>1.3530735230094695</c:v>
                </c:pt>
                <c:pt idx="38">
                  <c:v>1.1255225876265704</c:v>
                </c:pt>
                <c:pt idx="39">
                  <c:v>1.0009607139833518</c:v>
                </c:pt>
                <c:pt idx="40">
                  <c:v>1.0465261313367071</c:v>
                </c:pt>
                <c:pt idx="41">
                  <c:v>1.120836067126445</c:v>
                </c:pt>
                <c:pt idx="42">
                  <c:v>0.99994711686988669</c:v>
                </c:pt>
                <c:pt idx="43">
                  <c:v>1.0300523928917269</c:v>
                </c:pt>
                <c:pt idx="44">
                  <c:v>1.2500490822674351</c:v>
                </c:pt>
                <c:pt idx="45">
                  <c:v>0.99578317067179167</c:v>
                </c:pt>
                <c:pt idx="46">
                  <c:v>1.0061876276153623</c:v>
                </c:pt>
                <c:pt idx="47">
                  <c:v>1.129320590284655</c:v>
                </c:pt>
                <c:pt idx="48">
                  <c:v>1.0057966224938868</c:v>
                </c:pt>
                <c:pt idx="49">
                  <c:v>1.0830231692045897</c:v>
                </c:pt>
                <c:pt idx="50">
                  <c:v>1.0406404038841599</c:v>
                </c:pt>
                <c:pt idx="51">
                  <c:v>1.020338136729908</c:v>
                </c:pt>
                <c:pt idx="52">
                  <c:v>0.99690430628125071</c:v>
                </c:pt>
                <c:pt idx="53">
                  <c:v>0.9245854228057262</c:v>
                </c:pt>
                <c:pt idx="54">
                  <c:v>1.0163878407813733</c:v>
                </c:pt>
                <c:pt idx="55">
                  <c:v>0.99991834934486168</c:v>
                </c:pt>
                <c:pt idx="56">
                  <c:v>1.0284486300075808</c:v>
                </c:pt>
                <c:pt idx="57">
                  <c:v>1.0084549442577382</c:v>
                </c:pt>
                <c:pt idx="58">
                  <c:v>1.0141576770724798</c:v>
                </c:pt>
                <c:pt idx="59">
                  <c:v>0.99877590875148214</c:v>
                </c:pt>
                <c:pt idx="60">
                  <c:v>1.1011428609706284</c:v>
                </c:pt>
                <c:pt idx="61">
                  <c:v>1.3368516880185586</c:v>
                </c:pt>
                <c:pt idx="62">
                  <c:v>1.0122658693727014</c:v>
                </c:pt>
                <c:pt idx="63">
                  <c:v>1.0201941333557549</c:v>
                </c:pt>
                <c:pt idx="64">
                  <c:v>1.0007147489650499</c:v>
                </c:pt>
                <c:pt idx="65">
                  <c:v>1.0160632633620854</c:v>
                </c:pt>
              </c:numCache>
            </c:numRef>
          </c:xVal>
          <c:yVal>
            <c:numRef>
              <c:f>Analysis!$B$211:$BO$211</c:f>
              <c:numCache>
                <c:formatCode>General</c:formatCode>
                <c:ptCount val="66"/>
                <c:pt idx="0">
                  <c:v>1.5371099290356338</c:v>
                </c:pt>
                <c:pt idx="1">
                  <c:v>2.8506308458142025</c:v>
                </c:pt>
                <c:pt idx="2">
                  <c:v>7.413982715605159</c:v>
                </c:pt>
                <c:pt idx="3">
                  <c:v>1.5612826796163581</c:v>
                </c:pt>
                <c:pt idx="4">
                  <c:v>6.0166942527803657</c:v>
                </c:pt>
                <c:pt idx="5">
                  <c:v>1.2365699111917501</c:v>
                </c:pt>
                <c:pt idx="6">
                  <c:v>8.6481111715184849</c:v>
                </c:pt>
                <c:pt idx="7">
                  <c:v>8.8453582761434593</c:v>
                </c:pt>
                <c:pt idx="8">
                  <c:v>2.2489815761241418</c:v>
                </c:pt>
                <c:pt idx="9">
                  <c:v>5.9970759992827105</c:v>
                </c:pt>
                <c:pt idx="10">
                  <c:v>1.0069737061409196</c:v>
                </c:pt>
                <c:pt idx="11">
                  <c:v>0.20746564613070098</c:v>
                </c:pt>
                <c:pt idx="12">
                  <c:v>1.6678900388857818</c:v>
                </c:pt>
                <c:pt idx="13">
                  <c:v>8.7378598036657304E-2</c:v>
                </c:pt>
                <c:pt idx="14">
                  <c:v>1.125216253274713</c:v>
                </c:pt>
                <c:pt idx="15">
                  <c:v>0.99407271817184872</c:v>
                </c:pt>
                <c:pt idx="16">
                  <c:v>2.7059526903248545</c:v>
                </c:pt>
                <c:pt idx="17">
                  <c:v>9.617875105914768E-2</c:v>
                </c:pt>
                <c:pt idx="18">
                  <c:v>0.24756557011607949</c:v>
                </c:pt>
                <c:pt idx="19">
                  <c:v>1.8681953094367449</c:v>
                </c:pt>
                <c:pt idx="20">
                  <c:v>29.695836305404256</c:v>
                </c:pt>
                <c:pt idx="21">
                  <c:v>4.862800292705888</c:v>
                </c:pt>
                <c:pt idx="22">
                  <c:v>1.0102957950418978</c:v>
                </c:pt>
                <c:pt idx="23">
                  <c:v>0.63404538963586243</c:v>
                </c:pt>
                <c:pt idx="24">
                  <c:v>3.5673719389237366</c:v>
                </c:pt>
                <c:pt idx="25">
                  <c:v>10.477976298083611</c:v>
                </c:pt>
                <c:pt idx="26">
                  <c:v>8.926832967429045E-2</c:v>
                </c:pt>
                <c:pt idx="27">
                  <c:v>0.65172801452710949</c:v>
                </c:pt>
                <c:pt idx="28">
                  <c:v>4.3690897625628411</c:v>
                </c:pt>
                <c:pt idx="29">
                  <c:v>0.18483700601586758</c:v>
                </c:pt>
                <c:pt idx="30">
                  <c:v>22.899712407120504</c:v>
                </c:pt>
                <c:pt idx="31">
                  <c:v>0.12733153520211613</c:v>
                </c:pt>
                <c:pt idx="32">
                  <c:v>18.133463301482493</c:v>
                </c:pt>
                <c:pt idx="33">
                  <c:v>0.55893614636034206</c:v>
                </c:pt>
                <c:pt idx="34">
                  <c:v>1.2410687458736485</c:v>
                </c:pt>
                <c:pt idx="35">
                  <c:v>6.1951580914489677</c:v>
                </c:pt>
                <c:pt idx="36">
                  <c:v>0.16097230808905139</c:v>
                </c:pt>
                <c:pt idx="37">
                  <c:v>26.114722141630768</c:v>
                </c:pt>
                <c:pt idx="38">
                  <c:v>9.9901077086371153</c:v>
                </c:pt>
                <c:pt idx="39">
                  <c:v>3.3173163744392511E-2</c:v>
                </c:pt>
                <c:pt idx="40">
                  <c:v>1.6924215058881975</c:v>
                </c:pt>
                <c:pt idx="41">
                  <c:v>8.3132982393664232</c:v>
                </c:pt>
                <c:pt idx="42">
                  <c:v>5.5107725480284003E-2</c:v>
                </c:pt>
                <c:pt idx="43">
                  <c:v>1.9636085715600449</c:v>
                </c:pt>
                <c:pt idx="44">
                  <c:v>11.771005395661707</c:v>
                </c:pt>
                <c:pt idx="45">
                  <c:v>0.4217823678288406</c:v>
                </c:pt>
                <c:pt idx="46">
                  <c:v>0.33485542476518521</c:v>
                </c:pt>
                <c:pt idx="47">
                  <c:v>7.4816354232951898</c:v>
                </c:pt>
                <c:pt idx="48">
                  <c:v>0.10139995307844464</c:v>
                </c:pt>
                <c:pt idx="49">
                  <c:v>2.921135416403041</c:v>
                </c:pt>
                <c:pt idx="50">
                  <c:v>2.6563804932997472</c:v>
                </c:pt>
                <c:pt idx="51">
                  <c:v>5.2023916577926332</c:v>
                </c:pt>
                <c:pt idx="52">
                  <c:v>0.42662887058561683</c:v>
                </c:pt>
                <c:pt idx="53">
                  <c:v>8.802719790914324</c:v>
                </c:pt>
                <c:pt idx="54">
                  <c:v>0.33666570118437184</c:v>
                </c:pt>
                <c:pt idx="55">
                  <c:v>3.3895041177425679E-2</c:v>
                </c:pt>
                <c:pt idx="56">
                  <c:v>2.5537691111779472</c:v>
                </c:pt>
                <c:pt idx="57">
                  <c:v>0.83171950249033433</c:v>
                </c:pt>
                <c:pt idx="58">
                  <c:v>1.4155984321103454</c:v>
                </c:pt>
                <c:pt idx="59">
                  <c:v>0.13060331214221074</c:v>
                </c:pt>
                <c:pt idx="60">
                  <c:v>19.939605966063574</c:v>
                </c:pt>
                <c:pt idx="61">
                  <c:v>13.930131231729138</c:v>
                </c:pt>
                <c:pt idx="62">
                  <c:v>1.2135632570579697</c:v>
                </c:pt>
                <c:pt idx="63">
                  <c:v>2.0042090541400301</c:v>
                </c:pt>
                <c:pt idx="64">
                  <c:v>1.8681210395078258E-2</c:v>
                </c:pt>
                <c:pt idx="65">
                  <c:v>10.272128195312398</c:v>
                </c:pt>
              </c:numCache>
            </c:numRef>
          </c:yVal>
        </c:ser>
        <c:ser>
          <c:idx val="3"/>
          <c:order val="3"/>
          <c:tx>
            <c:strRef>
              <c:f>Analysis!$A$212</c:f>
              <c:strCache>
                <c:ptCount val="1"/>
                <c:pt idx="0">
                  <c:v>GG-L3</c:v>
                </c:pt>
              </c:strCache>
            </c:strRef>
          </c:tx>
          <c:spPr>
            <a:ln w="28575">
              <a:noFill/>
            </a:ln>
          </c:spPr>
          <c:marker>
            <c:symbol val="x"/>
            <c:size val="8"/>
            <c:spPr>
              <a:solidFill>
                <a:schemeClr val="bg1"/>
              </a:solidFill>
              <a:ln w="19050">
                <a:solidFill>
                  <a:srgbClr val="7030A0"/>
                </a:solidFill>
              </a:ln>
            </c:spPr>
          </c:marker>
          <c:xVal>
            <c:numRef>
              <c:f>Analysis!$B$208:$BO$208</c:f>
              <c:numCache>
                <c:formatCode>General</c:formatCode>
                <c:ptCount val="66"/>
                <c:pt idx="0">
                  <c:v>1.0332333883680254</c:v>
                </c:pt>
                <c:pt idx="1">
                  <c:v>1.0772365393975285</c:v>
                </c:pt>
                <c:pt idx="2">
                  <c:v>1.1551892960566934</c:v>
                </c:pt>
                <c:pt idx="3">
                  <c:v>1.0156128594941018</c:v>
                </c:pt>
                <c:pt idx="4">
                  <c:v>1.0352139045116882</c:v>
                </c:pt>
                <c:pt idx="5">
                  <c:v>1.0405293282053858</c:v>
                </c:pt>
                <c:pt idx="6">
                  <c:v>1.1564790974263859</c:v>
                </c:pt>
                <c:pt idx="7">
                  <c:v>1.1579901215348625</c:v>
                </c:pt>
                <c:pt idx="8">
                  <c:v>1.121416334789737</c:v>
                </c:pt>
                <c:pt idx="9">
                  <c:v>1.1278413251030699</c:v>
                </c:pt>
                <c:pt idx="10">
                  <c:v>0.99004737469385162</c:v>
                </c:pt>
                <c:pt idx="11">
                  <c:v>0.99895133588466967</c:v>
                </c:pt>
                <c:pt idx="12">
                  <c:v>1.0073275025140018</c:v>
                </c:pt>
                <c:pt idx="13">
                  <c:v>1.0177018243681888</c:v>
                </c:pt>
                <c:pt idx="14">
                  <c:v>1.0195874710168611</c:v>
                </c:pt>
                <c:pt idx="15">
                  <c:v>1.012407361321557</c:v>
                </c:pt>
                <c:pt idx="16">
                  <c:v>1.0333519714531525</c:v>
                </c:pt>
                <c:pt idx="17">
                  <c:v>0.99903826214627101</c:v>
                </c:pt>
                <c:pt idx="18">
                  <c:v>0.99780933507947711</c:v>
                </c:pt>
                <c:pt idx="19">
                  <c:v>1.025275577621668</c:v>
                </c:pt>
                <c:pt idx="20">
                  <c:v>1.3768374763437368</c:v>
                </c:pt>
                <c:pt idx="21">
                  <c:v>1.060468892456748</c:v>
                </c:pt>
                <c:pt idx="22">
                  <c:v>1.0683210067577686</c:v>
                </c:pt>
                <c:pt idx="23">
                  <c:v>1.0160560824327101</c:v>
                </c:pt>
                <c:pt idx="24">
                  <c:v>1.0003624669238098</c:v>
                </c:pt>
                <c:pt idx="25">
                  <c:v>1.1566522575253471</c:v>
                </c:pt>
                <c:pt idx="26">
                  <c:v>1.3378398898664459</c:v>
                </c:pt>
                <c:pt idx="27">
                  <c:v>1.0112406697159622</c:v>
                </c:pt>
                <c:pt idx="28">
                  <c:v>0.95686136360446972</c:v>
                </c:pt>
                <c:pt idx="29">
                  <c:v>1.0102966803007825</c:v>
                </c:pt>
                <c:pt idx="30">
                  <c:v>1.2329477853554809</c:v>
                </c:pt>
                <c:pt idx="31">
                  <c:v>1.0033228342846199</c:v>
                </c:pt>
                <c:pt idx="32">
                  <c:v>1.3037980647898708</c:v>
                </c:pt>
                <c:pt idx="33">
                  <c:v>1.0548298961634532</c:v>
                </c:pt>
                <c:pt idx="34">
                  <c:v>1.0538152355450379</c:v>
                </c:pt>
                <c:pt idx="35">
                  <c:v>1.0704460041005592</c:v>
                </c:pt>
                <c:pt idx="36">
                  <c:v>0.99855484864019728</c:v>
                </c:pt>
                <c:pt idx="37">
                  <c:v>1.3530735230094695</c:v>
                </c:pt>
                <c:pt idx="38">
                  <c:v>1.1255225876265704</c:v>
                </c:pt>
                <c:pt idx="39">
                  <c:v>1.0009607139833518</c:v>
                </c:pt>
                <c:pt idx="40">
                  <c:v>1.0465261313367071</c:v>
                </c:pt>
                <c:pt idx="41">
                  <c:v>1.120836067126445</c:v>
                </c:pt>
                <c:pt idx="42">
                  <c:v>0.99994711686988669</c:v>
                </c:pt>
                <c:pt idx="43">
                  <c:v>1.0300523928917269</c:v>
                </c:pt>
                <c:pt idx="44">
                  <c:v>1.2500490822674351</c:v>
                </c:pt>
                <c:pt idx="45">
                  <c:v>0.99578317067179167</c:v>
                </c:pt>
                <c:pt idx="46">
                  <c:v>1.0061876276153623</c:v>
                </c:pt>
                <c:pt idx="47">
                  <c:v>1.129320590284655</c:v>
                </c:pt>
                <c:pt idx="48">
                  <c:v>1.0057966224938868</c:v>
                </c:pt>
                <c:pt idx="49">
                  <c:v>1.0830231692045897</c:v>
                </c:pt>
                <c:pt idx="50">
                  <c:v>1.0406404038841599</c:v>
                </c:pt>
                <c:pt idx="51">
                  <c:v>1.020338136729908</c:v>
                </c:pt>
                <c:pt idx="52">
                  <c:v>0.99690430628125071</c:v>
                </c:pt>
                <c:pt idx="53">
                  <c:v>0.9245854228057262</c:v>
                </c:pt>
                <c:pt idx="54">
                  <c:v>1.0163878407813733</c:v>
                </c:pt>
                <c:pt idx="55">
                  <c:v>0.99991834934486168</c:v>
                </c:pt>
                <c:pt idx="56">
                  <c:v>1.0284486300075808</c:v>
                </c:pt>
                <c:pt idx="57">
                  <c:v>1.0084549442577382</c:v>
                </c:pt>
                <c:pt idx="58">
                  <c:v>1.0141576770724798</c:v>
                </c:pt>
                <c:pt idx="59">
                  <c:v>0.99877590875148214</c:v>
                </c:pt>
                <c:pt idx="60">
                  <c:v>1.1011428609706284</c:v>
                </c:pt>
                <c:pt idx="61">
                  <c:v>1.3368516880185586</c:v>
                </c:pt>
                <c:pt idx="62">
                  <c:v>1.0122658693727014</c:v>
                </c:pt>
                <c:pt idx="63">
                  <c:v>1.0201941333557549</c:v>
                </c:pt>
                <c:pt idx="64">
                  <c:v>1.0007147489650499</c:v>
                </c:pt>
                <c:pt idx="65">
                  <c:v>1.0160632633620854</c:v>
                </c:pt>
              </c:numCache>
            </c:numRef>
          </c:xVal>
          <c:yVal>
            <c:numRef>
              <c:f>Analysis!$B$212:$BO$212</c:f>
              <c:numCache>
                <c:formatCode>General</c:formatCode>
                <c:ptCount val="66"/>
                <c:pt idx="0">
                  <c:v>2.4557717605226907E-2</c:v>
                </c:pt>
                <c:pt idx="1">
                  <c:v>0.86486891565925561</c:v>
                </c:pt>
                <c:pt idx="2">
                  <c:v>3.1526882986827007</c:v>
                </c:pt>
                <c:pt idx="3">
                  <c:v>1.5604922694938639</c:v>
                </c:pt>
                <c:pt idx="4">
                  <c:v>12.659274630819636</c:v>
                </c:pt>
                <c:pt idx="5">
                  <c:v>9.9559797901397928</c:v>
                </c:pt>
                <c:pt idx="6">
                  <c:v>1.4710822064177838E-3</c:v>
                </c:pt>
                <c:pt idx="7">
                  <c:v>0.32203631553616796</c:v>
                </c:pt>
                <c:pt idx="8">
                  <c:v>2.3684727118201607</c:v>
                </c:pt>
                <c:pt idx="9">
                  <c:v>25.803988761728533</c:v>
                </c:pt>
                <c:pt idx="10">
                  <c:v>1.1242033887388132</c:v>
                </c:pt>
                <c:pt idx="11">
                  <c:v>0.32293278171056045</c:v>
                </c:pt>
                <c:pt idx="12">
                  <c:v>1.8791827062878625</c:v>
                </c:pt>
                <c:pt idx="13">
                  <c:v>2.2909056098790517</c:v>
                </c:pt>
                <c:pt idx="14">
                  <c:v>9.3253487391385712E-2</c:v>
                </c:pt>
                <c:pt idx="15">
                  <c:v>0.87664607308570786</c:v>
                </c:pt>
                <c:pt idx="16">
                  <c:v>1.9160943685444363</c:v>
                </c:pt>
                <c:pt idx="17">
                  <c:v>9.7092334710814493E-2</c:v>
                </c:pt>
                <c:pt idx="18">
                  <c:v>0.51161241534075108</c:v>
                </c:pt>
                <c:pt idx="19">
                  <c:v>2.7286768885286206</c:v>
                </c:pt>
                <c:pt idx="20">
                  <c:v>17.788949409487813</c:v>
                </c:pt>
                <c:pt idx="21">
                  <c:v>0.99510659821016012</c:v>
                </c:pt>
                <c:pt idx="22">
                  <c:v>7.288200225494081</c:v>
                </c:pt>
                <c:pt idx="23">
                  <c:v>1.6992620760816085E-3</c:v>
                </c:pt>
                <c:pt idx="24">
                  <c:v>0.35263935017289649</c:v>
                </c:pt>
                <c:pt idx="25">
                  <c:v>8.299305677469242</c:v>
                </c:pt>
                <c:pt idx="26">
                  <c:v>29.673433122864015</c:v>
                </c:pt>
                <c:pt idx="27">
                  <c:v>0.24076174685604834</c:v>
                </c:pt>
                <c:pt idx="28">
                  <c:v>4.3246264183700065</c:v>
                </c:pt>
                <c:pt idx="29">
                  <c:v>0.88536709098632138</c:v>
                </c:pt>
                <c:pt idx="30">
                  <c:v>19.921240819908249</c:v>
                </c:pt>
                <c:pt idx="31">
                  <c:v>0.21701042285081179</c:v>
                </c:pt>
                <c:pt idx="32">
                  <c:v>10.782976609255511</c:v>
                </c:pt>
                <c:pt idx="33">
                  <c:v>0.3635745678709752</c:v>
                </c:pt>
                <c:pt idx="34">
                  <c:v>3.6341026149623743</c:v>
                </c:pt>
                <c:pt idx="35">
                  <c:v>6.0836659479946302</c:v>
                </c:pt>
                <c:pt idx="36">
                  <c:v>0.15524787741928323</c:v>
                </c:pt>
                <c:pt idx="37">
                  <c:v>10.964803982155775</c:v>
                </c:pt>
                <c:pt idx="38">
                  <c:v>6.822877040881135</c:v>
                </c:pt>
                <c:pt idx="39">
                  <c:v>7.4181842829020531E-2</c:v>
                </c:pt>
                <c:pt idx="40">
                  <c:v>2.5721199040009703</c:v>
                </c:pt>
                <c:pt idx="41">
                  <c:v>6.3887720318086592</c:v>
                </c:pt>
                <c:pt idx="42">
                  <c:v>8.3494772592977787E-2</c:v>
                </c:pt>
                <c:pt idx="43">
                  <c:v>0.68753789308650415</c:v>
                </c:pt>
                <c:pt idx="44">
                  <c:v>6.4981034269221798</c:v>
                </c:pt>
                <c:pt idx="45">
                  <c:v>0.42298863632774353</c:v>
                </c:pt>
                <c:pt idx="46">
                  <c:v>6.4771408313537962E-2</c:v>
                </c:pt>
                <c:pt idx="47">
                  <c:v>1.2285414569473945</c:v>
                </c:pt>
                <c:pt idx="48">
                  <c:v>0.28493834293485554</c:v>
                </c:pt>
                <c:pt idx="49">
                  <c:v>3.9256788852789906</c:v>
                </c:pt>
                <c:pt idx="50">
                  <c:v>1.0837928211395924</c:v>
                </c:pt>
                <c:pt idx="51">
                  <c:v>0.83731484935636336</c:v>
                </c:pt>
                <c:pt idx="52">
                  <c:v>1.3196745017988705</c:v>
                </c:pt>
                <c:pt idx="53">
                  <c:v>8.9154591251899884</c:v>
                </c:pt>
                <c:pt idx="54">
                  <c:v>0.70067412248665195</c:v>
                </c:pt>
                <c:pt idx="55">
                  <c:v>0.15325891726049296</c:v>
                </c:pt>
                <c:pt idx="56">
                  <c:v>2.0381972733601454</c:v>
                </c:pt>
                <c:pt idx="57">
                  <c:v>0.39012111389078874</c:v>
                </c:pt>
                <c:pt idx="58">
                  <c:v>1.4083145306097222</c:v>
                </c:pt>
                <c:pt idx="59">
                  <c:v>0.15533793295009579</c:v>
                </c:pt>
                <c:pt idx="60">
                  <c:v>10.096167441851248</c:v>
                </c:pt>
                <c:pt idx="61">
                  <c:v>13.0773680645087</c:v>
                </c:pt>
                <c:pt idx="62">
                  <c:v>0.92778207617879815</c:v>
                </c:pt>
                <c:pt idx="63">
                  <c:v>1.4791139997031366</c:v>
                </c:pt>
                <c:pt idx="64">
                  <c:v>0.79644149917446683</c:v>
                </c:pt>
                <c:pt idx="65">
                  <c:v>1.5664281183897253</c:v>
                </c:pt>
              </c:numCache>
            </c:numRef>
          </c:yVal>
        </c:ser>
        <c:ser>
          <c:idx val="4"/>
          <c:order val="4"/>
          <c:tx>
            <c:strRef>
              <c:f>Analysis!$A$213</c:f>
              <c:strCache>
                <c:ptCount val="1"/>
                <c:pt idx="0">
                  <c:v>LL-MAB</c:v>
                </c:pt>
              </c:strCache>
            </c:strRef>
          </c:tx>
          <c:spPr>
            <a:ln w="28575">
              <a:noFill/>
            </a:ln>
          </c:spPr>
          <c:marker>
            <c:symbol val="circle"/>
            <c:size val="8"/>
            <c:spPr>
              <a:solidFill>
                <a:schemeClr val="tx1"/>
              </a:solidFill>
              <a:ln>
                <a:noFill/>
              </a:ln>
            </c:spPr>
          </c:marker>
          <c:xVal>
            <c:numRef>
              <c:f>Analysis!$B$208:$BO$208</c:f>
              <c:numCache>
                <c:formatCode>General</c:formatCode>
                <c:ptCount val="66"/>
                <c:pt idx="0">
                  <c:v>1.0332333883680254</c:v>
                </c:pt>
                <c:pt idx="1">
                  <c:v>1.0772365393975285</c:v>
                </c:pt>
                <c:pt idx="2">
                  <c:v>1.1551892960566934</c:v>
                </c:pt>
                <c:pt idx="3">
                  <c:v>1.0156128594941018</c:v>
                </c:pt>
                <c:pt idx="4">
                  <c:v>1.0352139045116882</c:v>
                </c:pt>
                <c:pt idx="5">
                  <c:v>1.0405293282053858</c:v>
                </c:pt>
                <c:pt idx="6">
                  <c:v>1.1564790974263859</c:v>
                </c:pt>
                <c:pt idx="7">
                  <c:v>1.1579901215348625</c:v>
                </c:pt>
                <c:pt idx="8">
                  <c:v>1.121416334789737</c:v>
                </c:pt>
                <c:pt idx="9">
                  <c:v>1.1278413251030699</c:v>
                </c:pt>
                <c:pt idx="10">
                  <c:v>0.99004737469385162</c:v>
                </c:pt>
                <c:pt idx="11">
                  <c:v>0.99895133588466967</c:v>
                </c:pt>
                <c:pt idx="12">
                  <c:v>1.0073275025140018</c:v>
                </c:pt>
                <c:pt idx="13">
                  <c:v>1.0177018243681888</c:v>
                </c:pt>
                <c:pt idx="14">
                  <c:v>1.0195874710168611</c:v>
                </c:pt>
                <c:pt idx="15">
                  <c:v>1.012407361321557</c:v>
                </c:pt>
                <c:pt idx="16">
                  <c:v>1.0333519714531525</c:v>
                </c:pt>
                <c:pt idx="17">
                  <c:v>0.99903826214627101</c:v>
                </c:pt>
                <c:pt idx="18">
                  <c:v>0.99780933507947711</c:v>
                </c:pt>
                <c:pt idx="19">
                  <c:v>1.025275577621668</c:v>
                </c:pt>
                <c:pt idx="20">
                  <c:v>1.3768374763437368</c:v>
                </c:pt>
                <c:pt idx="21">
                  <c:v>1.060468892456748</c:v>
                </c:pt>
                <c:pt idx="22">
                  <c:v>1.0683210067577686</c:v>
                </c:pt>
                <c:pt idx="23">
                  <c:v>1.0160560824327101</c:v>
                </c:pt>
                <c:pt idx="24">
                  <c:v>1.0003624669238098</c:v>
                </c:pt>
                <c:pt idx="25">
                  <c:v>1.1566522575253471</c:v>
                </c:pt>
                <c:pt idx="26">
                  <c:v>1.3378398898664459</c:v>
                </c:pt>
                <c:pt idx="27">
                  <c:v>1.0112406697159622</c:v>
                </c:pt>
                <c:pt idx="28">
                  <c:v>0.95686136360446972</c:v>
                </c:pt>
                <c:pt idx="29">
                  <c:v>1.0102966803007825</c:v>
                </c:pt>
                <c:pt idx="30">
                  <c:v>1.2329477853554809</c:v>
                </c:pt>
                <c:pt idx="31">
                  <c:v>1.0033228342846199</c:v>
                </c:pt>
                <c:pt idx="32">
                  <c:v>1.3037980647898708</c:v>
                </c:pt>
                <c:pt idx="33">
                  <c:v>1.0548298961634532</c:v>
                </c:pt>
                <c:pt idx="34">
                  <c:v>1.0538152355450379</c:v>
                </c:pt>
                <c:pt idx="35">
                  <c:v>1.0704460041005592</c:v>
                </c:pt>
                <c:pt idx="36">
                  <c:v>0.99855484864019728</c:v>
                </c:pt>
                <c:pt idx="37">
                  <c:v>1.3530735230094695</c:v>
                </c:pt>
                <c:pt idx="38">
                  <c:v>1.1255225876265704</c:v>
                </c:pt>
                <c:pt idx="39">
                  <c:v>1.0009607139833518</c:v>
                </c:pt>
                <c:pt idx="40">
                  <c:v>1.0465261313367071</c:v>
                </c:pt>
                <c:pt idx="41">
                  <c:v>1.120836067126445</c:v>
                </c:pt>
                <c:pt idx="42">
                  <c:v>0.99994711686988669</c:v>
                </c:pt>
                <c:pt idx="43">
                  <c:v>1.0300523928917269</c:v>
                </c:pt>
                <c:pt idx="44">
                  <c:v>1.2500490822674351</c:v>
                </c:pt>
                <c:pt idx="45">
                  <c:v>0.99578317067179167</c:v>
                </c:pt>
                <c:pt idx="46">
                  <c:v>1.0061876276153623</c:v>
                </c:pt>
                <c:pt idx="47">
                  <c:v>1.129320590284655</c:v>
                </c:pt>
                <c:pt idx="48">
                  <c:v>1.0057966224938868</c:v>
                </c:pt>
                <c:pt idx="49">
                  <c:v>1.0830231692045897</c:v>
                </c:pt>
                <c:pt idx="50">
                  <c:v>1.0406404038841599</c:v>
                </c:pt>
                <c:pt idx="51">
                  <c:v>1.020338136729908</c:v>
                </c:pt>
                <c:pt idx="52">
                  <c:v>0.99690430628125071</c:v>
                </c:pt>
                <c:pt idx="53">
                  <c:v>0.9245854228057262</c:v>
                </c:pt>
                <c:pt idx="54">
                  <c:v>1.0163878407813733</c:v>
                </c:pt>
                <c:pt idx="55">
                  <c:v>0.99991834934486168</c:v>
                </c:pt>
                <c:pt idx="56">
                  <c:v>1.0284486300075808</c:v>
                </c:pt>
                <c:pt idx="57">
                  <c:v>1.0084549442577382</c:v>
                </c:pt>
                <c:pt idx="58">
                  <c:v>1.0141576770724798</c:v>
                </c:pt>
                <c:pt idx="59">
                  <c:v>0.99877590875148214</c:v>
                </c:pt>
                <c:pt idx="60">
                  <c:v>1.1011428609706284</c:v>
                </c:pt>
                <c:pt idx="61">
                  <c:v>1.3368516880185586</c:v>
                </c:pt>
                <c:pt idx="62">
                  <c:v>1.0122658693727014</c:v>
                </c:pt>
                <c:pt idx="63">
                  <c:v>1.0201941333557549</c:v>
                </c:pt>
                <c:pt idx="64">
                  <c:v>1.0007147489650499</c:v>
                </c:pt>
                <c:pt idx="65">
                  <c:v>1.0160632633620854</c:v>
                </c:pt>
              </c:numCache>
            </c:numRef>
          </c:xVal>
          <c:yVal>
            <c:numRef>
              <c:f>Analysis!$B$213:$BO$213</c:f>
              <c:numCache>
                <c:formatCode>General</c:formatCode>
                <c:ptCount val="66"/>
                <c:pt idx="0">
                  <c:v>0.63457168829360133</c:v>
                </c:pt>
                <c:pt idx="1">
                  <c:v>3.6555651852968967</c:v>
                </c:pt>
                <c:pt idx="2">
                  <c:v>0.32462569917920442</c:v>
                </c:pt>
                <c:pt idx="3">
                  <c:v>1.56126878912741</c:v>
                </c:pt>
                <c:pt idx="4">
                  <c:v>0.25877490764007627</c:v>
                </c:pt>
                <c:pt idx="5">
                  <c:v>0.51493443267195549</c:v>
                </c:pt>
                <c:pt idx="6">
                  <c:v>3.1827590031134907</c:v>
                </c:pt>
                <c:pt idx="7">
                  <c:v>3.2645301398465416</c:v>
                </c:pt>
                <c:pt idx="8">
                  <c:v>0.25691630130294052</c:v>
                </c:pt>
                <c:pt idx="9">
                  <c:v>0.92382265671732722</c:v>
                </c:pt>
                <c:pt idx="10">
                  <c:v>2.0738751733531373</c:v>
                </c:pt>
                <c:pt idx="11">
                  <c:v>0.23604454684315071</c:v>
                </c:pt>
                <c:pt idx="12">
                  <c:v>6.7263965415540792</c:v>
                </c:pt>
                <c:pt idx="13">
                  <c:v>2.0149101997071566</c:v>
                </c:pt>
                <c:pt idx="14">
                  <c:v>2.4247426411870072</c:v>
                </c:pt>
                <c:pt idx="15">
                  <c:v>0.37092889027639547</c:v>
                </c:pt>
                <c:pt idx="16">
                  <c:v>0.89784490910420722</c:v>
                </c:pt>
                <c:pt idx="17">
                  <c:v>0.11219028323443966</c:v>
                </c:pt>
                <c:pt idx="18">
                  <c:v>0.65966792368466565</c:v>
                </c:pt>
                <c:pt idx="19">
                  <c:v>0.11636745611468544</c:v>
                </c:pt>
                <c:pt idx="20">
                  <c:v>6.2095185939776378</c:v>
                </c:pt>
                <c:pt idx="21">
                  <c:v>7.2417267317199691E-2</c:v>
                </c:pt>
                <c:pt idx="22">
                  <c:v>18.520306423615168</c:v>
                </c:pt>
                <c:pt idx="23">
                  <c:v>8.90792068634845E-2</c:v>
                </c:pt>
                <c:pt idx="24">
                  <c:v>1.4797489894798779</c:v>
                </c:pt>
                <c:pt idx="25">
                  <c:v>3.9587477610426141</c:v>
                </c:pt>
                <c:pt idx="26">
                  <c:v>5.8477152689215908</c:v>
                </c:pt>
                <c:pt idx="27">
                  <c:v>0.18495289098663309</c:v>
                </c:pt>
                <c:pt idx="28">
                  <c:v>4.5673249596031571</c:v>
                </c:pt>
                <c:pt idx="29">
                  <c:v>0.46252090782286026</c:v>
                </c:pt>
                <c:pt idx="30">
                  <c:v>0.39318261100872537</c:v>
                </c:pt>
                <c:pt idx="31">
                  <c:v>8.4899244247036917E-2</c:v>
                </c:pt>
                <c:pt idx="32">
                  <c:v>9.4430815298529698</c:v>
                </c:pt>
                <c:pt idx="33">
                  <c:v>0.43180745499913376</c:v>
                </c:pt>
                <c:pt idx="34">
                  <c:v>3.5928730785131386</c:v>
                </c:pt>
                <c:pt idx="35">
                  <c:v>3.3483275123288312</c:v>
                </c:pt>
                <c:pt idx="36">
                  <c:v>0.37261009993968436</c:v>
                </c:pt>
                <c:pt idx="37">
                  <c:v>2.370303419644928</c:v>
                </c:pt>
                <c:pt idx="38">
                  <c:v>4.0044594015102764</c:v>
                </c:pt>
                <c:pt idx="39">
                  <c:v>0.30532939054387226</c:v>
                </c:pt>
                <c:pt idx="40">
                  <c:v>0.25833163454507385</c:v>
                </c:pt>
                <c:pt idx="41">
                  <c:v>0.90524642108497455</c:v>
                </c:pt>
                <c:pt idx="42">
                  <c:v>0.12240952309791239</c:v>
                </c:pt>
                <c:pt idx="43">
                  <c:v>1.4418924019202177</c:v>
                </c:pt>
                <c:pt idx="44">
                  <c:v>3.0691939156502621</c:v>
                </c:pt>
                <c:pt idx="45">
                  <c:v>0.42228546405206208</c:v>
                </c:pt>
                <c:pt idx="46">
                  <c:v>0.13776828021372234</c:v>
                </c:pt>
                <c:pt idx="47">
                  <c:v>6.6657318531514447</c:v>
                </c:pt>
                <c:pt idx="48">
                  <c:v>0.16152988784624633</c:v>
                </c:pt>
                <c:pt idx="49">
                  <c:v>7.6150048853759715</c:v>
                </c:pt>
                <c:pt idx="50">
                  <c:v>8.3059430979081021</c:v>
                </c:pt>
                <c:pt idx="51">
                  <c:v>9.0300077540191008</c:v>
                </c:pt>
                <c:pt idx="52">
                  <c:v>0.59213660511922783</c:v>
                </c:pt>
                <c:pt idx="53">
                  <c:v>8.3925995532878765</c:v>
                </c:pt>
                <c:pt idx="54">
                  <c:v>3.8586467172301187</c:v>
                </c:pt>
                <c:pt idx="55">
                  <c:v>7.0239626276541081E-2</c:v>
                </c:pt>
                <c:pt idx="56">
                  <c:v>4.1388665208271975</c:v>
                </c:pt>
                <c:pt idx="57">
                  <c:v>3.7546894951883587</c:v>
                </c:pt>
                <c:pt idx="58">
                  <c:v>1.4152136347879518</c:v>
                </c:pt>
                <c:pt idx="59">
                  <c:v>0.12838622487661561</c:v>
                </c:pt>
                <c:pt idx="60">
                  <c:v>1.8025451217685058</c:v>
                </c:pt>
                <c:pt idx="61">
                  <c:v>9.2117320155044773</c:v>
                </c:pt>
                <c:pt idx="62">
                  <c:v>1.1769818265755583</c:v>
                </c:pt>
                <c:pt idx="63">
                  <c:v>1.393085653056952</c:v>
                </c:pt>
                <c:pt idx="64">
                  <c:v>1.6133351464026815</c:v>
                </c:pt>
                <c:pt idx="65">
                  <c:v>7.0411053057461235</c:v>
                </c:pt>
              </c:numCache>
            </c:numRef>
          </c:yVal>
        </c:ser>
        <c:axId val="119577216"/>
        <c:axId val="119587584"/>
      </c:scatterChart>
      <c:valAx>
        <c:axId val="119577216"/>
        <c:scaling>
          <c:orientation val="minMax"/>
          <c:max val="1.4"/>
          <c:min val="0.9"/>
        </c:scaling>
        <c:axPos val="b"/>
        <c:title>
          <c:tx>
            <c:rich>
              <a:bodyPr/>
              <a:lstStyle/>
              <a:p>
                <a:pPr>
                  <a:defRPr sz="1800">
                    <a:latin typeface="+mn-lt"/>
                  </a:defRPr>
                </a:pPr>
                <a:r>
                  <a:rPr lang="en-US" sz="1800">
                    <a:latin typeface="+mn-lt"/>
                  </a:rPr>
                  <a:t>Memory Boundedness</a:t>
                </a:r>
              </a:p>
            </c:rich>
          </c:tx>
        </c:title>
        <c:numFmt formatCode="#,##0.0" sourceLinked="0"/>
        <c:tickLblPos val="nextTo"/>
        <c:spPr>
          <a:ln>
            <a:solidFill>
              <a:schemeClr val="tx1"/>
            </a:solidFill>
          </a:ln>
        </c:spPr>
        <c:txPr>
          <a:bodyPr/>
          <a:lstStyle/>
          <a:p>
            <a:pPr>
              <a:defRPr sz="1800">
                <a:latin typeface="+mn-lt"/>
              </a:defRPr>
            </a:pPr>
            <a:endParaRPr lang="en-US"/>
          </a:p>
        </c:txPr>
        <c:crossAx val="119587584"/>
        <c:crosses val="autoZero"/>
        <c:crossBetween val="midCat"/>
        <c:majorUnit val="0.1"/>
      </c:valAx>
      <c:valAx>
        <c:axId val="119587584"/>
        <c:scaling>
          <c:orientation val="minMax"/>
          <c:max val="50"/>
        </c:scaling>
        <c:axPos val="l"/>
        <c:title>
          <c:tx>
            <c:rich>
              <a:bodyPr rot="-5400000" vert="horz"/>
              <a:lstStyle/>
              <a:p>
                <a:pPr>
                  <a:defRPr sz="1800">
                    <a:latin typeface="+mn-lt"/>
                  </a:defRPr>
                </a:pPr>
                <a:r>
                  <a:rPr lang="en-US" sz="1800">
                    <a:latin typeface="+mn-lt"/>
                  </a:rPr>
                  <a:t>Absolute Prediction Error (%)</a:t>
                </a:r>
              </a:p>
            </c:rich>
          </c:tx>
        </c:title>
        <c:numFmt formatCode="General" sourceLinked="1"/>
        <c:tickLblPos val="nextTo"/>
        <c:spPr>
          <a:ln>
            <a:solidFill>
              <a:schemeClr val="tx1"/>
            </a:solidFill>
          </a:ln>
        </c:spPr>
        <c:txPr>
          <a:bodyPr/>
          <a:lstStyle/>
          <a:p>
            <a:pPr>
              <a:defRPr sz="1800">
                <a:latin typeface="+mn-lt"/>
              </a:defRPr>
            </a:pPr>
            <a:endParaRPr lang="en-US"/>
          </a:p>
        </c:txPr>
        <c:crossAx val="119577216"/>
        <c:crosses val="autoZero"/>
        <c:crossBetween val="midCat"/>
      </c:valAx>
      <c:spPr>
        <a:ln>
          <a:solidFill>
            <a:schemeClr val="tx1"/>
          </a:solidFill>
        </a:ln>
      </c:spPr>
    </c:plotArea>
    <c:legend>
      <c:legendPos val="r"/>
      <c:layout>
        <c:manualLayout>
          <c:xMode val="edge"/>
          <c:yMode val="edge"/>
          <c:x val="0.87977716955534113"/>
          <c:y val="0.32602511292815112"/>
          <c:w val="0.11148698921410218"/>
          <c:h val="0.34794955785803661"/>
        </c:manualLayout>
      </c:layout>
      <c:txPr>
        <a:bodyPr/>
        <a:lstStyle/>
        <a:p>
          <a:pPr>
            <a:defRPr sz="1600">
              <a:latin typeface="+mn-lt"/>
            </a:defRPr>
          </a:pPr>
          <a:endParaRPr lang="en-US"/>
        </a:p>
      </c:txPr>
    </c:legend>
    <c:plotVisOnly val="1"/>
    <c:dispBlanksAs val="gap"/>
  </c:chart>
  <c:spPr>
    <a:ln>
      <a:noFill/>
    </a:ln>
  </c:spPr>
  <c:txPr>
    <a:bodyPr/>
    <a:lstStyle/>
    <a:p>
      <a:pPr>
        <a:defRPr sz="1200">
          <a:latin typeface="Times New Roman" pitchFamily="18" charset="0"/>
          <a:cs typeface="Times New Roman" pitchFamily="18" charset="0"/>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1200">
                <a:latin typeface="+mn-lt"/>
                <a:cs typeface="+mn-cs"/>
              </a:defRPr>
            </a:lvl1pPr>
          </a:lstStyle>
          <a:p>
            <a:pPr>
              <a:defRPr/>
            </a:pPr>
            <a:fld id="{6569A6F2-41E5-4487-BD96-5B3320428D3B}" type="datetimeFigureOut">
              <a:rPr lang="en-US"/>
              <a:pPr>
                <a:defRPr/>
              </a:pPr>
              <a:t>2/7/2015</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1200">
                <a:latin typeface="+mn-lt"/>
                <a:cs typeface="+mn-cs"/>
              </a:defRPr>
            </a:lvl1pPr>
          </a:lstStyle>
          <a:p>
            <a:pPr>
              <a:defRPr/>
            </a:pPr>
            <a:fld id="{F3E149D6-DCAC-453C-9646-F7ED99F1CBFB}" type="slidenum">
              <a:rPr lang="en-US"/>
              <a:pPr>
                <a:defRPr/>
              </a:pPr>
              <a:t>‹#›</a:t>
            </a:fld>
            <a:endParaRPr lang="en-US"/>
          </a:p>
        </p:txBody>
      </p:sp>
    </p:spTree>
    <p:extLst>
      <p:ext uri="{BB962C8B-B14F-4D97-AF65-F5344CB8AC3E}">
        <p14:creationId xmlns="" xmlns:p14="http://schemas.microsoft.com/office/powerpoint/2010/main" val="2909055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4229" tIns="47114" rIns="94229" bIns="47114" rtlCol="0"/>
          <a:lstStyle>
            <a:lvl1pPr algn="l" fontAlgn="auto">
              <a:spcBef>
                <a:spcPts val="0"/>
              </a:spcBef>
              <a:spcAft>
                <a:spcPts val="0"/>
              </a:spcAft>
              <a:defRPr sz="9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4229" tIns="47114" rIns="94229" bIns="47114" rtlCol="0"/>
          <a:lstStyle>
            <a:lvl1pPr algn="r" fontAlgn="auto">
              <a:spcBef>
                <a:spcPts val="0"/>
              </a:spcBef>
              <a:spcAft>
                <a:spcPts val="0"/>
              </a:spcAft>
              <a:defRPr sz="900">
                <a:latin typeface="+mn-lt"/>
                <a:cs typeface="+mn-cs"/>
              </a:defRPr>
            </a:lvl1pPr>
          </a:lstStyle>
          <a:p>
            <a:pPr>
              <a:defRPr/>
            </a:pPr>
            <a:fld id="{38607A5D-693E-4C63-ACF6-88FE3734317C}" type="datetimeFigureOut">
              <a:rPr lang="en-US"/>
              <a:pPr>
                <a:defRPr/>
              </a:pPr>
              <a:t>2/7/2015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377825" y="4483100"/>
            <a:ext cx="6346825" cy="4224338"/>
          </a:xfrm>
          <a:prstGeom prst="rect">
            <a:avLst/>
          </a:prstGeom>
        </p:spPr>
        <p:txBody>
          <a:bodyPr vert="horz" lIns="94229" tIns="47114" rIns="94229" bIns="47114"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916988"/>
            <a:ext cx="3078163" cy="469900"/>
          </a:xfrm>
          <a:prstGeom prst="rect">
            <a:avLst/>
          </a:prstGeom>
        </p:spPr>
        <p:txBody>
          <a:bodyPr vert="horz" lIns="94229" tIns="47114" rIns="94229" bIns="47114" rtlCol="0" anchor="b"/>
          <a:lstStyle>
            <a:lvl1pPr algn="l" fontAlgn="auto">
              <a:spcBef>
                <a:spcPts val="0"/>
              </a:spcBef>
              <a:spcAft>
                <a:spcPts val="0"/>
              </a:spcAft>
              <a:defRPr sz="9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4229" tIns="47114" rIns="94229" bIns="47114" rtlCol="0" anchor="b"/>
          <a:lstStyle>
            <a:lvl1pPr algn="r" fontAlgn="auto">
              <a:spcBef>
                <a:spcPts val="0"/>
              </a:spcBef>
              <a:spcAft>
                <a:spcPts val="0"/>
              </a:spcAft>
              <a:defRPr sz="900">
                <a:latin typeface="+mn-lt"/>
                <a:cs typeface="+mn-cs"/>
              </a:defRPr>
            </a:lvl1pPr>
          </a:lstStyle>
          <a:p>
            <a:pPr>
              <a:defRPr/>
            </a:pPr>
            <a:fld id="{829AFB38-0ABE-46A6-A2CD-91E75B392D15}" type="slidenum">
              <a:rPr lang="en-US"/>
              <a:pPr>
                <a:defRPr/>
              </a:pPr>
              <a:t>‹#›</a:t>
            </a:fld>
            <a:endParaRPr lang="en-US"/>
          </a:p>
        </p:txBody>
      </p:sp>
    </p:spTree>
    <p:extLst>
      <p:ext uri="{BB962C8B-B14F-4D97-AF65-F5344CB8AC3E}">
        <p14:creationId xmlns="" xmlns:p14="http://schemas.microsoft.com/office/powerpoint/2010/main" val="1317714628"/>
      </p:ext>
    </p:extLst>
  </p:cSld>
  <p:clrMap bg1="lt1" tx1="dk1" bg2="lt2" tx2="dk2" accent1="accent1" accent2="accent2" accent3="accent3" accent4="accent4" accent5="accent5" accent6="accent6" hlink="hlink" folHlink="folHlink"/>
  <p:notesStyle>
    <a:lvl1pPr marL="115888" indent="-115888" algn="l" rtl="0" eaLnBrk="0" fontAlgn="base" hangingPunct="0">
      <a:spcBef>
        <a:spcPct val="30000"/>
      </a:spcBef>
      <a:spcAft>
        <a:spcPct val="0"/>
      </a:spcAft>
      <a:buFont typeface="Wingdings 3" pitchFamily="18" charset="2"/>
      <a:buChar char="}"/>
      <a:defRPr sz="1000" kern="1200">
        <a:solidFill>
          <a:schemeClr val="tx1"/>
        </a:solidFill>
        <a:latin typeface="+mn-lt"/>
        <a:ea typeface="+mn-ea"/>
        <a:cs typeface="+mn-cs"/>
      </a:defRPr>
    </a:lvl1pPr>
    <a:lvl2pPr marL="406400" indent="-171450"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2pPr>
    <a:lvl3pPr marL="573088" indent="-115888" algn="l" rtl="0" eaLnBrk="0" fontAlgn="base" hangingPunct="0">
      <a:spcBef>
        <a:spcPct val="30000"/>
      </a:spcBef>
      <a:spcAft>
        <a:spcPct val="0"/>
      </a:spcAft>
      <a:buFont typeface="Arial" charset="0"/>
      <a:buChar char="•"/>
      <a:defRPr sz="1000" kern="1200">
        <a:solidFill>
          <a:schemeClr val="tx1"/>
        </a:solidFill>
        <a:latin typeface="+mn-lt"/>
        <a:ea typeface="+mn-ea"/>
        <a:cs typeface="+mn-cs"/>
      </a:defRPr>
    </a:lvl3pPr>
    <a:lvl4pPr marL="914400" algn="l" rtl="0" eaLnBrk="0" fontAlgn="base" hangingPunct="0">
      <a:spcBef>
        <a:spcPct val="30000"/>
      </a:spcBef>
      <a:spcAft>
        <a:spcPct val="0"/>
      </a:spcAft>
      <a:defRPr sz="1000" kern="1200">
        <a:solidFill>
          <a:schemeClr val="tx1"/>
        </a:solidFill>
        <a:latin typeface="+mn-lt"/>
        <a:ea typeface="+mn-ea"/>
        <a:cs typeface="+mn-cs"/>
      </a:defRPr>
    </a:lvl4pPr>
    <a:lvl5pPr marL="114935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err="1" smtClean="0"/>
              <a:t>NOTE:These</a:t>
            </a:r>
            <a:r>
              <a:rPr lang="en-US" baseline="0" dirty="0" smtClean="0"/>
              <a:t> notes panels contain a basic script for what I attempted to say during the talk. This is not guaranteed to be what I said, but is a general description of what each slides </a:t>
            </a:r>
            <a:r>
              <a:rPr lang="en-US" baseline="0" smtClean="0"/>
              <a:t>is about.</a:t>
            </a:r>
            <a:endParaRPr lang="en-US" dirty="0" smtClean="0"/>
          </a:p>
          <a:p>
            <a:pPr eaLnBrk="1" hangingPunct="1">
              <a:spcBef>
                <a:spcPct val="0"/>
              </a:spcBef>
            </a:pPr>
            <a:endParaRPr lang="en-US" dirty="0" smtClean="0"/>
          </a:p>
          <a:p>
            <a:pPr eaLnBrk="1" hangingPunct="1">
              <a:spcBef>
                <a:spcPct val="0"/>
              </a:spcBef>
            </a:pPr>
            <a:r>
              <a:rPr lang="en-US" dirty="0" smtClean="0"/>
              <a:t>Good afternoon,</a:t>
            </a:r>
            <a:r>
              <a:rPr lang="en-US" baseline="0" dirty="0" smtClean="0"/>
              <a:t> everyone. As Prof. Lu said, I’m Joe Greathouse from AMD Research. I want to start by mentioning that this work was a collaboration with Bo Su from the National University of Defense Technology in China while he was an AMD Research co-op.</a:t>
            </a:r>
          </a:p>
          <a:p>
            <a:pPr marL="115888" marR="0" indent="-115888" algn="l" defTabSz="914400" rtl="0" eaLnBrk="1" fontAlgn="base" latinLnBrk="0" hangingPunct="1">
              <a:lnSpc>
                <a:spcPct val="100000"/>
              </a:lnSpc>
              <a:spcBef>
                <a:spcPct val="0"/>
              </a:spcBef>
              <a:spcAft>
                <a:spcPct val="0"/>
              </a:spcAft>
              <a:buClrTx/>
              <a:buSzTx/>
              <a:buFont typeface="Wingdings 3" pitchFamily="18" charset="2"/>
              <a:buChar char="}"/>
              <a:tabLst/>
              <a:defRPr/>
            </a:pPr>
            <a:r>
              <a:rPr lang="en-US" baseline="0" dirty="0" smtClean="0"/>
              <a:t>Transition: </a:t>
            </a:r>
            <a:r>
              <a:rPr lang="en-US" dirty="0" smtClean="0"/>
              <a:t>Let me start with a question</a:t>
            </a:r>
            <a:r>
              <a:rPr lang="en-US" baseline="0" dirty="0" smtClean="0"/>
              <a:t> *click*</a:t>
            </a:r>
            <a:endParaRPr lang="en-US" dirty="0" smtClean="0"/>
          </a:p>
        </p:txBody>
      </p:sp>
      <p:sp>
        <p:nvSpPr>
          <p:cNvPr id="3277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F31239-CA9B-4993-AF4C-DE7DBECEE8DF}" type="slidenum">
              <a:rPr lang="en-US" smtClean="0">
                <a:latin typeface="Arial" charset="0"/>
              </a:rPr>
              <a:pPr fontAlgn="base">
                <a:spcBef>
                  <a:spcPct val="0"/>
                </a:spcBef>
                <a:spcAft>
                  <a:spcPct val="0"/>
                </a:spcAft>
                <a:def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these models was tested on an AMD Opteron 4386 running Fedora 19. The software-controllable frequency limits on this core are 1.4GHz at the low end at 3.1 GHz at the high end.</a:t>
            </a:r>
          </a:p>
          <a:p>
            <a:endParaRPr lang="en-US" baseline="0" dirty="0" smtClean="0"/>
          </a:p>
          <a:p>
            <a:r>
              <a:rPr lang="en-US" baseline="0" dirty="0" smtClean="0"/>
              <a:t>We used </a:t>
            </a:r>
            <a:r>
              <a:rPr lang="en-US" baseline="0" dirty="0" err="1" smtClean="0"/>
              <a:t>numactl</a:t>
            </a:r>
            <a:r>
              <a:rPr lang="en-US" baseline="0" dirty="0" smtClean="0"/>
              <a:t> to lock each of our 66 single-threaded benchmarks to a single core when it was running. We measured performance counters using </a:t>
            </a:r>
            <a:r>
              <a:rPr lang="en-US" baseline="0" dirty="0" err="1" smtClean="0"/>
              <a:t>msr</a:t>
            </a:r>
            <a:r>
              <a:rPr lang="en-US" baseline="0" dirty="0" smtClean="0"/>
              <a:t>-tools, and we used the </a:t>
            </a:r>
            <a:r>
              <a:rPr lang="en-US" baseline="0" dirty="0" err="1" smtClean="0"/>
              <a:t>userspace</a:t>
            </a:r>
            <a:r>
              <a:rPr lang="en-US" baseline="0" dirty="0" smtClean="0"/>
              <a:t> governor to manually control the frequency of each core.</a:t>
            </a:r>
          </a:p>
          <a:p>
            <a:endParaRPr lang="en-US" baseline="0" dirty="0" smtClean="0"/>
          </a:p>
          <a:p>
            <a:r>
              <a:rPr lang="en-US" baseline="0" dirty="0" smtClean="0"/>
              <a:t>We also looked at other cores, including a Family 10h </a:t>
            </a:r>
            <a:r>
              <a:rPr lang="en-US" baseline="0" dirty="0" err="1" smtClean="0"/>
              <a:t>Phenom</a:t>
            </a:r>
            <a:r>
              <a:rPr lang="en-US" baseline="0" dirty="0" smtClean="0"/>
              <a:t> II core in </a:t>
            </a:r>
            <a:r>
              <a:rPr lang="en-US" baseline="0" smtClean="0"/>
              <a:t>the paper.</a:t>
            </a:r>
            <a:endParaRPr lang="en-US" dirty="0" smtClean="0"/>
          </a:p>
          <a:p>
            <a:endParaRPr lang="en-US" dirty="0" smtClean="0"/>
          </a:p>
          <a:p>
            <a:r>
              <a:rPr lang="en-US" dirty="0" smtClean="0"/>
              <a:t>“Opteron” trademark of Advanced Micro Devices, Inc.</a:t>
            </a:r>
          </a:p>
          <a:p>
            <a:r>
              <a:rPr lang="en-US" dirty="0" smtClean="0"/>
              <a:t>“Fedora” trademark of Red Hat, Inc.</a:t>
            </a:r>
          </a:p>
          <a:p>
            <a:r>
              <a:rPr lang="en-US" dirty="0" smtClean="0"/>
              <a:t>“SPEC” registered</a:t>
            </a:r>
            <a:r>
              <a:rPr lang="en-US" baseline="0" dirty="0" smtClean="0"/>
              <a:t> trademark of the Standard Performance Evaluation Corporation.</a:t>
            </a:r>
          </a:p>
          <a:p>
            <a:endParaRPr lang="en-US" baseline="0" dirty="0" smtClean="0"/>
          </a:p>
          <a:p>
            <a:r>
              <a:rPr lang="en-US" baseline="0" dirty="0" smtClean="0"/>
              <a:t>Benchmarks and input sets used from each suite are listed in the paper. We used the entirety of the SPEC CPU2006, NPB, and PARSEC suites. We used a subset of the </a:t>
            </a:r>
            <a:r>
              <a:rPr lang="en-US" baseline="0" dirty="0" err="1" smtClean="0"/>
              <a:t>Rodinia</a:t>
            </a:r>
            <a:r>
              <a:rPr lang="en-US" baseline="0" dirty="0" smtClean="0"/>
              <a:t> suite.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10</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shows estimation errors across the benchmark suites we looked at when first measuring performance at 3.1 GHz and estimating how we would perform at 1.4 GHz.</a:t>
            </a:r>
          </a:p>
          <a:p>
            <a:endParaRPr lang="en-US" baseline="0" dirty="0" smtClean="0"/>
          </a:p>
          <a:p>
            <a:r>
              <a:rPr lang="en-US" baseline="0" dirty="0" smtClean="0"/>
              <a:t>Compared to both the linear model and the carefully tuned Green Governor model, LL-MAB shows better performance prediction capabilities, leading us to conclude that LL-MAB is a good mechanism that exists on current processors.</a:t>
            </a:r>
          </a:p>
          <a:p>
            <a:endParaRPr lang="en-US" baseline="0" dirty="0" smtClean="0"/>
          </a:p>
          <a:p>
            <a:r>
              <a:rPr lang="en-US" dirty="0" smtClean="0"/>
              <a:t>This error rate is</a:t>
            </a:r>
            <a:r>
              <a:rPr lang="en-US" baseline="0" dirty="0" smtClean="0"/>
              <a:t> 10x higher than what was seen in simulation, however. This is a mix of limitations of the MAB counter (for instance, MABs hold </a:t>
            </a:r>
            <a:r>
              <a:rPr lang="en-US" baseline="0" dirty="0" err="1" smtClean="0"/>
              <a:t>prefetches</a:t>
            </a:r>
            <a:r>
              <a:rPr lang="en-US" baseline="0" dirty="0" smtClean="0"/>
              <a:t>, which should not be counted as leading loads) and limitations of the previous studies (which, for example, optimistically assumed that all memory accesses returned after a constant latency)</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11</a:t>
            </a:fld>
            <a:endParaRPr lang="en-US"/>
          </a:p>
        </p:txBody>
      </p:sp>
    </p:spTree>
    <p:extLst>
      <p:ext uri="{BB962C8B-B14F-4D97-AF65-F5344CB8AC3E}">
        <p14:creationId xmlns="" xmlns:p14="http://schemas.microsoft.com/office/powerpoint/2010/main" val="28227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Slush slide in case there’s time.</a:t>
            </a:r>
          </a:p>
          <a:p>
            <a:endParaRPr lang="en-US" dirty="0" smtClean="0"/>
          </a:p>
          <a:p>
            <a:r>
              <a:rPr lang="en-US" dirty="0" smtClean="0"/>
              <a:t>One other important thing to note when predicting performance is how wrong your estimations are when you</a:t>
            </a:r>
            <a:r>
              <a:rPr lang="en-US" baseline="0" dirty="0" smtClean="0"/>
              <a:t> are wrong. It may be OK to be somewhat wrong, as long as its consistent. But being correct sometimes and wildly inaccurate in others is probably a bad thing if you want to make good frequency scaling decisions.</a:t>
            </a:r>
          </a:p>
          <a:p>
            <a:endParaRPr lang="en-US" baseline="0" dirty="0" smtClean="0"/>
          </a:p>
          <a:p>
            <a:r>
              <a:rPr lang="en-US" baseline="0" dirty="0" smtClean="0"/>
              <a:t>This chart shows the standard deviation of the estimation errors in these </a:t>
            </a:r>
            <a:r>
              <a:rPr lang="en-US" baseline="0" dirty="0" err="1" smtClean="0"/>
              <a:t>bnehcmarks</a:t>
            </a:r>
            <a:r>
              <a:rPr lang="en-US" baseline="0" dirty="0" smtClean="0"/>
              <a:t>, where LL-MAB is generally better.</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12</a:t>
            </a:fld>
            <a:endParaRPr lang="en-US"/>
          </a:p>
        </p:txBody>
      </p:sp>
    </p:spTree>
    <p:extLst>
      <p:ext uri="{BB962C8B-B14F-4D97-AF65-F5344CB8AC3E}">
        <p14:creationId xmlns="" xmlns:p14="http://schemas.microsoft.com/office/powerpoint/2010/main" val="151923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should you care?</a:t>
            </a:r>
          </a:p>
          <a:p>
            <a:endParaRPr lang="en-US" dirty="0" smtClean="0"/>
          </a:p>
          <a:p>
            <a:r>
              <a:rPr lang="en-US" dirty="0" smtClean="0"/>
              <a:t>CPU frequency has always mattered, of course. Did you need a 66 MHz 486 to run your favorite game, or did 33MHz suffice? Frequency is even more important now, however, because it is tightly related to power *click*. Attainable</a:t>
            </a:r>
            <a:r>
              <a:rPr lang="en-US" baseline="0" dirty="0" smtClean="0"/>
              <a:t> frequency is related to voltage, and power is related to frequency times voltage^2. So the power your chip burns is related to the </a:t>
            </a:r>
            <a:r>
              <a:rPr lang="en-US" u="sng" baseline="0" dirty="0" smtClean="0"/>
              <a:t>cube</a:t>
            </a:r>
            <a:r>
              <a:rPr lang="en-US" u="none" baseline="0" dirty="0" smtClean="0"/>
              <a:t> of frequency. So who pays attention to this?</a:t>
            </a:r>
          </a:p>
          <a:p>
            <a:endParaRPr lang="en-US" u="none" baseline="0" dirty="0" smtClean="0"/>
          </a:p>
          <a:p>
            <a:r>
              <a:rPr lang="en-US" u="none" baseline="0" dirty="0" smtClean="0"/>
              <a:t>At a micro level, modern processors carefully watch power across the chip in order to balance thermal hot spots with application performance. If a part of the chip is getting too hot, that core may be </a:t>
            </a:r>
            <a:r>
              <a:rPr lang="en-US" u="none" baseline="0" dirty="0" err="1" smtClean="0"/>
              <a:t>underclocked</a:t>
            </a:r>
            <a:r>
              <a:rPr lang="en-US" u="none" baseline="0" dirty="0" smtClean="0"/>
              <a:t>. If a different part of the chip is cool, it may be overclocked. Optimizing performance here quires boosting just enough at the right times.</a:t>
            </a:r>
          </a:p>
          <a:p>
            <a:endParaRPr lang="en-US" u="none" baseline="0" dirty="0" smtClean="0"/>
          </a:p>
          <a:p>
            <a:r>
              <a:rPr lang="en-US" u="none" baseline="0" dirty="0" smtClean="0"/>
              <a:t>The battery life of laptops, tablets, and phones is defined by their power usage. A smart operating system will only turn up the frequency when it’s beneficial to do so. </a:t>
            </a:r>
            <a:r>
              <a:rPr lang="en-US" u="none" baseline="0" smtClean="0"/>
              <a:t>Otherwise, the </a:t>
            </a:r>
            <a:endParaRPr lang="en-US" u="none" baseline="0" dirty="0" smtClean="0"/>
          </a:p>
          <a:p>
            <a:endParaRPr lang="en-US" u="none" baseline="0" dirty="0" smtClean="0"/>
          </a:p>
          <a:p>
            <a:r>
              <a:rPr lang="en-US" u="none" baseline="0" dirty="0" smtClean="0"/>
              <a:t>At a macro level, power is now a first-class design constraint in supercomputers, where power usage is a significant portion of system cost. Suffice it to say, power is important.</a:t>
            </a:r>
          </a:p>
          <a:p>
            <a:endParaRPr lang="en-US" u="none" baseline="0" dirty="0" smtClean="0"/>
          </a:p>
          <a:p>
            <a:r>
              <a:rPr lang="en-US" u="none" baseline="0" dirty="0" smtClean="0"/>
              <a:t>And </a:t>
            </a:r>
            <a:r>
              <a:rPr lang="en-US" u="sng" baseline="0" dirty="0" smtClean="0"/>
              <a:t>frequency</a:t>
            </a:r>
            <a:r>
              <a:rPr lang="en-US" u="none" baseline="0" dirty="0" smtClean="0"/>
              <a:t> is one of the major knobs that operating systems, hypervisors, firmware, and users can use to tune power usage. Again, as demonstrated in the last talk: if you care about power, you care about frequency.</a:t>
            </a:r>
          </a:p>
          <a:p>
            <a:endParaRPr lang="en-US" u="none" baseline="0" dirty="0" smtClean="0"/>
          </a:p>
          <a:p>
            <a:r>
              <a:rPr lang="en-US" u="none" baseline="0" dirty="0" smtClean="0"/>
              <a:t>Image credits:</a:t>
            </a:r>
          </a:p>
          <a:p>
            <a:pPr lvl="1"/>
            <a:r>
              <a:rPr lang="en-US" u="none" baseline="0" dirty="0" smtClean="0"/>
              <a:t>Power/frequency curve from “Practical Power Gating and Dynamic Voltage/Frequency Scaling” by Stephen Kosonocky, presented at HotChips’11</a:t>
            </a:r>
          </a:p>
          <a:p>
            <a:pPr lvl="1"/>
            <a:r>
              <a:rPr lang="en-US" u="none" baseline="0" dirty="0" smtClean="0"/>
              <a:t>CPU+GPU temperature chart from “Cooperative Boosting: Needy versus Greedy Power Management,” presented by Indrani Paul at ISCA’13</a:t>
            </a:r>
          </a:p>
          <a:p>
            <a:pPr lvl="1"/>
            <a:r>
              <a:rPr lang="en-US" u="none" baseline="0" dirty="0" smtClean="0"/>
              <a:t>Tablet photo from http://www.amd.com/en-us/solutions/tablets</a:t>
            </a:r>
          </a:p>
          <a:p>
            <a:pPr lvl="1"/>
            <a:r>
              <a:rPr lang="en-US" u="none" baseline="0" dirty="0" smtClean="0"/>
              <a:t>Titan picture from https://www.olcf.ornl.gov/titan/ , courtesy of Oak Ridge National Laboratory, U.S. Department of Energy.</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15</a:t>
            </a:fld>
            <a:endParaRPr lang="en-US"/>
          </a:p>
        </p:txBody>
      </p:sp>
    </p:spTree>
    <p:extLst>
      <p:ext uri="{BB962C8B-B14F-4D97-AF65-F5344CB8AC3E}">
        <p14:creationId xmlns="" xmlns:p14="http://schemas.microsoft.com/office/powerpoint/2010/main" val="2927046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16</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17</a:t>
            </a:fld>
            <a:endParaRPr lang="en-US"/>
          </a:p>
        </p:txBody>
      </p:sp>
    </p:spTree>
    <p:extLst>
      <p:ext uri="{BB962C8B-B14F-4D97-AF65-F5344CB8AC3E}">
        <p14:creationId xmlns="" xmlns:p14="http://schemas.microsoft.com/office/powerpoint/2010/main" val="120241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does your application’s performance scale with CPU frequency?</a:t>
            </a:r>
          </a:p>
          <a:p>
            <a:endParaRPr lang="en-US" dirty="0" smtClean="0"/>
          </a:p>
          <a:p>
            <a:pPr marL="0" indent="0">
              <a:buNone/>
            </a:pPr>
            <a:r>
              <a:rPr lang="en-US" dirty="0" smtClean="0"/>
              <a:t>For</a:t>
            </a:r>
            <a:r>
              <a:rPr lang="en-US" baseline="0" dirty="0" smtClean="0"/>
              <a:t> example, if you double your core frequency, do you get twice the performance, or are you limited somehow?</a:t>
            </a:r>
          </a:p>
          <a:p>
            <a:pPr marL="0" indent="0">
              <a:buNone/>
            </a:pPr>
            <a:endParaRPr lang="en-US" baseline="0" dirty="0" smtClean="0"/>
          </a:p>
          <a:p>
            <a:pPr marL="0" indent="0">
              <a:buNone/>
            </a:pPr>
            <a:r>
              <a:rPr lang="en-US" baseline="0" dirty="0" smtClean="0"/>
              <a:t>The last talk asked a related question: what’s the right core frequency at which to run and when should you boost? A related question is how your kernel’s frequency governor might your application’s performance?</a:t>
            </a:r>
          </a:p>
          <a:p>
            <a:pPr marL="0" indent="0">
              <a:buNone/>
            </a:pPr>
            <a:endParaRPr lang="en-US" baseline="0" dirty="0" smtClean="0"/>
          </a:p>
          <a:p>
            <a:pPr marL="0" indent="0">
              <a:buNone/>
            </a:pPr>
            <a:r>
              <a:rPr lang="en-US" baseline="0" dirty="0" smtClean="0"/>
              <a:t>There are a number of reasons you would want to answer the essential question: if you know your performance at frequency 1, what will happen at frequency 2?</a:t>
            </a:r>
          </a:p>
          <a:p>
            <a:pPr marL="0" indent="0">
              <a:buNone/>
            </a:pPr>
            <a:endParaRPr lang="en-US" baseline="0" dirty="0" smtClean="0"/>
          </a:p>
          <a:p>
            <a:pPr marL="0" indent="0">
              <a:buNone/>
            </a:pPr>
            <a:r>
              <a:rPr lang="en-US" baseline="0" dirty="0" smtClean="0"/>
              <a:t>I’m going to describe a method of estimating the answer to this question on existing hardware, since it’s a bit more complicated than you may think.</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2</a:t>
            </a:fld>
            <a:endParaRPr lang="en-US"/>
          </a:p>
        </p:txBody>
      </p:sp>
    </p:spTree>
    <p:extLst>
      <p:ext uri="{BB962C8B-B14F-4D97-AF65-F5344CB8AC3E}">
        <p14:creationId xmlns="" xmlns:p14="http://schemas.microsoft.com/office/powerpoint/2010/main" val="131772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204913" y="704850"/>
            <a:ext cx="4692650" cy="35194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 general, what happens to</a:t>
            </a:r>
            <a:r>
              <a:rPr lang="en-US" baseline="0" dirty="0" smtClean="0"/>
              <a:t> an application’s performance when CPU frequency changes?</a:t>
            </a:r>
          </a:p>
          <a:p>
            <a:pPr eaLnBrk="1" hangingPunct="1">
              <a:spcBef>
                <a:spcPct val="0"/>
              </a:spcBef>
            </a:pPr>
            <a:endParaRPr lang="en-US" baseline="0" dirty="0" smtClean="0"/>
          </a:p>
          <a:p>
            <a:pPr eaLnBrk="1" hangingPunct="1">
              <a:spcBef>
                <a:spcPct val="0"/>
              </a:spcBef>
            </a:pPr>
            <a:r>
              <a:rPr lang="en-US" baseline="0" dirty="0" smtClean="0"/>
              <a:t>The graph I’m showing here shows frequency on the X axis and performance on the Y axis, both normalized to some point at the bottom left.</a:t>
            </a:r>
          </a:p>
          <a:p>
            <a:pPr eaLnBrk="1" hangingPunct="1">
              <a:spcBef>
                <a:spcPct val="0"/>
              </a:spcBef>
            </a:pPr>
            <a:endParaRPr lang="en-US" baseline="0" dirty="0" smtClean="0"/>
          </a:p>
          <a:p>
            <a:pPr eaLnBrk="1" hangingPunct="1">
              <a:spcBef>
                <a:spcPct val="0"/>
              </a:spcBef>
            </a:pPr>
            <a:r>
              <a:rPr lang="en-US" baseline="0" dirty="0" smtClean="0"/>
              <a:t>How does the application’s performance scale? One simple, pessimistic, estimate is *click* that doesn’t. Perhaps your application’s performance has nothing to do with frequency. *click* This is somewhat rare, though.</a:t>
            </a:r>
          </a:p>
          <a:p>
            <a:pPr eaLnBrk="1" hangingPunct="1">
              <a:spcBef>
                <a:spcPct val="0"/>
              </a:spcBef>
            </a:pPr>
            <a:endParaRPr lang="en-US" baseline="0" dirty="0" smtClean="0"/>
          </a:p>
          <a:p>
            <a:pPr eaLnBrk="1" hangingPunct="1">
              <a:spcBef>
                <a:spcPct val="0"/>
              </a:spcBef>
            </a:pPr>
            <a:r>
              <a:rPr lang="en-US" baseline="0" dirty="0" smtClean="0"/>
              <a:t>A more optimistic answer may be that performance directly tracks frequency. *click* If you double frequency, you double performance. Computationally intensive applications (such as *click* bzip2) scale like this.</a:t>
            </a:r>
          </a:p>
          <a:p>
            <a:pPr eaLnBrk="1" hangingPunct="1">
              <a:spcBef>
                <a:spcPct val="0"/>
              </a:spcBef>
            </a:pPr>
            <a:endParaRPr lang="en-US" baseline="0" dirty="0" smtClean="0"/>
          </a:p>
          <a:p>
            <a:pPr eaLnBrk="1" hangingPunct="1">
              <a:spcBef>
                <a:spcPct val="0"/>
              </a:spcBef>
            </a:pPr>
            <a:r>
              <a:rPr lang="en-US" baseline="0" dirty="0" smtClean="0"/>
              <a:t>A more realistic estimate for most applications, though, is that they are somewhere in between *click*. Doubling frequency may result in 50% better performance, for instance. *click* </a:t>
            </a:r>
            <a:r>
              <a:rPr lang="en-US" baseline="0" dirty="0" err="1" smtClean="0"/>
              <a:t>Milc</a:t>
            </a:r>
            <a:r>
              <a:rPr lang="en-US" baseline="0" dirty="0" smtClean="0"/>
              <a:t>, from the SPEC CPU suite, is an example of this.</a:t>
            </a:r>
          </a:p>
          <a:p>
            <a:pPr eaLnBrk="1" hangingPunct="1">
              <a:spcBef>
                <a:spcPct val="0"/>
              </a:spcBef>
            </a:pPr>
            <a:endParaRPr lang="en-US" baseline="0" dirty="0" smtClean="0"/>
          </a:p>
          <a:p>
            <a:pPr eaLnBrk="1" hangingPunct="1">
              <a:spcBef>
                <a:spcPct val="0"/>
              </a:spcBef>
            </a:pPr>
            <a:r>
              <a:rPr lang="en-US" dirty="0" smtClean="0"/>
              <a:t>This</a:t>
            </a:r>
            <a:r>
              <a:rPr lang="en-US" baseline="0" dirty="0" smtClean="0"/>
              <a:t> is a pretty wide range, though. Your application *click* lies somewhere in between perfect and no scaling. What affects this? Why don’t all applications scale directly with frequency?</a:t>
            </a: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5610" indent="-294465">
              <a:defRPr>
                <a:solidFill>
                  <a:schemeClr val="tx1"/>
                </a:solidFill>
                <a:latin typeface="Calibri" pitchFamily="34" charset="0"/>
              </a:defRPr>
            </a:lvl2pPr>
            <a:lvl3pPr marL="1177862" indent="-235572">
              <a:defRPr>
                <a:solidFill>
                  <a:schemeClr val="tx1"/>
                </a:solidFill>
                <a:latin typeface="Calibri" pitchFamily="34" charset="0"/>
              </a:defRPr>
            </a:lvl3pPr>
            <a:lvl4pPr marL="1649006" indent="-235572">
              <a:defRPr>
                <a:solidFill>
                  <a:schemeClr val="tx1"/>
                </a:solidFill>
                <a:latin typeface="Calibri" pitchFamily="34" charset="0"/>
              </a:defRPr>
            </a:lvl4pPr>
            <a:lvl5pPr marL="2120151" indent="-235572">
              <a:defRPr>
                <a:solidFill>
                  <a:schemeClr val="tx1"/>
                </a:solidFill>
                <a:latin typeface="Calibri" pitchFamily="34" charset="0"/>
              </a:defRPr>
            </a:lvl5pPr>
            <a:lvl6pPr marL="2591295" indent="-235572" fontAlgn="base">
              <a:spcBef>
                <a:spcPct val="0"/>
              </a:spcBef>
              <a:spcAft>
                <a:spcPct val="0"/>
              </a:spcAft>
              <a:defRPr>
                <a:solidFill>
                  <a:schemeClr val="tx1"/>
                </a:solidFill>
                <a:latin typeface="Calibri" pitchFamily="34" charset="0"/>
              </a:defRPr>
            </a:lvl6pPr>
            <a:lvl7pPr marL="3062440" indent="-235572" fontAlgn="base">
              <a:spcBef>
                <a:spcPct val="0"/>
              </a:spcBef>
              <a:spcAft>
                <a:spcPct val="0"/>
              </a:spcAft>
              <a:defRPr>
                <a:solidFill>
                  <a:schemeClr val="tx1"/>
                </a:solidFill>
                <a:latin typeface="Calibri" pitchFamily="34" charset="0"/>
              </a:defRPr>
            </a:lvl7pPr>
            <a:lvl8pPr marL="3533585" indent="-235572" fontAlgn="base">
              <a:spcBef>
                <a:spcPct val="0"/>
              </a:spcBef>
              <a:spcAft>
                <a:spcPct val="0"/>
              </a:spcAft>
              <a:defRPr>
                <a:solidFill>
                  <a:schemeClr val="tx1"/>
                </a:solidFill>
                <a:latin typeface="Calibri" pitchFamily="34" charset="0"/>
              </a:defRPr>
            </a:lvl8pPr>
            <a:lvl9pPr marL="4004729" indent="-2355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BCC0F3-6367-49FD-8039-1B8176969EDF}" type="slidenum">
              <a:rPr lang="en-US" smtClean="0">
                <a:latin typeface="Arial" charset="0"/>
              </a:rPr>
              <a:pPr fontAlgn="base">
                <a:spcBef>
                  <a:spcPct val="0"/>
                </a:spcBef>
                <a:spcAft>
                  <a:spcPct val="0"/>
                </a:spcAft>
                <a:defRPr/>
              </a:pPr>
              <a:t>3</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I’m illustrating a timeline of bzip2 as it may operate on a simple computer. It spends the majority of its time inside the CPU core’s clock domain, and *click* this work is affected by the frequency of the core. If you change the frequency of the core, you affect how much work is done within a particular amount of time *click* and the performance increases or decreases accordingly.</a:t>
            </a:r>
          </a:p>
          <a:p>
            <a:endParaRPr lang="en-US" baseline="0" dirty="0" smtClean="0"/>
          </a:p>
          <a:p>
            <a:r>
              <a:rPr lang="en-US" baseline="0" dirty="0" smtClean="0"/>
              <a:t>What about those applications that didn’t scale as nicely? *click* This is an illustration of an application like </a:t>
            </a:r>
            <a:r>
              <a:rPr lang="en-US" baseline="0" dirty="0" err="1" smtClean="0"/>
              <a:t>milc</a:t>
            </a:r>
            <a:r>
              <a:rPr lang="en-US" baseline="0" dirty="0" smtClean="0"/>
              <a:t>. Some amount of its work takes place inside the CPU core. *click* This is why </a:t>
            </a:r>
            <a:r>
              <a:rPr lang="en-US" baseline="0" dirty="0" err="1" smtClean="0"/>
              <a:t>milc’s</a:t>
            </a:r>
            <a:r>
              <a:rPr lang="en-US" baseline="0" dirty="0" smtClean="0"/>
              <a:t> performance does change when you run at different frequencies.</a:t>
            </a:r>
          </a:p>
          <a:p>
            <a:endParaRPr lang="en-US" baseline="0" dirty="0" smtClean="0"/>
          </a:p>
          <a:p>
            <a:r>
              <a:rPr lang="en-US" baseline="0" dirty="0" smtClean="0"/>
              <a:t>However, I’ve added a few new lines up here These orange bars *click* are sections of the program where the processor is stalled, waiting for data from memory that can lie hundreds of cycles away. Importantly, the time from the CPU’s request for the data until the time when the DRAM returns it to the core is </a:t>
            </a:r>
            <a:r>
              <a:rPr lang="en-US" u="sng" baseline="0" dirty="0" smtClean="0"/>
              <a:t>not</a:t>
            </a:r>
            <a:r>
              <a:rPr lang="en-US" baseline="0" dirty="0" smtClean="0"/>
              <a:t> affected by CPU core frequency.</a:t>
            </a:r>
          </a:p>
          <a:p>
            <a:endParaRPr lang="en-US" baseline="0" dirty="0" smtClean="0"/>
          </a:p>
          <a:p>
            <a:r>
              <a:rPr lang="en-US" baseline="0" dirty="0" smtClean="0"/>
              <a:t>This memory time *click* is a major reason why applications like </a:t>
            </a:r>
            <a:r>
              <a:rPr lang="en-US" baseline="0" dirty="0" err="1" smtClean="0"/>
              <a:t>milc</a:t>
            </a:r>
            <a:r>
              <a:rPr lang="en-US" baseline="0" dirty="0" smtClean="0"/>
              <a:t> won’t scale perfectly with changes in core frequency.</a:t>
            </a:r>
            <a:endParaRPr lang="en-US" dirty="0" smtClean="0"/>
          </a:p>
          <a:p>
            <a:endParaRPr lang="en-US" dirty="0" smtClean="0"/>
          </a:p>
          <a:p>
            <a:r>
              <a:rPr lang="en-US" dirty="0" smtClean="0"/>
              <a:t>Verbal note: Due to time constraints,</a:t>
            </a:r>
            <a:r>
              <a:rPr lang="en-US" baseline="0" dirty="0" smtClean="0"/>
              <a:t> w</a:t>
            </a:r>
            <a:r>
              <a:rPr lang="en-US" dirty="0" smtClean="0"/>
              <a:t>e are ignoring the effects of I/O in this work. This potentially be counted by software or the OS – we are</a:t>
            </a:r>
            <a:r>
              <a:rPr lang="en-US" baseline="0" dirty="0" smtClean="0"/>
              <a:t> focusing on the hardware’s effects on performance.</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4</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then, do we estimate memory time?</a:t>
            </a:r>
          </a:p>
          <a:p>
            <a:endParaRPr lang="en-US" baseline="0" dirty="0" smtClean="0"/>
          </a:p>
          <a:p>
            <a:r>
              <a:rPr lang="en-US" baseline="0" dirty="0" smtClean="0"/>
              <a:t>Because existing hardware performance monitors are relatively simple, there have been proposals for simple memory time estimation mechanisms such as </a:t>
            </a:r>
            <a:r>
              <a:rPr lang="en-US" dirty="0" smtClean="0"/>
              <a:t>counting the amount of time that there is an outstanding memory access </a:t>
            </a:r>
            <a:r>
              <a:rPr lang="en-US" baseline="0" dirty="0" smtClean="0"/>
              <a:t>or counting the number of cache misses.</a:t>
            </a:r>
          </a:p>
          <a:p>
            <a:endParaRPr lang="en-US" baseline="0" dirty="0" smtClean="0"/>
          </a:p>
          <a:p>
            <a:r>
              <a:rPr lang="en-US" baseline="0" dirty="0" smtClean="0"/>
              <a:t>Unfortunately, modern CPU microarchitectures make simple methods like this inadequate.</a:t>
            </a:r>
          </a:p>
          <a:p>
            <a:endParaRPr lang="en-US" baseline="0" dirty="0" smtClean="0"/>
          </a:p>
          <a:p>
            <a:r>
              <a:rPr lang="en-US" baseline="0" dirty="0" smtClean="0"/>
              <a:t>If we look at an example of execution trace *click* a CPU will do some work in the core and then eventually access memory. However, out-of-order execution allows cores to perform work while waiting for these cache misses to return *click*. And, in fact, that work can create more parallel memory accesses. *click*</a:t>
            </a:r>
          </a:p>
          <a:p>
            <a:endParaRPr lang="en-US" baseline="0" dirty="0" smtClean="0"/>
          </a:p>
          <a:p>
            <a:r>
              <a:rPr lang="en-US" baseline="0" dirty="0" smtClean="0"/>
              <a:t>The CPU will eventually stall because of program or resource limitations, but *click* these multiple parallel accesses mean that simple cache miss counts don’t directly correlate to memory time. Three misses could be back-to-back or in parallel, for </a:t>
            </a:r>
            <a:r>
              <a:rPr lang="en-US" baseline="0" dirty="0" err="1" smtClean="0"/>
              <a:t>exmaple</a:t>
            </a:r>
            <a:r>
              <a:rPr lang="en-US" baseline="0" dirty="0" smtClean="0"/>
              <a:t>.</a:t>
            </a:r>
          </a:p>
          <a:p>
            <a:endParaRPr lang="en-US" baseline="0" dirty="0" smtClean="0"/>
          </a:p>
          <a:p>
            <a:r>
              <a:rPr lang="en-US" baseline="0" dirty="0" smtClean="0"/>
              <a:t>Eventually, when useful data returns from the memory *click* the CPU can continue its work. However *click* that means that computation can overlap with memory accesses – meaning that simply counting the amount of time that a load is outstanding doesn’t match memory time either.</a:t>
            </a:r>
          </a:p>
          <a:p>
            <a:endParaRPr lang="en-US" baseline="0" dirty="0" smtClean="0"/>
          </a:p>
          <a:p>
            <a:r>
              <a:rPr lang="en-US" baseline="0" dirty="0" smtClean="0"/>
              <a:t>*click* And as a final note, memory accesses can have variable latencies, meaning that it’s even more difficult to use memory access counts to estimate memory time.</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5</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different groups looked into this problem</a:t>
            </a:r>
            <a:r>
              <a:rPr lang="en-US" baseline="0" dirty="0" smtClean="0"/>
              <a:t> and independently came up with similar solutions at about the same time. We refer to the mechanisms that they proposed as “leading loads” estimation models.</a:t>
            </a:r>
          </a:p>
          <a:p>
            <a:endParaRPr lang="en-US" baseline="0" dirty="0" smtClean="0"/>
          </a:p>
          <a:p>
            <a:r>
              <a:rPr lang="en-US" dirty="0" smtClean="0"/>
              <a:t>A</a:t>
            </a:r>
            <a:r>
              <a:rPr lang="en-US" baseline="0" dirty="0" smtClean="0"/>
              <a:t> leading load, in this case, is the first non-</a:t>
            </a:r>
            <a:r>
              <a:rPr lang="en-US" baseline="0" dirty="0" err="1" smtClean="0"/>
              <a:t>prefetch</a:t>
            </a:r>
            <a:r>
              <a:rPr lang="en-US" baseline="0" dirty="0" smtClean="0"/>
              <a:t> load to leave a core while there is no other active leading load from that core. In other words, *click* the first memory access shown in this timeline is a leading load. These other two parallel accesses *click* are not, because a leading load exists when these requests begin.</a:t>
            </a:r>
          </a:p>
          <a:p>
            <a:endParaRPr lang="en-US" baseline="0" dirty="0" smtClean="0"/>
          </a:p>
          <a:p>
            <a:r>
              <a:rPr lang="en-US" baseline="0" dirty="0" smtClean="0"/>
              <a:t>After the first leading load completes, the next memory access *click* becomes a leading load, and so on.</a:t>
            </a:r>
          </a:p>
          <a:p>
            <a:endParaRPr lang="en-US" baseline="0" dirty="0" smtClean="0"/>
          </a:p>
          <a:p>
            <a:r>
              <a:rPr lang="en-US" baseline="0" dirty="0" smtClean="0"/>
              <a:t>The leading load model assumes that the time spent waiting for these leading loads is memory time.</a:t>
            </a:r>
          </a:p>
          <a:p>
            <a:endParaRPr lang="en-US" baseline="0" dirty="0" smtClean="0"/>
          </a:p>
          <a:p>
            <a:r>
              <a:rPr lang="en-US" baseline="0" dirty="0" smtClean="0"/>
              <a:t>There are limitations to this model (for example, it doesn’t take bandwidth limitations into account), but simulated results showed that this model should be able to predict performance with less than a 1% error across a 2x change in frequency. The authors of these works therefore hoped that hardware companies would add leading loads counters into their processors.</a:t>
            </a:r>
            <a:endParaRPr lang="en-US" dirty="0" smtClean="0"/>
          </a:p>
          <a:p>
            <a:endParaRPr lang="en-US" dirty="0" smtClean="0"/>
          </a:p>
          <a:p>
            <a:r>
              <a:rPr lang="en-US" dirty="0" smtClean="0"/>
              <a:t>Citations: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“Interval-based Models for Run-time DVFS Orchestration in Superscalar Processors,” Georgios </a:t>
            </a:r>
            <a:r>
              <a:rPr lang="en-US" baseline="0" dirty="0" err="1" smtClean="0"/>
              <a:t>Keramidas</a:t>
            </a:r>
            <a:r>
              <a:rPr lang="en-US" baseline="0" dirty="0" smtClean="0"/>
              <a:t>, </a:t>
            </a:r>
            <a:r>
              <a:rPr lang="en-US" baseline="0" dirty="0" err="1" smtClean="0"/>
              <a:t>Vasileios</a:t>
            </a:r>
            <a:r>
              <a:rPr lang="en-US" baseline="0" dirty="0" smtClean="0"/>
              <a:t> </a:t>
            </a:r>
            <a:r>
              <a:rPr lang="en-US" baseline="0" dirty="0" err="1" smtClean="0"/>
              <a:t>Spiliopoulos</a:t>
            </a:r>
            <a:r>
              <a:rPr lang="en-US" baseline="0" dirty="0" smtClean="0"/>
              <a:t>, </a:t>
            </a:r>
            <a:r>
              <a:rPr lang="en-US" baseline="0" dirty="0" err="1" smtClean="0"/>
              <a:t>Stefanox</a:t>
            </a:r>
            <a:r>
              <a:rPr lang="en-US" baseline="0" dirty="0" smtClean="0"/>
              <a:t> </a:t>
            </a:r>
            <a:r>
              <a:rPr lang="en-US" baseline="0" dirty="0" err="1" smtClean="0"/>
              <a:t>Kaxiras</a:t>
            </a:r>
            <a:r>
              <a:rPr lang="en-US" baseline="0" dirty="0" smtClean="0"/>
              <a:t>, In Proc. of the 7</a:t>
            </a:r>
            <a:r>
              <a:rPr lang="en-US" baseline="30000" dirty="0" smtClean="0"/>
              <a:t>th</a:t>
            </a:r>
            <a:r>
              <a:rPr lang="en-US" baseline="0" dirty="0" smtClean="0"/>
              <a:t> ACM Int’l </a:t>
            </a:r>
            <a:r>
              <a:rPr lang="en-US" baseline="0" dirty="0" err="1" smtClean="0"/>
              <a:t>Conf</a:t>
            </a:r>
            <a:r>
              <a:rPr lang="en-US" baseline="0" dirty="0" smtClean="0"/>
              <a:t> on Computing Frontiers, May 2010.</a:t>
            </a:r>
          </a:p>
          <a:p>
            <a:pPr marL="228600" indent="-228600">
              <a:buFont typeface="+mj-lt"/>
              <a:buAutoNum type="arabicPeriod"/>
            </a:pPr>
            <a:r>
              <a:rPr lang="en-US" dirty="0" smtClean="0"/>
              <a:t>“A Counter Architecture for Online DVFS Profitability Estimation,</a:t>
            </a:r>
            <a:r>
              <a:rPr lang="en-US" baseline="0" dirty="0" smtClean="0"/>
              <a:t>” </a:t>
            </a:r>
            <a:r>
              <a:rPr lang="en-US" baseline="0" dirty="0" err="1" smtClean="0"/>
              <a:t>Stijin</a:t>
            </a:r>
            <a:r>
              <a:rPr lang="en-US" baseline="0" dirty="0" smtClean="0"/>
              <a:t> </a:t>
            </a:r>
            <a:r>
              <a:rPr lang="en-US" baseline="0" dirty="0" err="1" smtClean="0"/>
              <a:t>Eyerman</a:t>
            </a:r>
            <a:r>
              <a:rPr lang="en-US" baseline="0" dirty="0" smtClean="0"/>
              <a:t> and </a:t>
            </a:r>
            <a:r>
              <a:rPr lang="en-US" baseline="0" dirty="0" err="1" smtClean="0"/>
              <a:t>Lieven</a:t>
            </a:r>
            <a:r>
              <a:rPr lang="en-US" baseline="0" dirty="0" smtClean="0"/>
              <a:t> </a:t>
            </a:r>
            <a:r>
              <a:rPr lang="en-US" baseline="0" dirty="0" err="1" smtClean="0"/>
              <a:t>Eeckhout</a:t>
            </a:r>
            <a:r>
              <a:rPr lang="en-US" baseline="0" dirty="0" smtClean="0"/>
              <a:t>, IEEE Trans. On Computers, </a:t>
            </a:r>
            <a:r>
              <a:rPr lang="en-US" baseline="0" dirty="0" err="1" smtClean="0"/>
              <a:t>Vol</a:t>
            </a:r>
            <a:r>
              <a:rPr lang="en-US" baseline="0" dirty="0" smtClean="0"/>
              <a:t> 59, No 11, November 2010.</a:t>
            </a:r>
          </a:p>
          <a:p>
            <a:pPr marL="228600" indent="-228600">
              <a:buFont typeface="+mj-lt"/>
              <a:buAutoNum type="arabicPeriod"/>
            </a:pPr>
            <a:r>
              <a:rPr lang="en-US" baseline="0" dirty="0" smtClean="0"/>
              <a:t>“Practical Performance Prediction under Dynamic Voltage Frequency Scaling,” Barry Rountree, David K. </a:t>
            </a:r>
            <a:r>
              <a:rPr lang="en-US" baseline="0" dirty="0" err="1" smtClean="0"/>
              <a:t>Lowenthal</a:t>
            </a:r>
            <a:r>
              <a:rPr lang="en-US" baseline="0" dirty="0" smtClean="0"/>
              <a:t>, Martin Schulz, </a:t>
            </a:r>
            <a:r>
              <a:rPr lang="en-US" baseline="0" dirty="0" err="1" smtClean="0"/>
              <a:t>Bronis</a:t>
            </a:r>
            <a:r>
              <a:rPr lang="en-US" baseline="0" dirty="0" smtClean="0"/>
              <a:t> R. de </a:t>
            </a:r>
            <a:r>
              <a:rPr lang="en-US" baseline="0" dirty="0" err="1" smtClean="0"/>
              <a:t>Supinski</a:t>
            </a:r>
            <a:r>
              <a:rPr lang="en-US" baseline="0" dirty="0" smtClean="0"/>
              <a:t>, 2011 Int’l Green Computing Conference and Workshops, July 2011.</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6</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news, then: you can approximate a leading loads performance counter on existing AMD hardware.</a:t>
            </a:r>
          </a:p>
          <a:p>
            <a:endParaRPr lang="en-US" baseline="0" dirty="0" smtClean="0"/>
          </a:p>
          <a:p>
            <a:r>
              <a:rPr lang="en-US" dirty="0" smtClean="0"/>
              <a:t>On AMD</a:t>
            </a:r>
            <a:r>
              <a:rPr lang="en-US" baseline="0" dirty="0" smtClean="0"/>
              <a:t> processors, CPU cores and their first two levels of cache share a clock domain. Computation and memory accesses that hit in these caches are affected by core frequency.</a:t>
            </a:r>
          </a:p>
          <a:p>
            <a:endParaRPr lang="en-US" baseline="0" dirty="0" smtClean="0"/>
          </a:p>
          <a:p>
            <a:r>
              <a:rPr lang="en-US" dirty="0" smtClean="0"/>
              <a:t>When</a:t>
            </a:r>
            <a:r>
              <a:rPr lang="en-US" baseline="0" dirty="0" smtClean="0"/>
              <a:t> an L2 cache miss is sent to memory, the request is stored in a structure referred to as a miss address buffer, or MAB. (This is commonly called a miss status handling register in the literature).</a:t>
            </a:r>
          </a:p>
          <a:p>
            <a:endParaRPr lang="en-US" baseline="0" dirty="0" smtClean="0"/>
          </a:p>
          <a:p>
            <a:r>
              <a:rPr lang="en-US" baseline="0" dirty="0" smtClean="0"/>
              <a:t>These entries are allocated with a fixed priority. For example, in the latest generation of cores, lower numbered MABs have higher priority (MAB0 has the highest priority). The highest priority entry that does not currently hold a request is then used to hold the newest memory request.</a:t>
            </a:r>
          </a:p>
          <a:p>
            <a:endParaRPr lang="en-US" baseline="0" dirty="0" smtClean="0"/>
          </a:p>
          <a:p>
            <a:r>
              <a:rPr lang="en-US" baseline="0" dirty="0" smtClean="0"/>
              <a:t>For example: The first L2 cache miss *click* is inserted into MAB0 before being sent to the memory system *click*.</a:t>
            </a:r>
          </a:p>
          <a:p>
            <a:r>
              <a:rPr lang="en-US" baseline="0" dirty="0" smtClean="0"/>
              <a:t>If the next L2 miss happens before that data returns, it’s put into MAB1 *click* and so on *click*.</a:t>
            </a:r>
          </a:p>
          <a:p>
            <a:endParaRPr lang="en-US" baseline="0" dirty="0" smtClean="0"/>
          </a:p>
          <a:p>
            <a:r>
              <a:rPr lang="en-US" baseline="0" dirty="0" smtClean="0"/>
              <a:t>When a value is returned from memory, its MAB is cleared and the data is sent back into the core *click*. The next request *click* then goes back into MAB0.</a:t>
            </a:r>
          </a:p>
          <a:p>
            <a:endParaRPr lang="en-US" baseline="0" dirty="0" smtClean="0"/>
          </a:p>
          <a:p>
            <a:r>
              <a:rPr lang="en-US" baseline="0" dirty="0" smtClean="0"/>
              <a:t>This last bit is important, because if you look closely, that’s exactly what we need to count leading loads. So long as MAB0 is full, there is a leading load. Once MAB0 is empty, there is no leading load, and the next load will be a leading load.</a:t>
            </a:r>
          </a:p>
          <a:p>
            <a:endParaRPr lang="en-US" baseline="0" dirty="0" smtClean="0"/>
          </a:p>
          <a:p>
            <a:r>
              <a:rPr lang="en-US" baseline="0" dirty="0" smtClean="0"/>
              <a:t>In addition, AMD processors have the ability to count the number of core clock cycles that any particular MAB is full. Performance event 69 lets us count the amount of memory time using this leading loads model.</a:t>
            </a:r>
          </a:p>
          <a:p>
            <a:endParaRPr lang="en-US" baseline="0" dirty="0" smtClean="0"/>
          </a:p>
          <a:p>
            <a:r>
              <a:rPr lang="en-US" baseline="0" dirty="0" smtClean="0"/>
              <a:t>(There are limitations to this model which are discussed into the paper, which I’m glossing over due to time constraints).</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7</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this, therefore, to build a</a:t>
            </a:r>
            <a:r>
              <a:rPr lang="en-US" baseline="0" dirty="0" smtClean="0"/>
              <a:t> performance predictor based on leading loads which requires only two performance counters per core.</a:t>
            </a:r>
          </a:p>
          <a:p>
            <a:endParaRPr lang="en-US" baseline="0" dirty="0" smtClean="0"/>
          </a:p>
          <a:p>
            <a:r>
              <a:rPr lang="en-US" baseline="0" dirty="0" smtClean="0"/>
              <a:t>In this case, we estimate the memory time as the number of cycles that MAB0 is full divided by the core clock frequency.</a:t>
            </a:r>
          </a:p>
          <a:p>
            <a:endParaRPr lang="en-US" baseline="0" dirty="0" smtClean="0"/>
          </a:p>
          <a:p>
            <a:r>
              <a:rPr lang="en-US" baseline="0" dirty="0" smtClean="0"/>
              <a:t>The execution time at a new frequency f2 is then the previously measured memory time (which does not change) and a adjusted time spent in the core.</a:t>
            </a:r>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8</a:t>
            </a:fld>
            <a:endParaRPr lang="en-US"/>
          </a:p>
        </p:txBody>
      </p:sp>
    </p:spTree>
    <p:extLst>
      <p:ext uri="{BB962C8B-B14F-4D97-AF65-F5344CB8AC3E}">
        <p14:creationId xmlns="" xmlns:p14="http://schemas.microsoft.com/office/powerpoint/2010/main" val="378302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How well does this estimation</a:t>
            </a:r>
            <a:r>
              <a:rPr lang="en-US" baseline="0" dirty="0" smtClean="0"/>
              <a:t> model perform?</a:t>
            </a:r>
          </a:p>
          <a:p>
            <a:pPr marL="0" indent="0">
              <a:buNone/>
            </a:pPr>
            <a:endParaRPr lang="en-US" baseline="0" dirty="0" smtClean="0"/>
          </a:p>
          <a:p>
            <a:pPr marL="0" indent="0">
              <a:buNone/>
            </a:pPr>
            <a:r>
              <a:rPr lang="en-US" dirty="0" smtClean="0"/>
              <a:t>We</a:t>
            </a:r>
            <a:r>
              <a:rPr lang="en-US" baseline="0" dirty="0" smtClean="0"/>
              <a:t> tested this estimation mechanism and a selection of others by first running a program at one frequency and comparing our estimate of performance at another frequency with the actual measured value. The difference between the two is estimation error. Lower is better.</a:t>
            </a:r>
          </a:p>
          <a:p>
            <a:pPr marL="0" indent="0">
              <a:buNone/>
            </a:pPr>
            <a:endParaRPr lang="en-US" baseline="0" dirty="0" smtClean="0"/>
          </a:p>
          <a:p>
            <a:pPr marL="0" indent="0">
              <a:buNone/>
            </a:pPr>
            <a:r>
              <a:rPr lang="en-US" baseline="0" dirty="0" smtClean="0"/>
              <a:t>We compared against a few different estimation mechanisms in the paper, but we focus on 3 for this talk.</a:t>
            </a:r>
          </a:p>
          <a:p>
            <a:pPr marL="0" indent="0">
              <a:buNone/>
            </a:pPr>
            <a:endParaRPr lang="en-US" baseline="0" dirty="0" smtClean="0"/>
          </a:p>
          <a:p>
            <a:pPr marL="0" indent="0">
              <a:buNone/>
            </a:pPr>
            <a:r>
              <a:rPr lang="en-US" baseline="0" dirty="0" smtClean="0"/>
              <a:t>The first is a linear estimation model, which assumes that performance scales completely with frequency (like bzip2 does) – this is also sometimes called a constant-IPC model.</a:t>
            </a:r>
          </a:p>
          <a:p>
            <a:pPr marL="0" indent="0">
              <a:buNone/>
            </a:pPr>
            <a:endParaRPr lang="en-US" baseline="0" dirty="0" smtClean="0"/>
          </a:p>
          <a:p>
            <a:pPr marL="0" indent="0">
              <a:buNone/>
            </a:pPr>
            <a:r>
              <a:rPr lang="en-US" baseline="0" dirty="0" smtClean="0"/>
              <a:t>The second, which we call Green Governor, is based off an IGCC 2011 publication of the same name. In this, we measure last-level cache misses and assign each one an amount of “memory time”. The authors of that paper showed good performance estimates, but setting the correct memory time per miss require a great deal of training. We chose, offline, the value that resulted in the lowest estimation error in order to give this model the benefit of the doubt.</a:t>
            </a:r>
          </a:p>
          <a:p>
            <a:pPr marL="0" indent="0">
              <a:buNone/>
            </a:pPr>
            <a:endParaRPr lang="en-US" baseline="0" dirty="0" smtClean="0"/>
          </a:p>
          <a:p>
            <a:pPr marL="0" indent="0">
              <a:buNone/>
            </a:pPr>
            <a:r>
              <a:rPr lang="en-US" baseline="0" dirty="0" smtClean="0"/>
              <a:t>Our final model is the LL-MAB model described in the previous slide.</a:t>
            </a:r>
            <a:endParaRPr lang="en-US" dirty="0" smtClean="0"/>
          </a:p>
          <a:p>
            <a:pPr marL="0" indent="0">
              <a:buNone/>
            </a:pPr>
            <a:endParaRPr lang="en-US" dirty="0" smtClean="0"/>
          </a:p>
          <a:p>
            <a:r>
              <a:rPr lang="en-US" dirty="0" smtClean="0"/>
              <a:t>The</a:t>
            </a:r>
            <a:r>
              <a:rPr lang="en-US" baseline="0" dirty="0" smtClean="0"/>
              <a:t> Green Governor model is described in greater depth in: “Green Governors: A Framework for Continuously Adaptive DVFS,” </a:t>
            </a:r>
            <a:r>
              <a:rPr lang="en-US" baseline="0" dirty="0" err="1" smtClean="0"/>
              <a:t>Vasileios</a:t>
            </a:r>
            <a:r>
              <a:rPr lang="en-US" baseline="0" dirty="0" smtClean="0"/>
              <a:t> </a:t>
            </a:r>
            <a:r>
              <a:rPr lang="en-US" baseline="0" dirty="0" err="1" smtClean="0"/>
              <a:t>Spiliopoulos</a:t>
            </a:r>
            <a:r>
              <a:rPr lang="en-US" baseline="0" dirty="0" smtClean="0"/>
              <a:t>, </a:t>
            </a:r>
            <a:r>
              <a:rPr lang="en-US" baseline="0" dirty="0" err="1" smtClean="0"/>
              <a:t>Stefanos</a:t>
            </a:r>
            <a:r>
              <a:rPr lang="en-US" baseline="0" dirty="0" smtClean="0"/>
              <a:t> </a:t>
            </a:r>
            <a:r>
              <a:rPr lang="en-US" baseline="0" dirty="0" err="1" smtClean="0"/>
              <a:t>Kaxiras</a:t>
            </a:r>
            <a:r>
              <a:rPr lang="en-US" baseline="0" dirty="0" smtClean="0"/>
              <a:t>, Georgios </a:t>
            </a:r>
            <a:r>
              <a:rPr lang="en-US" baseline="0" dirty="0" err="1" smtClean="0"/>
              <a:t>Keramidas</a:t>
            </a:r>
            <a:r>
              <a:rPr lang="en-US" baseline="0" dirty="0" smtClean="0"/>
              <a:t>, in 2011 Int’l Green Computing Conference and Workshops, July 2011.</a:t>
            </a:r>
            <a:endParaRPr lang="en-US" dirty="0"/>
          </a:p>
        </p:txBody>
      </p:sp>
      <p:sp>
        <p:nvSpPr>
          <p:cNvPr id="4" name="Slide Number Placeholder 3"/>
          <p:cNvSpPr>
            <a:spLocks noGrp="1"/>
          </p:cNvSpPr>
          <p:nvPr>
            <p:ph type="sldNum" sz="quarter" idx="10"/>
          </p:nvPr>
        </p:nvSpPr>
        <p:spPr/>
        <p:txBody>
          <a:bodyPr/>
          <a:lstStyle/>
          <a:p>
            <a:pPr>
              <a:defRPr/>
            </a:pPr>
            <a:fld id="{829AFB38-0ABE-46A6-A2CD-91E75B392D15}" type="slidenum">
              <a:rPr lang="en-US" smtClean="0"/>
              <a:pPr>
                <a:defRPr/>
              </a:pPr>
              <a:t>9</a:t>
            </a:fld>
            <a:endParaRPr lang="en-US"/>
          </a:p>
        </p:txBody>
      </p:sp>
    </p:spTree>
    <p:extLst>
      <p:ext uri="{BB962C8B-B14F-4D97-AF65-F5344CB8AC3E}">
        <p14:creationId xmlns="" xmlns:p14="http://schemas.microsoft.com/office/powerpoint/2010/main" val="3783029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02 Image">
    <p:spTree>
      <p:nvGrpSpPr>
        <p:cNvPr id="1" name=""/>
        <p:cNvGrpSpPr/>
        <p:nvPr/>
      </p:nvGrpSpPr>
      <p:grpSpPr>
        <a:xfrm>
          <a:off x="0" y="0"/>
          <a:ext cx="0" cy="0"/>
          <a:chOff x="0" y="0"/>
          <a:chExt cx="0" cy="0"/>
        </a:xfrm>
      </p:grpSpPr>
      <p:sp>
        <p:nvSpPr>
          <p:cNvPr id="2" name="Title 1"/>
          <p:cNvSpPr>
            <a:spLocks noGrp="1"/>
          </p:cNvSpPr>
          <p:nvPr>
            <p:ph type="ctrTitle"/>
          </p:nvPr>
        </p:nvSpPr>
        <p:spPr>
          <a:xfrm>
            <a:off x="4466538" y="4870941"/>
            <a:ext cx="4115872" cy="822960"/>
          </a:xfrm>
        </p:spPr>
        <p:txBody>
          <a:bodyPr tIns="0" bIns="0" anchor="b"/>
          <a:lstStyle>
            <a:lvl1pPr algn="r">
              <a:defRPr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52517" y="5762394"/>
            <a:ext cx="3429893" cy="640080"/>
          </a:xfrm>
        </p:spPr>
        <p:txBody>
          <a:bodyPr tIns="0" bIns="0">
            <a:noAutofit/>
          </a:bodyPr>
          <a:lstStyle>
            <a:lvl1pPr marL="0" indent="0" algn="r">
              <a:spcBef>
                <a:spcPts val="0"/>
              </a:spcBef>
              <a:spcAft>
                <a:spcPts val="0"/>
              </a:spcAft>
              <a:buNone/>
              <a:defRPr sz="18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pic>
        <p:nvPicPr>
          <p:cNvPr id="13" name="Picture 13"/>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bwMode="auto">
          <a:xfrm>
            <a:off x="204952" y="0"/>
            <a:ext cx="8939048" cy="358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arallelogram 12"/>
          <p:cNvSpPr/>
          <p:nvPr userDrawn="1"/>
        </p:nvSpPr>
        <p:spPr>
          <a:xfrm>
            <a:off x="-2458" y="3328589"/>
            <a:ext cx="6341259" cy="3529411"/>
          </a:xfrm>
          <a:custGeom>
            <a:avLst/>
            <a:gdLst>
              <a:gd name="connsiteX0" fmla="*/ 0 w 11532358"/>
              <a:gd name="connsiteY0" fmla="*/ 4292220 h 4292220"/>
              <a:gd name="connsiteX1" fmla="*/ 4257281 w 11532358"/>
              <a:gd name="connsiteY1" fmla="*/ 0 h 4292220"/>
              <a:gd name="connsiteX2" fmla="*/ 11532358 w 11532358"/>
              <a:gd name="connsiteY2" fmla="*/ 0 h 4292220"/>
              <a:gd name="connsiteX3" fmla="*/ 7275077 w 11532358"/>
              <a:gd name="connsiteY3" fmla="*/ 4292220 h 4292220"/>
              <a:gd name="connsiteX4" fmla="*/ 0 w 11532358"/>
              <a:gd name="connsiteY4"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0 w 11532358"/>
              <a:gd name="connsiteY5" fmla="*/ 4292220 h 4292220"/>
              <a:gd name="connsiteX0" fmla="*/ 0 w 11532358"/>
              <a:gd name="connsiteY0" fmla="*/ 4292220 h 4292220"/>
              <a:gd name="connsiteX1" fmla="*/ 3271464 w 11532358"/>
              <a:gd name="connsiteY1" fmla="*/ 994331 h 4292220"/>
              <a:gd name="connsiteX2" fmla="*/ 4257281 w 11532358"/>
              <a:gd name="connsiteY2" fmla="*/ 0 h 4292220"/>
              <a:gd name="connsiteX3" fmla="*/ 11532358 w 11532358"/>
              <a:gd name="connsiteY3" fmla="*/ 0 h 4292220"/>
              <a:gd name="connsiteX4" fmla="*/ 7275077 w 11532358"/>
              <a:gd name="connsiteY4" fmla="*/ 4292220 h 4292220"/>
              <a:gd name="connsiteX5" fmla="*/ 3271426 w 11532358"/>
              <a:gd name="connsiteY5" fmla="*/ 4291864 h 4292220"/>
              <a:gd name="connsiteX6" fmla="*/ 0 w 11532358"/>
              <a:gd name="connsiteY6" fmla="*/ 4292220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0 w 8260932"/>
              <a:gd name="connsiteY5" fmla="*/ 4291864 h 4292220"/>
              <a:gd name="connsiteX0" fmla="*/ 0 w 8260932"/>
              <a:gd name="connsiteY0" fmla="*/ 4291864 h 4292220"/>
              <a:gd name="connsiteX1" fmla="*/ 38 w 8260932"/>
              <a:gd name="connsiteY1" fmla="*/ 99433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8260932"/>
              <a:gd name="connsiteY0" fmla="*/ 4291864 h 4292220"/>
              <a:gd name="connsiteX1" fmla="*/ 38 w 8260932"/>
              <a:gd name="connsiteY1" fmla="*/ 994331 h 4292220"/>
              <a:gd name="connsiteX2" fmla="*/ 548849 w 8260932"/>
              <a:gd name="connsiteY2" fmla="*/ 438981 h 4292220"/>
              <a:gd name="connsiteX3" fmla="*/ 985855 w 8260932"/>
              <a:gd name="connsiteY3" fmla="*/ 0 h 4292220"/>
              <a:gd name="connsiteX4" fmla="*/ 8260932 w 8260932"/>
              <a:gd name="connsiteY4" fmla="*/ 0 h 4292220"/>
              <a:gd name="connsiteX5" fmla="*/ 4003651 w 8260932"/>
              <a:gd name="connsiteY5" fmla="*/ 4292220 h 4292220"/>
              <a:gd name="connsiteX6" fmla="*/ 548849 w 8260932"/>
              <a:gd name="connsiteY6" fmla="*/ 4289231 h 4292220"/>
              <a:gd name="connsiteX7" fmla="*/ 0 w 8260932"/>
              <a:gd name="connsiteY7" fmla="*/ 4291864 h 4292220"/>
              <a:gd name="connsiteX0" fmla="*/ 0 w 8260932"/>
              <a:gd name="connsiteY0" fmla="*/ 4291864 h 4292220"/>
              <a:gd name="connsiteX1" fmla="*/ 548849 w 8260932"/>
              <a:gd name="connsiteY1" fmla="*/ 438981 h 4292220"/>
              <a:gd name="connsiteX2" fmla="*/ 985855 w 8260932"/>
              <a:gd name="connsiteY2" fmla="*/ 0 h 4292220"/>
              <a:gd name="connsiteX3" fmla="*/ 8260932 w 8260932"/>
              <a:gd name="connsiteY3" fmla="*/ 0 h 4292220"/>
              <a:gd name="connsiteX4" fmla="*/ 4003651 w 8260932"/>
              <a:gd name="connsiteY4" fmla="*/ 4292220 h 4292220"/>
              <a:gd name="connsiteX5" fmla="*/ 548849 w 8260932"/>
              <a:gd name="connsiteY5" fmla="*/ 4289231 h 4292220"/>
              <a:gd name="connsiteX6" fmla="*/ 0 w 8260932"/>
              <a:gd name="connsiteY6" fmla="*/ 4291864 h 4292220"/>
              <a:gd name="connsiteX0" fmla="*/ 0 w 7712083"/>
              <a:gd name="connsiteY0" fmla="*/ 4289231 h 4292220"/>
              <a:gd name="connsiteX1" fmla="*/ 0 w 7712083"/>
              <a:gd name="connsiteY1" fmla="*/ 438981 h 4292220"/>
              <a:gd name="connsiteX2" fmla="*/ 437006 w 7712083"/>
              <a:gd name="connsiteY2" fmla="*/ 0 h 4292220"/>
              <a:gd name="connsiteX3" fmla="*/ 7712083 w 7712083"/>
              <a:gd name="connsiteY3" fmla="*/ 0 h 4292220"/>
              <a:gd name="connsiteX4" fmla="*/ 3454802 w 7712083"/>
              <a:gd name="connsiteY4" fmla="*/ 4292220 h 4292220"/>
              <a:gd name="connsiteX5" fmla="*/ 0 w 7712083"/>
              <a:gd name="connsiteY5" fmla="*/ 4289231 h 429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2083" h="4292220">
                <a:moveTo>
                  <a:pt x="0" y="4289231"/>
                </a:moveTo>
                <a:lnTo>
                  <a:pt x="0" y="438981"/>
                </a:lnTo>
                <a:lnTo>
                  <a:pt x="437006" y="0"/>
                </a:lnTo>
                <a:lnTo>
                  <a:pt x="7712083" y="0"/>
                </a:lnTo>
                <a:lnTo>
                  <a:pt x="3454802" y="4292220"/>
                </a:lnTo>
                <a:lnTo>
                  <a:pt x="0" y="4289231"/>
                </a:lnTo>
                <a:close/>
              </a:path>
            </a:pathLst>
          </a:custGeom>
          <a:solidFill>
            <a:schemeClr val="accent5">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US" dirty="0">
              <a:solidFill>
                <a:schemeClr val="bg1"/>
              </a:solidFill>
            </a:endParaRPr>
          </a:p>
        </p:txBody>
      </p:sp>
      <p:sp>
        <p:nvSpPr>
          <p:cNvPr id="15" name="Right Triangle 14"/>
          <p:cNvSpPr/>
          <p:nvPr userDrawn="1"/>
        </p:nvSpPr>
        <p:spPr>
          <a:xfrm flipH="1">
            <a:off x="8618798" y="5392739"/>
            <a:ext cx="204787" cy="204787"/>
          </a:xfrm>
          <a:prstGeom prst="rtTriangl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pic>
        <p:nvPicPr>
          <p:cNvPr id="16" name="Picture 12"/>
          <p:cNvPicPr>
            <a:picLocks noChangeAspect="1"/>
          </p:cNvPicPr>
          <p:nvPr userDrawn="1"/>
        </p:nvPicPr>
        <p:blipFill>
          <a:blip r:embed="rId3" cstate="email">
            <a:extLst>
              <a:ext uri="{28A0092B-C50C-407E-A947-70E740481C1C}">
                <a14:useLocalDpi xmlns="" xmlns:a14="http://schemas.microsoft.com/office/drawing/2010/main"/>
              </a:ext>
            </a:extLst>
          </a:blip>
          <a:srcRect/>
          <a:stretch>
            <a:fillRect/>
          </a:stretch>
        </p:blipFill>
        <p:spPr bwMode="auto">
          <a:xfrm>
            <a:off x="6774580" y="341313"/>
            <a:ext cx="2270125"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Parallelogram 16"/>
          <p:cNvSpPr/>
          <p:nvPr userDrawn="1"/>
        </p:nvSpPr>
        <p:spPr>
          <a:xfrm flipH="1">
            <a:off x="1054494" y="2190406"/>
            <a:ext cx="1805169" cy="901931"/>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extLst>
      <p:ext uri="{BB962C8B-B14F-4D97-AF65-F5344CB8AC3E}">
        <p14:creationId xmlns="" xmlns:p14="http://schemas.microsoft.com/office/powerpoint/2010/main" val="3371993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01">
    <p:spTree>
      <p:nvGrpSpPr>
        <p:cNvPr id="1" name=""/>
        <p:cNvGrpSpPr/>
        <p:nvPr/>
      </p:nvGrpSpPr>
      <p:grpSpPr>
        <a:xfrm>
          <a:off x="0" y="0"/>
          <a:ext cx="0" cy="0"/>
          <a:chOff x="0" y="0"/>
          <a:chExt cx="0" cy="0"/>
        </a:xfrm>
      </p:grpSpPr>
      <p:sp>
        <p:nvSpPr>
          <p:cNvPr id="3"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Parallelogram 3"/>
          <p:cNvSpPr/>
          <p:nvPr userDrawn="1"/>
        </p:nvSpPr>
        <p:spPr>
          <a:xfrm flipH="1">
            <a:off x="302498" y="744538"/>
            <a:ext cx="4957863" cy="1731962"/>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Parallelogram 4"/>
          <p:cNvSpPr/>
          <p:nvPr userDrawn="1"/>
        </p:nvSpPr>
        <p:spPr>
          <a:xfrm flipH="1">
            <a:off x="4686331" y="1425576"/>
            <a:ext cx="1155207" cy="682625"/>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Parallelogram 9"/>
          <p:cNvSpPr/>
          <p:nvPr userDrawn="1"/>
        </p:nvSpPr>
        <p:spPr>
          <a:xfrm>
            <a:off x="-2382" y="2271713"/>
            <a:ext cx="9142809" cy="4586287"/>
          </a:xfrm>
          <a:custGeom>
            <a:avLst/>
            <a:gdLst>
              <a:gd name="connsiteX0" fmla="*/ 0 w 14206328"/>
              <a:gd name="connsiteY0" fmla="*/ 4585648 h 4585648"/>
              <a:gd name="connsiteX1" fmla="*/ 4548321 w 14206328"/>
              <a:gd name="connsiteY1" fmla="*/ 0 h 4585648"/>
              <a:gd name="connsiteX2" fmla="*/ 14206328 w 14206328"/>
              <a:gd name="connsiteY2" fmla="*/ 0 h 4585648"/>
              <a:gd name="connsiteX3" fmla="*/ 9658007 w 14206328"/>
              <a:gd name="connsiteY3" fmla="*/ 4585648 h 4585648"/>
              <a:gd name="connsiteX4" fmla="*/ 0 w 14206328"/>
              <a:gd name="connsiteY4"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9658007 w 14206328"/>
              <a:gd name="connsiteY4" fmla="*/ 4585648 h 4585648"/>
              <a:gd name="connsiteX5" fmla="*/ 0 w 14206328"/>
              <a:gd name="connsiteY5" fmla="*/ 4585648 h 4585648"/>
              <a:gd name="connsiteX0" fmla="*/ 0 w 14206328"/>
              <a:gd name="connsiteY0" fmla="*/ 4585648 h 4585648"/>
              <a:gd name="connsiteX1" fmla="*/ 4548321 w 14206328"/>
              <a:gd name="connsiteY1" fmla="*/ 0 h 4585648"/>
              <a:gd name="connsiteX2" fmla="*/ 13525626 w 14206328"/>
              <a:gd name="connsiteY2" fmla="*/ 0 h 4585648"/>
              <a:gd name="connsiteX3" fmla="*/ 14206328 w 14206328"/>
              <a:gd name="connsiteY3" fmla="*/ 0 h 4585648"/>
              <a:gd name="connsiteX4" fmla="*/ 13525626 w 14206328"/>
              <a:gd name="connsiteY4" fmla="*/ 682668 h 4585648"/>
              <a:gd name="connsiteX5" fmla="*/ 9658007 w 14206328"/>
              <a:gd name="connsiteY5" fmla="*/ 4585648 h 4585648"/>
              <a:gd name="connsiteX6" fmla="*/ 0 w 14206328"/>
              <a:gd name="connsiteY6" fmla="*/ 4585648 h 4585648"/>
              <a:gd name="connsiteX0" fmla="*/ 0 w 13525626"/>
              <a:gd name="connsiteY0" fmla="*/ 4585648 h 4585648"/>
              <a:gd name="connsiteX1" fmla="*/ 4548321 w 13525626"/>
              <a:gd name="connsiteY1" fmla="*/ 0 h 4585648"/>
              <a:gd name="connsiteX2" fmla="*/ 13525626 w 13525626"/>
              <a:gd name="connsiteY2" fmla="*/ 0 h 4585648"/>
              <a:gd name="connsiteX3" fmla="*/ 13525626 w 13525626"/>
              <a:gd name="connsiteY3" fmla="*/ 682668 h 4585648"/>
              <a:gd name="connsiteX4" fmla="*/ 9658007 w 13525626"/>
              <a:gd name="connsiteY4" fmla="*/ 4585648 h 4585648"/>
              <a:gd name="connsiteX5" fmla="*/ 0 w 13525626"/>
              <a:gd name="connsiteY5"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0 w 13525626"/>
              <a:gd name="connsiteY6" fmla="*/ 4585648 h 4585648"/>
              <a:gd name="connsiteX0" fmla="*/ 0 w 13525626"/>
              <a:gd name="connsiteY0" fmla="*/ 4585648 h 4585648"/>
              <a:gd name="connsiteX1" fmla="*/ 1337865 w 13525626"/>
              <a:gd name="connsiteY1" fmla="*/ 3235527 h 4585648"/>
              <a:gd name="connsiteX2" fmla="*/ 4548321 w 13525626"/>
              <a:gd name="connsiteY2" fmla="*/ 0 h 4585648"/>
              <a:gd name="connsiteX3" fmla="*/ 13525626 w 13525626"/>
              <a:gd name="connsiteY3" fmla="*/ 0 h 4585648"/>
              <a:gd name="connsiteX4" fmla="*/ 13525626 w 13525626"/>
              <a:gd name="connsiteY4" fmla="*/ 682668 h 4585648"/>
              <a:gd name="connsiteX5" fmla="*/ 9658007 w 13525626"/>
              <a:gd name="connsiteY5" fmla="*/ 4585648 h 4585648"/>
              <a:gd name="connsiteX6" fmla="*/ 1340933 w 13525626"/>
              <a:gd name="connsiteY6" fmla="*/ 4582580 h 4585648"/>
              <a:gd name="connsiteX7" fmla="*/ 0 w 13525626"/>
              <a:gd name="connsiteY7" fmla="*/ 4585648 h 4585648"/>
              <a:gd name="connsiteX0" fmla="*/ 3068 w 12187761"/>
              <a:gd name="connsiteY0" fmla="*/ 4582580 h 4585648"/>
              <a:gd name="connsiteX1" fmla="*/ 0 w 12187761"/>
              <a:gd name="connsiteY1" fmla="*/ 3235527 h 4585648"/>
              <a:gd name="connsiteX2" fmla="*/ 3210456 w 12187761"/>
              <a:gd name="connsiteY2" fmla="*/ 0 h 4585648"/>
              <a:gd name="connsiteX3" fmla="*/ 12187761 w 12187761"/>
              <a:gd name="connsiteY3" fmla="*/ 0 h 4585648"/>
              <a:gd name="connsiteX4" fmla="*/ 12187761 w 12187761"/>
              <a:gd name="connsiteY4" fmla="*/ 682668 h 4585648"/>
              <a:gd name="connsiteX5" fmla="*/ 8320142 w 12187761"/>
              <a:gd name="connsiteY5" fmla="*/ 4585648 h 4585648"/>
              <a:gd name="connsiteX6" fmla="*/ 3068 w 12187761"/>
              <a:gd name="connsiteY6" fmla="*/ 4582580 h 45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761" h="4585648">
                <a:moveTo>
                  <a:pt x="3068" y="4582580"/>
                </a:moveTo>
                <a:cubicBezTo>
                  <a:pt x="2045" y="4133562"/>
                  <a:pt x="1023" y="3684545"/>
                  <a:pt x="0" y="3235527"/>
                </a:cubicBezTo>
                <a:lnTo>
                  <a:pt x="3210456" y="0"/>
                </a:lnTo>
                <a:lnTo>
                  <a:pt x="12187761" y="0"/>
                </a:lnTo>
                <a:lnTo>
                  <a:pt x="12187761" y="682668"/>
                </a:lnTo>
                <a:lnTo>
                  <a:pt x="8320142" y="4585648"/>
                </a:lnTo>
                <a:lnTo>
                  <a:pt x="3068" y="4582580"/>
                </a:lnTo>
                <a:close/>
              </a:path>
            </a:pathLst>
          </a:custGeom>
          <a:solidFill>
            <a:schemeClr val="accent5">
              <a:alpha val="4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Right Triangle 7"/>
          <p:cNvSpPr/>
          <p:nvPr userDrawn="1"/>
        </p:nvSpPr>
        <p:spPr>
          <a:xfrm flipH="1">
            <a:off x="5912994" y="5200650"/>
            <a:ext cx="153630" cy="204788"/>
          </a:xfrm>
          <a:prstGeom prst="rtTriangl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7" name="Title 1"/>
          <p:cNvSpPr>
            <a:spLocks noGrp="1"/>
          </p:cNvSpPr>
          <p:nvPr>
            <p:ph type="ctrTitle"/>
          </p:nvPr>
        </p:nvSpPr>
        <p:spPr>
          <a:xfrm>
            <a:off x="1984725" y="3776392"/>
            <a:ext cx="3851859" cy="1841409"/>
          </a:xfrm>
        </p:spPr>
        <p:txBody>
          <a:bodyPr tIns="0" bIns="0" anchor="b"/>
          <a:lstStyle>
            <a:lvl1pPr algn="r">
              <a:defRPr sz="6600" b="0" cap="none" baseline="0">
                <a:solidFill>
                  <a:srgbClr val="FFFFFF"/>
                </a:solidFill>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26292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 xmlns:p14="http://schemas.microsoft.com/office/powerpoint/2010/main" val="42581786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 xmlns:p14="http://schemas.microsoft.com/office/powerpoint/2010/main" val="243094402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0805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 xmlns:p14="http://schemas.microsoft.com/office/powerpoint/2010/main" val="193324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 xmlns:p14="http://schemas.microsoft.com/office/powerpoint/2010/main" val="32038228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388"/>
            <a:ext cx="7680960" cy="4746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70757" y="1381123"/>
            <a:ext cx="54864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
        <p:nvSpPr>
          <p:cNvPr id="5" name="Text Placeholder 3"/>
          <p:cNvSpPr>
            <a:spLocks noGrp="1"/>
          </p:cNvSpPr>
          <p:nvPr>
            <p:ph type="body" sz="half" idx="2"/>
          </p:nvPr>
        </p:nvSpPr>
        <p:spPr>
          <a:xfrm>
            <a:off x="274388" y="1381123"/>
            <a:ext cx="3008313" cy="50292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7338720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68" y="306388"/>
            <a:ext cx="7680960" cy="474662"/>
          </a:xfrm>
          <a:prstGeom prst="rect">
            <a:avLst/>
          </a:prstGeom>
        </p:spPr>
        <p:txBody>
          <a:bodyPr vert="horz" lIns="0" tIns="45720" rIns="0" bIns="0" rtlCol="0" anchor="b"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274388" y="1381124"/>
            <a:ext cx="8595360" cy="4937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extBox 8"/>
          <p:cNvSpPr txBox="1"/>
          <p:nvPr/>
        </p:nvSpPr>
        <p:spPr>
          <a:xfrm>
            <a:off x="332271" y="6561034"/>
            <a:ext cx="6004849" cy="236748"/>
          </a:xfrm>
          <a:prstGeom prst="rect">
            <a:avLst/>
          </a:prstGeom>
          <a:noFill/>
        </p:spPr>
        <p:txBody>
          <a:bodyPr wrap="none" lIns="0" tIns="41029" rIns="0" bIns="41029" anchor="ctr">
            <a:spAutoFit/>
          </a:bodyPr>
          <a:lstStyle/>
          <a:p>
            <a:pPr fontAlgn="auto">
              <a:spcBef>
                <a:spcPts val="0"/>
              </a:spcBef>
              <a:spcAft>
                <a:spcPts val="0"/>
              </a:spcAft>
              <a:defRPr/>
            </a:pPr>
            <a:r>
              <a:rPr lang="en-US" sz="1000" cap="all" dirty="0">
                <a:cs typeface="Arial" pitchFamily="34" charset="0"/>
              </a:rPr>
              <a:t>|   </a:t>
            </a:r>
            <a:r>
              <a:rPr lang="en-US" sz="1000" cap="all" dirty="0" smtClean="0">
                <a:cs typeface="Arial" pitchFamily="34" charset="0"/>
              </a:rPr>
              <a:t>Implementing a Leading Loads Performance Predictor on commodity Processors  </a:t>
            </a:r>
            <a:r>
              <a:rPr lang="en-US" sz="1000" cap="all" dirty="0">
                <a:cs typeface="Arial" pitchFamily="34" charset="0"/>
              </a:rPr>
              <a:t>|   </a:t>
            </a:r>
            <a:r>
              <a:rPr lang="en-US" sz="1000" cap="all" dirty="0" smtClean="0">
                <a:cs typeface="Arial" pitchFamily="34" charset="0"/>
              </a:rPr>
              <a:t>June 19, 2014</a:t>
            </a:r>
            <a:endParaRPr lang="en-US" sz="1000" cap="all" dirty="0">
              <a:cs typeface="Arial" pitchFamily="34" charset="0"/>
            </a:endParaRPr>
          </a:p>
        </p:txBody>
      </p:sp>
      <p:sp>
        <p:nvSpPr>
          <p:cNvPr id="12" name="TextBox 11"/>
          <p:cNvSpPr txBox="1"/>
          <p:nvPr/>
        </p:nvSpPr>
        <p:spPr>
          <a:xfrm>
            <a:off x="116087" y="6561034"/>
            <a:ext cx="150682" cy="236748"/>
          </a:xfrm>
          <a:prstGeom prst="rect">
            <a:avLst/>
          </a:prstGeom>
          <a:noFill/>
        </p:spPr>
        <p:txBody>
          <a:bodyPr wrap="none" lIns="0" tIns="41029" rIns="0" bIns="41029" anchor="ctr">
            <a:spAutoFit/>
          </a:bodyPr>
          <a:lstStyle/>
          <a:p>
            <a:pPr algn="r" fontAlgn="auto">
              <a:spcBef>
                <a:spcPts val="0"/>
              </a:spcBef>
              <a:spcAft>
                <a:spcPts val="0"/>
              </a:spcAft>
              <a:defRPr/>
            </a:pPr>
            <a:fld id="{F3616FDC-18D0-40FB-88F2-6EE7CA6E4DB4}" type="slidenum">
              <a:rPr lang="en-US" sz="1000" cap="all">
                <a:cs typeface="Arial" pitchFamily="34" charset="0"/>
              </a:rPr>
              <a:pPr algn="r" fontAlgn="auto">
                <a:spcBef>
                  <a:spcPts val="0"/>
                </a:spcBef>
                <a:spcAft>
                  <a:spcPts val="0"/>
                </a:spcAft>
                <a:defRPr/>
              </a:pPr>
              <a:t>‹#›</a:t>
            </a:fld>
            <a:endParaRPr lang="en-US" sz="1000" cap="all" dirty="0">
              <a:cs typeface="Arial" pitchFamily="34" charset="0"/>
            </a:endParaRPr>
          </a:p>
        </p:txBody>
      </p:sp>
      <p:pic>
        <p:nvPicPr>
          <p:cNvPr id="7" name="Picture 9"/>
          <p:cNvPicPr>
            <a:picLocks noChangeAspect="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8" r:id="rId2"/>
    <p:sldLayoutId id="2147483824" r:id="rId3"/>
    <p:sldLayoutId id="2147483825" r:id="rId4"/>
    <p:sldLayoutId id="2147483826" r:id="rId5"/>
    <p:sldLayoutId id="2147483841" r:id="rId6"/>
    <p:sldLayoutId id="2147483842" r:id="rId7"/>
    <p:sldLayoutId id="2147483843" r:id="rId8"/>
  </p:sldLayoutIdLst>
  <p:transition/>
  <p:timing>
    <p:tnLst>
      <p:par>
        <p:cTn id="1" dur="indefinite" restart="never" nodeType="tmRoot"/>
      </p:par>
    </p:tnLst>
  </p:timing>
  <p:txStyles>
    <p:titleStyle>
      <a:lvl1pPr algn="l" rtl="0" eaLnBrk="1" fontAlgn="base" hangingPunct="1">
        <a:spcBef>
          <a:spcPct val="0"/>
        </a:spcBef>
        <a:spcAft>
          <a:spcPct val="0"/>
        </a:spcAft>
        <a:defRPr sz="2600" kern="1200" cap="all">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Calibri" pitchFamily="34" charset="0"/>
        </a:defRPr>
      </a:lvl2pPr>
      <a:lvl3pPr algn="l" rtl="0" eaLnBrk="1" fontAlgn="base" hangingPunct="1">
        <a:spcBef>
          <a:spcPct val="0"/>
        </a:spcBef>
        <a:spcAft>
          <a:spcPct val="0"/>
        </a:spcAft>
        <a:defRPr sz="2800">
          <a:solidFill>
            <a:schemeClr val="tx1"/>
          </a:solidFill>
          <a:latin typeface="Calibri" pitchFamily="34" charset="0"/>
        </a:defRPr>
      </a:lvl3pPr>
      <a:lvl4pPr algn="l" rtl="0" eaLnBrk="1" fontAlgn="base" hangingPunct="1">
        <a:spcBef>
          <a:spcPct val="0"/>
        </a:spcBef>
        <a:spcAft>
          <a:spcPct val="0"/>
        </a:spcAft>
        <a:defRPr sz="2800">
          <a:solidFill>
            <a:schemeClr val="tx1"/>
          </a:solidFill>
          <a:latin typeface="Calibri" pitchFamily="34" charset="0"/>
        </a:defRPr>
      </a:lvl4pPr>
      <a:lvl5pPr algn="l" rtl="0" eaLnBrk="1" fontAlgn="base" hangingPunct="1">
        <a:spcBef>
          <a:spcPct val="0"/>
        </a:spcBef>
        <a:spcAft>
          <a:spcPct val="0"/>
        </a:spcAft>
        <a:defRPr sz="2800">
          <a:solidFill>
            <a:schemeClr val="tx1"/>
          </a:solidFill>
          <a:latin typeface="Calibri" pitchFamily="34" charset="0"/>
        </a:defRPr>
      </a:lvl5pPr>
      <a:lvl6pPr marL="457200" algn="l" rtl="0" eaLnBrk="1" fontAlgn="base" hangingPunct="1">
        <a:spcBef>
          <a:spcPct val="0"/>
        </a:spcBef>
        <a:spcAft>
          <a:spcPct val="0"/>
        </a:spcAft>
        <a:defRPr sz="2800">
          <a:solidFill>
            <a:schemeClr val="tx1"/>
          </a:solidFill>
          <a:latin typeface="Calibri" pitchFamily="34" charset="0"/>
        </a:defRPr>
      </a:lvl6pPr>
      <a:lvl7pPr marL="914400" algn="l" rtl="0" eaLnBrk="1" fontAlgn="base" hangingPunct="1">
        <a:spcBef>
          <a:spcPct val="0"/>
        </a:spcBef>
        <a:spcAft>
          <a:spcPct val="0"/>
        </a:spcAft>
        <a:defRPr sz="2800">
          <a:solidFill>
            <a:schemeClr val="tx1"/>
          </a:solidFill>
          <a:latin typeface="Calibri" pitchFamily="34" charset="0"/>
        </a:defRPr>
      </a:lvl7pPr>
      <a:lvl8pPr marL="1371600" algn="l" rtl="0" eaLnBrk="1" fontAlgn="base" hangingPunct="1">
        <a:spcBef>
          <a:spcPct val="0"/>
        </a:spcBef>
        <a:spcAft>
          <a:spcPct val="0"/>
        </a:spcAft>
        <a:defRPr sz="2800">
          <a:solidFill>
            <a:schemeClr val="tx1"/>
          </a:solidFill>
          <a:latin typeface="Calibri" pitchFamily="34" charset="0"/>
        </a:defRPr>
      </a:lvl8pPr>
      <a:lvl9pPr marL="1828800" algn="l" rtl="0" eaLnBrk="1" fontAlgn="base" hangingPunct="1">
        <a:spcBef>
          <a:spcPct val="0"/>
        </a:spcBef>
        <a:spcAft>
          <a:spcPct val="0"/>
        </a:spcAft>
        <a:defRPr sz="2800">
          <a:solidFill>
            <a:schemeClr val="tx1"/>
          </a:solidFill>
          <a:latin typeface="Calibri" pitchFamily="34" charset="0"/>
        </a:defRPr>
      </a:lvl9pPr>
    </p:titleStyle>
    <p:body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3.xml"/><Relationship Id="rId7"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066801" y="4147457"/>
            <a:ext cx="7515610" cy="838871"/>
          </a:xfrm>
          <a:solidFill>
            <a:schemeClr val="bg1">
              <a:alpha val="60000"/>
            </a:schemeClr>
          </a:solidFill>
        </p:spPr>
        <p:txBody>
          <a:bodyPr anchor="ctr"/>
          <a:lstStyle/>
          <a:p>
            <a:r>
              <a:rPr lang="en-US" dirty="0" smtClean="0"/>
              <a:t>Implementing a Leading Loads Performance Predictor on Commodity Processors</a:t>
            </a:r>
            <a:endParaRPr lang="en-US" dirty="0"/>
          </a:p>
        </p:txBody>
      </p:sp>
      <p:sp>
        <p:nvSpPr>
          <p:cNvPr id="10" name="Subtitle 9"/>
          <p:cNvSpPr>
            <a:spLocks noGrp="1"/>
          </p:cNvSpPr>
          <p:nvPr>
            <p:ph type="subTitle" idx="1"/>
          </p:nvPr>
        </p:nvSpPr>
        <p:spPr>
          <a:xfrm>
            <a:off x="1589313" y="4986328"/>
            <a:ext cx="6993097" cy="640080"/>
          </a:xfrm>
        </p:spPr>
        <p:txBody>
          <a:bodyPr anchor="b"/>
          <a:lstStyle/>
          <a:p>
            <a:r>
              <a:rPr lang="en-US" dirty="0" smtClean="0"/>
              <a:t>Bo Su</a:t>
            </a:r>
            <a:r>
              <a:rPr lang="en-US" baseline="30000" dirty="0" smtClean="0">
                <a:latin typeface="Calibri"/>
                <a:cs typeface="Calibri"/>
              </a:rPr>
              <a:t>†</a:t>
            </a:r>
            <a:r>
              <a:rPr lang="en-US" dirty="0" smtClean="0"/>
              <a:t> </a:t>
            </a:r>
            <a:r>
              <a:rPr lang="en-US" u="sng" dirty="0" smtClean="0"/>
              <a:t>Joseph L. Greathouse</a:t>
            </a:r>
            <a:r>
              <a:rPr lang="en-US" baseline="30000" dirty="0" smtClean="0">
                <a:latin typeface="Calibri"/>
                <a:cs typeface="Calibri"/>
              </a:rPr>
              <a:t>‡</a:t>
            </a:r>
            <a:r>
              <a:rPr lang="en-US" dirty="0" smtClean="0"/>
              <a:t> </a:t>
            </a:r>
            <a:r>
              <a:rPr lang="en-US" dirty="0" err="1" smtClean="0"/>
              <a:t>Junli</a:t>
            </a:r>
            <a:r>
              <a:rPr lang="en-US" dirty="0" smtClean="0"/>
              <a:t> Gu</a:t>
            </a:r>
            <a:r>
              <a:rPr lang="en-US" baseline="30000" dirty="0" smtClean="0">
                <a:latin typeface="Calibri"/>
                <a:cs typeface="Calibri"/>
              </a:rPr>
              <a:t>‡</a:t>
            </a:r>
            <a:endParaRPr lang="en-US" baseline="30000" dirty="0" smtClean="0"/>
          </a:p>
          <a:p>
            <a:r>
              <a:rPr lang="en-US" dirty="0" smtClean="0"/>
              <a:t>Michael Boyer</a:t>
            </a:r>
            <a:r>
              <a:rPr lang="en-US" baseline="30000" dirty="0" smtClean="0">
                <a:latin typeface="Calibri"/>
                <a:cs typeface="Calibri"/>
              </a:rPr>
              <a:t>‡</a:t>
            </a:r>
            <a:r>
              <a:rPr lang="en-US" baseline="30000" dirty="0" smtClean="0"/>
              <a:t> </a:t>
            </a:r>
            <a:r>
              <a:rPr lang="en-US" dirty="0" smtClean="0"/>
              <a:t>Li Shen</a:t>
            </a:r>
            <a:r>
              <a:rPr lang="en-US" baseline="30000" dirty="0" smtClean="0">
                <a:latin typeface="Calibri"/>
                <a:cs typeface="Calibri"/>
              </a:rPr>
              <a:t>†</a:t>
            </a:r>
            <a:r>
              <a:rPr lang="en-US" dirty="0" smtClean="0"/>
              <a:t> </a:t>
            </a:r>
            <a:r>
              <a:rPr lang="en-US" dirty="0" err="1" smtClean="0"/>
              <a:t>Zhiying</a:t>
            </a:r>
            <a:r>
              <a:rPr lang="en-US" dirty="0" smtClean="0"/>
              <a:t> </a:t>
            </a:r>
            <a:r>
              <a:rPr lang="en-US" dirty="0" err="1" smtClean="0"/>
              <a:t>WAng</a:t>
            </a:r>
            <a:r>
              <a:rPr lang="en-US" baseline="30000" dirty="0">
                <a:latin typeface="Calibri"/>
                <a:cs typeface="Calibri"/>
              </a:rPr>
              <a:t>†</a:t>
            </a:r>
            <a:endParaRPr lang="en-US" baseline="30000" dirty="0" smtClean="0"/>
          </a:p>
        </p:txBody>
      </p:sp>
      <p:sp>
        <p:nvSpPr>
          <p:cNvPr id="6" name="Subtitle 9"/>
          <p:cNvSpPr txBox="1">
            <a:spLocks/>
          </p:cNvSpPr>
          <p:nvPr/>
        </p:nvSpPr>
        <p:spPr bwMode="auto">
          <a:xfrm>
            <a:off x="5152517" y="5762394"/>
            <a:ext cx="3429893" cy="640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r" rtl="0" eaLnBrk="1" fontAlgn="base" hangingPunct="1">
              <a:spcBef>
                <a:spcPts val="0"/>
              </a:spcBef>
              <a:spcAft>
                <a:spcPts val="0"/>
              </a:spcAft>
              <a:buClr>
                <a:schemeClr val="tx1"/>
              </a:buClr>
              <a:buFont typeface="Wingdings 3" pitchFamily="18" charset="2"/>
              <a:buNone/>
              <a:defRPr sz="1800" kern="1200" cap="all" baseline="0">
                <a:solidFill>
                  <a:schemeClr val="tx1"/>
                </a:solidFill>
                <a:latin typeface="Calibri" pitchFamily="34" charset="0"/>
                <a:ea typeface="+mn-ea"/>
                <a:cs typeface="+mn-cs"/>
              </a:defRPr>
            </a:lvl1pPr>
            <a:lvl2pPr marL="457200" indent="0" algn="ctr" rtl="0" eaLnBrk="1" fontAlgn="base" hangingPunct="1">
              <a:spcBef>
                <a:spcPts val="300"/>
              </a:spcBef>
              <a:spcAft>
                <a:spcPct val="0"/>
              </a:spcAft>
              <a:buClr>
                <a:schemeClr val="tx1"/>
              </a:buClr>
              <a:buFont typeface="Calibri" pitchFamily="34" charset="0"/>
              <a:buNone/>
              <a:defRPr kern="1200">
                <a:solidFill>
                  <a:schemeClr val="tx1">
                    <a:tint val="75000"/>
                  </a:schemeClr>
                </a:solidFill>
                <a:latin typeface="Calibri" pitchFamily="34" charset="0"/>
                <a:ea typeface="+mn-ea"/>
                <a:cs typeface="+mn-cs"/>
              </a:defRPr>
            </a:lvl2pPr>
            <a:lvl3pPr marL="914400" indent="0" algn="ctr" rtl="0" eaLnBrk="1" fontAlgn="base" hangingPunct="1">
              <a:spcBef>
                <a:spcPts val="300"/>
              </a:spcBef>
              <a:spcAft>
                <a:spcPct val="0"/>
              </a:spcAft>
              <a:buClr>
                <a:schemeClr val="tx1"/>
              </a:buClr>
              <a:buFont typeface="Calibri" pitchFamily="34" charset="0"/>
              <a:buNone/>
              <a:defRPr sz="1600" kern="1200">
                <a:solidFill>
                  <a:schemeClr val="tx1">
                    <a:tint val="75000"/>
                  </a:schemeClr>
                </a:solidFill>
                <a:latin typeface="Calibri" pitchFamily="34" charset="0"/>
                <a:ea typeface="+mn-ea"/>
                <a:cs typeface="+mn-cs"/>
              </a:defRPr>
            </a:lvl3pPr>
            <a:lvl4pPr marL="1371600" indent="0" algn="ctr" rtl="0" eaLnBrk="1" fontAlgn="base" hangingPunct="1">
              <a:spcBef>
                <a:spcPts val="300"/>
              </a:spcBef>
              <a:spcAft>
                <a:spcPct val="0"/>
              </a:spcAft>
              <a:buClr>
                <a:schemeClr val="tx1"/>
              </a:buClr>
              <a:buFont typeface="Calibri" pitchFamily="34" charset="0"/>
              <a:buNone/>
              <a:defRPr sz="1200" kern="1200">
                <a:solidFill>
                  <a:schemeClr val="tx1">
                    <a:tint val="75000"/>
                  </a:schemeClr>
                </a:solidFill>
                <a:latin typeface="Calibri" pitchFamily="34" charset="0"/>
                <a:ea typeface="+mn-ea"/>
                <a:cs typeface="+mn-cs"/>
              </a:defRPr>
            </a:lvl4pPr>
            <a:lvl5pPr marL="1828800" indent="0" algn="ctr" rtl="0" eaLnBrk="1" fontAlgn="base" hangingPunct="1">
              <a:spcBef>
                <a:spcPts val="300"/>
              </a:spcBef>
              <a:spcAft>
                <a:spcPct val="0"/>
              </a:spcAft>
              <a:buClr>
                <a:schemeClr val="tx1"/>
              </a:buClr>
              <a:buFont typeface="Calibri" pitchFamily="34" charset="0"/>
              <a:buNone/>
              <a:defRPr sz="1200" kern="1200">
                <a:solidFill>
                  <a:schemeClr val="tx1">
                    <a:tint val="75000"/>
                  </a:schemeClr>
                </a:solidFill>
                <a:latin typeface="Calibri"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aseline="30000" dirty="0">
                <a:latin typeface="Calibri"/>
                <a:cs typeface="Calibri"/>
              </a:rPr>
              <a:t>†</a:t>
            </a:r>
            <a:r>
              <a:rPr lang="en-US" dirty="0" smtClean="0"/>
              <a:t>NUDT </a:t>
            </a:r>
            <a:r>
              <a:rPr lang="en-US" baseline="30000" dirty="0" smtClean="0">
                <a:latin typeface="Calibri"/>
                <a:cs typeface="Calibri"/>
              </a:rPr>
              <a:t>‡</a:t>
            </a:r>
            <a:r>
              <a:rPr lang="en-US" dirty="0" smtClean="0"/>
              <a:t>AMD Research</a:t>
            </a:r>
          </a:p>
          <a:p>
            <a:r>
              <a:rPr lang="en-US" dirty="0" smtClean="0"/>
              <a:t>June 19, 2014</a:t>
            </a:r>
            <a:endParaRPr lang="en-US" dirty="0"/>
          </a:p>
        </p:txBody>
      </p:sp>
      <p:sp>
        <p:nvSpPr>
          <p:cNvPr id="7" name="Parallelogram 6"/>
          <p:cNvSpPr/>
          <p:nvPr/>
        </p:nvSpPr>
        <p:spPr>
          <a:xfrm flipH="1">
            <a:off x="130629" y="4062403"/>
            <a:ext cx="1865782" cy="923925"/>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6" name="Content Placeholder 11"/>
          <p:cNvSpPr>
            <a:spLocks noGrp="1"/>
          </p:cNvSpPr>
          <p:nvPr>
            <p:ph idx="1"/>
          </p:nvPr>
        </p:nvSpPr>
        <p:spPr>
          <a:xfrm>
            <a:off x="274388" y="1381123"/>
            <a:ext cx="8595360" cy="4937760"/>
          </a:xfrm>
        </p:spPr>
        <p:txBody>
          <a:bodyPr/>
          <a:lstStyle/>
          <a:p>
            <a:pPr marL="0" indent="0">
              <a:buNone/>
            </a:pPr>
            <a:r>
              <a:rPr lang="en-US" sz="2400" dirty="0" smtClean="0"/>
              <a:t>AMD Opteron</a:t>
            </a:r>
            <a:r>
              <a:rPr lang="en-US" sz="2400" dirty="0" smtClean="0">
                <a:latin typeface="Calibri"/>
                <a:cs typeface="Calibri"/>
              </a:rPr>
              <a:t>™</a:t>
            </a:r>
            <a:r>
              <a:rPr lang="en-US" sz="2400" dirty="0" smtClean="0"/>
              <a:t> 4386 Processor</a:t>
            </a:r>
          </a:p>
          <a:p>
            <a:pPr lvl="1"/>
            <a:r>
              <a:rPr lang="en-US" dirty="0" smtClean="0"/>
              <a:t>2</a:t>
            </a:r>
            <a:r>
              <a:rPr lang="en-US" baseline="30000" dirty="0" smtClean="0"/>
              <a:t>nd</a:t>
            </a:r>
            <a:r>
              <a:rPr lang="en-US" dirty="0" smtClean="0"/>
              <a:t> Generation Family 15h “</a:t>
            </a:r>
            <a:r>
              <a:rPr lang="en-US" dirty="0" err="1" smtClean="0"/>
              <a:t>Piledriver</a:t>
            </a:r>
            <a:r>
              <a:rPr lang="en-US" dirty="0" smtClean="0"/>
              <a:t>” CPU</a:t>
            </a:r>
          </a:p>
          <a:p>
            <a:pPr lvl="1"/>
            <a:r>
              <a:rPr lang="en-US" dirty="0" smtClean="0"/>
              <a:t>Minimum Frequency: 1.4 GHz, Maximum non-boost frequency: 3.1 GHz</a:t>
            </a:r>
          </a:p>
          <a:p>
            <a:pPr lvl="1"/>
            <a:endParaRPr lang="en-US" sz="2000" dirty="0"/>
          </a:p>
          <a:p>
            <a:pPr marL="0" indent="0">
              <a:buNone/>
            </a:pPr>
            <a:r>
              <a:rPr lang="en-US" sz="2400" dirty="0" smtClean="0"/>
              <a:t>Fedora</a:t>
            </a:r>
            <a:r>
              <a:rPr lang="en-US" sz="2400" dirty="0">
                <a:latin typeface="Calibri"/>
                <a:cs typeface="Calibri"/>
              </a:rPr>
              <a:t>® </a:t>
            </a:r>
            <a:r>
              <a:rPr lang="en-US" sz="2400" dirty="0" smtClean="0">
                <a:latin typeface="Calibri"/>
                <a:cs typeface="Calibri"/>
              </a:rPr>
              <a:t>19 Desktop (kernel version 3.10.6-200)</a:t>
            </a:r>
          </a:p>
          <a:p>
            <a:pPr lvl="1"/>
            <a:r>
              <a:rPr lang="en-US" dirty="0" smtClean="0">
                <a:latin typeface="Calibri"/>
                <a:cs typeface="Calibri"/>
              </a:rPr>
              <a:t>Locked benchmarks to single core with </a:t>
            </a:r>
            <a:r>
              <a:rPr lang="en-US" i="1" dirty="0" err="1" smtClean="0">
                <a:latin typeface="Calibri"/>
                <a:cs typeface="Calibri"/>
              </a:rPr>
              <a:t>numactl</a:t>
            </a:r>
            <a:endParaRPr lang="en-US" dirty="0" smtClean="0">
              <a:latin typeface="Calibri"/>
              <a:cs typeface="Calibri"/>
            </a:endParaRPr>
          </a:p>
          <a:p>
            <a:pPr lvl="1"/>
            <a:r>
              <a:rPr lang="en-US" dirty="0" smtClean="0">
                <a:latin typeface="Calibri"/>
                <a:cs typeface="Calibri"/>
              </a:rPr>
              <a:t>Used </a:t>
            </a:r>
            <a:r>
              <a:rPr lang="en-US" i="1" dirty="0" err="1" smtClean="0">
                <a:latin typeface="Calibri"/>
                <a:cs typeface="Calibri"/>
              </a:rPr>
              <a:t>msr</a:t>
            </a:r>
            <a:r>
              <a:rPr lang="en-US" i="1" dirty="0" smtClean="0">
                <a:latin typeface="Calibri"/>
                <a:cs typeface="Calibri"/>
              </a:rPr>
              <a:t>-tools</a:t>
            </a:r>
            <a:r>
              <a:rPr lang="en-US" dirty="0" smtClean="0">
                <a:latin typeface="Calibri"/>
                <a:cs typeface="Calibri"/>
              </a:rPr>
              <a:t> to read performance counters around benchmark runs.</a:t>
            </a:r>
          </a:p>
          <a:p>
            <a:pPr lvl="1"/>
            <a:r>
              <a:rPr lang="en-US" i="1" dirty="0" err="1" smtClean="0">
                <a:latin typeface="Calibri"/>
                <a:cs typeface="Calibri"/>
              </a:rPr>
              <a:t>CPUFreq</a:t>
            </a:r>
            <a:r>
              <a:rPr lang="en-US" dirty="0" smtClean="0">
                <a:latin typeface="Calibri"/>
                <a:cs typeface="Calibri"/>
              </a:rPr>
              <a:t> </a:t>
            </a:r>
            <a:r>
              <a:rPr lang="en-US" dirty="0" err="1" smtClean="0">
                <a:latin typeface="Calibri"/>
                <a:cs typeface="Calibri"/>
              </a:rPr>
              <a:t>userspace</a:t>
            </a:r>
            <a:r>
              <a:rPr lang="en-US" dirty="0" smtClean="0">
                <a:latin typeface="Calibri"/>
                <a:cs typeface="Calibri"/>
              </a:rPr>
              <a:t> governor to manually control DVFS state. Boosting disabled.</a:t>
            </a:r>
          </a:p>
          <a:p>
            <a:pPr lvl="1"/>
            <a:endParaRPr lang="en-US" i="1" dirty="0">
              <a:latin typeface="Calibri"/>
              <a:cs typeface="Calibri"/>
            </a:endParaRPr>
          </a:p>
          <a:p>
            <a:pPr marL="0" indent="0">
              <a:buNone/>
            </a:pPr>
            <a:r>
              <a:rPr lang="en-US" sz="2400" dirty="0" smtClean="0">
                <a:latin typeface="Calibri"/>
                <a:cs typeface="Calibri"/>
              </a:rPr>
              <a:t>66 Single-threaded benchmarks from:</a:t>
            </a:r>
          </a:p>
          <a:p>
            <a:pPr lvl="1"/>
            <a:r>
              <a:rPr lang="en-US" dirty="0">
                <a:latin typeface="Calibri"/>
                <a:cs typeface="Calibri"/>
              </a:rPr>
              <a:t>SPEC® CPU 2006</a:t>
            </a:r>
          </a:p>
          <a:p>
            <a:pPr lvl="1"/>
            <a:r>
              <a:rPr lang="en-US" dirty="0" smtClean="0">
                <a:latin typeface="Calibri"/>
                <a:cs typeface="Calibri"/>
              </a:rPr>
              <a:t>NAS Parallel Benchmarks</a:t>
            </a:r>
          </a:p>
          <a:p>
            <a:pPr lvl="1"/>
            <a:r>
              <a:rPr lang="en-US" dirty="0" smtClean="0">
                <a:latin typeface="Calibri"/>
                <a:cs typeface="Calibri"/>
              </a:rPr>
              <a:t>PARSEC</a:t>
            </a:r>
          </a:p>
          <a:p>
            <a:pPr lvl="1"/>
            <a:r>
              <a:rPr lang="en-US" dirty="0" err="1" smtClean="0">
                <a:latin typeface="Calibri"/>
                <a:cs typeface="Calibri"/>
              </a:rPr>
              <a:t>Rodinia</a:t>
            </a:r>
            <a:endParaRPr lang="en-US" dirty="0" smtClean="0">
              <a:latin typeface="Calibri"/>
              <a:cs typeface="Calibri"/>
            </a:endParaRPr>
          </a:p>
          <a:p>
            <a:pPr marL="0" indent="0">
              <a:buNone/>
            </a:pPr>
            <a:endParaRPr lang="en-US" sz="2400" dirty="0" smtClean="0"/>
          </a:p>
          <a:p>
            <a:pPr marL="0" indent="0">
              <a:buNone/>
            </a:pPr>
            <a:endParaRPr lang="en-US" sz="2400" dirty="0" smtClean="0"/>
          </a:p>
        </p:txBody>
      </p:sp>
      <p:sp>
        <p:nvSpPr>
          <p:cNvPr id="8" name="Text Placeholder 3"/>
          <p:cNvSpPr>
            <a:spLocks noGrp="1"/>
          </p:cNvSpPr>
          <p:nvPr>
            <p:ph type="body" sz="quarter" idx="10"/>
          </p:nvPr>
        </p:nvSpPr>
        <p:spPr>
          <a:xfrm>
            <a:off x="274388" y="752474"/>
            <a:ext cx="7680960" cy="285750"/>
          </a:xfrm>
        </p:spPr>
        <p:txBody>
          <a:bodyPr/>
          <a:lstStyle/>
          <a:p>
            <a:r>
              <a:rPr lang="en-US" dirty="0" smtClean="0"/>
              <a:t>Other Processors Tested in the Paper</a:t>
            </a:r>
            <a:endParaRPr lang="en-US" dirty="0"/>
          </a:p>
        </p:txBody>
      </p:sp>
    </p:spTree>
    <p:extLst>
      <p:ext uri="{BB962C8B-B14F-4D97-AF65-F5344CB8AC3E}">
        <p14:creationId xmlns="" xmlns:p14="http://schemas.microsoft.com/office/powerpoint/2010/main" val="29284995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at 3.1 GHz, estimate 1.4 GHz Runtime</a:t>
            </a:r>
            <a:endParaRPr lang="en-US" dirty="0"/>
          </a:p>
        </p:txBody>
      </p:sp>
      <p:sp>
        <p:nvSpPr>
          <p:cNvPr id="4" name="Text Placeholder 3"/>
          <p:cNvSpPr>
            <a:spLocks noGrp="1"/>
          </p:cNvSpPr>
          <p:nvPr>
            <p:ph type="body" sz="quarter" idx="10"/>
          </p:nvPr>
        </p:nvSpPr>
        <p:spPr/>
        <p:txBody>
          <a:bodyPr/>
          <a:lstStyle/>
          <a:p>
            <a:r>
              <a:rPr lang="en-US" dirty="0" smtClean="0"/>
              <a:t>(Lower is Better)</a:t>
            </a:r>
            <a:endParaRPr lang="en-US" dirty="0"/>
          </a:p>
        </p:txBody>
      </p:sp>
      <p:graphicFrame>
        <p:nvGraphicFramePr>
          <p:cNvPr id="5" name="图表 2"/>
          <p:cNvGraphicFramePr>
            <a:graphicFrameLocks/>
          </p:cNvGraphicFramePr>
          <p:nvPr>
            <p:extLst>
              <p:ext uri="{D42A27DB-BD31-4B8C-83A1-F6EECF244321}">
                <p14:modId xmlns="" xmlns:p14="http://schemas.microsoft.com/office/powerpoint/2010/main" val="4244297328"/>
              </p:ext>
            </p:extLst>
          </p:nvPr>
        </p:nvGraphicFramePr>
        <p:xfrm>
          <a:off x="90152" y="1262130"/>
          <a:ext cx="896112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81632247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is important for Predictions</a:t>
            </a:r>
            <a:endParaRPr lang="en-US" dirty="0"/>
          </a:p>
        </p:txBody>
      </p:sp>
      <p:sp>
        <p:nvSpPr>
          <p:cNvPr id="4" name="Text Placeholder 3"/>
          <p:cNvSpPr>
            <a:spLocks noGrp="1"/>
          </p:cNvSpPr>
          <p:nvPr>
            <p:ph type="body" sz="quarter" idx="10"/>
          </p:nvPr>
        </p:nvSpPr>
        <p:spPr/>
        <p:txBody>
          <a:bodyPr/>
          <a:lstStyle/>
          <a:p>
            <a:r>
              <a:rPr lang="en-US" dirty="0" smtClean="0"/>
              <a:t>(Lower is Still Better)</a:t>
            </a:r>
            <a:endParaRPr lang="en-US" dirty="0"/>
          </a:p>
        </p:txBody>
      </p:sp>
      <p:graphicFrame>
        <p:nvGraphicFramePr>
          <p:cNvPr id="6" name="图表 6"/>
          <p:cNvGraphicFramePr>
            <a:graphicFrameLocks/>
          </p:cNvGraphicFramePr>
          <p:nvPr>
            <p:extLst>
              <p:ext uri="{D42A27DB-BD31-4B8C-83A1-F6EECF244321}">
                <p14:modId xmlns="" xmlns:p14="http://schemas.microsoft.com/office/powerpoint/2010/main" val="1451653655"/>
              </p:ext>
            </p:extLst>
          </p:nvPr>
        </p:nvGraphicFramePr>
        <p:xfrm>
          <a:off x="91440" y="1261872"/>
          <a:ext cx="8961120" cy="512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752079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lstStyle/>
          <a:p>
            <a:pPr marL="0" indent="0" defTabSz="652463">
              <a:spcAft>
                <a:spcPts val="0"/>
              </a:spcAft>
              <a:buNone/>
              <a:defRPr/>
            </a:pPr>
            <a:r>
              <a:rPr lang="en-US" sz="1200" dirty="0"/>
              <a:t>The information presented in this document is for informational purposes only and may contain technical inaccuracies, omissions and typographical errors.</a:t>
            </a:r>
            <a:br>
              <a:rPr lang="en-US" sz="1200" dirty="0"/>
            </a:br>
            <a:endParaRPr lang="en-US" sz="1200" dirty="0"/>
          </a:p>
          <a:p>
            <a:pPr marL="0" indent="0" defTabSz="652463">
              <a:spcAft>
                <a:spcPts val="0"/>
              </a:spcAft>
              <a:buNone/>
              <a:defRPr/>
            </a:pPr>
            <a:r>
              <a:rPr lang="en-US" sz="12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200" dirty="0"/>
            </a:br>
            <a:endParaRPr lang="en-US" sz="1200" dirty="0"/>
          </a:p>
          <a:p>
            <a:pPr marL="0" indent="0" defTabSz="652463">
              <a:spcAft>
                <a:spcPts val="0"/>
              </a:spcAft>
              <a:buNone/>
              <a:defRPr/>
            </a:pPr>
            <a:r>
              <a:rPr lang="en-US" sz="1200" dirty="0"/>
              <a:t>AMD MAKES NO REPRESENTATIONS OR WARRANTIES WITH RESPECT TO THE CONTENTS HEREOF AND ASSUMES NO RESPONSIBILITY FOR ANY INACCURACIES, ERRORS OR OMISSIONS THAT MAY APPEAR IN THIS INFORMATION.</a:t>
            </a:r>
            <a:br>
              <a:rPr lang="en-US" sz="1200" dirty="0"/>
            </a:br>
            <a:endParaRPr lang="en-US" sz="1200" dirty="0"/>
          </a:p>
          <a:p>
            <a:pPr marL="0" indent="0" defTabSz="652463">
              <a:spcAft>
                <a:spcPts val="0"/>
              </a:spcAft>
              <a:buNone/>
              <a:defRPr/>
            </a:pPr>
            <a:r>
              <a:rPr lang="en-US" sz="12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200" b="1" u="sng" dirty="0"/>
          </a:p>
          <a:p>
            <a:pPr marL="0" indent="0" algn="just" defTabSz="652463">
              <a:spcAft>
                <a:spcPts val="0"/>
              </a:spcAft>
              <a:buNone/>
              <a:defRPr/>
            </a:pPr>
            <a:r>
              <a:rPr lang="en-US" sz="1200" b="1" u="sng" dirty="0"/>
              <a:t>ATTRIBUTION</a:t>
            </a:r>
          </a:p>
          <a:p>
            <a:pPr marL="0" indent="0">
              <a:buNone/>
            </a:pPr>
            <a:r>
              <a:rPr lang="en-US" sz="1200" dirty="0"/>
              <a:t>© </a:t>
            </a:r>
            <a:r>
              <a:rPr lang="en-US" sz="1200" dirty="0" smtClean="0"/>
              <a:t>2014 </a:t>
            </a:r>
            <a:r>
              <a:rPr lang="en-US" sz="1200" dirty="0"/>
              <a:t>Advanced Micro Devices, Inc. All rights reserved. AMD, the AMD Arrow logo</a:t>
            </a:r>
            <a:r>
              <a:rPr lang="en-CA" sz="1200" dirty="0"/>
              <a:t> </a:t>
            </a:r>
            <a:r>
              <a:rPr lang="en-US" sz="1200" dirty="0"/>
              <a:t>and combinations thereof are trademarks of Advanced Micro Devices, Inc. in the United States and/or other jurisdictions. </a:t>
            </a:r>
            <a:r>
              <a:rPr lang="en-US" sz="1200" dirty="0" smtClean="0"/>
              <a:t>Other </a:t>
            </a:r>
            <a:r>
              <a:rPr lang="en-US" sz="1200" dirty="0"/>
              <a:t>names are for informational purposes only and may be trademarks of their respective owners</a:t>
            </a:r>
            <a:r>
              <a:rPr lang="en-US" sz="1200" dirty="0" smtClean="0"/>
              <a:t>.</a:t>
            </a:r>
            <a:endParaRPr lang="en-US" sz="1200" dirty="0"/>
          </a:p>
        </p:txBody>
      </p:sp>
    </p:spTree>
    <p:extLst>
      <p:ext uri="{BB962C8B-B14F-4D97-AF65-F5344CB8AC3E}">
        <p14:creationId xmlns="" xmlns:p14="http://schemas.microsoft.com/office/powerpoint/2010/main" val="5941663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r>
              <a:rPr lang="en-US" dirty="0" smtClean="0"/>
              <a:t>Backup Slides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Frequency important?</a:t>
            </a:r>
            <a:endParaRPr lang="en-US"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57" y="4180160"/>
            <a:ext cx="2257491" cy="1996156"/>
          </a:xfrm>
          <a:prstGeom prst="rect">
            <a:avLst/>
          </a:prstGeom>
          <a:noFill/>
          <a:ln>
            <a:noFill/>
          </a:ln>
        </p:spPr>
      </p:pic>
      <p:grpSp>
        <p:nvGrpSpPr>
          <p:cNvPr id="11" name="Group 10"/>
          <p:cNvGrpSpPr/>
          <p:nvPr/>
        </p:nvGrpSpPr>
        <p:grpSpPr>
          <a:xfrm>
            <a:off x="5275613" y="4150342"/>
            <a:ext cx="3393332" cy="2483767"/>
            <a:chOff x="5275613" y="4150342"/>
            <a:chExt cx="3393332" cy="2483767"/>
          </a:xfrm>
        </p:grpSpPr>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75614" y="4150342"/>
              <a:ext cx="3393331" cy="2076719"/>
            </a:xfrm>
            <a:prstGeom prst="rect">
              <a:avLst/>
            </a:prstGeom>
          </p:spPr>
        </p:pic>
        <p:sp>
          <p:nvSpPr>
            <p:cNvPr id="9" name="TextBox 8"/>
            <p:cNvSpPr txBox="1"/>
            <p:nvPr/>
          </p:nvSpPr>
          <p:spPr>
            <a:xfrm>
              <a:off x="5275613" y="6172444"/>
              <a:ext cx="3393332" cy="461665"/>
            </a:xfrm>
            <a:prstGeom prst="rect">
              <a:avLst/>
            </a:prstGeom>
          </p:spPr>
          <p:txBody>
            <a:bodyPr wrap="square" rtlCol="0" anchor="ctr" anchorCtr="0">
              <a:spAutoFit/>
            </a:bodyPr>
            <a:lstStyle/>
            <a:p>
              <a:pPr marL="0" marR="0" indent="0" algn="ctr" defTabSz="914400" rtl="0" eaLnBrk="1" fontAlgn="auto" latinLnBrk="0" hangingPunct="1">
                <a:spcBef>
                  <a:spcPts val="0"/>
                </a:spcBef>
                <a:spcAft>
                  <a:spcPts val="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Courtesy of Oak Ridge National Laboratory,</a:t>
              </a:r>
            </a:p>
            <a:p>
              <a:pPr marL="0" marR="0" indent="0" algn="ctr" defTabSz="914400" rtl="0" eaLnBrk="1" fontAlgn="auto" latinLnBrk="0" hangingPunct="1">
                <a:spcBef>
                  <a:spcPts val="0"/>
                </a:spcBef>
                <a:spcAft>
                  <a:spcPts val="0"/>
                </a:spcAft>
                <a:buClr>
                  <a:srgbClr val="FFFFFF"/>
                </a:buClr>
                <a:buSzTx/>
                <a:buFont typeface="Wingdings 3" pitchFamily="18" charset="2"/>
                <a:buNone/>
                <a:tabLst/>
              </a:pPr>
              <a:r>
                <a:rPr kumimoji="0" lang="en-US" sz="1200" b="0" i="0" u="none" strike="noStrike" kern="1200" cap="none" spc="0" normalizeH="0" baseline="0" noProof="0" dirty="0" smtClean="0">
                  <a:ln>
                    <a:noFill/>
                  </a:ln>
                  <a:solidFill>
                    <a:schemeClr val="tx1"/>
                  </a:solidFill>
                  <a:effectLst/>
                  <a:uLnTx/>
                  <a:uFillTx/>
                  <a:latin typeface="+mj-lt"/>
                  <a:ea typeface="MS PGothic" pitchFamily="34" charset="-128"/>
                  <a:cs typeface="+mn-cs"/>
                </a:rPr>
                <a:t>U.S. Dept. of Energy</a:t>
              </a:r>
              <a:endParaRPr kumimoji="0" lang="en-US" sz="12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885672" y="4180160"/>
            <a:ext cx="2265877" cy="2265877"/>
          </a:xfrm>
          <a:prstGeom prst="rect">
            <a:avLst/>
          </a:prstGeom>
        </p:spPr>
      </p:pic>
      <p:pic>
        <p:nvPicPr>
          <p:cNvPr id="3277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95513" y="0"/>
            <a:ext cx="5761842" cy="418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5638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estimate “memory time”?</a:t>
            </a:r>
            <a:endParaRPr lang="en-US" dirty="0"/>
          </a:p>
        </p:txBody>
      </p:sp>
      <p:sp>
        <p:nvSpPr>
          <p:cNvPr id="35" name="Text Placeholder 3"/>
          <p:cNvSpPr>
            <a:spLocks noGrp="1"/>
          </p:cNvSpPr>
          <p:nvPr>
            <p:ph type="body" sz="quarter" idx="10"/>
          </p:nvPr>
        </p:nvSpPr>
        <p:spPr>
          <a:xfrm>
            <a:off x="274388" y="752474"/>
            <a:ext cx="7680960" cy="285750"/>
          </a:xfrm>
        </p:spPr>
        <p:txBody>
          <a:bodyPr/>
          <a:lstStyle/>
          <a:p>
            <a:r>
              <a:rPr lang="en-US" dirty="0" smtClean="0"/>
              <a:t>Modern Cores Make this Difficult</a:t>
            </a:r>
            <a:endParaRPr lang="en-US" dirty="0"/>
          </a:p>
        </p:txBody>
      </p:sp>
      <p:sp>
        <p:nvSpPr>
          <p:cNvPr id="37" name="TextBox 36"/>
          <p:cNvSpPr txBox="1"/>
          <p:nvPr/>
        </p:nvSpPr>
        <p:spPr>
          <a:xfrm>
            <a:off x="274388" y="3448144"/>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CPU Work</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nvSpPr>
        <p:spPr>
          <a:xfrm>
            <a:off x="274388" y="3877966"/>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Rectangle 38"/>
          <p:cNvSpPr/>
          <p:nvPr/>
        </p:nvSpPr>
        <p:spPr>
          <a:xfrm>
            <a:off x="2016725" y="3448144"/>
            <a:ext cx="51830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 name="Rectangle 40"/>
          <p:cNvSpPr/>
          <p:nvPr/>
        </p:nvSpPr>
        <p:spPr>
          <a:xfrm>
            <a:off x="2532221" y="387287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Rectangle 41"/>
          <p:cNvSpPr/>
          <p:nvPr/>
        </p:nvSpPr>
        <p:spPr>
          <a:xfrm>
            <a:off x="2684621" y="4297608"/>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2820088" y="4727430"/>
            <a:ext cx="1442676"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3713762" y="3448144"/>
            <a:ext cx="1572905"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8" name="Rectangle 47"/>
          <p:cNvSpPr/>
          <p:nvPr/>
        </p:nvSpPr>
        <p:spPr>
          <a:xfrm>
            <a:off x="5011985" y="387796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 name="Rectangle 48"/>
          <p:cNvSpPr/>
          <p:nvPr/>
        </p:nvSpPr>
        <p:spPr>
          <a:xfrm>
            <a:off x="5164385" y="4302698"/>
            <a:ext cx="590771"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3" name="Rectangle 52"/>
          <p:cNvSpPr/>
          <p:nvPr/>
        </p:nvSpPr>
        <p:spPr>
          <a:xfrm>
            <a:off x="5281950" y="4727430"/>
            <a:ext cx="1823153"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Rectangle 54"/>
          <p:cNvSpPr/>
          <p:nvPr/>
        </p:nvSpPr>
        <p:spPr>
          <a:xfrm>
            <a:off x="6193526" y="3453234"/>
            <a:ext cx="1832591"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 name="Content Placeholder 11"/>
          <p:cNvSpPr txBox="1">
            <a:spLocks/>
          </p:cNvSpPr>
          <p:nvPr/>
        </p:nvSpPr>
        <p:spPr bwMode="auto">
          <a:xfrm>
            <a:off x="274388" y="1381123"/>
            <a:ext cx="8595360" cy="1314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Count last-level cache misses?</a:t>
            </a:r>
          </a:p>
          <a:p>
            <a:r>
              <a:rPr lang="en-US" sz="2400" dirty="0">
                <a:latin typeface="Calibri"/>
                <a:cs typeface="Calibri"/>
              </a:rPr>
              <a:t>Count the amount of time with an outstanding load</a:t>
            </a:r>
            <a:r>
              <a:rPr lang="en-US" sz="2400" dirty="0" smtClean="0">
                <a:latin typeface="Calibri"/>
                <a:cs typeface="Calibri"/>
              </a:rPr>
              <a:t>?</a:t>
            </a:r>
          </a:p>
          <a:p>
            <a:r>
              <a:rPr lang="en-US" sz="2400" dirty="0" smtClean="0">
                <a:latin typeface="Calibri"/>
                <a:cs typeface="Calibri"/>
              </a:rPr>
              <a:t>Count time that the pipeline is stalled?</a:t>
            </a:r>
            <a:endParaRPr lang="en-US" sz="2400" dirty="0">
              <a:latin typeface="Calibri"/>
              <a:cs typeface="Calibri"/>
            </a:endParaRPr>
          </a:p>
        </p:txBody>
      </p:sp>
      <p:grpSp>
        <p:nvGrpSpPr>
          <p:cNvPr id="12" name="Group 11"/>
          <p:cNvGrpSpPr/>
          <p:nvPr/>
        </p:nvGrpSpPr>
        <p:grpSpPr>
          <a:xfrm>
            <a:off x="1592237" y="4302698"/>
            <a:ext cx="1159398" cy="1001864"/>
            <a:chOff x="1784430" y="3854729"/>
            <a:chExt cx="1159398" cy="1001864"/>
          </a:xfrm>
        </p:grpSpPr>
        <p:cxnSp>
          <p:nvCxnSpPr>
            <p:cNvPr id="8" name="Straight Arrow Connector 7"/>
            <p:cNvCxnSpPr/>
            <p:nvPr/>
          </p:nvCxnSpPr>
          <p:spPr>
            <a:xfrm flipV="1">
              <a:off x="1784430" y="3854729"/>
              <a:ext cx="854598" cy="10018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784430" y="4067095"/>
              <a:ext cx="1006998" cy="7894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784430" y="4431861"/>
              <a:ext cx="1159398" cy="424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44993" y="5092196"/>
            <a:ext cx="1162638" cy="9233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Multiple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Parallel Accesses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1" name="Straight Arrow Connector 20"/>
          <p:cNvCxnSpPr/>
          <p:nvPr/>
        </p:nvCxnSpPr>
        <p:spPr>
          <a:xfrm flipH="1" flipV="1">
            <a:off x="4035993" y="5152162"/>
            <a:ext cx="226772" cy="657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713764" y="5810011"/>
            <a:ext cx="2123368"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Accesses Overlap Computation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8" name="Straight Arrow Connector 77"/>
          <p:cNvCxnSpPr/>
          <p:nvPr/>
        </p:nvCxnSpPr>
        <p:spPr>
          <a:xfrm flipH="1">
            <a:off x="6808682" y="4333635"/>
            <a:ext cx="533399" cy="2046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222270" y="4016466"/>
            <a:ext cx="1447733" cy="9233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Can Return Out of Order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2" name="Rectangle 81"/>
          <p:cNvSpPr/>
          <p:nvPr/>
        </p:nvSpPr>
        <p:spPr>
          <a:xfrm>
            <a:off x="2535032" y="3448144"/>
            <a:ext cx="51549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84" name="TextBox 83"/>
          <p:cNvSpPr txBox="1"/>
          <p:nvPr/>
        </p:nvSpPr>
        <p:spPr>
          <a:xfrm>
            <a:off x="5959915" y="2806903"/>
            <a:ext cx="2230931"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Pipeline flushes in core clock domain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 xmlns:p14="http://schemas.microsoft.com/office/powerpoint/2010/main" val="3272578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left)">
                                      <p:cBhvr>
                                        <p:cTn id="23" dur="5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5" grpId="0" animBg="1"/>
      <p:bldP spid="46" grpId="0" animBg="1"/>
      <p:bldP spid="48" grpId="0" animBg="1"/>
      <p:bldP spid="49" grpId="0" animBg="1"/>
      <p:bldP spid="53" grpId="0" animBg="1"/>
      <p:bldP spid="55" grpId="0" animBg="1"/>
      <p:bldP spid="13" grpId="0"/>
      <p:bldP spid="77" grpId="0"/>
      <p:bldP spid="81" grpId="0"/>
      <p:bldP spid="82" grpId="0" animBg="1"/>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Accuracy Per Benchmark</a:t>
            </a:r>
            <a:endParaRPr lang="en-US" dirty="0"/>
          </a:p>
        </p:txBody>
      </p:sp>
      <p:graphicFrame>
        <p:nvGraphicFramePr>
          <p:cNvPr id="5" name="Chart 4"/>
          <p:cNvGraphicFramePr>
            <a:graphicFrameLocks/>
          </p:cNvGraphicFramePr>
          <p:nvPr>
            <p:extLst>
              <p:ext uri="{D42A27DB-BD31-4B8C-83A1-F6EECF244321}">
                <p14:modId xmlns="" xmlns:p14="http://schemas.microsoft.com/office/powerpoint/2010/main" val="1464525602"/>
              </p:ext>
            </p:extLst>
          </p:nvPr>
        </p:nvGraphicFramePr>
        <p:xfrm>
          <a:off x="266768" y="1777284"/>
          <a:ext cx="8722686" cy="4623515"/>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1"/>
          <p:cNvSpPr txBox="1">
            <a:spLocks/>
          </p:cNvSpPr>
          <p:nvPr/>
        </p:nvSpPr>
        <p:spPr>
          <a:xfrm>
            <a:off x="266768" y="1115291"/>
            <a:ext cx="8595360" cy="563587"/>
          </a:xfrm>
          <a:prstGeom prst="rect">
            <a:avLst/>
          </a:prstGeom>
        </p:spPr>
        <p:txBody>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chemeClr val="tx1"/>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dirty="0" smtClean="0"/>
              <a:t>Memory </a:t>
            </a:r>
            <a:r>
              <a:rPr lang="en-US" dirty="0" err="1" smtClean="0"/>
              <a:t>Boundedness</a:t>
            </a:r>
            <a:r>
              <a:rPr lang="en-US" dirty="0" smtClean="0"/>
              <a:t> = Ratio of execution cycles at two frequencies</a:t>
            </a:r>
          </a:p>
          <a:p>
            <a:pPr lvl="1"/>
            <a:r>
              <a:rPr lang="en-US" dirty="0" smtClean="0"/>
              <a:t>1.0 = no change in cycles (completely compute bound, e.g. bzip2)</a:t>
            </a:r>
          </a:p>
        </p:txBody>
      </p:sp>
    </p:spTree>
    <p:extLst>
      <p:ext uri="{BB962C8B-B14F-4D97-AF65-F5344CB8AC3E}">
        <p14:creationId xmlns="" xmlns:p14="http://schemas.microsoft.com/office/powerpoint/2010/main" val="1094957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a:t>First </a:t>
            </a:r>
            <a:r>
              <a:rPr lang="en-US" sz="2400" dirty="0" smtClean="0"/>
              <a:t>leading </a:t>
            </a:r>
            <a:r>
              <a:rPr lang="en-US" sz="2400" dirty="0"/>
              <a:t>loads </a:t>
            </a:r>
            <a:r>
              <a:rPr lang="en-US" sz="2400" dirty="0" smtClean="0"/>
              <a:t>implementation on </a:t>
            </a:r>
            <a:r>
              <a:rPr lang="en-US" sz="2400" dirty="0"/>
              <a:t>real processors</a:t>
            </a:r>
          </a:p>
          <a:p>
            <a:endParaRPr lang="en-US" sz="2400" dirty="0" smtClean="0"/>
          </a:p>
          <a:p>
            <a:r>
              <a:rPr lang="en-US" sz="2400" dirty="0" smtClean="0"/>
              <a:t>Higher accuracy than existing predictors</a:t>
            </a:r>
          </a:p>
          <a:p>
            <a:endParaRPr lang="en-US" sz="2400" dirty="0"/>
          </a:p>
          <a:p>
            <a:r>
              <a:rPr lang="en-US" sz="2400" dirty="0" smtClean="0"/>
              <a:t>Lower accuracy than simulation due to HW complexity</a:t>
            </a:r>
          </a:p>
          <a:p>
            <a:endParaRPr lang="en-US" sz="2400" dirty="0"/>
          </a:p>
          <a:p>
            <a:r>
              <a:rPr lang="en-US" sz="2400" dirty="0" smtClean="0"/>
              <a:t>Lightweight estimation mechanism (only requires 2 counters)</a:t>
            </a:r>
          </a:p>
          <a:p>
            <a:pPr lvl="1"/>
            <a:r>
              <a:rPr lang="en-US" sz="2200" dirty="0" smtClean="0"/>
              <a:t>Path to better performance and power prediction</a:t>
            </a:r>
          </a:p>
          <a:p>
            <a:pPr marL="0" indent="0">
              <a:buNone/>
            </a:pP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 xmlns:p14="http://schemas.microsoft.com/office/powerpoint/2010/main" val="18602172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p:cNvSpPr/>
          <p:nvPr/>
        </p:nvSpPr>
        <p:spPr>
          <a:xfrm flipH="1">
            <a:off x="0" y="2789707"/>
            <a:ext cx="9144000" cy="1473067"/>
          </a:xfrm>
          <a:prstGeom prst="parallelogram">
            <a:avLst>
              <a:gd name="adj" fmla="val 77218"/>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sz="3200" b="1" dirty="0">
                <a:solidFill>
                  <a:srgbClr val="FFFFFF"/>
                </a:solidFill>
              </a:rPr>
              <a:t>How fast is your application at different </a:t>
            </a:r>
            <a:r>
              <a:rPr lang="en-US" sz="3200" b="1" dirty="0" smtClean="0">
                <a:solidFill>
                  <a:prstClr val="white"/>
                </a:solidFill>
              </a:rPr>
              <a:t>CPU frequencies?</a:t>
            </a:r>
            <a:endParaRPr lang="en-US" sz="3200" b="1" dirty="0">
              <a:solidFill>
                <a:srgbClr val="FFFFFF"/>
              </a:solidFill>
            </a:endParaRPr>
          </a:p>
        </p:txBody>
      </p:sp>
      <p:sp>
        <p:nvSpPr>
          <p:cNvPr id="12" name="Right Triangle 11"/>
          <p:cNvSpPr/>
          <p:nvPr/>
        </p:nvSpPr>
        <p:spPr>
          <a:xfrm rot="5400000" flipV="1">
            <a:off x="6959600" y="0"/>
            <a:ext cx="2184400" cy="2184400"/>
          </a:xfrm>
          <a:prstGeom prst="rtTriangl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solidFill>
                <a:schemeClr val="tx2"/>
              </a:solidFill>
            </a:endParaRPr>
          </a:p>
        </p:txBody>
      </p:sp>
      <p:pic>
        <p:nvPicPr>
          <p:cNvPr id="11" name="Picture 9"/>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799351" y="344925"/>
            <a:ext cx="1201737"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317801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6" name="Object 36" hidden="1"/>
          <p:cNvGraphicFramePr>
            <a:graphicFrameLocks noChangeAspect="1"/>
          </p:cNvGraphicFramePr>
          <p:nvPr/>
        </p:nvGraphicFramePr>
        <p:xfrm>
          <a:off x="1192" y="1589"/>
          <a:ext cx="2382" cy="1587"/>
        </p:xfrm>
        <a:graphic>
          <a:graphicData uri="http://schemas.openxmlformats.org/presentationml/2006/ole">
            <p:oleObj spid="_x0000_s33884" name="think-cell Slide" r:id="rId4" imgW="360" imgH="360" progId="">
              <p:embed/>
            </p:oleObj>
          </a:graphicData>
        </a:graphic>
      </p:graphicFrame>
      <p:sp>
        <p:nvSpPr>
          <p:cNvPr id="2" name="Title 1"/>
          <p:cNvSpPr>
            <a:spLocks noGrp="1"/>
          </p:cNvSpPr>
          <p:nvPr>
            <p:ph type="title"/>
          </p:nvPr>
        </p:nvSpPr>
        <p:spPr/>
        <p:txBody>
          <a:bodyPr/>
          <a:lstStyle/>
          <a:p>
            <a:r>
              <a:rPr lang="en-US" dirty="0" smtClean="0"/>
              <a:t>What happens when you change frequency?</a:t>
            </a:r>
            <a:endParaRPr lang="en-US" dirty="0"/>
          </a:p>
        </p:txBody>
      </p:sp>
      <p:grpSp>
        <p:nvGrpSpPr>
          <p:cNvPr id="6" name="Group 5"/>
          <p:cNvGrpSpPr/>
          <p:nvPr/>
        </p:nvGrpSpPr>
        <p:grpSpPr>
          <a:xfrm>
            <a:off x="-870573" y="1047326"/>
            <a:ext cx="11088797" cy="462321"/>
            <a:chOff x="-870573" y="1047326"/>
            <a:chExt cx="11088797" cy="462321"/>
          </a:xfrm>
        </p:grpSpPr>
        <p:sp>
          <p:nvSpPr>
            <p:cNvPr id="283" name="Parallelogram 282"/>
            <p:cNvSpPr/>
            <p:nvPr/>
          </p:nvSpPr>
          <p:spPr>
            <a:xfrm flipH="1">
              <a:off x="1617290" y="1052446"/>
              <a:ext cx="8600934" cy="457200"/>
            </a:xfrm>
            <a:prstGeom prst="parallelogram">
              <a:avLst>
                <a:gd name="adj" fmla="val 9918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84" name="Parallelogram 283"/>
            <p:cNvSpPr/>
            <p:nvPr/>
          </p:nvSpPr>
          <p:spPr>
            <a:xfrm flipH="1">
              <a:off x="-870573" y="1052446"/>
              <a:ext cx="3543032" cy="457200"/>
            </a:xfrm>
            <a:prstGeom prst="parallelogram">
              <a:avLst>
                <a:gd name="adj" fmla="val 9918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199" name="Rectangle 42"/>
            <p:cNvSpPr>
              <a:spLocks noChangeArrowheads="1"/>
            </p:cNvSpPr>
            <p:nvPr/>
          </p:nvSpPr>
          <p:spPr bwMode="auto">
            <a:xfrm>
              <a:off x="135256" y="1047326"/>
              <a:ext cx="153137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fontAlgn="auto">
                <a:spcBef>
                  <a:spcPts val="0"/>
                </a:spcBef>
                <a:spcAft>
                  <a:spcPts val="0"/>
                </a:spcAft>
                <a:defRPr/>
              </a:pPr>
              <a:r>
                <a:rPr lang="en-US" sz="2000" b="1" kern="0" dirty="0" smtClean="0">
                  <a:solidFill>
                    <a:schemeClr val="bg1"/>
                  </a:solidFill>
                  <a:latin typeface="+mj-lt"/>
                  <a:cs typeface="+mn-cs"/>
                </a:rPr>
                <a:t>Estimate #1</a:t>
              </a:r>
              <a:endParaRPr lang="en-US" sz="2000" b="1" kern="0" dirty="0">
                <a:solidFill>
                  <a:schemeClr val="bg1"/>
                </a:solidFill>
                <a:latin typeface="+mj-lt"/>
                <a:cs typeface="+mn-cs"/>
              </a:endParaRPr>
            </a:p>
          </p:txBody>
        </p:sp>
        <p:sp>
          <p:nvSpPr>
            <p:cNvPr id="200" name="Content Placeholder 27"/>
            <p:cNvSpPr txBox="1">
              <a:spLocks/>
            </p:cNvSpPr>
            <p:nvPr/>
          </p:nvSpPr>
          <p:spPr>
            <a:xfrm>
              <a:off x="2777261" y="1058797"/>
              <a:ext cx="6328629" cy="450850"/>
            </a:xfrm>
            <a:prstGeom prst="rect">
              <a:avLst/>
            </a:prstGeom>
          </p:spPr>
          <p:txBody>
            <a:bodyPr anchor="ctr"/>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300"/>
                </a:spcBef>
                <a:spcAft>
                  <a:spcPts val="300"/>
                </a:spcAft>
                <a:buClr>
                  <a:srgbClr val="FFFFFF"/>
                </a:buClr>
                <a:buFont typeface="Wingdings 3" pitchFamily="18" charset="2"/>
                <a:buNone/>
                <a:defRPr/>
              </a:pPr>
              <a:r>
                <a:rPr dirty="0" smtClean="0">
                  <a:solidFill>
                    <a:schemeClr val="tx1"/>
                  </a:solidFill>
                  <a:latin typeface="+mj-lt"/>
                </a:rPr>
                <a:t>Nothing. Who cares about frequency?</a:t>
              </a:r>
              <a:endParaRPr dirty="0">
                <a:solidFill>
                  <a:schemeClr val="tx1"/>
                </a:solidFill>
                <a:latin typeface="+mj-lt"/>
              </a:endParaRPr>
            </a:p>
          </p:txBody>
        </p:sp>
      </p:grpSp>
      <p:grpSp>
        <p:nvGrpSpPr>
          <p:cNvPr id="7" name="Group 6"/>
          <p:cNvGrpSpPr/>
          <p:nvPr/>
        </p:nvGrpSpPr>
        <p:grpSpPr>
          <a:xfrm>
            <a:off x="-870573" y="1592244"/>
            <a:ext cx="11088797" cy="465138"/>
            <a:chOff x="-870573" y="1592244"/>
            <a:chExt cx="11088797" cy="465138"/>
          </a:xfrm>
        </p:grpSpPr>
        <p:sp>
          <p:nvSpPr>
            <p:cNvPr id="278" name="Parallelogram 277"/>
            <p:cNvSpPr/>
            <p:nvPr/>
          </p:nvSpPr>
          <p:spPr>
            <a:xfrm flipH="1">
              <a:off x="1617290" y="1592244"/>
              <a:ext cx="8600934" cy="457200"/>
            </a:xfrm>
            <a:prstGeom prst="parallelogram">
              <a:avLst>
                <a:gd name="adj" fmla="val 9918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79" name="Parallelogram 278"/>
            <p:cNvSpPr/>
            <p:nvPr/>
          </p:nvSpPr>
          <p:spPr>
            <a:xfrm flipH="1">
              <a:off x="-870573" y="1592244"/>
              <a:ext cx="3543032" cy="457200"/>
            </a:xfrm>
            <a:prstGeom prst="parallelogram">
              <a:avLst>
                <a:gd name="adj" fmla="val 99186"/>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19" name="Rectangle 42"/>
            <p:cNvSpPr>
              <a:spLocks noChangeArrowheads="1"/>
            </p:cNvSpPr>
            <p:nvPr/>
          </p:nvSpPr>
          <p:spPr bwMode="auto">
            <a:xfrm>
              <a:off x="135257" y="1628727"/>
              <a:ext cx="153137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fontAlgn="auto">
                <a:spcBef>
                  <a:spcPts val="0"/>
                </a:spcBef>
                <a:spcAft>
                  <a:spcPts val="0"/>
                </a:spcAft>
                <a:defRPr/>
              </a:pPr>
              <a:r>
                <a:rPr lang="en-US" sz="2000" b="1" kern="0" dirty="0" smtClean="0">
                  <a:solidFill>
                    <a:schemeClr val="bg1"/>
                  </a:solidFill>
                  <a:latin typeface="+mj-lt"/>
                  <a:cs typeface="+mn-cs"/>
                </a:rPr>
                <a:t>Estimate #2</a:t>
              </a:r>
              <a:endParaRPr lang="en-US" sz="2000" b="1" kern="0" dirty="0">
                <a:solidFill>
                  <a:schemeClr val="bg1"/>
                </a:solidFill>
                <a:latin typeface="+mj-lt"/>
                <a:cs typeface="+mn-cs"/>
              </a:endParaRPr>
            </a:p>
          </p:txBody>
        </p:sp>
        <p:sp>
          <p:nvSpPr>
            <p:cNvPr id="220" name="Content Placeholder 27"/>
            <p:cNvSpPr txBox="1">
              <a:spLocks/>
            </p:cNvSpPr>
            <p:nvPr/>
          </p:nvSpPr>
          <p:spPr>
            <a:xfrm>
              <a:off x="2777261" y="1600182"/>
              <a:ext cx="5911802" cy="457200"/>
            </a:xfrm>
            <a:prstGeom prst="rect">
              <a:avLst/>
            </a:prstGeom>
          </p:spPr>
          <p:txBody>
            <a:bodyPr anchor="ctr"/>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300"/>
                </a:spcBef>
                <a:spcAft>
                  <a:spcPts val="300"/>
                </a:spcAft>
                <a:buClr>
                  <a:srgbClr val="FFFFFF"/>
                </a:buClr>
                <a:buFont typeface="Wingdings 3" pitchFamily="18" charset="2"/>
                <a:buNone/>
                <a:defRPr/>
              </a:pPr>
              <a:r>
                <a:rPr dirty="0" smtClean="0">
                  <a:solidFill>
                    <a:schemeClr val="tx1"/>
                  </a:solidFill>
                  <a:latin typeface="+mj-lt"/>
                </a:rPr>
                <a:t>Performance difference is equal to frequency change.</a:t>
              </a:r>
              <a:endParaRPr dirty="0">
                <a:solidFill>
                  <a:schemeClr val="tx1"/>
                </a:solidFill>
                <a:latin typeface="+mj-lt"/>
              </a:endParaRPr>
            </a:p>
          </p:txBody>
        </p:sp>
      </p:grpSp>
      <p:grpSp>
        <p:nvGrpSpPr>
          <p:cNvPr id="8" name="Group 7"/>
          <p:cNvGrpSpPr/>
          <p:nvPr/>
        </p:nvGrpSpPr>
        <p:grpSpPr>
          <a:xfrm>
            <a:off x="-870573" y="2120384"/>
            <a:ext cx="11088797" cy="457201"/>
            <a:chOff x="-870573" y="2120384"/>
            <a:chExt cx="11088797" cy="457201"/>
          </a:xfrm>
        </p:grpSpPr>
        <p:sp>
          <p:nvSpPr>
            <p:cNvPr id="276" name="Parallelogram 275"/>
            <p:cNvSpPr/>
            <p:nvPr/>
          </p:nvSpPr>
          <p:spPr>
            <a:xfrm flipH="1">
              <a:off x="1617290" y="2120384"/>
              <a:ext cx="8600934" cy="457200"/>
            </a:xfrm>
            <a:prstGeom prst="parallelogram">
              <a:avLst>
                <a:gd name="adj" fmla="val 99186"/>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77" name="Parallelogram 276"/>
            <p:cNvSpPr/>
            <p:nvPr/>
          </p:nvSpPr>
          <p:spPr>
            <a:xfrm flipH="1">
              <a:off x="-870573" y="2120384"/>
              <a:ext cx="3543032" cy="457200"/>
            </a:xfrm>
            <a:prstGeom prst="parallelogram">
              <a:avLst>
                <a:gd name="adj" fmla="val 9918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800" dirty="0">
                <a:solidFill>
                  <a:schemeClr val="bg1"/>
                </a:solidFill>
                <a:latin typeface="+mj-lt"/>
              </a:endParaRPr>
            </a:p>
          </p:txBody>
        </p:sp>
        <p:sp>
          <p:nvSpPr>
            <p:cNvPr id="252" name="Rectangle 42"/>
            <p:cNvSpPr>
              <a:spLocks noChangeArrowheads="1"/>
            </p:cNvSpPr>
            <p:nvPr/>
          </p:nvSpPr>
          <p:spPr bwMode="auto">
            <a:xfrm>
              <a:off x="135256" y="2148929"/>
              <a:ext cx="152490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fontAlgn="auto">
                <a:spcBef>
                  <a:spcPts val="0"/>
                </a:spcBef>
                <a:spcAft>
                  <a:spcPts val="0"/>
                </a:spcAft>
                <a:defRPr/>
              </a:pPr>
              <a:r>
                <a:rPr lang="en-US" sz="2000" b="1" kern="0" dirty="0" smtClean="0">
                  <a:solidFill>
                    <a:schemeClr val="bg1"/>
                  </a:solidFill>
                  <a:latin typeface="+mj-lt"/>
                  <a:cs typeface="+mn-cs"/>
                </a:rPr>
                <a:t>Estimate #3</a:t>
              </a:r>
              <a:endParaRPr lang="en-US" sz="2000" b="1" kern="0" dirty="0">
                <a:solidFill>
                  <a:schemeClr val="bg1"/>
                </a:solidFill>
                <a:latin typeface="+mj-lt"/>
                <a:cs typeface="+mn-cs"/>
              </a:endParaRPr>
            </a:p>
          </p:txBody>
        </p:sp>
        <p:sp>
          <p:nvSpPr>
            <p:cNvPr id="253" name="Content Placeholder 27"/>
            <p:cNvSpPr txBox="1">
              <a:spLocks/>
            </p:cNvSpPr>
            <p:nvPr/>
          </p:nvSpPr>
          <p:spPr>
            <a:xfrm>
              <a:off x="2777261" y="2133085"/>
              <a:ext cx="5499738" cy="444500"/>
            </a:xfrm>
            <a:prstGeom prst="rect">
              <a:avLst/>
            </a:prstGeom>
          </p:spPr>
          <p:txBody>
            <a:bodyPr anchor="ctr"/>
            <a:lstStyle>
              <a:lvl1pPr marL="228600" indent="-228600" algn="l" defTabSz="914400" rtl="0" eaLnBrk="1" latinLnBrk="0" hangingPunct="1">
                <a:spcBef>
                  <a:spcPts val="1200"/>
                </a:spcBef>
                <a:spcAft>
                  <a:spcPts val="400"/>
                </a:spcAft>
                <a:buClr>
                  <a:schemeClr val="bg1">
                    <a:lumMod val="50000"/>
                    <a:lumOff val="50000"/>
                  </a:schemeClr>
                </a:buClr>
                <a:buFont typeface="Wingdings 3" pitchFamily="18" charset="2"/>
                <a:buChar char="}"/>
                <a:defRPr lang="en-US" sz="2000" kern="1200">
                  <a:solidFill>
                    <a:schemeClr val="bg1">
                      <a:lumMod val="75000"/>
                      <a:lumOff val="25000"/>
                    </a:schemeClr>
                  </a:solidFill>
                  <a:latin typeface="Arial" charset="0"/>
                  <a:ea typeface="MS PGothic" pitchFamily="34" charset="-128"/>
                  <a:cs typeface="+mn-cs"/>
                </a:defRPr>
              </a:lvl1pPr>
              <a:lvl2pPr marL="457200" indent="-227013" algn="l" defTabSz="914400" rtl="0" eaLnBrk="1" latinLnBrk="0" hangingPunct="1">
                <a:spcBef>
                  <a:spcPts val="400"/>
                </a:spcBef>
                <a:spcAft>
                  <a:spcPts val="400"/>
                </a:spcAft>
                <a:buClr>
                  <a:schemeClr val="bg1">
                    <a:lumMod val="50000"/>
                    <a:lumOff val="50000"/>
                  </a:schemeClr>
                </a:buClr>
                <a:buFont typeface="Wingdings 3" pitchFamily="18" charset="2"/>
                <a:buChar char="}"/>
                <a:defRPr sz="1600" kern="1200">
                  <a:solidFill>
                    <a:schemeClr val="bg1">
                      <a:lumMod val="75000"/>
                      <a:lumOff val="25000"/>
                    </a:schemeClr>
                  </a:solidFill>
                  <a:latin typeface="+mn-lt"/>
                  <a:ea typeface="+mn-ea"/>
                  <a:cs typeface="+mn-cs"/>
                </a:defRPr>
              </a:lvl2pPr>
              <a:lvl3pPr marL="685800" indent="-220663" algn="l" defTabSz="914400" rtl="0" eaLnBrk="1" latinLnBrk="0" hangingPunct="1">
                <a:spcBef>
                  <a:spcPts val="400"/>
                </a:spcBef>
                <a:spcAft>
                  <a:spcPts val="400"/>
                </a:spcAft>
                <a:buClr>
                  <a:schemeClr val="bg1">
                    <a:lumMod val="50000"/>
                    <a:lumOff val="50000"/>
                  </a:schemeClr>
                </a:buClr>
                <a:buFont typeface="Wingdings 3" pitchFamily="18" charset="2"/>
                <a:buChar char="}"/>
                <a:defRPr sz="1400" kern="1200">
                  <a:solidFill>
                    <a:schemeClr val="bg1">
                      <a:lumMod val="75000"/>
                      <a:lumOff val="25000"/>
                    </a:schemeClr>
                  </a:solidFill>
                  <a:latin typeface="+mn-lt"/>
                  <a:ea typeface="+mn-ea"/>
                  <a:cs typeface="+mn-cs"/>
                </a:defRPr>
              </a:lvl3pPr>
              <a:lvl4pPr marL="917575" indent="-228600" algn="l" defTabSz="914400" rtl="0" eaLnBrk="1" latinLnBrk="0" hangingPunct="1">
                <a:spcBef>
                  <a:spcPts val="400"/>
                </a:spcBef>
                <a:spcAft>
                  <a:spcPts val="400"/>
                </a:spcAft>
                <a:buClr>
                  <a:schemeClr val="bg1">
                    <a:lumMod val="50000"/>
                    <a:lumOff val="50000"/>
                  </a:schemeClr>
                </a:buClr>
                <a:buFont typeface="Wingdings 3" pitchFamily="18" charset="2"/>
                <a:buChar char="}"/>
                <a:defRPr sz="1200" kern="1200">
                  <a:solidFill>
                    <a:schemeClr val="bg1">
                      <a:lumMod val="75000"/>
                      <a:lumOff val="25000"/>
                    </a:schemeClr>
                  </a:solidFill>
                  <a:latin typeface="+mn-lt"/>
                  <a:ea typeface="+mn-ea"/>
                  <a:cs typeface="+mn-cs"/>
                </a:defRPr>
              </a:lvl4pPr>
              <a:lvl5pPr marL="1143000" indent="-228600" algn="l" defTabSz="914400" rtl="0" eaLnBrk="1" latinLnBrk="0" hangingPunct="1">
                <a:spcBef>
                  <a:spcPts val="400"/>
                </a:spcBef>
                <a:spcAft>
                  <a:spcPts val="400"/>
                </a:spcAft>
                <a:buClr>
                  <a:schemeClr val="bg1">
                    <a:lumMod val="50000"/>
                    <a:lumOff val="50000"/>
                  </a:schemeClr>
                </a:buClr>
                <a:buFont typeface="Wingdings 3" pitchFamily="18" charset="2"/>
                <a:buChar char="}"/>
                <a:tabLst/>
                <a:defRPr sz="1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Bef>
                  <a:spcPts val="300"/>
                </a:spcBef>
                <a:spcAft>
                  <a:spcPts val="300"/>
                </a:spcAft>
                <a:buClr>
                  <a:srgbClr val="FFFFFF"/>
                </a:buClr>
                <a:buFont typeface="Wingdings 3" pitchFamily="18" charset="2"/>
                <a:buNone/>
                <a:defRPr/>
              </a:pPr>
              <a:r>
                <a:rPr dirty="0" smtClean="0">
                  <a:solidFill>
                    <a:schemeClr val="tx1"/>
                  </a:solidFill>
                  <a:latin typeface="+mj-lt"/>
                </a:rPr>
                <a:t>Something in between.</a:t>
              </a:r>
              <a:endParaRPr dirty="0">
                <a:solidFill>
                  <a:schemeClr val="tx1"/>
                </a:solidFill>
                <a:latin typeface="+mj-lt"/>
              </a:endParaRPr>
            </a:p>
          </p:txBody>
        </p:sp>
      </p:grpSp>
      <p:graphicFrame>
        <p:nvGraphicFramePr>
          <p:cNvPr id="36" name="Chart 35"/>
          <p:cNvGraphicFramePr>
            <a:graphicFrameLocks/>
          </p:cNvGraphicFramePr>
          <p:nvPr>
            <p:extLst>
              <p:ext uri="{D42A27DB-BD31-4B8C-83A1-F6EECF244321}">
                <p14:modId xmlns="" xmlns:p14="http://schemas.microsoft.com/office/powerpoint/2010/main" val="756787519"/>
              </p:ext>
            </p:extLst>
          </p:nvPr>
        </p:nvGraphicFramePr>
        <p:xfrm>
          <a:off x="457200" y="2743200"/>
          <a:ext cx="8046720" cy="3840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p:cNvGraphicFramePr>
            <a:graphicFrameLocks/>
          </p:cNvGraphicFramePr>
          <p:nvPr>
            <p:extLst>
              <p:ext uri="{D42A27DB-BD31-4B8C-83A1-F6EECF244321}">
                <p14:modId xmlns="" xmlns:p14="http://schemas.microsoft.com/office/powerpoint/2010/main" val="389552456"/>
              </p:ext>
            </p:extLst>
          </p:nvPr>
        </p:nvGraphicFramePr>
        <p:xfrm>
          <a:off x="457200" y="2743200"/>
          <a:ext cx="8046720" cy="38404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p:cNvGraphicFramePr>
            <a:graphicFrameLocks/>
          </p:cNvGraphicFramePr>
          <p:nvPr>
            <p:extLst>
              <p:ext uri="{D42A27DB-BD31-4B8C-83A1-F6EECF244321}">
                <p14:modId xmlns="" xmlns:p14="http://schemas.microsoft.com/office/powerpoint/2010/main" val="3340971562"/>
              </p:ext>
            </p:extLst>
          </p:nvPr>
        </p:nvGraphicFramePr>
        <p:xfrm>
          <a:off x="457200" y="2743200"/>
          <a:ext cx="8046720" cy="38404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Chart 39"/>
          <p:cNvGraphicFramePr>
            <a:graphicFrameLocks/>
          </p:cNvGraphicFramePr>
          <p:nvPr>
            <p:extLst>
              <p:ext uri="{D42A27DB-BD31-4B8C-83A1-F6EECF244321}">
                <p14:modId xmlns="" xmlns:p14="http://schemas.microsoft.com/office/powerpoint/2010/main" val="1722991105"/>
              </p:ext>
            </p:extLst>
          </p:nvPr>
        </p:nvGraphicFramePr>
        <p:xfrm>
          <a:off x="457200" y="2743200"/>
          <a:ext cx="8046720" cy="3840480"/>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p:cNvSpPr txBox="1"/>
          <p:nvPr/>
        </p:nvSpPr>
        <p:spPr>
          <a:xfrm>
            <a:off x="7856720" y="5390040"/>
            <a:ext cx="94152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400" b="0" i="0" u="none" strike="noStrike" kern="1200" cap="none" spc="0" normalizeH="0" baseline="0" noProof="0" dirty="0" smtClean="0">
                <a:ln>
                  <a:noFill/>
                </a:ln>
                <a:solidFill>
                  <a:schemeClr val="tx1"/>
                </a:solidFill>
                <a:effectLst/>
                <a:uLnTx/>
                <a:uFillTx/>
                <a:latin typeface="+mj-lt"/>
                <a:ea typeface="MS PGothic" pitchFamily="34" charset="-128"/>
                <a:cs typeface="+mn-cs"/>
              </a:rPr>
              <a:t>Rare</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2" name="TextBox 41"/>
          <p:cNvSpPr txBox="1"/>
          <p:nvPr/>
        </p:nvSpPr>
        <p:spPr>
          <a:xfrm>
            <a:off x="7856720" y="3058548"/>
            <a:ext cx="94152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bzip2</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3" name="TextBox 42"/>
          <p:cNvSpPr txBox="1"/>
          <p:nvPr/>
        </p:nvSpPr>
        <p:spPr>
          <a:xfrm>
            <a:off x="7856720" y="4234530"/>
            <a:ext cx="941526"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err="1" smtClean="0">
                <a:latin typeface="+mj-lt"/>
                <a:ea typeface="MS PGothic" pitchFamily="34" charset="-128"/>
                <a:cs typeface="+mn-cs"/>
              </a:rPr>
              <a:t>milc</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0" name="Right Triangle 9"/>
          <p:cNvSpPr/>
          <p:nvPr/>
        </p:nvSpPr>
        <p:spPr>
          <a:xfrm flipH="1">
            <a:off x="1350334" y="3270913"/>
            <a:ext cx="6506386" cy="2447911"/>
          </a:xfrm>
          <a:prstGeom prst="rtTriangl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 xmlns:p14="http://schemas.microsoft.com/office/powerpoint/2010/main" val="1463023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6" grpId="0">
        <p:bldAsOne/>
      </p:bldGraphic>
      <p:bldGraphic spid="38" grpId="0">
        <p:bldAsOne/>
      </p:bldGraphic>
      <p:bldGraphic spid="38" grpId="1">
        <p:bldAsOne/>
      </p:bldGraphic>
      <p:bldGraphic spid="39" grpId="0">
        <p:bldAsOne/>
      </p:bldGraphic>
      <p:bldGraphic spid="39" grpId="1">
        <p:bldAsOne/>
      </p:bldGraphic>
      <p:bldGraphic spid="40" grpId="0">
        <p:bldAsOne/>
      </p:bldGraphic>
      <p:bldP spid="9" grpId="0" animBg="1"/>
      <p:bldP spid="42" grpId="0" animBg="1"/>
      <p:bldP spid="4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don’t naïve estimates always work?</a:t>
            </a:r>
            <a:endParaRPr lang="en-US" dirty="0"/>
          </a:p>
        </p:txBody>
      </p:sp>
      <p:sp>
        <p:nvSpPr>
          <p:cNvPr id="5" name="TextBox 4"/>
          <p:cNvSpPr txBox="1"/>
          <p:nvPr/>
        </p:nvSpPr>
        <p:spPr>
          <a:xfrm>
            <a:off x="4101237" y="1333728"/>
            <a:ext cx="941526" cy="424732"/>
          </a:xfrm>
          <a:prstGeom prst="rect">
            <a:avLst/>
          </a:prstGeom>
          <a:solidFill>
            <a:schemeClr val="bg1"/>
          </a:solidFill>
          <a:ln w="1905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bzip2</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 name="TextBox 5"/>
          <p:cNvSpPr txBox="1"/>
          <p:nvPr/>
        </p:nvSpPr>
        <p:spPr>
          <a:xfrm>
            <a:off x="266768" y="1758460"/>
            <a:ext cx="1070712"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CPU</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7" name="TextBox 6"/>
          <p:cNvSpPr txBox="1"/>
          <p:nvPr/>
        </p:nvSpPr>
        <p:spPr>
          <a:xfrm>
            <a:off x="266767" y="2188282"/>
            <a:ext cx="107071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14" name="Straight Arrow Connector 13"/>
          <p:cNvCxnSpPr/>
          <p:nvPr/>
        </p:nvCxnSpPr>
        <p:spPr>
          <a:xfrm flipV="1">
            <a:off x="1562770" y="1117422"/>
            <a:ext cx="62647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03612" y="781051"/>
            <a:ext cx="6264707"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Time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1" name="Rectangle 30"/>
          <p:cNvSpPr/>
          <p:nvPr/>
        </p:nvSpPr>
        <p:spPr>
          <a:xfrm>
            <a:off x="1501254" y="1758460"/>
            <a:ext cx="6446474"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4" name="Straight Arrow Connector 43"/>
          <p:cNvCxnSpPr/>
          <p:nvPr/>
        </p:nvCxnSpPr>
        <p:spPr>
          <a:xfrm flipV="1">
            <a:off x="6130344" y="2136851"/>
            <a:ext cx="1004551" cy="8496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05971" y="2986501"/>
            <a:ext cx="605999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Working in the CPU core. Scales with frequency.</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0" name="TextBox 49"/>
          <p:cNvSpPr txBox="1"/>
          <p:nvPr/>
        </p:nvSpPr>
        <p:spPr>
          <a:xfrm>
            <a:off x="4071869" y="3355833"/>
            <a:ext cx="941526" cy="424732"/>
          </a:xfrm>
          <a:prstGeom prst="rect">
            <a:avLst/>
          </a:prstGeom>
          <a:solidFill>
            <a:schemeClr val="bg1"/>
          </a:solidFill>
          <a:ln w="19050">
            <a:no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err="1" smtClean="0">
                <a:latin typeface="+mj-lt"/>
                <a:ea typeface="MS PGothic" pitchFamily="34" charset="-128"/>
                <a:cs typeface="+mn-cs"/>
              </a:rPr>
              <a:t>milc</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1" name="TextBox 50"/>
          <p:cNvSpPr txBox="1"/>
          <p:nvPr/>
        </p:nvSpPr>
        <p:spPr>
          <a:xfrm>
            <a:off x="237400" y="3780565"/>
            <a:ext cx="1070712"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CPU</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52" name="TextBox 51"/>
          <p:cNvSpPr txBox="1"/>
          <p:nvPr/>
        </p:nvSpPr>
        <p:spPr>
          <a:xfrm>
            <a:off x="237399" y="4210387"/>
            <a:ext cx="107071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60" name="TextBox 59"/>
          <p:cNvSpPr txBox="1"/>
          <p:nvPr/>
        </p:nvSpPr>
        <p:spPr>
          <a:xfrm>
            <a:off x="1676603" y="5008606"/>
            <a:ext cx="6059990"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000" dirty="0" smtClean="0">
                <a:latin typeface="+mj-lt"/>
                <a:ea typeface="MS PGothic" pitchFamily="34" charset="-128"/>
                <a:cs typeface="+mn-cs"/>
              </a:rPr>
              <a:t>Stalled on Memory. Core Frequency doesn’t matter.</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grpSp>
        <p:nvGrpSpPr>
          <p:cNvPr id="74" name="Group 73"/>
          <p:cNvGrpSpPr/>
          <p:nvPr/>
        </p:nvGrpSpPr>
        <p:grpSpPr>
          <a:xfrm>
            <a:off x="1471886" y="3755610"/>
            <a:ext cx="6475842" cy="874419"/>
            <a:chOff x="1471887" y="4153166"/>
            <a:chExt cx="6475842" cy="874419"/>
          </a:xfrm>
        </p:grpSpPr>
        <p:sp>
          <p:nvSpPr>
            <p:cNvPr id="54" name="Rectangle 53"/>
            <p:cNvSpPr/>
            <p:nvPr/>
          </p:nvSpPr>
          <p:spPr>
            <a:xfrm>
              <a:off x="1471887" y="4178121"/>
              <a:ext cx="794794"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1" name="Rectangle 60"/>
            <p:cNvSpPr/>
            <p:nvPr/>
          </p:nvSpPr>
          <p:spPr>
            <a:xfrm>
              <a:off x="2266680" y="4602853"/>
              <a:ext cx="785613"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2" name="Rectangle 61"/>
            <p:cNvSpPr/>
            <p:nvPr/>
          </p:nvSpPr>
          <p:spPr>
            <a:xfrm>
              <a:off x="3052293" y="4178121"/>
              <a:ext cx="1390918"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3" name="Rectangle 62"/>
            <p:cNvSpPr/>
            <p:nvPr/>
          </p:nvSpPr>
          <p:spPr>
            <a:xfrm>
              <a:off x="4443211" y="4602853"/>
              <a:ext cx="1365161"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4" name="Rectangle 63"/>
            <p:cNvSpPr/>
            <p:nvPr/>
          </p:nvSpPr>
          <p:spPr>
            <a:xfrm>
              <a:off x="5801248" y="4175427"/>
              <a:ext cx="920387"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5" name="Rectangle 64"/>
            <p:cNvSpPr/>
            <p:nvPr/>
          </p:nvSpPr>
          <p:spPr>
            <a:xfrm>
              <a:off x="6721635" y="4577898"/>
              <a:ext cx="413261" cy="4247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66" name="Rectangle 65"/>
            <p:cNvSpPr/>
            <p:nvPr/>
          </p:nvSpPr>
          <p:spPr>
            <a:xfrm>
              <a:off x="7134897" y="4153166"/>
              <a:ext cx="812832" cy="4247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grpSp>
      <p:cxnSp>
        <p:nvCxnSpPr>
          <p:cNvPr id="67" name="Straight Arrow Connector 66"/>
          <p:cNvCxnSpPr/>
          <p:nvPr/>
        </p:nvCxnSpPr>
        <p:spPr>
          <a:xfrm flipH="1" flipV="1">
            <a:off x="2650900" y="4473406"/>
            <a:ext cx="401392" cy="535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042762" y="4472014"/>
            <a:ext cx="0" cy="5365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6061713" y="4417664"/>
            <a:ext cx="866551" cy="590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Parallelogram 74"/>
          <p:cNvSpPr/>
          <p:nvPr/>
        </p:nvSpPr>
        <p:spPr>
          <a:xfrm flipH="1">
            <a:off x="0" y="5409617"/>
            <a:ext cx="9144000" cy="757088"/>
          </a:xfrm>
          <a:prstGeom prst="parallelogram">
            <a:avLst>
              <a:gd name="adj" fmla="val 77218"/>
            </a:avLst>
          </a:prstGeom>
          <a:solidFill>
            <a:srgbClr val="ED1C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400"/>
              </a:spcAft>
              <a:defRPr/>
            </a:pPr>
            <a:r>
              <a:rPr lang="en-US" sz="3200" b="1" dirty="0" smtClean="0">
                <a:solidFill>
                  <a:srgbClr val="FFFFFF"/>
                </a:solidFill>
              </a:rPr>
              <a:t>Core </a:t>
            </a:r>
            <a:r>
              <a:rPr lang="en-US" sz="3200" b="1" u="sng" dirty="0" smtClean="0">
                <a:solidFill>
                  <a:srgbClr val="FFFFFF"/>
                </a:solidFill>
              </a:rPr>
              <a:t>and memory</a:t>
            </a:r>
            <a:r>
              <a:rPr lang="en-US" sz="3200" b="1" dirty="0" smtClean="0">
                <a:solidFill>
                  <a:srgbClr val="FFFFFF"/>
                </a:solidFill>
              </a:rPr>
              <a:t> time both matter</a:t>
            </a:r>
            <a:endParaRPr lang="en-US" sz="3200" b="1" dirty="0">
              <a:solidFill>
                <a:srgbClr val="FFFFFF"/>
              </a:solidFill>
            </a:endParaRPr>
          </a:p>
        </p:txBody>
      </p:sp>
      <p:cxnSp>
        <p:nvCxnSpPr>
          <p:cNvPr id="76" name="Straight Arrow Connector 75"/>
          <p:cNvCxnSpPr/>
          <p:nvPr/>
        </p:nvCxnSpPr>
        <p:spPr>
          <a:xfrm flipH="1">
            <a:off x="1869283" y="3355833"/>
            <a:ext cx="1273162" cy="6121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501254" y="1758460"/>
            <a:ext cx="3234711"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43" name="Straight Arrow Connector 42"/>
          <p:cNvCxnSpPr/>
          <p:nvPr/>
        </p:nvCxnSpPr>
        <p:spPr>
          <a:xfrm flipH="1" flipV="1">
            <a:off x="2266681" y="2136851"/>
            <a:ext cx="875764" cy="8496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75217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grpId="0" nodeType="clickEffect">
                                  <p:stCondLst>
                                    <p:cond delay="0"/>
                                  </p:stCondLst>
                                  <p:childTnLst>
                                    <p:animEffect transition="out" filter="wipe(right)">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4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7" grpId="0"/>
      <p:bldP spid="50" grpId="0" animBg="1"/>
      <p:bldP spid="51" grpId="0" animBg="1"/>
      <p:bldP spid="52" grpId="0" animBg="1"/>
      <p:bldP spid="60" grpId="0"/>
      <p:bldP spid="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estimate “memory time”?</a:t>
            </a:r>
            <a:endParaRPr lang="en-US" dirty="0"/>
          </a:p>
        </p:txBody>
      </p:sp>
      <p:sp>
        <p:nvSpPr>
          <p:cNvPr id="35" name="Text Placeholder 3"/>
          <p:cNvSpPr>
            <a:spLocks noGrp="1"/>
          </p:cNvSpPr>
          <p:nvPr>
            <p:ph type="body" sz="quarter" idx="10"/>
          </p:nvPr>
        </p:nvSpPr>
        <p:spPr>
          <a:xfrm>
            <a:off x="274388" y="752474"/>
            <a:ext cx="7680960" cy="285750"/>
          </a:xfrm>
        </p:spPr>
        <p:txBody>
          <a:bodyPr/>
          <a:lstStyle/>
          <a:p>
            <a:r>
              <a:rPr lang="en-US" dirty="0" smtClean="0"/>
              <a:t>Modern Cores Make this Difficult</a:t>
            </a:r>
            <a:endParaRPr lang="en-US" dirty="0"/>
          </a:p>
        </p:txBody>
      </p:sp>
      <p:sp>
        <p:nvSpPr>
          <p:cNvPr id="37" name="TextBox 36"/>
          <p:cNvSpPr txBox="1"/>
          <p:nvPr/>
        </p:nvSpPr>
        <p:spPr>
          <a:xfrm>
            <a:off x="274388" y="3448144"/>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CPU Work</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8" name="TextBox 37"/>
          <p:cNvSpPr txBox="1"/>
          <p:nvPr/>
        </p:nvSpPr>
        <p:spPr>
          <a:xfrm>
            <a:off x="274388" y="3877966"/>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9" name="Rectangle 38"/>
          <p:cNvSpPr/>
          <p:nvPr/>
        </p:nvSpPr>
        <p:spPr>
          <a:xfrm>
            <a:off x="2016725" y="3448144"/>
            <a:ext cx="51830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1" name="Rectangle 40"/>
          <p:cNvSpPr/>
          <p:nvPr/>
        </p:nvSpPr>
        <p:spPr>
          <a:xfrm>
            <a:off x="2532221" y="387287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2" name="Rectangle 41"/>
          <p:cNvSpPr/>
          <p:nvPr/>
        </p:nvSpPr>
        <p:spPr>
          <a:xfrm>
            <a:off x="2684621" y="4297608"/>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5" name="Rectangle 44"/>
          <p:cNvSpPr/>
          <p:nvPr/>
        </p:nvSpPr>
        <p:spPr>
          <a:xfrm>
            <a:off x="2820088" y="4727430"/>
            <a:ext cx="1442676"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6" name="Rectangle 45"/>
          <p:cNvSpPr/>
          <p:nvPr/>
        </p:nvSpPr>
        <p:spPr>
          <a:xfrm>
            <a:off x="3713762" y="3448144"/>
            <a:ext cx="1572905"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8" name="Rectangle 47"/>
          <p:cNvSpPr/>
          <p:nvPr/>
        </p:nvSpPr>
        <p:spPr>
          <a:xfrm>
            <a:off x="5011985" y="3877966"/>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49" name="Rectangle 48"/>
          <p:cNvSpPr/>
          <p:nvPr/>
        </p:nvSpPr>
        <p:spPr>
          <a:xfrm>
            <a:off x="5164385" y="4302698"/>
            <a:ext cx="590771"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5" name="Rectangle 54"/>
          <p:cNvSpPr/>
          <p:nvPr/>
        </p:nvSpPr>
        <p:spPr>
          <a:xfrm>
            <a:off x="6193526" y="3453234"/>
            <a:ext cx="1832591"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58" name="Content Placeholder 11"/>
          <p:cNvSpPr txBox="1">
            <a:spLocks/>
          </p:cNvSpPr>
          <p:nvPr/>
        </p:nvSpPr>
        <p:spPr bwMode="auto">
          <a:xfrm>
            <a:off x="266768" y="1298799"/>
            <a:ext cx="8595360" cy="1013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Calibri"/>
                <a:cs typeface="Calibri"/>
              </a:rPr>
              <a:t>Count the amount of time with an outstanding load</a:t>
            </a:r>
            <a:r>
              <a:rPr lang="en-US" sz="2400" dirty="0" smtClean="0">
                <a:latin typeface="Calibri"/>
                <a:cs typeface="Calibri"/>
              </a:rPr>
              <a:t>?</a:t>
            </a:r>
            <a:endParaRPr lang="en-US" sz="2400" dirty="0" smtClean="0"/>
          </a:p>
          <a:p>
            <a:r>
              <a:rPr lang="en-US" sz="2400" dirty="0" smtClean="0"/>
              <a:t>Count </a:t>
            </a:r>
            <a:r>
              <a:rPr lang="en-US" sz="2400" dirty="0"/>
              <a:t>last-level cache misses</a:t>
            </a:r>
            <a:r>
              <a:rPr lang="en-US" sz="2400" dirty="0" smtClean="0"/>
              <a:t>?</a:t>
            </a:r>
            <a:endParaRPr lang="en-US" sz="2400" dirty="0"/>
          </a:p>
        </p:txBody>
      </p:sp>
      <p:grpSp>
        <p:nvGrpSpPr>
          <p:cNvPr id="12" name="Group 11"/>
          <p:cNvGrpSpPr/>
          <p:nvPr/>
        </p:nvGrpSpPr>
        <p:grpSpPr>
          <a:xfrm>
            <a:off x="1592237" y="4302698"/>
            <a:ext cx="1159398" cy="1001864"/>
            <a:chOff x="1784430" y="3854729"/>
            <a:chExt cx="1159398" cy="1001864"/>
          </a:xfrm>
        </p:grpSpPr>
        <p:cxnSp>
          <p:nvCxnSpPr>
            <p:cNvPr id="8" name="Straight Arrow Connector 7"/>
            <p:cNvCxnSpPr/>
            <p:nvPr/>
          </p:nvCxnSpPr>
          <p:spPr>
            <a:xfrm flipV="1">
              <a:off x="1784430" y="3854729"/>
              <a:ext cx="854598" cy="10018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784430" y="4067095"/>
              <a:ext cx="1006998" cy="7894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1784430" y="4431861"/>
              <a:ext cx="1159398" cy="424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44993" y="5092196"/>
            <a:ext cx="1162638" cy="92333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Multiple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Parallel Accesses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21" name="Straight Arrow Connector 20"/>
          <p:cNvCxnSpPr/>
          <p:nvPr/>
        </p:nvCxnSpPr>
        <p:spPr>
          <a:xfrm flipH="1" flipV="1">
            <a:off x="4035993" y="5152162"/>
            <a:ext cx="226772" cy="657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713764" y="5810011"/>
            <a:ext cx="2123368"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Accesses Overlap Computation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78" name="Straight Arrow Connector 77"/>
          <p:cNvCxnSpPr/>
          <p:nvPr/>
        </p:nvCxnSpPr>
        <p:spPr>
          <a:xfrm flipH="1">
            <a:off x="6363855" y="4333635"/>
            <a:ext cx="978227" cy="1444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222270" y="4154966"/>
            <a:ext cx="1447733"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Variable</a:t>
            </a:r>
            <a:r>
              <a:rPr kumimoji="0" lang="en-US" sz="2000" b="0" i="0" u="none" strike="noStrike" kern="1200" cap="none" spc="0" normalizeH="0" noProof="0" dirty="0" smtClean="0">
                <a:ln>
                  <a:noFill/>
                </a:ln>
                <a:solidFill>
                  <a:schemeClr val="tx1"/>
                </a:solidFill>
                <a:effectLst/>
                <a:uLnTx/>
                <a:uFillTx/>
                <a:latin typeface="+mj-lt"/>
                <a:ea typeface="MS PGothic" pitchFamily="34" charset="-128"/>
                <a:cs typeface="+mn-cs"/>
              </a:rPr>
              <a:t> Latencies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82" name="Rectangle 81"/>
          <p:cNvSpPr/>
          <p:nvPr/>
        </p:nvSpPr>
        <p:spPr>
          <a:xfrm>
            <a:off x="2535032" y="3448144"/>
            <a:ext cx="51549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 xmlns:p14="http://schemas.microsoft.com/office/powerpoint/2010/main" val="231276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wipe(left)">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left)">
                                      <p:cBhvr>
                                        <p:cTn id="39" dur="500"/>
                                        <p:tgtEl>
                                          <p:spTgt spid="4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5" grpId="0" animBg="1"/>
      <p:bldP spid="46" grpId="0" animBg="1"/>
      <p:bldP spid="48" grpId="0" animBg="1"/>
      <p:bldP spid="49" grpId="0" animBg="1"/>
      <p:bldP spid="55" grpId="0" animBg="1"/>
      <p:bldP spid="13" grpId="0"/>
      <p:bldP spid="77" grpId="0"/>
      <p:bldP spid="81" grpId="0"/>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Loads” Memory Time Estimation</a:t>
            </a:r>
            <a:endParaRPr lang="en-US" dirty="0"/>
          </a:p>
        </p:txBody>
      </p:sp>
      <p:sp>
        <p:nvSpPr>
          <p:cNvPr id="10" name="Content Placeholder 11"/>
          <p:cNvSpPr>
            <a:spLocks noGrp="1"/>
          </p:cNvSpPr>
          <p:nvPr>
            <p:ph idx="1"/>
          </p:nvPr>
        </p:nvSpPr>
        <p:spPr>
          <a:xfrm>
            <a:off x="274388" y="1381123"/>
            <a:ext cx="8595360" cy="563587"/>
          </a:xfrm>
        </p:spPr>
        <p:txBody>
          <a:bodyPr/>
          <a:lstStyle/>
          <a:p>
            <a:pPr marL="0" indent="0">
              <a:buNone/>
            </a:pPr>
            <a:r>
              <a:rPr lang="en-US" sz="2400" dirty="0" smtClean="0"/>
              <a:t>Described by 3 separate groups in CF 2010, IEEE TOC, and IGCC 2011</a:t>
            </a:r>
          </a:p>
        </p:txBody>
      </p:sp>
      <p:sp>
        <p:nvSpPr>
          <p:cNvPr id="11" name="Content Placeholder 11"/>
          <p:cNvSpPr txBox="1">
            <a:spLocks/>
          </p:cNvSpPr>
          <p:nvPr/>
        </p:nvSpPr>
        <p:spPr bwMode="auto">
          <a:xfrm>
            <a:off x="266768" y="5732036"/>
            <a:ext cx="8595360" cy="56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2400" u="sng" dirty="0" smtClean="0"/>
              <a:t>Simulation</a:t>
            </a:r>
            <a:r>
              <a:rPr lang="en-US" sz="2400" dirty="0" smtClean="0"/>
              <a:t>: ~0.2% estimation error across 2x change in frequency</a:t>
            </a:r>
          </a:p>
        </p:txBody>
      </p:sp>
      <p:sp>
        <p:nvSpPr>
          <p:cNvPr id="12" name="TextBox 11"/>
          <p:cNvSpPr txBox="1"/>
          <p:nvPr/>
        </p:nvSpPr>
        <p:spPr>
          <a:xfrm>
            <a:off x="301695" y="2819847"/>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CPU Work</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3" name="TextBox 12"/>
          <p:cNvSpPr txBox="1"/>
          <p:nvPr/>
        </p:nvSpPr>
        <p:spPr>
          <a:xfrm>
            <a:off x="301695" y="3249669"/>
            <a:ext cx="1433243" cy="424732"/>
          </a:xfrm>
          <a:prstGeom prst="rect">
            <a:avLst/>
          </a:prstGeom>
          <a:solidFill>
            <a:schemeClr val="bg1"/>
          </a:solidFill>
          <a:ln w="19050">
            <a:solidFill>
              <a:schemeClr val="tx1"/>
            </a:solidFill>
          </a:ln>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lang="en-US" sz="2400" dirty="0" smtClean="0">
                <a:latin typeface="+mj-lt"/>
                <a:ea typeface="MS PGothic" pitchFamily="34" charset="-128"/>
                <a:cs typeface="+mn-cs"/>
              </a:rPr>
              <a:t>DRAM</a:t>
            </a:r>
            <a:endParaRPr kumimoji="0" lang="en-US" sz="24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Rectangle 13"/>
          <p:cNvSpPr/>
          <p:nvPr/>
        </p:nvSpPr>
        <p:spPr>
          <a:xfrm>
            <a:off x="2044032" y="2819847"/>
            <a:ext cx="51830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5" name="Rectangle 14"/>
          <p:cNvSpPr/>
          <p:nvPr/>
        </p:nvSpPr>
        <p:spPr>
          <a:xfrm>
            <a:off x="2559528" y="3244579"/>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6" name="Rectangle 15"/>
          <p:cNvSpPr/>
          <p:nvPr/>
        </p:nvSpPr>
        <p:spPr>
          <a:xfrm>
            <a:off x="2711928" y="3669311"/>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7" name="Rectangle 16"/>
          <p:cNvSpPr/>
          <p:nvPr/>
        </p:nvSpPr>
        <p:spPr>
          <a:xfrm>
            <a:off x="2847395" y="4099133"/>
            <a:ext cx="1442676"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8" name="Rectangle 17"/>
          <p:cNvSpPr/>
          <p:nvPr/>
        </p:nvSpPr>
        <p:spPr>
          <a:xfrm>
            <a:off x="3741069" y="2819847"/>
            <a:ext cx="1572905"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19" name="Rectangle 18"/>
          <p:cNvSpPr/>
          <p:nvPr/>
        </p:nvSpPr>
        <p:spPr>
          <a:xfrm>
            <a:off x="5039292" y="3249669"/>
            <a:ext cx="1181542"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0" name="Rectangle 19"/>
          <p:cNvSpPr/>
          <p:nvPr/>
        </p:nvSpPr>
        <p:spPr>
          <a:xfrm>
            <a:off x="5191692" y="3674401"/>
            <a:ext cx="590771" cy="424732"/>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2" name="Rectangle 21"/>
          <p:cNvSpPr/>
          <p:nvPr/>
        </p:nvSpPr>
        <p:spPr>
          <a:xfrm>
            <a:off x="6220833" y="2824937"/>
            <a:ext cx="1832591"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Rectangle 28"/>
          <p:cNvSpPr/>
          <p:nvPr/>
        </p:nvSpPr>
        <p:spPr>
          <a:xfrm>
            <a:off x="2562339" y="2819847"/>
            <a:ext cx="515497" cy="424732"/>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cxnSp>
        <p:nvCxnSpPr>
          <p:cNvPr id="5" name="Straight Arrow Connector 4"/>
          <p:cNvCxnSpPr>
            <a:endCxn id="15" idx="1"/>
          </p:cNvCxnSpPr>
          <p:nvPr/>
        </p:nvCxnSpPr>
        <p:spPr>
          <a:xfrm flipV="1">
            <a:off x="1573619" y="3456945"/>
            <a:ext cx="985909" cy="526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479" y="3914467"/>
            <a:ext cx="212336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Leading Load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1" name="Straight Arrow Connector 40"/>
          <p:cNvCxnSpPr>
            <a:endCxn id="16" idx="1"/>
          </p:cNvCxnSpPr>
          <p:nvPr/>
        </p:nvCxnSpPr>
        <p:spPr>
          <a:xfrm flipV="1">
            <a:off x="1924493" y="3881677"/>
            <a:ext cx="787435" cy="6421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31737" y="4497349"/>
            <a:ext cx="1744676"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Not Leading</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cxnSp>
        <p:nvCxnSpPr>
          <p:cNvPr id="43" name="Straight Arrow Connector 42"/>
          <p:cNvCxnSpPr>
            <a:endCxn id="17" idx="1"/>
          </p:cNvCxnSpPr>
          <p:nvPr/>
        </p:nvCxnSpPr>
        <p:spPr>
          <a:xfrm flipV="1">
            <a:off x="2044032" y="4311499"/>
            <a:ext cx="803363" cy="3964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6305108" y="3456945"/>
            <a:ext cx="832020" cy="299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91740" y="3687869"/>
            <a:ext cx="1631265"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Leading Load</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48" name="Content Placeholder 11"/>
          <p:cNvSpPr txBox="1">
            <a:spLocks/>
          </p:cNvSpPr>
          <p:nvPr/>
        </p:nvSpPr>
        <p:spPr bwMode="auto">
          <a:xfrm>
            <a:off x="265176" y="4985363"/>
            <a:ext cx="8595360" cy="56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1"/>
              </a:buClr>
              <a:buFont typeface="Wingdings 3" pitchFamily="18" charset="2"/>
              <a:buChar char=""/>
              <a:defRPr sz="2000" kern="1200">
                <a:solidFill>
                  <a:schemeClr val="tx1"/>
                </a:solidFill>
                <a:latin typeface="Calibri" pitchFamily="34" charset="0"/>
                <a:ea typeface="+mn-ea"/>
                <a:cs typeface="+mn-cs"/>
              </a:defRPr>
            </a:lvl1pPr>
            <a:lvl2pPr marL="547688" indent="-180975" algn="l" rtl="0" eaLnBrk="1" fontAlgn="base" hangingPunct="1">
              <a:spcBef>
                <a:spcPts val="300"/>
              </a:spcBef>
              <a:spcAft>
                <a:spcPct val="0"/>
              </a:spcAft>
              <a:buClr>
                <a:schemeClr val="tx1"/>
              </a:buClr>
              <a:buFont typeface="Calibri" pitchFamily="34" charset="0"/>
              <a:buChar char="‒"/>
              <a:defRPr kern="1200">
                <a:solidFill>
                  <a:schemeClr val="tx1"/>
                </a:solidFill>
                <a:latin typeface="Calibri" pitchFamily="34" charset="0"/>
                <a:ea typeface="+mn-ea"/>
                <a:cs typeface="+mn-cs"/>
              </a:defRPr>
            </a:lvl2pPr>
            <a:lvl3pPr marL="914400" indent="-168275" algn="l" rtl="0" eaLnBrk="1" fontAlgn="base" hangingPunct="1">
              <a:spcBef>
                <a:spcPts val="300"/>
              </a:spcBef>
              <a:spcAft>
                <a:spcPct val="0"/>
              </a:spcAft>
              <a:buClr>
                <a:schemeClr val="tx1"/>
              </a:buClr>
              <a:buFont typeface="Calibri" pitchFamily="34" charset="0"/>
              <a:buChar char="‒"/>
              <a:defRPr sz="1600" kern="1200">
                <a:solidFill>
                  <a:srgbClr val="000000"/>
                </a:solidFill>
                <a:latin typeface="Calibri" pitchFamily="34" charset="0"/>
                <a:ea typeface="+mn-ea"/>
                <a:cs typeface="+mn-cs"/>
              </a:defRPr>
            </a:lvl3pPr>
            <a:lvl4pPr marL="1371600" indent="-18256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4pPr>
            <a:lvl5pPr marL="1644650" indent="-163513" algn="l" rtl="0" eaLnBrk="1" fontAlgn="base" hangingPunct="1">
              <a:spcBef>
                <a:spcPts val="300"/>
              </a:spcBef>
              <a:spcAft>
                <a:spcPct val="0"/>
              </a:spcAft>
              <a:buClr>
                <a:schemeClr val="tx1"/>
              </a:buClr>
              <a:buFont typeface="Calibri" pitchFamily="34" charset="0"/>
              <a:buChar char="‒"/>
              <a:defRPr sz="12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2400" dirty="0" smtClean="0"/>
              <a:t>Memory time approximately time that a leading loads is active</a:t>
            </a:r>
          </a:p>
        </p:txBody>
      </p:sp>
      <p:sp>
        <p:nvSpPr>
          <p:cNvPr id="4" name="Left Brace 3"/>
          <p:cNvSpPr/>
          <p:nvPr/>
        </p:nvSpPr>
        <p:spPr>
          <a:xfrm rot="5400000">
            <a:off x="3015786" y="1992016"/>
            <a:ext cx="266215" cy="117873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5400000">
            <a:off x="5492739" y="1992015"/>
            <a:ext cx="266215" cy="1178731"/>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2088615" y="2074140"/>
            <a:ext cx="212336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Memory Time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30" name="TextBox 29"/>
          <p:cNvSpPr txBox="1"/>
          <p:nvPr/>
        </p:nvSpPr>
        <p:spPr>
          <a:xfrm>
            <a:off x="4568379" y="2040559"/>
            <a:ext cx="2123368"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smtClean="0">
                <a:ln>
                  <a:noFill/>
                </a:ln>
                <a:solidFill>
                  <a:schemeClr val="tx1"/>
                </a:solidFill>
                <a:effectLst/>
                <a:uLnTx/>
                <a:uFillTx/>
                <a:latin typeface="+mj-lt"/>
                <a:ea typeface="MS PGothic" pitchFamily="34" charset="-128"/>
                <a:cs typeface="+mn-cs"/>
              </a:rPr>
              <a:t>Memory Time</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Tree>
    <p:extLst>
      <p:ext uri="{BB962C8B-B14F-4D97-AF65-F5344CB8AC3E}">
        <p14:creationId xmlns="" xmlns:p14="http://schemas.microsoft.com/office/powerpoint/2010/main" val="772893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6" grpId="0"/>
      <p:bldP spid="4" grpId="0" animBg="1"/>
      <p:bldP spid="27"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Loads on AMD Processors</a:t>
            </a:r>
            <a:endParaRPr lang="en-US" dirty="0"/>
          </a:p>
        </p:txBody>
      </p:sp>
      <p:sp>
        <p:nvSpPr>
          <p:cNvPr id="6" name="Content Placeholder 11"/>
          <p:cNvSpPr>
            <a:spLocks noGrp="1"/>
          </p:cNvSpPr>
          <p:nvPr>
            <p:ph idx="1"/>
          </p:nvPr>
        </p:nvSpPr>
        <p:spPr>
          <a:xfrm>
            <a:off x="274388" y="1381123"/>
            <a:ext cx="8595360" cy="4937760"/>
          </a:xfrm>
        </p:spPr>
        <p:txBody>
          <a:bodyPr/>
          <a:lstStyle/>
          <a:p>
            <a:pPr marL="0" indent="0">
              <a:buNone/>
            </a:pPr>
            <a:r>
              <a:rPr lang="en-US" sz="2400" dirty="0" smtClean="0"/>
              <a:t>L2 cache misses held in Miss Address Buffer (MAB)</a:t>
            </a:r>
          </a:p>
          <a:p>
            <a:pPr lvl="1"/>
            <a:r>
              <a:rPr lang="en-US" sz="2000" dirty="0" smtClean="0"/>
              <a:t>MAB entries have a static priority (e.g. MAB0 is highest priority)</a:t>
            </a:r>
          </a:p>
          <a:p>
            <a:pPr lvl="1"/>
            <a:r>
              <a:rPr lang="en-US" sz="2000" dirty="0" smtClean="0"/>
              <a:t>Highest priority empty MAB holds the miss until it returns from memory</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pPr marL="0" indent="0">
              <a:buNone/>
            </a:pPr>
            <a:endParaRPr lang="en-US" sz="2200" dirty="0" smtClean="0"/>
          </a:p>
          <a:p>
            <a:pPr marL="0" indent="0">
              <a:buNone/>
            </a:pPr>
            <a:r>
              <a:rPr lang="en-US" sz="2200" dirty="0" smtClean="0"/>
              <a:t>Performance event 0x69 allows SW to count # of cycles with filled MABs</a:t>
            </a:r>
          </a:p>
        </p:txBody>
      </p:sp>
      <p:sp>
        <p:nvSpPr>
          <p:cNvPr id="4" name="Rectangle 3"/>
          <p:cNvSpPr/>
          <p:nvPr/>
        </p:nvSpPr>
        <p:spPr>
          <a:xfrm>
            <a:off x="753960" y="3370522"/>
            <a:ext cx="956930" cy="227802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CPU Core</a:t>
            </a:r>
          </a:p>
          <a:p>
            <a:pPr algn="ctr" fontAlgn="auto">
              <a:spcBef>
                <a:spcPts val="0"/>
              </a:spcBef>
              <a:spcAft>
                <a:spcPts val="0"/>
              </a:spcAft>
            </a:pPr>
            <a:r>
              <a:rPr lang="en-US" sz="2400" dirty="0" smtClean="0">
                <a:solidFill>
                  <a:schemeClr val="tx1"/>
                </a:solidFill>
              </a:rPr>
              <a:t>&amp;</a:t>
            </a:r>
          </a:p>
          <a:p>
            <a:pPr algn="ctr" fontAlgn="auto">
              <a:spcBef>
                <a:spcPts val="0"/>
              </a:spcBef>
              <a:spcAft>
                <a:spcPts val="0"/>
              </a:spcAft>
            </a:pPr>
            <a:r>
              <a:rPr lang="en-US" sz="2400" dirty="0" smtClean="0">
                <a:solidFill>
                  <a:schemeClr val="tx1"/>
                </a:solidFill>
              </a:rPr>
              <a:t>L1 Cache</a:t>
            </a:r>
            <a:endParaRPr lang="en-US" sz="2400" dirty="0">
              <a:solidFill>
                <a:schemeClr val="tx1"/>
              </a:solidFill>
            </a:endParaRPr>
          </a:p>
        </p:txBody>
      </p:sp>
      <p:sp>
        <p:nvSpPr>
          <p:cNvPr id="12" name="Rectangle 11"/>
          <p:cNvSpPr/>
          <p:nvPr/>
        </p:nvSpPr>
        <p:spPr>
          <a:xfrm>
            <a:off x="1710890" y="3370522"/>
            <a:ext cx="956930" cy="227802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L2 Cache</a:t>
            </a:r>
            <a:endParaRPr lang="en-US" sz="2400" dirty="0">
              <a:solidFill>
                <a:schemeClr val="tx1"/>
              </a:solidFill>
            </a:endParaRPr>
          </a:p>
        </p:txBody>
      </p:sp>
      <p:sp>
        <p:nvSpPr>
          <p:cNvPr id="13" name="Rectangle 12"/>
          <p:cNvSpPr/>
          <p:nvPr/>
        </p:nvSpPr>
        <p:spPr>
          <a:xfrm>
            <a:off x="6309604" y="3381153"/>
            <a:ext cx="1886460" cy="2267393"/>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400" dirty="0" smtClean="0">
                <a:solidFill>
                  <a:schemeClr val="tx1"/>
                </a:solidFill>
              </a:rPr>
              <a:t>L3 Cache &amp; DRAM</a:t>
            </a:r>
            <a:endParaRPr lang="en-US" sz="2400" dirty="0">
              <a:solidFill>
                <a:schemeClr val="tx1"/>
              </a:solidFill>
            </a:endParaRPr>
          </a:p>
        </p:txBody>
      </p:sp>
      <p:sp>
        <p:nvSpPr>
          <p:cNvPr id="5" name="Rectangle 4"/>
          <p:cNvSpPr/>
          <p:nvPr/>
        </p:nvSpPr>
        <p:spPr>
          <a:xfrm>
            <a:off x="510364" y="3211033"/>
            <a:ext cx="2380739" cy="2626241"/>
          </a:xfrm>
          <a:prstGeom prst="rect">
            <a:avLst/>
          </a:prstGeom>
          <a:noFill/>
          <a:ln>
            <a:solidFill>
              <a:schemeClr val="accent2"/>
            </a:solidFill>
            <a:prstDash val="dash"/>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7" name="TextBox 6"/>
          <p:cNvSpPr txBox="1"/>
          <p:nvPr/>
        </p:nvSpPr>
        <p:spPr>
          <a:xfrm>
            <a:off x="510364" y="2841701"/>
            <a:ext cx="238073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Core Clock Domain</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4" name="TextBox 13"/>
          <p:cNvSpPr txBox="1"/>
          <p:nvPr/>
        </p:nvSpPr>
        <p:spPr>
          <a:xfrm>
            <a:off x="6236817" y="2724191"/>
            <a:ext cx="1886459" cy="646331"/>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NB and Memory Clock Domains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5" name="TextBox 14"/>
          <p:cNvSpPr txBox="1"/>
          <p:nvPr/>
        </p:nvSpPr>
        <p:spPr>
          <a:xfrm>
            <a:off x="3448494" y="2862690"/>
            <a:ext cx="2380739" cy="369332"/>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2000" b="0" i="0" u="none" strike="noStrike" kern="1200" cap="none" spc="0" normalizeH="0" baseline="0" noProof="0" dirty="0" smtClean="0">
                <a:ln>
                  <a:noFill/>
                </a:ln>
                <a:solidFill>
                  <a:schemeClr val="tx1"/>
                </a:solidFill>
                <a:effectLst/>
                <a:uLnTx/>
                <a:uFillTx/>
                <a:latin typeface="+mj-lt"/>
                <a:ea typeface="MS PGothic" pitchFamily="34" charset="-128"/>
                <a:cs typeface="+mn-cs"/>
              </a:rPr>
              <a:t>Miss Address Buffers</a:t>
            </a:r>
            <a:endParaRPr kumimoji="0" lang="en-US" sz="2000" b="0" i="0" u="none" strike="noStrike" kern="1200" cap="none" spc="0" normalizeH="0" baseline="0" noProof="0" dirty="0">
              <a:ln>
                <a:noFill/>
              </a:ln>
              <a:solidFill>
                <a:schemeClr val="tx1"/>
              </a:solidFill>
              <a:effectLst/>
              <a:uLnTx/>
              <a:uFillTx/>
              <a:latin typeface="+mj-lt"/>
              <a:ea typeface="MS PGothic" pitchFamily="34" charset="-128"/>
              <a:cs typeface="+mn-cs"/>
            </a:endParaRPr>
          </a:p>
        </p:txBody>
      </p:sp>
      <p:sp>
        <p:nvSpPr>
          <p:cNvPr id="16" name="Rectangle 15"/>
          <p:cNvSpPr/>
          <p:nvPr/>
        </p:nvSpPr>
        <p:spPr>
          <a:xfrm>
            <a:off x="3511335" y="3370522"/>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MAB0</a:t>
            </a:r>
            <a:endParaRPr lang="en-US" sz="2000" dirty="0">
              <a:solidFill>
                <a:schemeClr val="tx1"/>
              </a:solidFill>
            </a:endParaRPr>
          </a:p>
        </p:txBody>
      </p:sp>
      <p:sp>
        <p:nvSpPr>
          <p:cNvPr id="17" name="Rectangle 16"/>
          <p:cNvSpPr/>
          <p:nvPr/>
        </p:nvSpPr>
        <p:spPr>
          <a:xfrm>
            <a:off x="3511335" y="3827722"/>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MAB1</a:t>
            </a:r>
            <a:endParaRPr lang="en-US" sz="2000" dirty="0">
              <a:solidFill>
                <a:schemeClr val="tx1"/>
              </a:solidFill>
            </a:endParaRPr>
          </a:p>
        </p:txBody>
      </p:sp>
      <p:sp>
        <p:nvSpPr>
          <p:cNvPr id="18" name="Rectangle 17"/>
          <p:cNvSpPr/>
          <p:nvPr/>
        </p:nvSpPr>
        <p:spPr>
          <a:xfrm>
            <a:off x="3511335" y="4280934"/>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MAB2</a:t>
            </a:r>
            <a:endParaRPr lang="en-US" sz="2000" dirty="0">
              <a:solidFill>
                <a:schemeClr val="tx1"/>
              </a:solidFill>
            </a:endParaRPr>
          </a:p>
        </p:txBody>
      </p:sp>
      <p:sp>
        <p:nvSpPr>
          <p:cNvPr id="19" name="Rectangle 18"/>
          <p:cNvSpPr/>
          <p:nvPr/>
        </p:nvSpPr>
        <p:spPr>
          <a:xfrm>
            <a:off x="3511335" y="4738134"/>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a:t>
            </a:r>
            <a:endParaRPr lang="en-US" sz="2000" dirty="0">
              <a:solidFill>
                <a:schemeClr val="tx1"/>
              </a:solidFill>
            </a:endParaRPr>
          </a:p>
        </p:txBody>
      </p:sp>
      <p:sp>
        <p:nvSpPr>
          <p:cNvPr id="20" name="Rectangle 19"/>
          <p:cNvSpPr/>
          <p:nvPr/>
        </p:nvSpPr>
        <p:spPr>
          <a:xfrm>
            <a:off x="3511335" y="5191346"/>
            <a:ext cx="2017593" cy="4572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err="1" smtClean="0">
                <a:solidFill>
                  <a:schemeClr val="tx1"/>
                </a:solidFill>
              </a:rPr>
              <a:t>MAB</a:t>
            </a:r>
            <a:r>
              <a:rPr lang="en-US" sz="2000" i="1" dirty="0" err="1" smtClean="0">
                <a:solidFill>
                  <a:schemeClr val="tx1"/>
                </a:solidFill>
              </a:rPr>
              <a:t>n</a:t>
            </a:r>
            <a:endParaRPr lang="en-US" sz="2000" dirty="0">
              <a:solidFill>
                <a:schemeClr val="tx1"/>
              </a:solidFill>
            </a:endParaRPr>
          </a:p>
        </p:txBody>
      </p:sp>
      <p:sp>
        <p:nvSpPr>
          <p:cNvPr id="22" name="Rectangle 21"/>
          <p:cNvSpPr/>
          <p:nvPr/>
        </p:nvSpPr>
        <p:spPr>
          <a:xfrm>
            <a:off x="3511335" y="3370522"/>
            <a:ext cx="201759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MAB0</a:t>
            </a:r>
            <a:endParaRPr lang="en-US" sz="2000" dirty="0">
              <a:solidFill>
                <a:schemeClr val="tx1"/>
              </a:solidFill>
            </a:endParaRPr>
          </a:p>
        </p:txBody>
      </p:sp>
      <p:sp>
        <p:nvSpPr>
          <p:cNvPr id="23" name="Right Arrow 22"/>
          <p:cNvSpPr/>
          <p:nvPr/>
        </p:nvSpPr>
        <p:spPr>
          <a:xfrm>
            <a:off x="2667820" y="3455580"/>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4" name="Right Arrow 23"/>
          <p:cNvSpPr/>
          <p:nvPr/>
        </p:nvSpPr>
        <p:spPr>
          <a:xfrm>
            <a:off x="5528928" y="3455582"/>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5" name="Right Arrow 24"/>
          <p:cNvSpPr/>
          <p:nvPr/>
        </p:nvSpPr>
        <p:spPr>
          <a:xfrm>
            <a:off x="2667820" y="3912782"/>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6" name="Rectangle 25"/>
          <p:cNvSpPr/>
          <p:nvPr/>
        </p:nvSpPr>
        <p:spPr>
          <a:xfrm>
            <a:off x="3511334" y="3827722"/>
            <a:ext cx="201759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MAB1</a:t>
            </a:r>
            <a:endParaRPr lang="en-US" sz="2000" dirty="0">
              <a:solidFill>
                <a:schemeClr val="tx1"/>
              </a:solidFill>
            </a:endParaRPr>
          </a:p>
        </p:txBody>
      </p:sp>
      <p:sp>
        <p:nvSpPr>
          <p:cNvPr id="28" name="Right Arrow 27"/>
          <p:cNvSpPr/>
          <p:nvPr/>
        </p:nvSpPr>
        <p:spPr>
          <a:xfrm>
            <a:off x="2667820" y="4380613"/>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29" name="Rectangle 28"/>
          <p:cNvSpPr/>
          <p:nvPr/>
        </p:nvSpPr>
        <p:spPr>
          <a:xfrm>
            <a:off x="3511335" y="4280934"/>
            <a:ext cx="2017593"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lang="en-US" sz="2000" dirty="0" smtClean="0">
                <a:solidFill>
                  <a:schemeClr val="tx1"/>
                </a:solidFill>
              </a:rPr>
              <a:t>MAB2</a:t>
            </a:r>
            <a:endParaRPr lang="en-US" sz="2000" dirty="0">
              <a:solidFill>
                <a:schemeClr val="tx1"/>
              </a:solidFill>
            </a:endParaRPr>
          </a:p>
        </p:txBody>
      </p:sp>
      <p:sp>
        <p:nvSpPr>
          <p:cNvPr id="31" name="Right Arrow 30"/>
          <p:cNvSpPr/>
          <p:nvPr/>
        </p:nvSpPr>
        <p:spPr>
          <a:xfrm rot="10800000">
            <a:off x="5528926" y="3455577"/>
            <a:ext cx="780675"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2" name="Right Arrow 31"/>
          <p:cNvSpPr/>
          <p:nvPr/>
        </p:nvSpPr>
        <p:spPr>
          <a:xfrm>
            <a:off x="5528930" y="3908319"/>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
        <p:nvSpPr>
          <p:cNvPr id="33" name="Right Arrow 32"/>
          <p:cNvSpPr/>
          <p:nvPr/>
        </p:nvSpPr>
        <p:spPr>
          <a:xfrm>
            <a:off x="5528930" y="4369982"/>
            <a:ext cx="780674" cy="287079"/>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3200" dirty="0">
              <a:solidFill>
                <a:schemeClr val="tx2"/>
              </a:solidFill>
            </a:endParaRPr>
          </a:p>
        </p:txBody>
      </p:sp>
    </p:spTree>
    <p:extLst>
      <p:ext uri="{BB962C8B-B14F-4D97-AF65-F5344CB8AC3E}">
        <p14:creationId xmlns="" xmlns:p14="http://schemas.microsoft.com/office/powerpoint/2010/main" val="120111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xit" presetSubtype="0" fill="hold" grpId="1" nodeType="afterEffect">
                                  <p:stCondLst>
                                    <p:cond delay="50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2"/>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3" grpId="2" animBg="1"/>
      <p:bldP spid="24" grpId="0" animBg="1"/>
      <p:bldP spid="24" grpId="1" animBg="1"/>
      <p:bldP spid="25" grpId="0" animBg="1"/>
      <p:bldP spid="25" grpId="1" animBg="1"/>
      <p:bldP spid="26" grpId="0" animBg="1"/>
      <p:bldP spid="28" grpId="0" animBg="1"/>
      <p:bldP spid="28" grpId="1" animBg="1"/>
      <p:bldP spid="29" grpId="0" animBg="1"/>
      <p:bldP spid="31" grpId="0" animBg="1"/>
      <p:bldP spid="31" grpId="1" animBg="1"/>
      <p:bldP spid="32" grpId="0" animBg="1"/>
      <p:bldP spid="32" grpId="1" animBg="1"/>
      <p:bldP spid="33" grpId="0" animBg="1"/>
      <p:bldP spid="3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Estimation Model: LL-MAB</a:t>
            </a:r>
            <a:endParaRPr lang="en-US" dirty="0"/>
          </a:p>
        </p:txBody>
      </p:sp>
      <p:sp>
        <p:nvSpPr>
          <p:cNvPr id="6" name="Content Placeholder 11"/>
          <p:cNvSpPr>
            <a:spLocks noGrp="1"/>
          </p:cNvSpPr>
          <p:nvPr>
            <p:ph idx="1"/>
          </p:nvPr>
        </p:nvSpPr>
        <p:spPr>
          <a:xfrm>
            <a:off x="274388" y="1381123"/>
            <a:ext cx="8595360" cy="4937760"/>
          </a:xfrm>
        </p:spPr>
        <p:txBody>
          <a:bodyPr/>
          <a:lstStyle/>
          <a:p>
            <a:pPr marL="0" indent="0">
              <a:buNone/>
            </a:pPr>
            <a:r>
              <a:rPr lang="en-US" sz="2400" dirty="0" smtClean="0"/>
              <a:t>Measure occupancy time of </a:t>
            </a:r>
            <a:r>
              <a:rPr lang="en-US" sz="2400" dirty="0"/>
              <a:t>the highest-priority </a:t>
            </a:r>
            <a:r>
              <a:rPr lang="en-US" sz="2400" dirty="0" smtClean="0"/>
              <a:t>MAB</a:t>
            </a:r>
            <a:endParaRPr lang="en-US" sz="2400" dirty="0"/>
          </a:p>
          <a:p>
            <a:pPr lvl="1"/>
            <a:r>
              <a:rPr lang="en-US" sz="2200" dirty="0" smtClean="0"/>
              <a:t>HW </a:t>
            </a:r>
            <a:r>
              <a:rPr lang="en-US" sz="2200" dirty="0"/>
              <a:t>event 1: CPU Clocks not Halted (for Execution Time</a:t>
            </a:r>
            <a:r>
              <a:rPr lang="en-US" sz="2200" dirty="0" smtClean="0"/>
              <a:t>)</a:t>
            </a:r>
          </a:p>
          <a:p>
            <a:pPr lvl="2"/>
            <a:r>
              <a:rPr lang="en-US" sz="2000" dirty="0" smtClean="0"/>
              <a:t>Performance Event 0x76</a:t>
            </a:r>
            <a:endParaRPr lang="en-US" sz="2000" dirty="0"/>
          </a:p>
          <a:p>
            <a:pPr lvl="1"/>
            <a:r>
              <a:rPr lang="en-US" sz="2200" dirty="0"/>
              <a:t>HW event 2: MAB Wait </a:t>
            </a:r>
            <a:r>
              <a:rPr lang="en-US" sz="2200" dirty="0" smtClean="0"/>
              <a:t>Cycles (for </a:t>
            </a:r>
            <a:r>
              <a:rPr lang="en-US" sz="2200" dirty="0"/>
              <a:t>Memory Time</a:t>
            </a:r>
            <a:r>
              <a:rPr lang="en-US" sz="2200" dirty="0" smtClean="0"/>
              <a:t>)</a:t>
            </a:r>
          </a:p>
          <a:p>
            <a:pPr lvl="2"/>
            <a:r>
              <a:rPr lang="en-US" sz="2000" dirty="0" smtClean="0"/>
              <a:t>Performance Event 0x69</a:t>
            </a:r>
          </a:p>
          <a:p>
            <a:pPr lvl="2"/>
            <a:r>
              <a:rPr lang="en-US" sz="2000" dirty="0" smtClean="0"/>
              <a:t>Family 15h Processors: Unit Mask 0</a:t>
            </a:r>
          </a:p>
          <a:p>
            <a:pPr marL="0" indent="0">
              <a:buNone/>
            </a:pPr>
            <a:endParaRPr lang="en-US" sz="2400" dirty="0" smtClean="0"/>
          </a:p>
        </p:txBody>
      </p:sp>
      <mc:AlternateContent xmlns:mc="http://schemas.openxmlformats.org/markup-compatibility/2006">
        <mc:Choice xmlns="" xmlns:a14="http://schemas.microsoft.com/office/drawing/2010/main" Requires="a14">
          <p:sp>
            <p:nvSpPr>
              <p:cNvPr id="4" name="矩形 3"/>
              <p:cNvSpPr/>
              <p:nvPr/>
            </p:nvSpPr>
            <p:spPr>
              <a:xfrm>
                <a:off x="5" y="4142812"/>
                <a:ext cx="9143998" cy="400110"/>
              </a:xfrm>
              <a:prstGeom prst="rect">
                <a:avLst/>
              </a:prstGeom>
            </p:spPr>
            <p:txBody>
              <a:bodyPr wrap="square">
                <a:spAutoFit/>
              </a:bodyPr>
              <a:lstStyle/>
              <a:p>
                <a:pPr marL="230187" lvl="1" indent="0" algn="ctr">
                  <a:buNone/>
                </a:pPr>
                <a14:m>
                  <m:oMath xmlns:m="http://schemas.openxmlformats.org/officeDocument/2006/math">
                    <m:r>
                      <a:rPr lang="en-US" altLang="zh-CN" sz="2000" i="1" smtClean="0">
                        <a:latin typeface="Cambria Math"/>
                      </a:rPr>
                      <m:t>𝑀𝑒𝑚𝑜𝑟𝑦</m:t>
                    </m:r>
                    <m:r>
                      <a:rPr lang="en-US" altLang="zh-CN" sz="2000" i="1" smtClean="0">
                        <a:latin typeface="Cambria Math"/>
                      </a:rPr>
                      <m:t> </m:t>
                    </m:r>
                    <m:r>
                      <a:rPr lang="en-US" altLang="zh-CN" sz="2000" i="1" smtClean="0">
                        <a:latin typeface="Cambria Math"/>
                      </a:rPr>
                      <m:t>𝑇𝑖𝑚𝑒</m:t>
                    </m:r>
                    <m:d>
                      <m:dPr>
                        <m:ctrlPr>
                          <a:rPr lang="en-US" altLang="zh-CN" sz="2000" i="1">
                            <a:latin typeface="Cambria Math"/>
                          </a:rPr>
                        </m:ctrlPr>
                      </m:dPr>
                      <m:e>
                        <m:r>
                          <a:rPr lang="en-US" altLang="zh-CN" sz="2000" i="1">
                            <a:latin typeface="Cambria Math"/>
                          </a:rPr>
                          <m:t>𝑓</m:t>
                        </m:r>
                        <m:r>
                          <a:rPr lang="en-US" altLang="zh-CN" sz="2000" b="0" i="1" smtClean="0">
                            <a:latin typeface="Cambria Math"/>
                          </a:rPr>
                          <m:t>1</m:t>
                        </m:r>
                      </m:e>
                    </m:d>
                    <m:r>
                      <a:rPr lang="en-US" altLang="zh-CN" sz="2000" i="1">
                        <a:latin typeface="Cambria Math"/>
                      </a:rPr>
                      <m:t>=</m:t>
                    </m:r>
                  </m:oMath>
                </a14:m>
                <a:r>
                  <a:rPr lang="en-US" altLang="zh-CN" sz="2000" dirty="0"/>
                  <a:t> </a:t>
                </a:r>
                <a14:m>
                  <m:oMath xmlns:m="http://schemas.openxmlformats.org/officeDocument/2006/math">
                    <m:r>
                      <a:rPr lang="en-US" altLang="zh-CN" sz="2000" b="0" i="1" smtClean="0">
                        <a:solidFill>
                          <a:srgbClr val="FF0000"/>
                        </a:solidFill>
                        <a:latin typeface="Cambria Math"/>
                      </a:rPr>
                      <m:t>𝑀𝐴𝐵</m:t>
                    </m:r>
                    <m:r>
                      <a:rPr lang="en-US" altLang="zh-CN" sz="2000" b="0" i="1" smtClean="0">
                        <a:solidFill>
                          <a:srgbClr val="FF0000"/>
                        </a:solidFill>
                        <a:latin typeface="Cambria Math"/>
                      </a:rPr>
                      <m:t> </m:t>
                    </m:r>
                    <m:r>
                      <a:rPr lang="en-US" altLang="zh-CN" sz="2000" b="0" i="1" smtClean="0">
                        <a:solidFill>
                          <a:srgbClr val="FF0000"/>
                        </a:solidFill>
                        <a:latin typeface="Cambria Math"/>
                      </a:rPr>
                      <m:t>𝑊𝑎𝑖𝑡</m:t>
                    </m:r>
                    <m:r>
                      <a:rPr lang="en-US" altLang="zh-CN" sz="2000" b="0" i="1" smtClean="0">
                        <a:solidFill>
                          <a:srgbClr val="FF0000"/>
                        </a:solidFill>
                        <a:latin typeface="Cambria Math"/>
                      </a:rPr>
                      <m:t> </m:t>
                    </m:r>
                    <m:r>
                      <a:rPr lang="en-US" altLang="zh-CN" sz="2000" b="0" i="1" smtClean="0">
                        <a:solidFill>
                          <a:srgbClr val="FF0000"/>
                        </a:solidFill>
                        <a:latin typeface="Cambria Math"/>
                      </a:rPr>
                      <m:t>𝐶𝑦𝑐𝑙𝑒𝑠</m:t>
                    </m:r>
                    <m:r>
                      <a:rPr lang="en-US" altLang="zh-CN" sz="2000" i="1">
                        <a:solidFill>
                          <a:srgbClr val="FF0000"/>
                        </a:solidFill>
                        <a:latin typeface="Cambria Math"/>
                      </a:rPr>
                      <m:t>(</m:t>
                    </m:r>
                    <m:r>
                      <a:rPr lang="en-US" altLang="zh-CN" sz="2000" i="1">
                        <a:solidFill>
                          <a:srgbClr val="FF0000"/>
                        </a:solidFill>
                        <a:latin typeface="Cambria Math"/>
                      </a:rPr>
                      <m:t>𝑓</m:t>
                    </m:r>
                    <m:r>
                      <a:rPr lang="en-US" altLang="zh-CN" sz="2000" i="1">
                        <a:solidFill>
                          <a:srgbClr val="FF0000"/>
                        </a:solidFill>
                        <a:latin typeface="Cambria Math"/>
                      </a:rPr>
                      <m:t>1)/(</m:t>
                    </m:r>
                    <m:r>
                      <a:rPr lang="en-US" altLang="zh-CN" sz="2000" i="1" smtClean="0">
                        <a:solidFill>
                          <a:schemeClr val="tx1"/>
                        </a:solidFill>
                        <a:latin typeface="Cambria Math"/>
                      </a:rPr>
                      <m:t>𝑓</m:t>
                    </m:r>
                    <m:r>
                      <a:rPr lang="en-US" altLang="zh-CN" sz="2000" i="1">
                        <a:latin typeface="Cambria Math"/>
                      </a:rPr>
                      <m:t>1</m:t>
                    </m:r>
                    <m:r>
                      <a:rPr lang="en-US" altLang="zh-CN" sz="2000" b="0" i="1" smtClean="0">
                        <a:latin typeface="Cambria Math"/>
                      </a:rPr>
                      <m:t>)</m:t>
                    </m:r>
                  </m:oMath>
                </a14:m>
                <a:endParaRPr lang="en-US" altLang="zh-CN" sz="2000" dirty="0">
                  <a:latin typeface="Times New Roman" pitchFamily="18" charset="0"/>
                  <a:cs typeface="Times New Roman"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5" y="4142812"/>
                <a:ext cx="9143998" cy="400110"/>
              </a:xfrm>
              <a:prstGeom prst="rect">
                <a:avLst/>
              </a:prstGeom>
              <a:blipFill rotWithShape="1">
                <a:blip r:embed="rId3" cstate="print"/>
                <a:stretch>
                  <a:fillRect b="-15385"/>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5" name="矩形 4"/>
              <p:cNvSpPr/>
              <p:nvPr/>
            </p:nvSpPr>
            <p:spPr>
              <a:xfrm>
                <a:off x="5" y="5448052"/>
                <a:ext cx="9144000" cy="400110"/>
              </a:xfrm>
              <a:prstGeom prst="rect">
                <a:avLst/>
              </a:prstGeom>
            </p:spPr>
            <p:txBody>
              <a:bodyPr wrap="square">
                <a:spAutoFit/>
              </a:bodyPr>
              <a:lstStyle/>
              <a:p>
                <a:pPr marL="230187" lvl="1" indent="0" algn="r">
                  <a:buNone/>
                </a:pPr>
                <a14:m>
                  <m:oMathPara xmlns:m="http://schemas.openxmlformats.org/officeDocument/2006/math">
                    <m:oMathParaPr>
                      <m:jc m:val="center"/>
                    </m:oMathParaPr>
                    <m:oMath xmlns:m="http://schemas.openxmlformats.org/officeDocument/2006/math">
                      <m:r>
                        <a:rPr lang="en-US" altLang="zh-CN" sz="2000" i="1" smtClean="0">
                          <a:latin typeface="Cambria Math"/>
                        </a:rPr>
                        <m:t>𝐸𝑥𝑒𝑐𝑢𝑡𝑖𝑜𝑛</m:t>
                      </m:r>
                      <m:r>
                        <a:rPr lang="en-US" altLang="zh-CN" sz="2000" i="1" smtClean="0">
                          <a:latin typeface="Cambria Math"/>
                        </a:rPr>
                        <m:t> </m:t>
                      </m:r>
                      <m:r>
                        <a:rPr lang="en-US" altLang="zh-CN" sz="2000" i="1" smtClean="0">
                          <a:latin typeface="Cambria Math"/>
                        </a:rPr>
                        <m:t>𝑇𝑖𝑚𝑒</m:t>
                      </m:r>
                      <m:d>
                        <m:dPr>
                          <m:ctrlPr>
                            <a:rPr lang="en-US" altLang="zh-CN" sz="2000" i="1">
                              <a:latin typeface="Cambria Math"/>
                            </a:rPr>
                          </m:ctrlPr>
                        </m:dPr>
                        <m:e>
                          <m:r>
                            <a:rPr lang="en-US" altLang="zh-CN" sz="2000" b="0" i="1" smtClean="0">
                              <a:latin typeface="Cambria Math"/>
                            </a:rPr>
                            <m:t>𝑓</m:t>
                          </m:r>
                          <m:r>
                            <a:rPr lang="en-US" altLang="zh-CN" sz="2000" b="0" i="1" smtClean="0">
                              <a:latin typeface="Cambria Math"/>
                            </a:rPr>
                            <m:t>2</m:t>
                          </m:r>
                        </m:e>
                      </m:d>
                      <m:r>
                        <a:rPr lang="en-US" altLang="zh-CN" sz="2000" i="1">
                          <a:latin typeface="Cambria Math"/>
                        </a:rPr>
                        <m:t>=</m:t>
                      </m:r>
                      <m:r>
                        <a:rPr lang="en-US" altLang="zh-CN" sz="2000" i="1">
                          <a:latin typeface="Cambria Math"/>
                        </a:rPr>
                        <m:t>𝐶𝑜𝑟𝑒</m:t>
                      </m:r>
                      <m:r>
                        <a:rPr lang="en-US" altLang="zh-CN" sz="2000" i="1">
                          <a:latin typeface="Cambria Math"/>
                        </a:rPr>
                        <m:t> </m:t>
                      </m:r>
                      <m:r>
                        <a:rPr lang="en-US" altLang="zh-CN" sz="2000" i="1">
                          <a:latin typeface="Cambria Math"/>
                        </a:rPr>
                        <m:t>𝑇𝑖𝑚𝑒</m:t>
                      </m:r>
                      <m:d>
                        <m:dPr>
                          <m:ctrlPr>
                            <a:rPr lang="en-US" altLang="zh-CN" sz="2000" i="1">
                              <a:latin typeface="Cambria Math"/>
                            </a:rPr>
                          </m:ctrlPr>
                        </m:dPr>
                        <m:e>
                          <m:r>
                            <a:rPr lang="en-US" altLang="zh-CN" sz="2000" i="1">
                              <a:latin typeface="Cambria Math"/>
                            </a:rPr>
                            <m:t>𝑓</m:t>
                          </m:r>
                          <m:r>
                            <a:rPr lang="en-US" altLang="zh-CN" sz="2000" b="0" i="1" smtClean="0">
                              <a:latin typeface="Cambria Math"/>
                            </a:rPr>
                            <m:t>1</m:t>
                          </m:r>
                        </m:e>
                      </m:d>
                      <m:r>
                        <a:rPr lang="en-US" altLang="zh-CN" sz="2000" i="1">
                          <a:latin typeface="Cambria Math"/>
                        </a:rPr>
                        <m:t>∗</m:t>
                      </m:r>
                      <m:r>
                        <a:rPr lang="en-US" altLang="zh-CN" sz="2000" i="1">
                          <a:latin typeface="Cambria Math"/>
                        </a:rPr>
                        <m:t>𝑓</m:t>
                      </m:r>
                      <m:r>
                        <a:rPr lang="en-US" altLang="zh-CN" sz="2000" b="0" i="1" smtClean="0">
                          <a:latin typeface="Cambria Math"/>
                        </a:rPr>
                        <m:t>1</m:t>
                      </m:r>
                      <m:r>
                        <a:rPr lang="en-US" altLang="zh-CN" sz="2000" i="1">
                          <a:latin typeface="Cambria Math"/>
                        </a:rPr>
                        <m:t>/</m:t>
                      </m:r>
                      <m:r>
                        <a:rPr lang="en-US" altLang="zh-CN" sz="2000" b="0" i="1" smtClean="0">
                          <a:latin typeface="Cambria Math"/>
                        </a:rPr>
                        <m:t>𝑓</m:t>
                      </m:r>
                      <m:r>
                        <a:rPr lang="en-US" altLang="zh-CN" sz="2000" b="0" i="1" smtClean="0">
                          <a:latin typeface="Cambria Math"/>
                        </a:rPr>
                        <m:t>2+</m:t>
                      </m:r>
                      <m:r>
                        <a:rPr lang="en-US" altLang="zh-CN" sz="2000" i="1">
                          <a:latin typeface="Cambria Math"/>
                        </a:rPr>
                        <m:t>𝑀𝑒𝑚𝑜𝑟𝑦</m:t>
                      </m:r>
                      <m:r>
                        <a:rPr lang="en-US" altLang="zh-CN" sz="2000" i="1">
                          <a:latin typeface="Cambria Math"/>
                        </a:rPr>
                        <m:t> </m:t>
                      </m:r>
                      <m:r>
                        <a:rPr lang="en-US" altLang="zh-CN" sz="2000" i="1">
                          <a:latin typeface="Cambria Math"/>
                        </a:rPr>
                        <m:t>𝑇𝑖𝑚𝑒</m:t>
                      </m:r>
                      <m:r>
                        <a:rPr lang="en-US" altLang="zh-CN" sz="2000" i="1">
                          <a:latin typeface="Cambria Math"/>
                        </a:rPr>
                        <m:t>(</m:t>
                      </m:r>
                      <m:r>
                        <a:rPr lang="en-US" altLang="zh-CN" sz="2000" i="1">
                          <a:latin typeface="Cambria Math"/>
                        </a:rPr>
                        <m:t>𝑓</m:t>
                      </m:r>
                      <m:r>
                        <a:rPr lang="en-US" altLang="zh-CN" sz="2000" b="0" i="1" smtClean="0">
                          <a:latin typeface="Cambria Math"/>
                        </a:rPr>
                        <m:t>1</m:t>
                      </m:r>
                      <m:r>
                        <a:rPr lang="en-US" altLang="zh-CN" sz="2000" i="1">
                          <a:latin typeface="Cambria Math"/>
                        </a:rPr>
                        <m:t>)</m:t>
                      </m:r>
                    </m:oMath>
                  </m:oMathPara>
                </a14:m>
                <a:endParaRPr lang="en-US" altLang="zh-CN" sz="2000" dirty="0">
                  <a:latin typeface="Times New Roman" pitchFamily="18" charset="0"/>
                  <a:cs typeface="Times New Roman"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5" y="5448052"/>
                <a:ext cx="9144000" cy="400110"/>
              </a:xfrm>
              <a:prstGeom prst="rect">
                <a:avLst/>
              </a:prstGeom>
              <a:blipFill rotWithShape="1">
                <a:blip r:embed="rId4" cstate="print"/>
                <a:stretch>
                  <a:fillRect b="-16923"/>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7" name="矩形 5"/>
              <p:cNvSpPr/>
              <p:nvPr/>
            </p:nvSpPr>
            <p:spPr>
              <a:xfrm>
                <a:off x="2" y="4773486"/>
                <a:ext cx="9144000" cy="400110"/>
              </a:xfrm>
              <a:prstGeom prst="rect">
                <a:avLst/>
              </a:prstGeom>
            </p:spPr>
            <p:txBody>
              <a:bodyPr wrap="square">
                <a:spAutoFit/>
              </a:bodyPr>
              <a:lstStyle/>
              <a:p>
                <a:pPr marL="230187" lvl="1" indent="0" algn="ctr">
                  <a:buNone/>
                </a:pPr>
                <a14:m>
                  <m:oMath xmlns:m="http://schemas.openxmlformats.org/officeDocument/2006/math">
                    <m:r>
                      <a:rPr lang="en-US" altLang="zh-CN" sz="2000" b="0" i="1" smtClean="0">
                        <a:latin typeface="Cambria Math"/>
                      </a:rPr>
                      <m:t>𝐶𝑜𝑟𝑒</m:t>
                    </m:r>
                    <m:r>
                      <a:rPr lang="en-US" altLang="zh-CN" sz="2000" b="0" i="1" smtClean="0">
                        <a:latin typeface="Cambria Math"/>
                      </a:rPr>
                      <m:t> </m:t>
                    </m:r>
                    <m:r>
                      <a:rPr lang="en-US" altLang="zh-CN" sz="2000" i="1" smtClean="0">
                        <a:latin typeface="Cambria Math"/>
                      </a:rPr>
                      <m:t>𝑇𝑖𝑚𝑒</m:t>
                    </m:r>
                    <m:d>
                      <m:dPr>
                        <m:ctrlPr>
                          <a:rPr lang="en-US" altLang="zh-CN" sz="2000" i="1">
                            <a:latin typeface="Cambria Math"/>
                          </a:rPr>
                        </m:ctrlPr>
                      </m:dPr>
                      <m:e>
                        <m:r>
                          <a:rPr lang="en-US" altLang="zh-CN" sz="2000" i="1">
                            <a:latin typeface="Cambria Math"/>
                          </a:rPr>
                          <m:t>𝑓</m:t>
                        </m:r>
                        <m:r>
                          <a:rPr lang="en-US" altLang="zh-CN" sz="2000" b="0" i="1" smtClean="0">
                            <a:latin typeface="Cambria Math"/>
                          </a:rPr>
                          <m:t>1</m:t>
                        </m:r>
                      </m:e>
                    </m:d>
                    <m:r>
                      <a:rPr lang="en-US" altLang="zh-CN" sz="2000" i="1">
                        <a:latin typeface="Cambria Math"/>
                      </a:rPr>
                      <m:t>=</m:t>
                    </m:r>
                    <m:r>
                      <a:rPr lang="en-US" altLang="zh-CN" sz="2000" i="1">
                        <a:latin typeface="Cambria Math"/>
                      </a:rPr>
                      <m:t>𝐸𝑥𝑒𝑐𝑢𝑡𝑖𝑜𝑛</m:t>
                    </m:r>
                    <m:r>
                      <a:rPr lang="en-US" altLang="zh-CN" sz="2000" i="1">
                        <a:latin typeface="Cambria Math"/>
                      </a:rPr>
                      <m:t> </m:t>
                    </m:r>
                    <m:r>
                      <a:rPr lang="en-US" altLang="zh-CN" sz="2000" i="1">
                        <a:latin typeface="Cambria Math"/>
                      </a:rPr>
                      <m:t>𝑇𝑖𝑚𝑒</m:t>
                    </m:r>
                    <m:d>
                      <m:dPr>
                        <m:ctrlPr>
                          <a:rPr lang="en-US" altLang="zh-CN" sz="2000" i="1">
                            <a:latin typeface="Cambria Math"/>
                          </a:rPr>
                        </m:ctrlPr>
                      </m:dPr>
                      <m:e>
                        <m:r>
                          <a:rPr lang="en-US" altLang="zh-CN" sz="2000" i="1">
                            <a:latin typeface="Cambria Math"/>
                          </a:rPr>
                          <m:t>𝑓</m:t>
                        </m:r>
                        <m:r>
                          <a:rPr lang="en-US" altLang="zh-CN" sz="2000" b="0" i="1" smtClean="0">
                            <a:latin typeface="Cambria Math"/>
                          </a:rPr>
                          <m:t>1</m:t>
                        </m:r>
                      </m:e>
                    </m:d>
                  </m:oMath>
                </a14:m>
                <a:r>
                  <a:rPr lang="en-US" altLang="zh-CN" sz="2000" dirty="0" smtClean="0">
                    <a:latin typeface="Times New Roman" pitchFamily="18" charset="0"/>
                    <a:cs typeface="Times New Roman" pitchFamily="18" charset="0"/>
                  </a:rPr>
                  <a:t>-</a:t>
                </a:r>
                <a14:m>
                  <m:oMath xmlns:m="http://schemas.openxmlformats.org/officeDocument/2006/math">
                    <m:r>
                      <a:rPr lang="en-US" altLang="zh-CN" sz="2000" i="1">
                        <a:latin typeface="Cambria Math"/>
                      </a:rPr>
                      <m:t>𝑀𝑒𝑚𝑜𝑟𝑦</m:t>
                    </m:r>
                    <m:r>
                      <a:rPr lang="en-US" altLang="zh-CN" sz="2000" i="1">
                        <a:latin typeface="Cambria Math"/>
                      </a:rPr>
                      <m:t> </m:t>
                    </m:r>
                    <m:r>
                      <a:rPr lang="en-US" altLang="zh-CN" sz="2000" i="1">
                        <a:latin typeface="Cambria Math"/>
                      </a:rPr>
                      <m:t>𝑇𝑖𝑚𝑒</m:t>
                    </m:r>
                    <m:d>
                      <m:dPr>
                        <m:ctrlPr>
                          <a:rPr lang="en-US" altLang="zh-CN" sz="2000" i="1">
                            <a:latin typeface="Cambria Math"/>
                          </a:rPr>
                        </m:ctrlPr>
                      </m:dPr>
                      <m:e>
                        <m:r>
                          <a:rPr lang="en-US" altLang="zh-CN" sz="2000" i="1">
                            <a:latin typeface="Cambria Math"/>
                          </a:rPr>
                          <m:t>𝑓</m:t>
                        </m:r>
                        <m:r>
                          <a:rPr lang="en-US" altLang="zh-CN" sz="2000" i="1">
                            <a:latin typeface="Cambria Math"/>
                          </a:rPr>
                          <m:t>1</m:t>
                        </m:r>
                      </m:e>
                    </m:d>
                  </m:oMath>
                </a14:m>
                <a:endParaRPr lang="en-US" altLang="zh-CN" sz="2000" dirty="0">
                  <a:latin typeface="Times New Roman" pitchFamily="18" charset="0"/>
                  <a:cs typeface="Times New Roman" pitchFamily="18" charset="0"/>
                </a:endParaRPr>
              </a:p>
            </p:txBody>
          </p:sp>
        </mc:Choice>
        <mc:Fallback>
          <p:sp>
            <p:nvSpPr>
              <p:cNvPr id="7" name="矩形 5"/>
              <p:cNvSpPr>
                <a:spLocks noRot="1" noChangeAspect="1" noMove="1" noResize="1" noEditPoints="1" noAdjustHandles="1" noChangeArrowheads="1" noChangeShapeType="1" noTextEdit="1"/>
              </p:cNvSpPr>
              <p:nvPr/>
            </p:nvSpPr>
            <p:spPr>
              <a:xfrm>
                <a:off x="2" y="4773486"/>
                <a:ext cx="9144000" cy="400110"/>
              </a:xfrm>
              <a:prstGeom prst="rect">
                <a:avLst/>
              </a:prstGeom>
              <a:blipFill rotWithShape="1">
                <a:blip r:embed="rId5" cstate="print"/>
                <a:stretch>
                  <a:fillRect t="-7576" b="-25758"/>
                </a:stretch>
              </a:blipFill>
            </p:spPr>
            <p:txBody>
              <a:bodyPr/>
              <a:lstStyle/>
              <a:p>
                <a:r>
                  <a:rPr lang="en-US">
                    <a:noFill/>
                  </a:rPr>
                  <a:t> </a:t>
                </a:r>
              </a:p>
            </p:txBody>
          </p:sp>
        </mc:Fallback>
      </mc:AlternateContent>
    </p:spTree>
    <p:extLst>
      <p:ext uri="{BB962C8B-B14F-4D97-AF65-F5344CB8AC3E}">
        <p14:creationId xmlns="" xmlns:p14="http://schemas.microsoft.com/office/powerpoint/2010/main" val="7435304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Performance Predictors</a:t>
            </a:r>
            <a:endParaRPr lang="en-US" dirty="0"/>
          </a:p>
        </p:txBody>
      </p:sp>
      <p:sp>
        <p:nvSpPr>
          <p:cNvPr id="6" name="Content Placeholder 11"/>
          <p:cNvSpPr>
            <a:spLocks noGrp="1"/>
          </p:cNvSpPr>
          <p:nvPr>
            <p:ph idx="1"/>
          </p:nvPr>
        </p:nvSpPr>
        <p:spPr>
          <a:xfrm>
            <a:off x="274388" y="1381123"/>
            <a:ext cx="8595360" cy="4937760"/>
          </a:xfrm>
        </p:spPr>
        <p:txBody>
          <a:bodyPr/>
          <a:lstStyle/>
          <a:p>
            <a:r>
              <a:rPr lang="en-US" sz="2400" dirty="0" smtClean="0"/>
              <a:t>Run benchmarks at frequency 1, estimate runtime at frequency 2</a:t>
            </a:r>
          </a:p>
          <a:p>
            <a:r>
              <a:rPr lang="en-US" sz="2400" dirty="0" smtClean="0">
                <a:latin typeface="Calibri"/>
                <a:cs typeface="Calibri"/>
              </a:rPr>
              <a:t>Run benchmark at frequency 2.</a:t>
            </a:r>
          </a:p>
          <a:p>
            <a:pPr lvl="1"/>
            <a:r>
              <a:rPr lang="en-US" sz="2200" dirty="0" smtClean="0">
                <a:latin typeface="Calibri"/>
                <a:cs typeface="Calibri"/>
              </a:rPr>
              <a:t>Difference between observed and estimated is </a:t>
            </a:r>
            <a:r>
              <a:rPr lang="en-US" sz="2200" b="1" dirty="0" smtClean="0">
                <a:latin typeface="Calibri"/>
                <a:cs typeface="Calibri"/>
              </a:rPr>
              <a:t>estimation error.</a:t>
            </a:r>
            <a:endParaRPr lang="en-US" sz="2200" dirty="0" smtClean="0">
              <a:latin typeface="Calibri"/>
              <a:cs typeface="Calibri"/>
            </a:endParaRPr>
          </a:p>
          <a:p>
            <a:endParaRPr lang="en-US" sz="2400" dirty="0" smtClean="0">
              <a:latin typeface="Calibri"/>
              <a:cs typeface="Calibri"/>
            </a:endParaRPr>
          </a:p>
          <a:p>
            <a:r>
              <a:rPr lang="en-US" sz="2400" dirty="0" smtClean="0">
                <a:latin typeface="Calibri"/>
                <a:cs typeface="Calibri"/>
              </a:rPr>
              <a:t>Estimation mechanisms:</a:t>
            </a:r>
          </a:p>
          <a:p>
            <a:pPr lvl="1"/>
            <a:r>
              <a:rPr lang="en-US" sz="2200" dirty="0" smtClean="0">
                <a:latin typeface="Calibri"/>
                <a:cs typeface="Calibri"/>
              </a:rPr>
              <a:t>Linear: Performance scales exactly with frequency (like bzip2)</a:t>
            </a:r>
          </a:p>
          <a:p>
            <a:pPr lvl="1"/>
            <a:r>
              <a:rPr lang="en-US" sz="2200" dirty="0" smtClean="0">
                <a:latin typeface="Calibri"/>
                <a:cs typeface="Calibri"/>
              </a:rPr>
              <a:t>Green Governor:</a:t>
            </a:r>
          </a:p>
          <a:p>
            <a:pPr lvl="2"/>
            <a:r>
              <a:rPr lang="en-US" sz="2000" dirty="0" smtClean="0">
                <a:latin typeface="Calibri"/>
                <a:cs typeface="Calibri"/>
              </a:rPr>
              <a:t>Count L3 cache misses</a:t>
            </a:r>
          </a:p>
          <a:p>
            <a:pPr lvl="2"/>
            <a:r>
              <a:rPr lang="en-US" sz="2000" dirty="0" smtClean="0">
                <a:latin typeface="Calibri"/>
                <a:cs typeface="Calibri"/>
              </a:rPr>
              <a:t>Assign delay to each cache miss</a:t>
            </a:r>
          </a:p>
          <a:p>
            <a:pPr lvl="2"/>
            <a:r>
              <a:rPr lang="en-US" sz="2000" dirty="0" smtClean="0">
                <a:latin typeface="Calibri"/>
                <a:cs typeface="Calibri"/>
              </a:rPr>
              <a:t># Cache Misses * delay = “memory time”</a:t>
            </a:r>
          </a:p>
          <a:p>
            <a:pPr lvl="1"/>
            <a:r>
              <a:rPr lang="en-US" sz="2200" dirty="0" smtClean="0">
                <a:latin typeface="Calibri"/>
                <a:cs typeface="Calibri"/>
              </a:rPr>
              <a:t>LL-MAB: Count MAB0 cycles at “memory time”</a:t>
            </a:r>
            <a:endParaRPr lang="en-US" sz="2400" dirty="0" smtClean="0"/>
          </a:p>
          <a:p>
            <a:pPr marL="0" indent="0">
              <a:buNone/>
            </a:pPr>
            <a:endParaRPr lang="en-US" sz="2400" dirty="0" smtClean="0"/>
          </a:p>
        </p:txBody>
      </p:sp>
    </p:spTree>
    <p:extLst>
      <p:ext uri="{BB962C8B-B14F-4D97-AF65-F5344CB8AC3E}">
        <p14:creationId xmlns="" xmlns:p14="http://schemas.microsoft.com/office/powerpoint/2010/main" val="17953784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MD STANDARD WHT">
  <a:themeElements>
    <a:clrScheme name="AMD Theme">
      <a:dk1>
        <a:sysClr val="windowText" lastClr="000000"/>
      </a:dk1>
      <a:lt1>
        <a:sysClr val="window" lastClr="FFFFFF"/>
      </a:lt1>
      <a:dk2>
        <a:srgbClr val="FFFFFF"/>
      </a:dk2>
      <a:lt2>
        <a:srgbClr val="000000"/>
      </a:lt2>
      <a:accent1>
        <a:srgbClr val="F26522"/>
      </a:accent1>
      <a:accent2>
        <a:srgbClr val="ED1C24"/>
      </a:accent2>
      <a:accent3>
        <a:srgbClr val="00AAB5"/>
      </a:accent3>
      <a:accent4>
        <a:srgbClr val="A6CE39"/>
      </a:accent4>
      <a:accent5>
        <a:srgbClr val="9650A0"/>
      </a:accent5>
      <a:accent6>
        <a:srgbClr val="C7C8CA"/>
      </a:accent6>
      <a:hlink>
        <a:srgbClr val="A6CE39"/>
      </a:hlink>
      <a:folHlink>
        <a:srgbClr val="C7C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fontAlgn="auto">
          <a:spcBef>
            <a:spcPts val="0"/>
          </a:spcBef>
          <a:spcAft>
            <a:spcPts val="0"/>
          </a:spcAft>
          <a:defRPr sz="32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anchor="ctr" anchorCtr="0"/>
      <a:lstStyle>
        <a:defPPr marL="0" marR="0" indent="0" algn="l" defTabSz="914400" rtl="0" eaLnBrk="1" fontAlgn="auto" latinLnBrk="0" hangingPunct="1">
          <a:lnSpc>
            <a:spcPct val="90000"/>
          </a:lnSpc>
          <a:spcBef>
            <a:spcPts val="300"/>
          </a:spcBef>
          <a:spcAft>
            <a:spcPts val="300"/>
          </a:spcAft>
          <a:buClr>
            <a:srgbClr val="FFFFFF"/>
          </a:buClr>
          <a:buSzTx/>
          <a:buFont typeface="Wingdings 3" pitchFamily="18" charset="2"/>
          <a:buNone/>
          <a:tabLst/>
          <a:defRPr kumimoji="0" sz="2000" b="0" i="0" u="none" strike="noStrike" kern="1200" cap="none" spc="0" normalizeH="0" baseline="0" noProof="0" dirty="0">
            <a:ln>
              <a:noFill/>
            </a:ln>
            <a:solidFill>
              <a:schemeClr val="tx1"/>
            </a:solidFill>
            <a:effectLst/>
            <a:uLnTx/>
            <a:uFillTx/>
            <a:latin typeface="+mj-lt"/>
            <a:ea typeface="MS PGothic" pitchFamily="34" charset="-128"/>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F5094-6F8E-4E90-A47A-96EAE80734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BCC78B1-F948-4084-8B15-7DC472B099BE}">
  <ds:schemaRefs>
    <ds:schemaRef ds:uri="http://schemas.microsoft.com/office/2006/metadata/properties"/>
    <ds:schemaRef ds:uri="http://www.w3.org/XML/1998/namespace"/>
    <ds:schemaRef ds:uri="http://schemas.openxmlformats.org/package/2006/metadata/core-properties"/>
    <ds:schemaRef ds:uri="http://purl.org/dc/terms/"/>
    <ds:schemaRef ds:uri="http://schemas.microsoft.com/office/2006/documentManagement/types"/>
    <ds:schemaRef ds:uri="http://purl.org/dc/dcmitype/"/>
    <ds:schemaRef ds:uri="http://schemas.microsoft.com/sharepoint/v3"/>
    <ds:schemaRef ds:uri="http://purl.org/dc/elements/1.1/"/>
  </ds:schemaRefs>
</ds:datastoreItem>
</file>

<file path=customXml/itemProps3.xml><?xml version="1.0" encoding="utf-8"?>
<ds:datastoreItem xmlns:ds="http://schemas.openxmlformats.org/officeDocument/2006/customXml" ds:itemID="{85AA42C7-64F9-4B9A-942D-6BBF39011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AMD STANDARD WHT</Template>
  <TotalTime>3737</TotalTime>
  <Words>3438</Words>
  <Application>Microsoft Office PowerPoint</Application>
  <PresentationFormat>On-screen Show (4:3)</PresentationFormat>
  <Paragraphs>314</Paragraphs>
  <Slides>18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AMD STANDARD WHT</vt:lpstr>
      <vt:lpstr>think-cell Slide</vt:lpstr>
      <vt:lpstr>Implementing a Leading Loads Performance Predictor on Commodity Processors</vt:lpstr>
      <vt:lpstr>Slide 2</vt:lpstr>
      <vt:lpstr>What happens when you change frequency?</vt:lpstr>
      <vt:lpstr>Why don’t naïve estimates always work?</vt:lpstr>
      <vt:lpstr>How do you estimate “memory time”?</vt:lpstr>
      <vt:lpstr>“Leading Loads” Memory Time Estimation</vt:lpstr>
      <vt:lpstr>Leading Loads on AMD Processors</vt:lpstr>
      <vt:lpstr>Performance Estimation Model: LL-MAB</vt:lpstr>
      <vt:lpstr>Evaluating Performance Predictors</vt:lpstr>
      <vt:lpstr>Experimental Setup</vt:lpstr>
      <vt:lpstr>Measure at 3.1 GHz, estimate 1.4 GHz Runtime</vt:lpstr>
      <vt:lpstr>Standard Deviation is important for Predictions</vt:lpstr>
      <vt:lpstr>Disclaimer &amp; Attribution</vt:lpstr>
      <vt:lpstr>Backup Slides</vt:lpstr>
      <vt:lpstr>Why is Frequency important?</vt:lpstr>
      <vt:lpstr>How do you estimate “memory time”?</vt:lpstr>
      <vt:lpstr>Prediction Accuracy Per Benchmark</vt:lpstr>
      <vt:lpstr>Conclusion</vt:lpstr>
    </vt:vector>
  </TitlesOfParts>
  <Company>Advanced Micro Devices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Leading Loads Performance Predictor on Commodity Processors</dc:title>
  <dc:creator>Joseph Greathouse</dc:creator>
  <cp:lastModifiedBy>Joseph Lee Greathouse</cp:lastModifiedBy>
  <cp:revision>123</cp:revision>
  <cp:lastPrinted>2013-07-20T14:31:32Z</cp:lastPrinted>
  <dcterms:created xsi:type="dcterms:W3CDTF">2014-06-16T18:02:06Z</dcterms:created>
  <dcterms:modified xsi:type="dcterms:W3CDTF">2015-02-08T05:19:37Z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