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7.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8.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9.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0.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11.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12.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13.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14.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15.xml" ContentType="application/vnd.openxmlformats-officedocument.presentationml.notes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16.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notesSlides/notesSlide17.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18.xml" ContentType="application/vnd.openxmlformats-officedocument.presentationml.notesSlide+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96" r:id="rId5"/>
    <p:sldId id="380" r:id="rId6"/>
    <p:sldId id="465" r:id="rId7"/>
    <p:sldId id="416" r:id="rId8"/>
    <p:sldId id="422" r:id="rId9"/>
    <p:sldId id="421" r:id="rId10"/>
    <p:sldId id="424" r:id="rId11"/>
    <p:sldId id="425" r:id="rId12"/>
    <p:sldId id="427" r:id="rId13"/>
    <p:sldId id="445" r:id="rId14"/>
    <p:sldId id="449" r:id="rId15"/>
    <p:sldId id="450" r:id="rId16"/>
    <p:sldId id="451" r:id="rId17"/>
    <p:sldId id="453" r:id="rId18"/>
    <p:sldId id="452" r:id="rId19"/>
    <p:sldId id="454" r:id="rId20"/>
    <p:sldId id="456" r:id="rId21"/>
    <p:sldId id="455" r:id="rId22"/>
    <p:sldId id="457" r:id="rId23"/>
    <p:sldId id="458" r:id="rId24"/>
    <p:sldId id="467" r:id="rId25"/>
    <p:sldId id="466" r:id="rId26"/>
    <p:sldId id="442" r:id="rId27"/>
    <p:sldId id="443" r:id="rId28"/>
    <p:sldId id="446" r:id="rId29"/>
    <p:sldId id="447" r:id="rId30"/>
    <p:sldId id="428" r:id="rId31"/>
    <p:sldId id="468" r:id="rId32"/>
    <p:sldId id="464" r:id="rId33"/>
    <p:sldId id="460" r:id="rId34"/>
    <p:sldId id="459" r:id="rId35"/>
    <p:sldId id="462" r:id="rId36"/>
    <p:sldId id="463" r:id="rId37"/>
    <p:sldId id="461" r:id="rId38"/>
  </p:sldIdLst>
  <p:sldSz cx="9144000" cy="6858000" type="screen4x3"/>
  <p:notesSz cx="7010400" cy="9236075"/>
  <p:custDataLst>
    <p:tags r:id="rId4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78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slow, Alex" initials="B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00AAB5"/>
    <a:srgbClr val="767DC5"/>
    <a:srgbClr val="ED1C24"/>
    <a:srgbClr val="F26522"/>
    <a:srgbClr val="F1FCFD"/>
    <a:srgbClr val="D6F6F8"/>
    <a:srgbClr val="7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0" autoAdjust="0"/>
    <p:restoredTop sz="73818" autoAdjust="0"/>
  </p:normalViewPr>
  <p:slideViewPr>
    <p:cSldViewPr snapToGrid="0" snapToObjects="1" showGuides="1">
      <p:cViewPr varScale="1">
        <p:scale>
          <a:sx n="86" d="100"/>
          <a:sy n="86" d="100"/>
        </p:scale>
        <p:origin x="2400" y="78"/>
      </p:cViewPr>
      <p:guideLst>
        <p:guide orient="horz" pos="432"/>
        <p:guide pos="278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2272"/>
          </a:xfrm>
          <a:prstGeom prst="rect">
            <a:avLst/>
          </a:prstGeom>
        </p:spPr>
        <p:txBody>
          <a:bodyPr vert="horz" lIns="92825" tIns="46412" rIns="92825" bIns="4641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576" y="0"/>
            <a:ext cx="3038258" cy="462272"/>
          </a:xfrm>
          <a:prstGeom prst="rect">
            <a:avLst/>
          </a:prstGeom>
        </p:spPr>
        <p:txBody>
          <a:bodyPr vert="horz" lIns="92825" tIns="46412" rIns="92825" bIns="46412"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8/7/2016</a:t>
            </a:fld>
            <a:endParaRPr lang="en-US"/>
          </a:p>
        </p:txBody>
      </p:sp>
      <p:sp>
        <p:nvSpPr>
          <p:cNvPr id="4" name="Footer Placeholder 3"/>
          <p:cNvSpPr>
            <a:spLocks noGrp="1"/>
          </p:cNvSpPr>
          <p:nvPr>
            <p:ph type="ftr" sz="quarter" idx="2"/>
          </p:nvPr>
        </p:nvSpPr>
        <p:spPr>
          <a:xfrm>
            <a:off x="1" y="8772242"/>
            <a:ext cx="3038258" cy="462272"/>
          </a:xfrm>
          <a:prstGeom prst="rect">
            <a:avLst/>
          </a:prstGeom>
        </p:spPr>
        <p:txBody>
          <a:bodyPr vert="horz" lIns="92825" tIns="46412" rIns="92825" bIns="4641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576" y="8772242"/>
            <a:ext cx="3038258" cy="462272"/>
          </a:xfrm>
          <a:prstGeom prst="rect">
            <a:avLst/>
          </a:prstGeom>
        </p:spPr>
        <p:txBody>
          <a:bodyPr vert="horz" lIns="92825" tIns="46412" rIns="92825" bIns="46412"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2272"/>
          </a:xfrm>
          <a:prstGeom prst="rect">
            <a:avLst/>
          </a:prstGeom>
        </p:spPr>
        <p:txBody>
          <a:bodyPr vert="horz" lIns="92825" tIns="46412" rIns="92825" bIns="46412"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3970576" y="0"/>
            <a:ext cx="3038258" cy="462272"/>
          </a:xfrm>
          <a:prstGeom prst="rect">
            <a:avLst/>
          </a:prstGeom>
        </p:spPr>
        <p:txBody>
          <a:bodyPr vert="horz" lIns="92825" tIns="46412" rIns="92825" bIns="46412"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8/7/2016</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825" tIns="46412" rIns="92825" bIns="46412" rtlCol="0" anchor="ctr"/>
          <a:lstStyle/>
          <a:p>
            <a:pPr lvl="0"/>
            <a:endParaRPr lang="en-US" noProof="0"/>
          </a:p>
        </p:txBody>
      </p:sp>
      <p:sp>
        <p:nvSpPr>
          <p:cNvPr id="5" name="Notes Placeholder 4"/>
          <p:cNvSpPr>
            <a:spLocks noGrp="1"/>
          </p:cNvSpPr>
          <p:nvPr>
            <p:ph type="body" sz="quarter" idx="3"/>
          </p:nvPr>
        </p:nvSpPr>
        <p:spPr>
          <a:xfrm>
            <a:off x="372927" y="4410327"/>
            <a:ext cx="6264546" cy="4155766"/>
          </a:xfrm>
          <a:prstGeom prst="rect">
            <a:avLst/>
          </a:prstGeom>
        </p:spPr>
        <p:txBody>
          <a:bodyPr vert="horz" lIns="92825" tIns="46412" rIns="92825" bIns="4641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772242"/>
            <a:ext cx="3038258" cy="462272"/>
          </a:xfrm>
          <a:prstGeom prst="rect">
            <a:avLst/>
          </a:prstGeom>
        </p:spPr>
        <p:txBody>
          <a:bodyPr vert="horz" lIns="92825" tIns="46412" rIns="92825" bIns="46412"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576" y="8772242"/>
            <a:ext cx="3038258" cy="462272"/>
          </a:xfrm>
          <a:prstGeom prst="rect">
            <a:avLst/>
          </a:prstGeom>
        </p:spPr>
        <p:txBody>
          <a:bodyPr vert="horz" lIns="92825" tIns="46412" rIns="92825" bIns="46412"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 tables enjoy wide use</a:t>
            </a:r>
            <a:r>
              <a:rPr lang="en-US" baseline="0" dirty="0" smtClean="0"/>
              <a:t> throughout all of computer science.</a:t>
            </a:r>
          </a:p>
          <a:p>
            <a:pPr lvl="1"/>
            <a:r>
              <a:rPr lang="en-US" baseline="0" dirty="0" smtClean="0"/>
              <a:t>Examples include as indices as part of relational databases and key-value stores, data compression, data visualization, etc.</a:t>
            </a:r>
          </a:p>
          <a:p>
            <a:r>
              <a:rPr lang="en-US" baseline="0" dirty="0" smtClean="0"/>
              <a:t>They enable fast constant time or amortized constant lookups, insertions, and deletions</a:t>
            </a:r>
          </a:p>
          <a:p>
            <a:r>
              <a:rPr lang="en-US" baseline="0" dirty="0" smtClean="0"/>
              <a:t>In this work, we present a revised hash table that meets or exceeds the lookup throughput of the prior state-of-the-art without on </a:t>
            </a:r>
            <a:br>
              <a:rPr lang="en-US" baseline="0" dirty="0" smtClean="0"/>
            </a:br>
            <a:r>
              <a:rPr lang="en-US" baseline="0" dirty="0" smtClean="0"/>
              <a:t>compromising on their attractive qualities</a:t>
            </a:r>
          </a:p>
          <a:p>
            <a:r>
              <a:rPr lang="en-US" b="1" baseline="0" dirty="0" smtClean="0"/>
              <a:t>First Animation (table pops up)</a:t>
            </a:r>
          </a:p>
          <a:p>
            <a:r>
              <a:rPr lang="en-US" baseline="0" dirty="0" smtClean="0"/>
              <a:t>To understand our contribution, I must first describe </a:t>
            </a:r>
            <a:r>
              <a:rPr lang="en-US" baseline="0" dirty="0" err="1" smtClean="0"/>
              <a:t>bucketized</a:t>
            </a:r>
            <a:r>
              <a:rPr lang="en-US" baseline="0" dirty="0" smtClean="0"/>
              <a:t> cuckoo hash tables, the prior state-of-the-art for high-throughput, </a:t>
            </a:r>
            <a:br>
              <a:rPr lang="en-US" baseline="0" dirty="0" smtClean="0"/>
            </a:br>
            <a:r>
              <a:rPr lang="en-US" baseline="0" dirty="0" smtClean="0"/>
              <a:t>in-memory hash tables</a:t>
            </a:r>
          </a:p>
          <a:p>
            <a:r>
              <a:rPr lang="en-US" baseline="0" dirty="0" smtClean="0"/>
              <a:t>This slide shows a BCHT.  Cells are grouped into associative units known as buckets and correspond to rows in the matrix above</a:t>
            </a:r>
          </a:p>
          <a:p>
            <a:r>
              <a:rPr lang="en-US" baseline="0" dirty="0" smtClean="0"/>
              <a:t>Buckets are typically sized to a cache line or less to reduce the demands on the memory subsystem.</a:t>
            </a:r>
          </a:p>
          <a:p>
            <a:r>
              <a:rPr lang="en-US" b="1" baseline="0" dirty="0" smtClean="0"/>
              <a:t>Next Animation (KEY | VALUE pops up)</a:t>
            </a:r>
          </a:p>
          <a:p>
            <a:r>
              <a:rPr lang="en-US" baseline="0" dirty="0" smtClean="0"/>
              <a:t>We give buckets a canonical label 0 through 6</a:t>
            </a:r>
          </a:p>
          <a:p>
            <a:r>
              <a:rPr lang="en-US" baseline="0" dirty="0" smtClean="0"/>
              <a:t>Elements such as </a:t>
            </a:r>
            <a:r>
              <a:rPr lang="en-US" b="1" baseline="0" dirty="0" smtClean="0"/>
              <a:t>v </a:t>
            </a:r>
            <a:r>
              <a:rPr lang="en-US" b="0" baseline="0" dirty="0" smtClean="0"/>
              <a:t>consist of a key and value</a:t>
            </a:r>
          </a:p>
          <a:p>
            <a:r>
              <a:rPr lang="en-US" b="1" baseline="0" dirty="0" smtClean="0"/>
              <a:t>Next Animation (INSERT KV1 pops up)</a:t>
            </a:r>
          </a:p>
          <a:p>
            <a:r>
              <a:rPr lang="en-US" b="0" baseline="0" dirty="0" smtClean="0"/>
              <a:t>When inserting an element KV1, one of two hash functions H1 and H2 is selected to hash KV1 into one of two candidate buckets</a:t>
            </a:r>
          </a:p>
          <a:p>
            <a:r>
              <a:rPr lang="en-US" b="1" baseline="0" dirty="0" smtClean="0"/>
              <a:t>Next Animation (Load balancing pops up)</a:t>
            </a:r>
          </a:p>
          <a:p>
            <a:r>
              <a:rPr lang="en-US" b="0" baseline="0" dirty="0" smtClean="0"/>
              <a:t>The load balancing approach inserts KV1 into the candidate bucket with the most free slots.  In this case bucket 2 has more </a:t>
            </a:r>
            <a:br>
              <a:rPr lang="en-US" b="0" baseline="0" dirty="0" smtClean="0"/>
            </a:br>
            <a:r>
              <a:rPr lang="en-US" b="0" baseline="0" dirty="0" smtClean="0"/>
              <a:t>free slots than bucket 0, so KV1 is inserted into bucket 2 using H2.</a:t>
            </a:r>
          </a:p>
          <a:p>
            <a:r>
              <a:rPr lang="en-US" b="1" baseline="0" dirty="0" smtClean="0"/>
              <a:t>Several Animations (Up through when KV1 pops up next to h)</a:t>
            </a:r>
          </a:p>
          <a:p>
            <a:r>
              <a:rPr lang="en-US" b="1" baseline="0" dirty="0" smtClean="0"/>
              <a:t>Several Animations (Up until first-fit appears (resets hash table to before insertions))</a:t>
            </a:r>
          </a:p>
          <a:p>
            <a:r>
              <a:rPr lang="en-US" b="0" i="0" baseline="0" dirty="0" smtClean="0"/>
              <a:t>An alternate approach to insertions is first-fit.  First-fit evaluates each hash function in order.  It begins with H1.  Since bucket 0 has</a:t>
            </a:r>
            <a:br>
              <a:rPr lang="en-US" b="0" i="0" baseline="0" dirty="0" smtClean="0"/>
            </a:br>
            <a:r>
              <a:rPr lang="en-US" b="0" i="0" baseline="0" dirty="0" smtClean="0"/>
              <a:t> a free slot, KV1 is inserted into bucket 0 and the routine completes.  H2 and bucket 2 are not evaluated nor checked.</a:t>
            </a:r>
          </a:p>
          <a:p>
            <a:r>
              <a:rPr lang="en-US" b="1" i="0" baseline="0" dirty="0" smtClean="0"/>
              <a:t>Several Animations (Up until KV1 is inserted next to c)</a:t>
            </a:r>
          </a:p>
          <a:p>
            <a:r>
              <a:rPr lang="en-US" b="1" i="0" baseline="0" dirty="0" smtClean="0"/>
              <a:t>Next Animation (KV2 should pop up)</a:t>
            </a:r>
          </a:p>
          <a:p>
            <a:r>
              <a:rPr lang="en-US" b="0" i="0" baseline="0" dirty="0" smtClean="0"/>
              <a:t>As the table begins to fill, some elements might map exclusively to candidate buckets that are already completely full</a:t>
            </a:r>
          </a:p>
          <a:p>
            <a:r>
              <a:rPr lang="en-US" b="0" i="0" baseline="0" dirty="0" smtClean="0"/>
              <a:t>When this happens, a technique known as cuckoo hashing is applied</a:t>
            </a:r>
          </a:p>
          <a:p>
            <a:r>
              <a:rPr lang="en-US" b="1" i="0" baseline="0" dirty="0" smtClean="0"/>
              <a:t>Several Animations (proceed up until the complete red chain appears (chain found with BFS not DFS!!! to deliver minimum length))</a:t>
            </a:r>
          </a:p>
          <a:p>
            <a:r>
              <a:rPr lang="en-US" b="0" i="0" baseline="0" dirty="0" smtClean="0"/>
              <a:t>A breadth-first search is conducted from each of the candidate buckets to find a series of displacement that produce a path to an empty slot</a:t>
            </a:r>
          </a:p>
          <a:p>
            <a:r>
              <a:rPr lang="en-US" b="0" i="0" baseline="0" dirty="0" smtClean="0"/>
              <a:t>Because it is BFS, the red path is of minimum length, and therefore requires the minimum number of element displacements</a:t>
            </a:r>
          </a:p>
          <a:p>
            <a:r>
              <a:rPr lang="en-US" b="1" i="0" baseline="0" dirty="0" smtClean="0"/>
              <a:t>Proceed animation at a time until KV2 appears next to t in bucket 6 using the text below</a:t>
            </a:r>
          </a:p>
          <a:p>
            <a:r>
              <a:rPr lang="en-US" b="0" i="0" baseline="0" dirty="0" smtClean="0"/>
              <a:t>Each item along the path is then moved in sequence until a free slot is made available in bucket 6 for KV2</a:t>
            </a:r>
          </a:p>
          <a:p>
            <a:endParaRPr lang="en-US"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p14="http://schemas.microsoft.com/office/powerpoint/2010/main" val="157954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14</a:t>
            </a:fld>
            <a:endParaRPr lang="en-US"/>
          </a:p>
        </p:txBody>
      </p:sp>
    </p:spTree>
    <p:extLst>
      <p:ext uri="{BB962C8B-B14F-4D97-AF65-F5344CB8AC3E}">
        <p14:creationId xmlns:p14="http://schemas.microsoft.com/office/powerpoint/2010/main" val="277816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15</a:t>
            </a:fld>
            <a:endParaRPr lang="en-US"/>
          </a:p>
        </p:txBody>
      </p:sp>
    </p:spTree>
    <p:extLst>
      <p:ext uri="{BB962C8B-B14F-4D97-AF65-F5344CB8AC3E}">
        <p14:creationId xmlns:p14="http://schemas.microsoft.com/office/powerpoint/2010/main" val="410440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a:p>
            <a:endParaRPr lang="en-US" b="0" baseline="0" dirty="0" smtClean="0"/>
          </a:p>
          <a:p>
            <a:r>
              <a:rPr lang="en-US" b="0" baseline="0" dirty="0" smtClean="0"/>
              <a:t>DMT – have we introduce the terms “type a” “type b”.  Might be better not to introduce them, but just describe “in a bucket without a remap array”?</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val="17581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17</a:t>
            </a:fld>
            <a:endParaRPr lang="en-US"/>
          </a:p>
        </p:txBody>
      </p:sp>
    </p:spTree>
    <p:extLst>
      <p:ext uri="{BB962C8B-B14F-4D97-AF65-F5344CB8AC3E}">
        <p14:creationId xmlns:p14="http://schemas.microsoft.com/office/powerpoint/2010/main" val="339065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18</a:t>
            </a:fld>
            <a:endParaRPr lang="en-US"/>
          </a:p>
        </p:txBody>
      </p:sp>
    </p:spTree>
    <p:extLst>
      <p:ext uri="{BB962C8B-B14F-4D97-AF65-F5344CB8AC3E}">
        <p14:creationId xmlns:p14="http://schemas.microsoft.com/office/powerpoint/2010/main" val="299622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19</a:t>
            </a:fld>
            <a:endParaRPr lang="en-US"/>
          </a:p>
        </p:txBody>
      </p:sp>
    </p:spTree>
    <p:extLst>
      <p:ext uri="{BB962C8B-B14F-4D97-AF65-F5344CB8AC3E}">
        <p14:creationId xmlns:p14="http://schemas.microsoft.com/office/powerpoint/2010/main" val="343712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20</a:t>
            </a:fld>
            <a:endParaRPr lang="en-US"/>
          </a:p>
        </p:txBody>
      </p:sp>
    </p:spTree>
    <p:extLst>
      <p:ext uri="{BB962C8B-B14F-4D97-AF65-F5344CB8AC3E}">
        <p14:creationId xmlns:p14="http://schemas.microsoft.com/office/powerpoint/2010/main" val="106459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23</a:t>
            </a:fld>
            <a:endParaRPr lang="en-US"/>
          </a:p>
        </p:txBody>
      </p:sp>
    </p:spTree>
    <p:extLst>
      <p:ext uri="{BB962C8B-B14F-4D97-AF65-F5344CB8AC3E}">
        <p14:creationId xmlns:p14="http://schemas.microsoft.com/office/powerpoint/2010/main" val="187800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25</a:t>
            </a:fld>
            <a:endParaRPr lang="en-US"/>
          </a:p>
        </p:txBody>
      </p:sp>
    </p:spTree>
    <p:extLst>
      <p:ext uri="{BB962C8B-B14F-4D97-AF65-F5344CB8AC3E}">
        <p14:creationId xmlns:p14="http://schemas.microsoft.com/office/powerpoint/2010/main" val="325806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work by </a:t>
            </a:r>
            <a:r>
              <a:rPr lang="en-US" baseline="0" dirty="0" err="1" smtClean="0"/>
              <a:t>Erlingsson</a:t>
            </a:r>
            <a:r>
              <a:rPr lang="en-US" baseline="0" dirty="0" smtClean="0"/>
              <a:t> et al. proposes first-fit, but doesn’t it evaluate its impact on throughput.</a:t>
            </a:r>
          </a:p>
          <a:p>
            <a:r>
              <a:rPr lang="en-US" baseline="0" dirty="0" smtClean="0"/>
              <a:t>Prior work by Ross uses first-fit to accelerate insertions, but doesn’t use it for accelerating lookups.  He instead opts to access all candidate buckets to reduce control flow complexity and to reduce stalls induced by branch </a:t>
            </a:r>
            <a:r>
              <a:rPr lang="en-US" baseline="0" dirty="0" err="1" smtClean="0"/>
              <a:t>mispredictions</a:t>
            </a:r>
            <a:r>
              <a:rPr lang="en-US" baseline="0" dirty="0" smtClean="0"/>
              <a:t> and additional overheads from more complex control flow that can impact latency.</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6</a:t>
            </a:fld>
            <a:endParaRPr lang="en-US"/>
          </a:p>
        </p:txBody>
      </p:sp>
    </p:spTree>
    <p:extLst>
      <p:ext uri="{BB962C8B-B14F-4D97-AF65-F5344CB8AC3E}">
        <p14:creationId xmlns:p14="http://schemas.microsoft.com/office/powerpoint/2010/main" val="371590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lvl="1"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sz="1600" dirty="0" smtClean="0">
                <a:ea typeface="MS PGothic" pitchFamily="34" charset="-128"/>
              </a:rPr>
              <a:t>Cuckoo eviction chains reduce lookup benefit of first-fit when the table’s load increases.   For performance, we would want to select chains that minimally increase the number of elements hashed with H</a:t>
            </a:r>
            <a:r>
              <a:rPr lang="en-US" sz="1600" baseline="-25000" dirty="0" smtClean="0">
                <a:ea typeface="MS PGothic" pitchFamily="34" charset="-128"/>
              </a:rPr>
              <a:t>2</a:t>
            </a:r>
            <a:r>
              <a:rPr lang="en-US" sz="1600" dirty="0" smtClean="0">
                <a:ea typeface="MS PGothic" pitchFamily="34" charset="-128"/>
              </a:rPr>
              <a:t>, but unfortunately, first-fit doesn’t enforce this property.</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p14="http://schemas.microsoft.com/office/powerpoint/2010/main" val="125716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baseline="0" dirty="0" smtClean="0"/>
              <a:t>First-fit isn’t enough because it doesn’t solve the negative lookup problem and is practically constrained in that it can only use 2 hash functions without adversely affecting the mean and worst-case lookup cost.</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p14="http://schemas.microsoft.com/office/powerpoint/2010/main" val="134846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DMT – should mention the cache lines</a:t>
            </a:r>
            <a:r>
              <a:rPr lang="en-US" baseline="0" dirty="0" smtClean="0"/>
              <a:t> (</a:t>
            </a:r>
            <a:r>
              <a:rPr lang="en-US" baseline="0" dirty="0" err="1" smtClean="0"/>
              <a:t>ie</a:t>
            </a:r>
            <a:r>
              <a:rPr lang="en-US" baseline="0" dirty="0" smtClean="0"/>
              <a:t> 1 cache line) for the top two bullet points as well.</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p14="http://schemas.microsoft.com/office/powerpoint/2010/main" val="254709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10</a:t>
            </a:fld>
            <a:endParaRPr lang="en-US"/>
          </a:p>
        </p:txBody>
      </p:sp>
    </p:spTree>
    <p:extLst>
      <p:ext uri="{BB962C8B-B14F-4D97-AF65-F5344CB8AC3E}">
        <p14:creationId xmlns:p14="http://schemas.microsoft.com/office/powerpoint/2010/main" val="209093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11</a:t>
            </a:fld>
            <a:endParaRPr lang="en-US"/>
          </a:p>
        </p:txBody>
      </p:sp>
    </p:spTree>
    <p:extLst>
      <p:ext uri="{BB962C8B-B14F-4D97-AF65-F5344CB8AC3E}">
        <p14:creationId xmlns:p14="http://schemas.microsoft.com/office/powerpoint/2010/main" val="230744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12</a:t>
            </a:fld>
            <a:endParaRPr lang="en-US"/>
          </a:p>
        </p:txBody>
      </p:sp>
    </p:spTree>
    <p:extLst>
      <p:ext uri="{BB962C8B-B14F-4D97-AF65-F5344CB8AC3E}">
        <p14:creationId xmlns:p14="http://schemas.microsoft.com/office/powerpoint/2010/main" val="274645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bucketized</a:t>
            </a:r>
            <a:r>
              <a:rPr lang="en-US" dirty="0" smtClean="0"/>
              <a:t> cuckoo hash tables already have a number of desirable traits such as lookups that only require</a:t>
            </a:r>
            <a:r>
              <a:rPr lang="en-US" baseline="0" dirty="0" smtClean="0"/>
              <a:t> </a:t>
            </a:r>
            <a:br>
              <a:rPr lang="en-US" baseline="0" dirty="0" smtClean="0"/>
            </a:br>
            <a:r>
              <a:rPr lang="en-US" baseline="0" dirty="0" smtClean="0"/>
              <a:t>accessing at most 2 cache lines when buckets are sized to a cache line, we retrofit the BCHT</a:t>
            </a:r>
          </a:p>
          <a:p>
            <a:r>
              <a:rPr lang="en-US" baseline="0" dirty="0" smtClean="0"/>
              <a:t>This retrofitting rather than a complete redesign permits maintaining the best properties of BCHTs while improving on them </a:t>
            </a:r>
            <a:br>
              <a:rPr lang="en-US" baseline="0" dirty="0" smtClean="0"/>
            </a:br>
            <a:r>
              <a:rPr lang="en-US" baseline="0" dirty="0" smtClean="0"/>
              <a:t>in several key ways</a:t>
            </a:r>
          </a:p>
          <a:p>
            <a:r>
              <a:rPr lang="en-US" b="1" baseline="0" dirty="0" smtClean="0"/>
              <a:t>First Animation (two tables pop up)</a:t>
            </a:r>
          </a:p>
          <a:p>
            <a:r>
              <a:rPr lang="en-US" b="0" baseline="0" dirty="0" smtClean="0"/>
              <a:t>For sake of comparison, we show a BCHT (left) and a Horton table (right)</a:t>
            </a:r>
          </a:p>
          <a:p>
            <a:r>
              <a:rPr lang="en-US" b="0" baseline="0" dirty="0" smtClean="0"/>
              <a:t>A Horton table is almost identical to a BCHT</a:t>
            </a:r>
          </a:p>
          <a:p>
            <a:r>
              <a:rPr lang="en-US" b="1" baseline="0" dirty="0" smtClean="0"/>
              <a:t>Next Animation (first bullet)</a:t>
            </a:r>
          </a:p>
          <a:p>
            <a:r>
              <a:rPr lang="en-US" b="0" baseline="0" dirty="0" smtClean="0"/>
              <a:t>To enable fast lookups, like first-fit, it uses a single primary hash function to map most items to buckets, which means that </a:t>
            </a:r>
            <a:br>
              <a:rPr lang="en-US" b="0" baseline="0" dirty="0" smtClean="0"/>
            </a:br>
            <a:r>
              <a:rPr lang="en-US" b="0" baseline="0" dirty="0" smtClean="0"/>
              <a:t>most items can be retrieved by accessing a single bucket, and hence cache line</a:t>
            </a:r>
          </a:p>
          <a:p>
            <a:r>
              <a:rPr lang="en-US" b="1" baseline="0" dirty="0" smtClean="0"/>
              <a:t>Next Animation (second bullet)</a:t>
            </a:r>
          </a:p>
          <a:p>
            <a:r>
              <a:rPr lang="en-US" b="0" baseline="0" dirty="0" smtClean="0"/>
              <a:t>When the primary hash function maps more items to a bucket than that bucket can directly store, the bucket’s last slot </a:t>
            </a:r>
            <a:br>
              <a:rPr lang="en-US" b="0" baseline="0" dirty="0" smtClean="0"/>
            </a:br>
            <a:r>
              <a:rPr lang="en-US" b="0" baseline="0" dirty="0" smtClean="0"/>
              <a:t>is converted into a remap entry array.</a:t>
            </a:r>
          </a:p>
          <a:p>
            <a:r>
              <a:rPr lang="en-US" b="0" baseline="0" dirty="0" smtClean="0"/>
              <a:t>Then one of many secondary hash functions is used to remap the item and its identifier is stored in an entry in the remap </a:t>
            </a:r>
            <a:br>
              <a:rPr lang="en-US" b="0" baseline="0" dirty="0" smtClean="0"/>
            </a:br>
            <a:r>
              <a:rPr lang="en-US" b="0" baseline="0" dirty="0" smtClean="0"/>
              <a:t>entry array whose index is determined by a tag hash function.</a:t>
            </a:r>
          </a:p>
          <a:p>
            <a:r>
              <a:rPr lang="en-US" b="0" baseline="0" dirty="0" smtClean="0"/>
              <a:t>For example, the tag hash function on the remapped item 7 is 0, 2 for 5, and 3 for 2.</a:t>
            </a:r>
          </a:p>
          <a:p>
            <a:r>
              <a:rPr lang="en-US" b="0" baseline="0" dirty="0" smtClean="0"/>
              <a:t>In the example, the bucket containing 35 has 18, 22, 7, 23, 4 initially map to it.</a:t>
            </a:r>
          </a:p>
          <a:p>
            <a:r>
              <a:rPr lang="en-US" b="0" baseline="0" dirty="0" smtClean="0"/>
              <a:t>Only 35, 18, and 22 can be directly accommodated and 7, 23 and 4 are remapped using R7, R2, and R5, respectively.</a:t>
            </a:r>
          </a:p>
          <a:p>
            <a:r>
              <a:rPr lang="en-US" b="0" baseline="0" dirty="0" smtClean="0"/>
              <a:t>On subsequent lookups 23, 7 and 4 can be found by first accessing the bucket containing 35 and then the bucket </a:t>
            </a:r>
            <a:br>
              <a:rPr lang="en-US" b="0" baseline="0" dirty="0" smtClean="0"/>
            </a:br>
            <a:r>
              <a:rPr lang="en-US" b="0" baseline="0" dirty="0" smtClean="0"/>
              <a:t>specified by the secondary hash.  This property maintains the worst-case lookup cost of 2 while permitting many</a:t>
            </a:r>
            <a:br>
              <a:rPr lang="en-US" b="0" baseline="0" dirty="0" smtClean="0"/>
            </a:br>
            <a:r>
              <a:rPr lang="en-US" b="0" baseline="0" dirty="0" smtClean="0"/>
              <a:t>secondary hash functions.</a:t>
            </a:r>
          </a:p>
          <a:p>
            <a:r>
              <a:rPr lang="en-US" b="1" baseline="0" dirty="0" smtClean="0"/>
              <a:t>Next bullet</a:t>
            </a:r>
          </a:p>
          <a:p>
            <a:r>
              <a:rPr lang="en-US" b="0" baseline="0" dirty="0" smtClean="0"/>
              <a:t>In addition to remapping items, the remap entry array speeds up most negative lookups as well.</a:t>
            </a:r>
          </a:p>
          <a:p>
            <a:r>
              <a:rPr lang="en-US" b="0" baseline="0" dirty="0" smtClean="0"/>
              <a:t>Because the remap entry array typically has 21 to 32 free slots and typically only several are full, most queries for items </a:t>
            </a:r>
            <a:br>
              <a:rPr lang="en-US" b="0" baseline="0" dirty="0" smtClean="0"/>
            </a:br>
            <a:r>
              <a:rPr lang="en-US" b="0" baseline="0" dirty="0" smtClean="0"/>
              <a:t>that are not contained in the table can be satisfied with a single lookup</a:t>
            </a:r>
          </a:p>
          <a:p>
            <a:r>
              <a:rPr lang="en-US" b="1" baseline="0" dirty="0" smtClean="0"/>
              <a:t>Next bullet</a:t>
            </a:r>
          </a:p>
          <a:p>
            <a:r>
              <a:rPr lang="en-US" b="0" baseline="0" dirty="0" smtClean="0"/>
              <a:t>These properties mean that most lookups incur a cost of 1 and only a few require 2.</a:t>
            </a:r>
          </a:p>
          <a:p>
            <a:endParaRPr lang="en-US" b="0" baseline="0" dirty="0" smtClean="0"/>
          </a:p>
          <a:p>
            <a:r>
              <a:rPr lang="en-US" b="0" baseline="0" dirty="0" smtClean="0"/>
              <a:t>DMT – when you get to remapping 16, it is likely they have forgotten about it, so make it very clear why 16 is being remapped.</a:t>
            </a:r>
          </a:p>
          <a:p>
            <a:r>
              <a:rPr lang="en-US" b="0" baseline="0" dirty="0" smtClean="0"/>
              <a:t>DMT – In these pictures, REA is hard to distinguish from other entries.  Maybe use font or color to better distinguish.  Or maybe show some horizontal lines in lower layer that indicate it is an array.</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13</a:t>
            </a:fld>
            <a:endParaRPr lang="en-US"/>
          </a:p>
        </p:txBody>
      </p:sp>
    </p:spTree>
    <p:extLst>
      <p:ext uri="{BB962C8B-B14F-4D97-AF65-F5344CB8AC3E}">
        <p14:creationId xmlns:p14="http://schemas.microsoft.com/office/powerpoint/2010/main" val="37096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Not Animated">
    <p:spTree>
      <p:nvGrpSpPr>
        <p:cNvPr id="1" name=""/>
        <p:cNvGrpSpPr/>
        <p:nvPr/>
      </p:nvGrpSpPr>
      <p:grpSpPr>
        <a:xfrm>
          <a:off x="0" y="0"/>
          <a:ext cx="0" cy="0"/>
          <a:chOff x="0" y="0"/>
          <a:chExt cx="0" cy="0"/>
        </a:xfrm>
      </p:grpSpPr>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82971" y="341313"/>
            <a:ext cx="1961734" cy="76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Triangle 10"/>
          <p:cNvSpPr/>
          <p:nvPr userDrawn="1"/>
        </p:nvSpPr>
        <p:spPr>
          <a:xfrm flipH="1">
            <a:off x="8618538" y="403383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Parallelogram 11"/>
          <p:cNvSpPr/>
          <p:nvPr userDrawn="1"/>
        </p:nvSpPr>
        <p:spPr>
          <a:xfrm>
            <a:off x="2874963" y="5292725"/>
            <a:ext cx="4030662" cy="9652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3" name="Parallelogram 12"/>
          <p:cNvSpPr/>
          <p:nvPr userDrawn="1"/>
        </p:nvSpPr>
        <p:spPr>
          <a:xfrm>
            <a:off x="2036482" y="4920344"/>
            <a:ext cx="2853696" cy="854982"/>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0" name="Title 1"/>
          <p:cNvSpPr>
            <a:spLocks noGrp="1"/>
          </p:cNvSpPr>
          <p:nvPr>
            <p:ph type="ctrTitle"/>
          </p:nvPr>
        </p:nvSpPr>
        <p:spPr>
          <a:xfrm>
            <a:off x="4890178" y="3102681"/>
            <a:ext cx="3692232" cy="1228655"/>
          </a:xfrm>
        </p:spPr>
        <p:txBody>
          <a:bodyPr tIns="0" bIns="0" anchor="b"/>
          <a:lstStyle>
            <a:lvl1pPr algn="r">
              <a:defRPr b="1" cap="all" baseline="0">
                <a:solidFill>
                  <a:schemeClr val="tx1"/>
                </a:solidFill>
              </a:defRPr>
            </a:lvl1pPr>
          </a:lstStyle>
          <a:p>
            <a:r>
              <a:rPr lang="en-US"/>
              <a:t>Click to edit Master title style</a:t>
            </a:r>
            <a:endParaRPr lang="en-US" dirty="0"/>
          </a:p>
        </p:txBody>
      </p:sp>
      <p:sp>
        <p:nvSpPr>
          <p:cNvPr id="21" name="Subtitle 2"/>
          <p:cNvSpPr>
            <a:spLocks noGrp="1"/>
          </p:cNvSpPr>
          <p:nvPr>
            <p:ph type="subTitle" idx="1"/>
          </p:nvPr>
        </p:nvSpPr>
        <p:spPr>
          <a:xfrm>
            <a:off x="4890178" y="44074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Parallelogram 15"/>
          <p:cNvSpPr/>
          <p:nvPr userDrawn="1"/>
        </p:nvSpPr>
        <p:spPr>
          <a:xfrm>
            <a:off x="2874963" y="5292725"/>
            <a:ext cx="4030662" cy="965200"/>
          </a:xfrm>
          <a:prstGeom prst="parallelogram">
            <a:avLst>
              <a:gd name="adj" fmla="val 99186"/>
            </a:avLst>
          </a:prstGeom>
          <a:solidFill>
            <a:schemeClr val="accent3">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10819129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10" name="Right Triangle 9"/>
          <p:cNvSpPr/>
          <p:nvPr userDrawn="1"/>
        </p:nvSpPr>
        <p:spPr>
          <a:xfrm flipH="1">
            <a:off x="7272338" y="3965575"/>
            <a:ext cx="153987" cy="204788"/>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1" name="Parallelogram 10"/>
          <p:cNvSpPr/>
          <p:nvPr userDrawn="1"/>
        </p:nvSpPr>
        <p:spPr>
          <a:xfrm>
            <a:off x="4388299" y="4452938"/>
            <a:ext cx="4029075" cy="966787"/>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2" name="Parallelogram 11"/>
          <p:cNvSpPr/>
          <p:nvPr userDrawn="1"/>
        </p:nvSpPr>
        <p:spPr>
          <a:xfrm>
            <a:off x="7637912" y="5038725"/>
            <a:ext cx="990600" cy="3810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3" name="Title 1"/>
          <p:cNvSpPr>
            <a:spLocks noGrp="1"/>
          </p:cNvSpPr>
          <p:nvPr>
            <p:ph type="ctrTitle"/>
          </p:nvPr>
        </p:nvSpPr>
        <p:spPr>
          <a:xfrm>
            <a:off x="3344194" y="2541289"/>
            <a:ext cx="3851859" cy="1841409"/>
          </a:xfrm>
        </p:spPr>
        <p:txBody>
          <a:bodyPr tIns="0" bIns="0" anchor="b"/>
          <a:lstStyle>
            <a:lvl1pPr algn="r">
              <a:defRPr sz="6600" b="0" cap="none" baseline="0">
                <a:solidFill>
                  <a:schemeClr val="tx1"/>
                </a:solidFill>
              </a:defRPr>
            </a:lvl1pPr>
          </a:lstStyle>
          <a:p>
            <a:r>
              <a:rPr lang="en-US"/>
              <a:t>Click to edit Master title style</a:t>
            </a:r>
            <a:endParaRPr lang="en-US" dirty="0"/>
          </a:p>
        </p:txBody>
      </p:sp>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95419" y="350383"/>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pic>
        <p:nvPicPr>
          <p:cNvPr id="6" name="Picture 94" descr="http://www.cse.ucsd.edu/sites/cse/files/cse/CSELogo_full.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927" y="717673"/>
            <a:ext cx="1564073" cy="38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1786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430944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a:t>Click to edit Master title style</a:t>
            </a:r>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4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a:t>Click to edit Master text styles</a:t>
            </a:r>
          </a:p>
          <a:p>
            <a:pPr lvl="1"/>
            <a:r>
              <a:rPr lang="en-US"/>
              <a:t>Second level</a:t>
            </a:r>
          </a:p>
          <a:p>
            <a:pPr lvl="2"/>
            <a:r>
              <a:rPr lang="en-US"/>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03822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38720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332271" y="6561034"/>
            <a:ext cx="5556008"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Horton</a:t>
            </a:r>
            <a:r>
              <a:rPr lang="en-US" sz="1000" cap="all" baseline="0" dirty="0" smtClean="0">
                <a:cs typeface="Arial" pitchFamily="34" charset="0"/>
              </a:rPr>
              <a:t> tables: fast hash tables for in-memory data-intensive computing</a:t>
            </a:r>
            <a:r>
              <a:rPr lang="en-US" sz="1000" cap="all" dirty="0" smtClean="0">
                <a:cs typeface="Arial" pitchFamily="34" charset="0"/>
              </a:rPr>
              <a:t>   |</a:t>
            </a:r>
            <a:r>
              <a:rPr lang="en-US" sz="1000" cap="all" baseline="0" dirty="0" smtClean="0">
                <a:cs typeface="Arial" pitchFamily="34" charset="0"/>
              </a:rPr>
              <a:t>  June 23, 2016</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10" name="Picture 9"/>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799351" y="15369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24" r:id="rId3"/>
    <p:sldLayoutId id="2147483825" r:id="rId4"/>
    <p:sldLayoutId id="2147483826" r:id="rId5"/>
    <p:sldLayoutId id="2147483841" r:id="rId6"/>
    <p:sldLayoutId id="2147483842" r:id="rId7"/>
    <p:sldLayoutId id="2147483843" r:id="rId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3" Type="http://schemas.openxmlformats.org/officeDocument/2006/relationships/tags" Target="../tags/tag206.xml"/><Relationship Id="rId21" Type="http://schemas.openxmlformats.org/officeDocument/2006/relationships/tags" Target="../tags/tag224.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notesSlide" Target="../notesSlides/notesSlide6.xm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slideLayout" Target="../slideLayouts/slideLayout3.xml"/><Relationship Id="rId10" Type="http://schemas.openxmlformats.org/officeDocument/2006/relationships/tags" Target="../tags/tag213.xml"/><Relationship Id="rId19" Type="http://schemas.openxmlformats.org/officeDocument/2006/relationships/tags" Target="../tags/tag222.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tags" Target="../tags/tag243.xml"/><Relationship Id="rId3" Type="http://schemas.openxmlformats.org/officeDocument/2006/relationships/tags" Target="../tags/tag228.xml"/><Relationship Id="rId21" Type="http://schemas.openxmlformats.org/officeDocument/2006/relationships/slideLayout" Target="../slideLayouts/slideLayout3.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tags" Target="../tags/tag242.xml"/><Relationship Id="rId2" Type="http://schemas.openxmlformats.org/officeDocument/2006/relationships/tags" Target="../tags/tag227.xml"/><Relationship Id="rId16" Type="http://schemas.openxmlformats.org/officeDocument/2006/relationships/tags" Target="../tags/tag241.xml"/><Relationship Id="rId20" Type="http://schemas.openxmlformats.org/officeDocument/2006/relationships/tags" Target="../tags/tag245.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tags" Target="../tags/tag244.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slideLayout" Target="../slideLayouts/slideLayout3.xml"/><Relationship Id="rId3" Type="http://schemas.openxmlformats.org/officeDocument/2006/relationships/tags" Target="../tags/tag248.xml"/><Relationship Id="rId21" Type="http://schemas.openxmlformats.org/officeDocument/2006/relationships/tags" Target="../tags/tag266.xml"/><Relationship Id="rId34" Type="http://schemas.openxmlformats.org/officeDocument/2006/relationships/tags" Target="../tags/tag279.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notesSlide" Target="../notesSlides/notesSlide8.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tags" Target="../tags/tag276.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s>
</file>

<file path=ppt/slides/_rels/slide13.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3" Type="http://schemas.openxmlformats.org/officeDocument/2006/relationships/tags" Target="../tags/tag286.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tags" Target="../tags/tag303.xml"/><Relationship Id="rId29" Type="http://schemas.openxmlformats.org/officeDocument/2006/relationships/tags" Target="../tags/tag312.xml"/><Relationship Id="rId41" Type="http://schemas.openxmlformats.org/officeDocument/2006/relationships/tags" Target="../tags/tag324.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notesSlide" Target="../notesSlides/notesSlide9.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slideLayout" Target="../slideLayouts/slideLayout3.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s>
</file>

<file path=ppt/slides/_rels/slide14.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tags" Target="../tags/tag344.xml"/><Relationship Id="rId3" Type="http://schemas.openxmlformats.org/officeDocument/2006/relationships/tags" Target="../tags/tag329.xml"/><Relationship Id="rId21" Type="http://schemas.openxmlformats.org/officeDocument/2006/relationships/notesSlide" Target="../notesSlides/notesSlide10.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tags" Target="../tags/tag343.xml"/><Relationship Id="rId2" Type="http://schemas.openxmlformats.org/officeDocument/2006/relationships/tags" Target="../tags/tag328.xml"/><Relationship Id="rId16" Type="http://schemas.openxmlformats.org/officeDocument/2006/relationships/tags" Target="../tags/tag342.xml"/><Relationship Id="rId20" Type="http://schemas.openxmlformats.org/officeDocument/2006/relationships/slideLayout" Target="../slideLayouts/slideLayout3.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5" Type="http://schemas.openxmlformats.org/officeDocument/2006/relationships/tags" Target="../tags/tag341.xml"/><Relationship Id="rId10" Type="http://schemas.openxmlformats.org/officeDocument/2006/relationships/tags" Target="../tags/tag336.xml"/><Relationship Id="rId19" Type="http://schemas.openxmlformats.org/officeDocument/2006/relationships/tags" Target="../tags/tag345.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s>
</file>

<file path=ppt/slides/_rels/slide15.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 Type="http://schemas.openxmlformats.org/officeDocument/2006/relationships/tags" Target="../tags/tag348.xml"/><Relationship Id="rId21" Type="http://schemas.openxmlformats.org/officeDocument/2006/relationships/tags" Target="../tags/tag366.xml"/><Relationship Id="rId34" Type="http://schemas.openxmlformats.org/officeDocument/2006/relationships/notesSlide" Target="../notesSlides/notesSlide11.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33" Type="http://schemas.openxmlformats.org/officeDocument/2006/relationships/slideLayout" Target="../slideLayouts/slideLayout3.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tags" Target="../tags/tag377.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tags" Target="../tags/tag376.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tags" Target="../tags/tag375.xml"/></Relationships>
</file>

<file path=ppt/slides/_rels/slide16.xml.rels><?xml version="1.0" encoding="UTF-8" standalone="yes"?>
<Relationships xmlns="http://schemas.openxmlformats.org/package/2006/relationships"><Relationship Id="rId8" Type="http://schemas.openxmlformats.org/officeDocument/2006/relationships/tags" Target="../tags/tag385.xml"/><Relationship Id="rId13" Type="http://schemas.openxmlformats.org/officeDocument/2006/relationships/tags" Target="../tags/tag390.xml"/><Relationship Id="rId18" Type="http://schemas.openxmlformats.org/officeDocument/2006/relationships/tags" Target="../tags/tag395.xml"/><Relationship Id="rId3" Type="http://schemas.openxmlformats.org/officeDocument/2006/relationships/tags" Target="../tags/tag380.xml"/><Relationship Id="rId21" Type="http://schemas.openxmlformats.org/officeDocument/2006/relationships/tags" Target="../tags/tag398.xml"/><Relationship Id="rId7" Type="http://schemas.openxmlformats.org/officeDocument/2006/relationships/tags" Target="../tags/tag384.xml"/><Relationship Id="rId12" Type="http://schemas.openxmlformats.org/officeDocument/2006/relationships/tags" Target="../tags/tag389.xml"/><Relationship Id="rId17" Type="http://schemas.openxmlformats.org/officeDocument/2006/relationships/tags" Target="../tags/tag394.xml"/><Relationship Id="rId2" Type="http://schemas.openxmlformats.org/officeDocument/2006/relationships/tags" Target="../tags/tag379.xml"/><Relationship Id="rId16" Type="http://schemas.openxmlformats.org/officeDocument/2006/relationships/tags" Target="../tags/tag393.xml"/><Relationship Id="rId20" Type="http://schemas.openxmlformats.org/officeDocument/2006/relationships/tags" Target="../tags/tag397.xml"/><Relationship Id="rId1" Type="http://schemas.openxmlformats.org/officeDocument/2006/relationships/tags" Target="../tags/tag378.xml"/><Relationship Id="rId6" Type="http://schemas.openxmlformats.org/officeDocument/2006/relationships/tags" Target="../tags/tag383.xml"/><Relationship Id="rId11" Type="http://schemas.openxmlformats.org/officeDocument/2006/relationships/tags" Target="../tags/tag388.xml"/><Relationship Id="rId24" Type="http://schemas.openxmlformats.org/officeDocument/2006/relationships/notesSlide" Target="../notesSlides/notesSlide12.xml"/><Relationship Id="rId5" Type="http://schemas.openxmlformats.org/officeDocument/2006/relationships/tags" Target="../tags/tag382.xml"/><Relationship Id="rId15" Type="http://schemas.openxmlformats.org/officeDocument/2006/relationships/tags" Target="../tags/tag392.xml"/><Relationship Id="rId23" Type="http://schemas.openxmlformats.org/officeDocument/2006/relationships/slideLayout" Target="../slideLayouts/slideLayout3.xml"/><Relationship Id="rId10" Type="http://schemas.openxmlformats.org/officeDocument/2006/relationships/tags" Target="../tags/tag387.xml"/><Relationship Id="rId19" Type="http://schemas.openxmlformats.org/officeDocument/2006/relationships/tags" Target="../tags/tag396.xml"/><Relationship Id="rId4" Type="http://schemas.openxmlformats.org/officeDocument/2006/relationships/tags" Target="../tags/tag381.xml"/><Relationship Id="rId9" Type="http://schemas.openxmlformats.org/officeDocument/2006/relationships/tags" Target="../tags/tag386.xml"/><Relationship Id="rId14" Type="http://schemas.openxmlformats.org/officeDocument/2006/relationships/tags" Target="../tags/tag391.xml"/><Relationship Id="rId22" Type="http://schemas.openxmlformats.org/officeDocument/2006/relationships/tags" Target="../tags/tag399.xml"/></Relationships>
</file>

<file path=ppt/slides/_rels/slide17.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tags" Target="../tags/tag412.xml"/><Relationship Id="rId18" Type="http://schemas.openxmlformats.org/officeDocument/2006/relationships/tags" Target="../tags/tag417.xml"/><Relationship Id="rId3" Type="http://schemas.openxmlformats.org/officeDocument/2006/relationships/tags" Target="../tags/tag402.xml"/><Relationship Id="rId21" Type="http://schemas.openxmlformats.org/officeDocument/2006/relationships/tags" Target="../tags/tag420.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notesSlide" Target="../notesSlides/notesSlide13.xml"/><Relationship Id="rId10" Type="http://schemas.openxmlformats.org/officeDocument/2006/relationships/tags" Target="../tags/tag409.xml"/><Relationship Id="rId19" Type="http://schemas.openxmlformats.org/officeDocument/2006/relationships/tags" Target="../tags/tag418.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428.xml"/><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 Type="http://schemas.openxmlformats.org/officeDocument/2006/relationships/tags" Target="../tags/tag423.xml"/><Relationship Id="rId21" Type="http://schemas.openxmlformats.org/officeDocument/2006/relationships/tags" Target="../tags/tag441.xml"/><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2" Type="http://schemas.openxmlformats.org/officeDocument/2006/relationships/tags" Target="../tags/tag422.xml"/><Relationship Id="rId16" Type="http://schemas.openxmlformats.org/officeDocument/2006/relationships/tags" Target="../tags/tag436.xml"/><Relationship Id="rId20" Type="http://schemas.openxmlformats.org/officeDocument/2006/relationships/tags" Target="../tags/tag440.xml"/><Relationship Id="rId29" Type="http://schemas.openxmlformats.org/officeDocument/2006/relationships/notesSlide" Target="../notesSlides/notesSlide14.xml"/><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tags" Target="../tags/tag444.xml"/><Relationship Id="rId5" Type="http://schemas.openxmlformats.org/officeDocument/2006/relationships/tags" Target="../tags/tag425.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slideLayout" Target="../slideLayouts/slideLayout3.xml"/><Relationship Id="rId10" Type="http://schemas.openxmlformats.org/officeDocument/2006/relationships/tags" Target="../tags/tag430.xml"/><Relationship Id="rId19" Type="http://schemas.openxmlformats.org/officeDocument/2006/relationships/tags" Target="../tags/tag439.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s>
</file>

<file path=ppt/slides/_rels/slide19.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3" Type="http://schemas.openxmlformats.org/officeDocument/2006/relationships/tags" Target="../tags/tag450.xml"/><Relationship Id="rId21" Type="http://schemas.openxmlformats.org/officeDocument/2006/relationships/tags" Target="../tags/tag468.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24" Type="http://schemas.openxmlformats.org/officeDocument/2006/relationships/notesSlide" Target="../notesSlides/notesSlide15.xml"/><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slideLayout" Target="../slideLayouts/slideLayout3.xml"/><Relationship Id="rId10" Type="http://schemas.openxmlformats.org/officeDocument/2006/relationships/tags" Target="../tags/tag457.xml"/><Relationship Id="rId19" Type="http://schemas.openxmlformats.org/officeDocument/2006/relationships/tags" Target="../tags/tag466.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tags" Target="../tags/tag469.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 Type="http://schemas.openxmlformats.org/officeDocument/2006/relationships/tags" Target="../tags/tag472.xml"/><Relationship Id="rId21" Type="http://schemas.openxmlformats.org/officeDocument/2006/relationships/tags" Target="../tags/tag490.xml"/><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notesSlide" Target="../notesSlides/notesSlide16.xml"/><Relationship Id="rId2" Type="http://schemas.openxmlformats.org/officeDocument/2006/relationships/tags" Target="../tags/tag471.xml"/><Relationship Id="rId16" Type="http://schemas.openxmlformats.org/officeDocument/2006/relationships/tags" Target="../tags/tag485.xml"/><Relationship Id="rId20" Type="http://schemas.openxmlformats.org/officeDocument/2006/relationships/tags" Target="../tags/tag489.xml"/><Relationship Id="rId29" Type="http://schemas.openxmlformats.org/officeDocument/2006/relationships/tags" Target="../tags/tag498.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slideLayout" Target="../slideLayouts/slideLayout3.xml"/><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10" Type="http://schemas.openxmlformats.org/officeDocument/2006/relationships/tags" Target="../tags/tag479.xml"/><Relationship Id="rId19" Type="http://schemas.openxmlformats.org/officeDocument/2006/relationships/tags" Target="../tags/tag488.xml"/><Relationship Id="rId31" Type="http://schemas.openxmlformats.org/officeDocument/2006/relationships/tags" Target="../tags/tag500.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tags" Target="../tags/tag499.xml"/></Relationships>
</file>

<file path=ppt/slides/_rels/slide21.xml.rels><?xml version="1.0" encoding="UTF-8" standalone="yes"?>
<Relationships xmlns="http://schemas.openxmlformats.org/package/2006/relationships"><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514.xml"/><Relationship Id="rId13" Type="http://schemas.openxmlformats.org/officeDocument/2006/relationships/slideLayout" Target="../slideLayouts/slideLayout3.xml"/><Relationship Id="rId3" Type="http://schemas.openxmlformats.org/officeDocument/2006/relationships/tags" Target="../tags/tag509.xml"/><Relationship Id="rId7" Type="http://schemas.openxmlformats.org/officeDocument/2006/relationships/tags" Target="../tags/tag513.xml"/><Relationship Id="rId12" Type="http://schemas.openxmlformats.org/officeDocument/2006/relationships/tags" Target="../tags/tag518.xml"/><Relationship Id="rId2" Type="http://schemas.openxmlformats.org/officeDocument/2006/relationships/tags" Target="../tags/tag508.xml"/><Relationship Id="rId16" Type="http://schemas.openxmlformats.org/officeDocument/2006/relationships/image" Target="../media/image5.png"/><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tags" Target="../tags/tag517.xml"/><Relationship Id="rId5" Type="http://schemas.openxmlformats.org/officeDocument/2006/relationships/tags" Target="../tags/tag511.xml"/><Relationship Id="rId15" Type="http://schemas.openxmlformats.org/officeDocument/2006/relationships/image" Target="../media/image4.png"/><Relationship Id="rId10" Type="http://schemas.openxmlformats.org/officeDocument/2006/relationships/tags" Target="../tags/tag516.xml"/><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slideLayout" Target="../slideLayouts/slideLayout3.xml"/><Relationship Id="rId3" Type="http://schemas.openxmlformats.org/officeDocument/2006/relationships/tags" Target="../tags/tag521.xml"/><Relationship Id="rId7" Type="http://schemas.openxmlformats.org/officeDocument/2006/relationships/tags" Target="../tags/tag525.xml"/><Relationship Id="rId12" Type="http://schemas.openxmlformats.org/officeDocument/2006/relationships/tags" Target="../tags/tag530.xml"/><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5" Type="http://schemas.openxmlformats.org/officeDocument/2006/relationships/tags" Target="../tags/tag523.xml"/><Relationship Id="rId15" Type="http://schemas.openxmlformats.org/officeDocument/2006/relationships/image" Target="../media/image7.png"/><Relationship Id="rId10" Type="http://schemas.openxmlformats.org/officeDocument/2006/relationships/tags" Target="../tags/tag528.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1.xml"/><Relationship Id="rId1" Type="http://schemas.openxmlformats.org/officeDocument/2006/relationships/tags" Target="../tags/tag5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tags" Target="../tags/tag41.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slideLayout" Target="../slideLayouts/slideLayout3.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s>
</file>

<file path=ppt/slides/_rels/slide30.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18" Type="http://schemas.openxmlformats.org/officeDocument/2006/relationships/tags" Target="../tags/tag560.xml"/><Relationship Id="rId3" Type="http://schemas.openxmlformats.org/officeDocument/2006/relationships/tags" Target="../tags/tag545.xml"/><Relationship Id="rId7" Type="http://schemas.openxmlformats.org/officeDocument/2006/relationships/tags" Target="../tags/tag549.xml"/><Relationship Id="rId12" Type="http://schemas.openxmlformats.org/officeDocument/2006/relationships/tags" Target="../tags/tag554.xml"/><Relationship Id="rId17" Type="http://schemas.openxmlformats.org/officeDocument/2006/relationships/tags" Target="../tags/tag559.xml"/><Relationship Id="rId2" Type="http://schemas.openxmlformats.org/officeDocument/2006/relationships/tags" Target="../tags/tag544.xml"/><Relationship Id="rId16" Type="http://schemas.openxmlformats.org/officeDocument/2006/relationships/tags" Target="../tags/tag558.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5" Type="http://schemas.openxmlformats.org/officeDocument/2006/relationships/tags" Target="../tags/tag547.xml"/><Relationship Id="rId15" Type="http://schemas.openxmlformats.org/officeDocument/2006/relationships/tags" Target="../tags/tag557.xml"/><Relationship Id="rId10" Type="http://schemas.openxmlformats.org/officeDocument/2006/relationships/tags" Target="../tags/tag552.xml"/><Relationship Id="rId19" Type="http://schemas.openxmlformats.org/officeDocument/2006/relationships/slideLayout" Target="../slideLayouts/slideLayout3.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tags" Target="../tags/tag556.xml"/></Relationships>
</file>

<file path=ppt/slides/_rels/slide31.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tags" Target="../tags/tag573.xml"/><Relationship Id="rId18" Type="http://schemas.openxmlformats.org/officeDocument/2006/relationships/tags" Target="../tags/tag578.xml"/><Relationship Id="rId26" Type="http://schemas.openxmlformats.org/officeDocument/2006/relationships/tags" Target="../tags/tag586.xml"/><Relationship Id="rId3" Type="http://schemas.openxmlformats.org/officeDocument/2006/relationships/tags" Target="../tags/tag563.xml"/><Relationship Id="rId21" Type="http://schemas.openxmlformats.org/officeDocument/2006/relationships/tags" Target="../tags/tag581.xml"/><Relationship Id="rId7" Type="http://schemas.openxmlformats.org/officeDocument/2006/relationships/tags" Target="../tags/tag567.xml"/><Relationship Id="rId12" Type="http://schemas.openxmlformats.org/officeDocument/2006/relationships/tags" Target="../tags/tag572.xml"/><Relationship Id="rId17" Type="http://schemas.openxmlformats.org/officeDocument/2006/relationships/tags" Target="../tags/tag577.xml"/><Relationship Id="rId25" Type="http://schemas.openxmlformats.org/officeDocument/2006/relationships/tags" Target="../tags/tag585.xml"/><Relationship Id="rId33" Type="http://schemas.openxmlformats.org/officeDocument/2006/relationships/slideLayout" Target="../slideLayouts/slideLayout3.xml"/><Relationship Id="rId2" Type="http://schemas.openxmlformats.org/officeDocument/2006/relationships/tags" Target="../tags/tag562.xml"/><Relationship Id="rId16" Type="http://schemas.openxmlformats.org/officeDocument/2006/relationships/tags" Target="../tags/tag576.xml"/><Relationship Id="rId20" Type="http://schemas.openxmlformats.org/officeDocument/2006/relationships/tags" Target="../tags/tag580.xml"/><Relationship Id="rId29" Type="http://schemas.openxmlformats.org/officeDocument/2006/relationships/tags" Target="../tags/tag589.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tags" Target="../tags/tag571.xml"/><Relationship Id="rId24" Type="http://schemas.openxmlformats.org/officeDocument/2006/relationships/tags" Target="../tags/tag584.xml"/><Relationship Id="rId32" Type="http://schemas.openxmlformats.org/officeDocument/2006/relationships/tags" Target="../tags/tag592.xml"/><Relationship Id="rId5" Type="http://schemas.openxmlformats.org/officeDocument/2006/relationships/tags" Target="../tags/tag565.xml"/><Relationship Id="rId15" Type="http://schemas.openxmlformats.org/officeDocument/2006/relationships/tags" Target="../tags/tag575.xml"/><Relationship Id="rId23" Type="http://schemas.openxmlformats.org/officeDocument/2006/relationships/tags" Target="../tags/tag583.xml"/><Relationship Id="rId28" Type="http://schemas.openxmlformats.org/officeDocument/2006/relationships/tags" Target="../tags/tag588.xml"/><Relationship Id="rId10" Type="http://schemas.openxmlformats.org/officeDocument/2006/relationships/tags" Target="../tags/tag570.xml"/><Relationship Id="rId19" Type="http://schemas.openxmlformats.org/officeDocument/2006/relationships/tags" Target="../tags/tag579.xml"/><Relationship Id="rId31" Type="http://schemas.openxmlformats.org/officeDocument/2006/relationships/tags" Target="../tags/tag591.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 Id="rId22" Type="http://schemas.openxmlformats.org/officeDocument/2006/relationships/tags" Target="../tags/tag582.xml"/><Relationship Id="rId27" Type="http://schemas.openxmlformats.org/officeDocument/2006/relationships/tags" Target="../tags/tag587.xml"/><Relationship Id="rId30" Type="http://schemas.openxmlformats.org/officeDocument/2006/relationships/tags" Target="../tags/tag590.xml"/></Relationships>
</file>

<file path=ppt/slides/_rels/slide32.xml.rels><?xml version="1.0" encoding="UTF-8" standalone="yes"?>
<Relationships xmlns="http://schemas.openxmlformats.org/package/2006/relationships"><Relationship Id="rId8" Type="http://schemas.openxmlformats.org/officeDocument/2006/relationships/tags" Target="../tags/tag600.xml"/><Relationship Id="rId13" Type="http://schemas.openxmlformats.org/officeDocument/2006/relationships/tags" Target="../tags/tag605.xml"/><Relationship Id="rId18" Type="http://schemas.openxmlformats.org/officeDocument/2006/relationships/tags" Target="../tags/tag610.xml"/><Relationship Id="rId3" Type="http://schemas.openxmlformats.org/officeDocument/2006/relationships/tags" Target="../tags/tag595.xml"/><Relationship Id="rId21" Type="http://schemas.openxmlformats.org/officeDocument/2006/relationships/tags" Target="../tags/tag613.xml"/><Relationship Id="rId7" Type="http://schemas.openxmlformats.org/officeDocument/2006/relationships/tags" Target="../tags/tag599.xml"/><Relationship Id="rId12" Type="http://schemas.openxmlformats.org/officeDocument/2006/relationships/tags" Target="../tags/tag604.xml"/><Relationship Id="rId17" Type="http://schemas.openxmlformats.org/officeDocument/2006/relationships/tags" Target="../tags/tag609.xml"/><Relationship Id="rId25" Type="http://schemas.openxmlformats.org/officeDocument/2006/relationships/slideLayout" Target="../slideLayouts/slideLayout3.xml"/><Relationship Id="rId2" Type="http://schemas.openxmlformats.org/officeDocument/2006/relationships/tags" Target="../tags/tag594.xml"/><Relationship Id="rId16" Type="http://schemas.openxmlformats.org/officeDocument/2006/relationships/tags" Target="../tags/tag608.xml"/><Relationship Id="rId20" Type="http://schemas.openxmlformats.org/officeDocument/2006/relationships/tags" Target="../tags/tag612.xml"/><Relationship Id="rId1" Type="http://schemas.openxmlformats.org/officeDocument/2006/relationships/tags" Target="../tags/tag593.xml"/><Relationship Id="rId6" Type="http://schemas.openxmlformats.org/officeDocument/2006/relationships/tags" Target="../tags/tag598.xml"/><Relationship Id="rId11" Type="http://schemas.openxmlformats.org/officeDocument/2006/relationships/tags" Target="../tags/tag603.xml"/><Relationship Id="rId24" Type="http://schemas.openxmlformats.org/officeDocument/2006/relationships/tags" Target="../tags/tag616.xml"/><Relationship Id="rId5" Type="http://schemas.openxmlformats.org/officeDocument/2006/relationships/tags" Target="../tags/tag597.xml"/><Relationship Id="rId15" Type="http://schemas.openxmlformats.org/officeDocument/2006/relationships/tags" Target="../tags/tag607.xml"/><Relationship Id="rId23" Type="http://schemas.openxmlformats.org/officeDocument/2006/relationships/tags" Target="../tags/tag615.xml"/><Relationship Id="rId10" Type="http://schemas.openxmlformats.org/officeDocument/2006/relationships/tags" Target="../tags/tag602.xml"/><Relationship Id="rId19" Type="http://schemas.openxmlformats.org/officeDocument/2006/relationships/tags" Target="../tags/tag611.xml"/><Relationship Id="rId4" Type="http://schemas.openxmlformats.org/officeDocument/2006/relationships/tags" Target="../tags/tag596.xml"/><Relationship Id="rId9" Type="http://schemas.openxmlformats.org/officeDocument/2006/relationships/tags" Target="../tags/tag601.xml"/><Relationship Id="rId14" Type="http://schemas.openxmlformats.org/officeDocument/2006/relationships/tags" Target="../tags/tag606.xml"/><Relationship Id="rId22" Type="http://schemas.openxmlformats.org/officeDocument/2006/relationships/tags" Target="../tags/tag614.xml"/></Relationships>
</file>

<file path=ppt/slides/_rels/slide33.xml.rels><?xml version="1.0" encoding="UTF-8" standalone="yes"?>
<Relationships xmlns="http://schemas.openxmlformats.org/package/2006/relationships"><Relationship Id="rId8" Type="http://schemas.openxmlformats.org/officeDocument/2006/relationships/tags" Target="../tags/tag624.xml"/><Relationship Id="rId13" Type="http://schemas.openxmlformats.org/officeDocument/2006/relationships/tags" Target="../tags/tag629.xml"/><Relationship Id="rId18" Type="http://schemas.openxmlformats.org/officeDocument/2006/relationships/tags" Target="../tags/tag634.xml"/><Relationship Id="rId26" Type="http://schemas.openxmlformats.org/officeDocument/2006/relationships/tags" Target="../tags/tag642.xml"/><Relationship Id="rId3" Type="http://schemas.openxmlformats.org/officeDocument/2006/relationships/tags" Target="../tags/tag619.xml"/><Relationship Id="rId21" Type="http://schemas.openxmlformats.org/officeDocument/2006/relationships/tags" Target="../tags/tag637.xml"/><Relationship Id="rId34" Type="http://schemas.openxmlformats.org/officeDocument/2006/relationships/slideLayout" Target="../slideLayouts/slideLayout3.xml"/><Relationship Id="rId7" Type="http://schemas.openxmlformats.org/officeDocument/2006/relationships/tags" Target="../tags/tag623.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2" Type="http://schemas.openxmlformats.org/officeDocument/2006/relationships/tags" Target="../tags/tag618.xml"/><Relationship Id="rId16" Type="http://schemas.openxmlformats.org/officeDocument/2006/relationships/tags" Target="../tags/tag632.xml"/><Relationship Id="rId20" Type="http://schemas.openxmlformats.org/officeDocument/2006/relationships/tags" Target="../tags/tag636.xml"/><Relationship Id="rId29" Type="http://schemas.openxmlformats.org/officeDocument/2006/relationships/tags" Target="../tags/tag645.xml"/><Relationship Id="rId1" Type="http://schemas.openxmlformats.org/officeDocument/2006/relationships/tags" Target="../tags/tag617.xml"/><Relationship Id="rId6" Type="http://schemas.openxmlformats.org/officeDocument/2006/relationships/tags" Target="../tags/tag622.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5" Type="http://schemas.openxmlformats.org/officeDocument/2006/relationships/tags" Target="../tags/tag621.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10" Type="http://schemas.openxmlformats.org/officeDocument/2006/relationships/tags" Target="../tags/tag626.xml"/><Relationship Id="rId19" Type="http://schemas.openxmlformats.org/officeDocument/2006/relationships/tags" Target="../tags/tag635.xml"/><Relationship Id="rId31" Type="http://schemas.openxmlformats.org/officeDocument/2006/relationships/tags" Target="../tags/tag647.xml"/><Relationship Id="rId4" Type="http://schemas.openxmlformats.org/officeDocument/2006/relationships/tags" Target="../tags/tag620.xml"/><Relationship Id="rId9" Type="http://schemas.openxmlformats.org/officeDocument/2006/relationships/tags" Target="../tags/tag62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50.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notesSlide" Target="../notesSlides/notesSlide1.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s>
</file>

<file path=ppt/slides/_rels/slide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slideLayout" Target="../slideLayouts/slideLayout3.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s>
</file>

<file path=ppt/slides/_rels/slide6.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notesSlide" Target="../notesSlides/notesSlide2.xml"/><Relationship Id="rId3" Type="http://schemas.openxmlformats.org/officeDocument/2006/relationships/tags" Target="../tags/tag110.xml"/><Relationship Id="rId21" Type="http://schemas.openxmlformats.org/officeDocument/2006/relationships/tags" Target="../tags/tag128.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slideLayout" Target="../slideLayouts/slideLayout3.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s>
</file>

<file path=ppt/slides/_rels/slide7.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tags" Target="../tags/tag165.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41" Type="http://schemas.openxmlformats.org/officeDocument/2006/relationships/notesSlide" Target="../notesSlides/notesSlide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slideLayout" Target="../slideLayouts/slideLayout3.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s>
</file>

<file path=ppt/slides/_rels/slide8.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tags" Target="../tags/tag188.xml"/><Relationship Id="rId26" Type="http://schemas.openxmlformats.org/officeDocument/2006/relationships/tags" Target="../tags/tag196.xml"/><Relationship Id="rId3" Type="http://schemas.openxmlformats.org/officeDocument/2006/relationships/tags" Target="../tags/tag173.xml"/><Relationship Id="rId21" Type="http://schemas.openxmlformats.org/officeDocument/2006/relationships/tags" Target="../tags/tag191.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2" Type="http://schemas.openxmlformats.org/officeDocument/2006/relationships/tags" Target="../tags/tag172.xml"/><Relationship Id="rId16" Type="http://schemas.openxmlformats.org/officeDocument/2006/relationships/tags" Target="../tags/tag186.xml"/><Relationship Id="rId20" Type="http://schemas.openxmlformats.org/officeDocument/2006/relationships/tags" Target="../tags/tag190.xml"/><Relationship Id="rId29" Type="http://schemas.openxmlformats.org/officeDocument/2006/relationships/tags" Target="../tags/tag199.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notesSlide" Target="../notesSlides/notesSlide4.xml"/><Relationship Id="rId5" Type="http://schemas.openxmlformats.org/officeDocument/2006/relationships/tags" Target="../tags/tag175.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10" Type="http://schemas.openxmlformats.org/officeDocument/2006/relationships/tags" Target="../tags/tag180.xml"/><Relationship Id="rId19" Type="http://schemas.openxmlformats.org/officeDocument/2006/relationships/tags" Target="../tags/tag189.xml"/><Relationship Id="rId31" Type="http://schemas.openxmlformats.org/officeDocument/2006/relationships/slideLayout" Target="../slideLayouts/slideLayout3.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s>
</file>

<file path=ppt/slides/_rels/slide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custDataLst>
              <p:tags r:id="rId1"/>
            </p:custDataLst>
          </p:nvPr>
        </p:nvSpPr>
        <p:spPr>
          <a:xfrm>
            <a:off x="1965434" y="3102681"/>
            <a:ext cx="6616976" cy="1228655"/>
          </a:xfrm>
        </p:spPr>
        <p:txBody>
          <a:bodyPr/>
          <a:lstStyle/>
          <a:p>
            <a:r>
              <a:rPr lang="en-US" dirty="0"/>
              <a:t>Horton Tables: </a:t>
            </a:r>
            <a:r>
              <a:rPr lang="en-US" dirty="0" smtClean="0"/>
              <a:t>Fast Hash tables for </a:t>
            </a:r>
            <a:br>
              <a:rPr lang="en-US" dirty="0" smtClean="0"/>
            </a:br>
            <a:r>
              <a:rPr lang="en-US" dirty="0" smtClean="0"/>
              <a:t>In-Memory Data-Intensive Computing</a:t>
            </a:r>
            <a:endParaRPr lang="en-US" dirty="0"/>
          </a:p>
        </p:txBody>
      </p:sp>
      <p:sp>
        <p:nvSpPr>
          <p:cNvPr id="10" name="Subtitle 9"/>
          <p:cNvSpPr>
            <a:spLocks noGrp="1"/>
          </p:cNvSpPr>
          <p:nvPr>
            <p:ph type="subTitle" idx="1"/>
            <p:custDataLst>
              <p:tags r:id="rId2"/>
            </p:custDataLst>
          </p:nvPr>
        </p:nvSpPr>
        <p:spPr>
          <a:xfrm>
            <a:off x="2184400" y="4407446"/>
            <a:ext cx="6398011" cy="640080"/>
          </a:xfrm>
        </p:spPr>
        <p:txBody>
          <a:bodyPr/>
          <a:lstStyle/>
          <a:p>
            <a:r>
              <a:rPr lang="en-US" b="1" dirty="0"/>
              <a:t>Alex </a:t>
            </a:r>
            <a:r>
              <a:rPr lang="en-US" b="1" dirty="0" smtClean="0"/>
              <a:t>D. Breslow</a:t>
            </a:r>
            <a:r>
              <a:rPr lang="en-US" dirty="0" smtClean="0"/>
              <a:t>, Dong Ping </a:t>
            </a:r>
            <a:r>
              <a:rPr lang="en-US" dirty="0" err="1" smtClean="0"/>
              <a:t>zhang</a:t>
            </a:r>
            <a:r>
              <a:rPr lang="en-US" dirty="0" smtClean="0"/>
              <a:t>, joseph L. Greathouse, Nuwan Jayasena, and dean M. </a:t>
            </a:r>
            <a:r>
              <a:rPr lang="en-US" dirty="0" err="1" smtClean="0"/>
              <a:t>tullsen</a:t>
            </a:r>
            <a:endParaRPr lang="en-US" dirty="0"/>
          </a:p>
          <a:p>
            <a:r>
              <a:rPr lang="en-US" dirty="0" smtClean="0"/>
              <a:t>6/23/2016</a:t>
            </a:r>
            <a:endParaRPr lang="en-US" dirty="0"/>
          </a:p>
        </p:txBody>
      </p:sp>
      <p:pic>
        <p:nvPicPr>
          <p:cNvPr id="1026" name="Picture 2" descr="https://upload.wikimedia.org/wikipedia/en/thumb/4/42/UCSD_Seal.svg/1024px-UCSD_Seal.svg.png"/>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6124" y="261734"/>
            <a:ext cx="2236076" cy="2236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7" y="4618922"/>
            <a:ext cx="8653951" cy="1356086"/>
          </a:xfrm>
        </p:spPr>
        <p:txBody>
          <a:bodyPr/>
          <a:lstStyle/>
          <a:p>
            <a:endParaRPr lang="en-US" sz="1900" dirty="0" smtClean="0"/>
          </a:p>
          <a:p>
            <a:r>
              <a:rPr lang="en-US" sz="1900" dirty="0" smtClean="0"/>
              <a:t>Horton tables start off as standard </a:t>
            </a:r>
            <a:r>
              <a:rPr lang="en-US" sz="1900" dirty="0" err="1" smtClean="0"/>
              <a:t>bucketized</a:t>
            </a:r>
            <a:r>
              <a:rPr lang="en-US" sz="1900" dirty="0" smtClean="0"/>
              <a:t> cuckoo hash tables</a:t>
            </a:r>
          </a:p>
          <a:p>
            <a:r>
              <a:rPr lang="en-US" sz="1900" dirty="0" smtClean="0"/>
              <a:t>Like first-fit, they</a:t>
            </a:r>
            <a:r>
              <a:rPr lang="en-US" sz="1900" dirty="0"/>
              <a:t> s</a:t>
            </a:r>
            <a:r>
              <a:rPr lang="en-US" sz="1900" dirty="0" smtClean="0"/>
              <a:t>trongly bias inserts by using a </a:t>
            </a:r>
            <a:r>
              <a:rPr lang="en-US" sz="1900" i="1" dirty="0" smtClean="0"/>
              <a:t>primary hash function</a:t>
            </a:r>
            <a:r>
              <a:rPr lang="en-US" sz="1900" dirty="0" smtClean="0"/>
              <a:t> called </a:t>
            </a:r>
            <a:r>
              <a:rPr lang="en-US" sz="1900" dirty="0" err="1" smtClean="0"/>
              <a:t>H</a:t>
            </a:r>
            <a:r>
              <a:rPr lang="en-US" sz="1900" baseline="-25000" dirty="0" err="1" smtClean="0"/>
              <a:t>primary</a:t>
            </a:r>
            <a:endParaRPr lang="en-US" sz="1900" baseline="-25000" dirty="0" smtClean="0"/>
          </a:p>
          <a:p>
            <a:r>
              <a:rPr lang="en-US" sz="1900" dirty="0" smtClean="0"/>
              <a:t>Most positive lookups therefore only require accessing a single cache line</a:t>
            </a:r>
          </a:p>
        </p:txBody>
      </p:sp>
      <p:sp>
        <p:nvSpPr>
          <p:cNvPr id="4" name="Text Placeholder 3"/>
          <p:cNvSpPr>
            <a:spLocks noGrp="1"/>
          </p:cNvSpPr>
          <p:nvPr>
            <p:ph type="body" sz="quarter" idx="10"/>
            <p:custDataLst>
              <p:tags r:id="rId3"/>
            </p:custDataLst>
          </p:nvPr>
        </p:nvSpPr>
        <p:spPr/>
        <p:txBody>
          <a:bodyPr/>
          <a:lstStyle/>
          <a:p>
            <a:r>
              <a:rPr lang="en-US" dirty="0" smtClean="0"/>
              <a:t>Primary insertions and lookups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4088796206"/>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1" name="TextBox 60"/>
          <p:cNvSpPr txBox="1"/>
          <p:nvPr>
            <p:custDataLst>
              <p:tags r:id="rId5"/>
            </p:custDataLst>
          </p:nvPr>
        </p:nvSpPr>
        <p:spPr>
          <a:xfrm>
            <a:off x="6481204" y="2293718"/>
            <a:ext cx="1917852"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2" name="TextBox 61"/>
          <p:cNvSpPr txBox="1"/>
          <p:nvPr>
            <p:custDataLst>
              <p:tags r:id="rId6"/>
            </p:custDataLst>
          </p:nvPr>
        </p:nvSpPr>
        <p:spPr>
          <a:xfrm>
            <a:off x="4714139" y="2267999"/>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H</a:t>
            </a:r>
            <a:r>
              <a:rPr lang="en-US" sz="2400" b="1" baseline="-25000" dirty="0"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63" name="Straight Arrow Connector 62"/>
          <p:cNvCxnSpPr>
            <a:stCxn id="62" idx="1"/>
          </p:cNvCxnSpPr>
          <p:nvPr>
            <p:custDataLst>
              <p:tags r:id="rId7"/>
            </p:custDataLst>
          </p:nvPr>
        </p:nvCxnSpPr>
        <p:spPr>
          <a:xfrm flipH="1" flipV="1">
            <a:off x="4185222" y="2477592"/>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3"/>
          </p:cNvCxnSpPr>
          <p:nvPr>
            <p:custDataLst>
              <p:tags r:id="rId8"/>
            </p:custDataLst>
          </p:nvPr>
        </p:nvCxnSpPr>
        <p:spPr>
          <a:xfrm flipH="1">
            <a:off x="5976256" y="2477592"/>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custDataLst>
              <p:tags r:id="rId9"/>
            </p:custDataLst>
          </p:nvPr>
        </p:nvSpPr>
        <p:spPr>
          <a:xfrm>
            <a:off x="3301375" y="2284095"/>
            <a:ext cx="769882"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accent2"/>
                </a:solidFill>
                <a:effectLst/>
                <a:uLnTx/>
                <a:uFillTx/>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2" name="TextBox 71"/>
          <p:cNvSpPr txBox="1"/>
          <p:nvPr>
            <p:custDataLst>
              <p:tags r:id="rId10"/>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3" name="TextBox 72"/>
          <p:cNvSpPr txBox="1"/>
          <p:nvPr>
            <p:custDataLst>
              <p:tags r:id="rId11"/>
            </p:custDataLst>
          </p:nvPr>
        </p:nvSpPr>
        <p:spPr>
          <a:xfrm>
            <a:off x="6481204" y="1150269"/>
            <a:ext cx="1917852"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13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4" name="TextBox 73"/>
          <p:cNvSpPr txBox="1"/>
          <p:nvPr>
            <p:custDataLst>
              <p:tags r:id="rId12"/>
            </p:custDataLst>
          </p:nvPr>
        </p:nvSpPr>
        <p:spPr>
          <a:xfrm>
            <a:off x="4714139" y="1124550"/>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H</a:t>
            </a:r>
            <a:r>
              <a:rPr lang="en-US" sz="2400" b="1" baseline="-25000" dirty="0"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5" name="Straight Arrow Connector 74"/>
          <p:cNvCxnSpPr>
            <a:stCxn id="74" idx="1"/>
          </p:cNvCxnSpPr>
          <p:nvPr>
            <p:custDataLst>
              <p:tags r:id="rId13"/>
            </p:custDataLst>
          </p:nvPr>
        </p:nvCxnSpPr>
        <p:spPr>
          <a:xfrm flipH="1" flipV="1">
            <a:off x="4185222" y="1334143"/>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74" idx="3"/>
          </p:cNvCxnSpPr>
          <p:nvPr>
            <p:custDataLst>
              <p:tags r:id="rId14"/>
            </p:custDataLst>
          </p:nvPr>
        </p:nvCxnSpPr>
        <p:spPr>
          <a:xfrm flipH="1">
            <a:off x="5976256" y="1334143"/>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custDataLst>
              <p:tags r:id="rId15"/>
            </p:custDataLst>
          </p:nvPr>
        </p:nvSpPr>
        <p:spPr>
          <a:xfrm>
            <a:off x="6651171" y="1119521"/>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13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8" name="TextBox 77"/>
          <p:cNvSpPr txBox="1"/>
          <p:nvPr>
            <p:custDataLst>
              <p:tags r:id="rId16"/>
            </p:custDataLst>
          </p:nvPr>
        </p:nvSpPr>
        <p:spPr>
          <a:xfrm>
            <a:off x="6651171" y="2228413"/>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 name="TextBox 17"/>
          <p:cNvSpPr txBox="1"/>
          <p:nvPr>
            <p:custDataLst>
              <p:tags r:id="rId1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19" name="TextBox 18"/>
          <p:cNvSpPr txBox="1"/>
          <p:nvPr>
            <p:custDataLst>
              <p:tags r:id="rId1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0" name="TextBox 19"/>
          <p:cNvSpPr txBox="1"/>
          <p:nvPr>
            <p:custDataLst>
              <p:tags r:id="rId1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2" name="TextBox 21"/>
          <p:cNvSpPr txBox="1"/>
          <p:nvPr>
            <p:custDataLst>
              <p:tags r:id="rId2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custDataLst>
              <p:tags r:id="rId2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custDataLst>
              <p:tags r:id="rId2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689554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6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animBg="1"/>
      <p:bldP spid="62" grpId="1" animBg="1"/>
      <p:bldP spid="62" grpId="2" animBg="1"/>
      <p:bldP spid="71" grpId="0" animBg="1"/>
      <p:bldP spid="72" grpId="0" animBg="1"/>
      <p:bldP spid="73" grpId="0"/>
      <p:bldP spid="73" grpId="1"/>
      <p:bldP spid="74" grpId="0" animBg="1"/>
      <p:bldP spid="74" grpId="1" animBg="1"/>
      <p:bldP spid="74" grpId="2" animBg="1"/>
      <p:bldP spid="77" grpId="2" animBg="1"/>
      <p:bldP spid="7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4" name="Text Placeholder 3"/>
          <p:cNvSpPr>
            <a:spLocks noGrp="1"/>
          </p:cNvSpPr>
          <p:nvPr>
            <p:ph type="body" sz="quarter" idx="10"/>
            <p:custDataLst>
              <p:tags r:id="rId2"/>
            </p:custDataLst>
          </p:nvPr>
        </p:nvSpPr>
        <p:spPr/>
        <p:txBody>
          <a:bodyPr/>
          <a:lstStyle/>
          <a:p>
            <a:r>
              <a:rPr lang="en-US" dirty="0" smtClean="0"/>
              <a:t>Inserts that trigger creation of remap entry array</a:t>
            </a:r>
            <a:endParaRPr lang="en-US" dirty="0"/>
          </a:p>
        </p:txBody>
      </p:sp>
      <p:graphicFrame>
        <p:nvGraphicFramePr>
          <p:cNvPr id="10" name="Content Placeholder 12"/>
          <p:cNvGraphicFramePr>
            <a:graphicFrameLocks/>
          </p:cNvGraphicFramePr>
          <p:nvPr>
            <p:custDataLst>
              <p:tags r:id="rId3"/>
            </p:custDataLst>
            <p:extLst>
              <p:ext uri="{D42A27DB-BD31-4B8C-83A1-F6EECF244321}">
                <p14:modId xmlns:p14="http://schemas.microsoft.com/office/powerpoint/2010/main" val="3209674012"/>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1" name="TextBox 60"/>
          <p:cNvSpPr txBox="1"/>
          <p:nvPr>
            <p:custDataLst>
              <p:tags r:id="rId4"/>
            </p:custDataLst>
          </p:nvPr>
        </p:nvSpPr>
        <p:spPr>
          <a:xfrm>
            <a:off x="6481204" y="2293718"/>
            <a:ext cx="1917852"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2" name="TextBox 61"/>
          <p:cNvSpPr txBox="1"/>
          <p:nvPr>
            <p:custDataLst>
              <p:tags r:id="rId5"/>
            </p:custDataLst>
          </p:nvPr>
        </p:nvSpPr>
        <p:spPr>
          <a:xfrm>
            <a:off x="4714139" y="2267999"/>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H</a:t>
            </a:r>
            <a:r>
              <a:rPr lang="en-US" sz="2400" b="1" baseline="-25000" dirty="0"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63" name="Straight Arrow Connector 62"/>
          <p:cNvCxnSpPr>
            <a:stCxn id="62" idx="1"/>
          </p:cNvCxnSpPr>
          <p:nvPr>
            <p:custDataLst>
              <p:tags r:id="rId6"/>
            </p:custDataLst>
          </p:nvPr>
        </p:nvCxnSpPr>
        <p:spPr>
          <a:xfrm flipH="1" flipV="1">
            <a:off x="4185222" y="2477592"/>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3"/>
          </p:cNvCxnSpPr>
          <p:nvPr>
            <p:custDataLst>
              <p:tags r:id="rId7"/>
            </p:custDataLst>
          </p:nvPr>
        </p:nvCxnSpPr>
        <p:spPr>
          <a:xfrm flipH="1">
            <a:off x="5976256" y="2477592"/>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custDataLst>
              <p:tags r:id="rId8"/>
            </p:custDataLst>
          </p:nvPr>
        </p:nvSpPr>
        <p:spPr>
          <a:xfrm>
            <a:off x="3298354" y="2293376"/>
            <a:ext cx="769882"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accent2"/>
                </a:solidFill>
                <a:effectLst/>
                <a:uLnTx/>
                <a:uFillTx/>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2" name="TextBox 71"/>
          <p:cNvSpPr txBox="1"/>
          <p:nvPr>
            <p:custDataLst>
              <p:tags r:id="rId9"/>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cxnSp>
        <p:nvCxnSpPr>
          <p:cNvPr id="6" name="Straight Arrow Connector 5"/>
          <p:cNvCxnSpPr>
            <a:endCxn id="24" idx="1"/>
          </p:cNvCxnSpPr>
          <p:nvPr>
            <p:custDataLst>
              <p:tags r:id="rId10"/>
            </p:custDataLst>
          </p:nvPr>
        </p:nvCxnSpPr>
        <p:spPr>
          <a:xfrm>
            <a:off x="6190707" y="3292397"/>
            <a:ext cx="2305930" cy="614446"/>
          </a:xfrm>
          <a:prstGeom prst="straightConnector1">
            <a:avLst/>
          </a:prstGeom>
          <a:ln w="28575">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11"/>
            </p:custDataLst>
          </p:nvPr>
        </p:nvSpPr>
        <p:spPr>
          <a:xfrm>
            <a:off x="5326242" y="2931351"/>
            <a:ext cx="1374261"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Evict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custDataLst>
              <p:tags r:id="rId12"/>
            </p:custDataLst>
          </p:nvPr>
        </p:nvSpPr>
        <p:spPr>
          <a:xfrm>
            <a:off x="8496637" y="3694477"/>
            <a:ext cx="647363" cy="424732"/>
          </a:xfrm>
          <a:prstGeom prst="rect">
            <a:avLst/>
          </a:prstGeom>
          <a:no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rgbClr val="002060"/>
                </a:solidFill>
                <a:effectLst/>
                <a:uLnTx/>
                <a:uFillTx/>
                <a:latin typeface="+mj-lt"/>
                <a:ea typeface="MS PGothic" pitchFamily="34" charset="-128"/>
                <a:cs typeface="+mn-cs"/>
              </a:rPr>
              <a:t>16</a:t>
            </a:r>
            <a:endParaRPr kumimoji="0" lang="en-US" sz="2400" b="1" i="0" u="none" strike="noStrike" kern="1200" cap="none" spc="0" normalizeH="0" baseline="0" noProof="0" dirty="0">
              <a:ln>
                <a:noFill/>
              </a:ln>
              <a:solidFill>
                <a:srgbClr val="002060"/>
              </a:solidFill>
              <a:effectLst/>
              <a:uLnTx/>
              <a:uFillTx/>
              <a:latin typeface="+mj-lt"/>
              <a:ea typeface="MS PGothic" pitchFamily="34" charset="-128"/>
              <a:cs typeface="+mn-cs"/>
            </a:endParaRPr>
          </a:p>
        </p:txBody>
      </p:sp>
      <p:cxnSp>
        <p:nvCxnSpPr>
          <p:cNvPr id="25" name="Straight Arrow Connector 24"/>
          <p:cNvCxnSpPr/>
          <p:nvPr>
            <p:custDataLst>
              <p:tags r:id="rId13"/>
            </p:custDataLst>
          </p:nvPr>
        </p:nvCxnSpPr>
        <p:spPr>
          <a:xfrm>
            <a:off x="3856402" y="2573096"/>
            <a:ext cx="1662655" cy="485068"/>
          </a:xfrm>
          <a:prstGeom prst="straightConnector1">
            <a:avLst/>
          </a:prstGeom>
          <a:ln w="28575">
            <a:solidFill>
              <a:srgbClr val="00206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4"/>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22" name="TextBox 21"/>
          <p:cNvSpPr txBox="1"/>
          <p:nvPr>
            <p:custDataLst>
              <p:tags r:id="rId15"/>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custDataLst>
              <p:tags r:id="rId16"/>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TextBox 25"/>
          <p:cNvSpPr txBox="1"/>
          <p:nvPr>
            <p:custDataLst>
              <p:tags r:id="rId17"/>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TextBox 26"/>
          <p:cNvSpPr txBox="1"/>
          <p:nvPr>
            <p:custDataLst>
              <p:tags r:id="rId18"/>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8" name="TextBox 27"/>
          <p:cNvSpPr txBox="1"/>
          <p:nvPr>
            <p:custDataLst>
              <p:tags r:id="rId19"/>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9" name="Content Placeholder 2"/>
          <p:cNvSpPr txBox="1">
            <a:spLocks/>
          </p:cNvSpPr>
          <p:nvPr>
            <p:custDataLst>
              <p:tags r:id="rId20"/>
            </p:custDataLst>
          </p:nvPr>
        </p:nvSpPr>
        <p:spPr bwMode="auto">
          <a:xfrm>
            <a:off x="274387" y="5239250"/>
            <a:ext cx="8653951" cy="13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t>For buckets that overflow, we remap surplus elements using one of many secondary hash functions and register its numerical identifier (e.g., R</a:t>
            </a:r>
            <a:r>
              <a:rPr lang="en-US" sz="1900" baseline="-25000" dirty="0" smtClean="0"/>
              <a:t>2</a:t>
            </a:r>
            <a:r>
              <a:rPr lang="en-US" sz="1900" dirty="0" smtClean="0"/>
              <a:t>, R</a:t>
            </a:r>
            <a:r>
              <a:rPr lang="en-US" sz="1900" baseline="-25000" dirty="0" smtClean="0"/>
              <a:t>5</a:t>
            </a:r>
            <a:r>
              <a:rPr lang="en-US" sz="1900" dirty="0" smtClean="0"/>
              <a:t>, R</a:t>
            </a:r>
            <a:r>
              <a:rPr lang="en-US" sz="1900" baseline="-25000" dirty="0" smtClean="0"/>
              <a:t>7</a:t>
            </a:r>
            <a:r>
              <a:rPr lang="en-US" sz="1900" dirty="0" smtClean="0"/>
              <a:t>) as an element in a </a:t>
            </a:r>
            <a:r>
              <a:rPr lang="en-US" sz="1900" i="1" dirty="0" smtClean="0"/>
              <a:t>remap entry array </a:t>
            </a:r>
            <a:r>
              <a:rPr lang="en-US" sz="1900" dirty="0" smtClean="0"/>
              <a:t>(REA), a sparse, in-bucket array that tracks remapped elements.</a:t>
            </a:r>
          </a:p>
        </p:txBody>
      </p:sp>
    </p:spTree>
    <p:extLst>
      <p:ext uri="{BB962C8B-B14F-4D97-AF65-F5344CB8AC3E}">
        <p14:creationId xmlns:p14="http://schemas.microsoft.com/office/powerpoint/2010/main" val="108401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2" grpId="1" animBg="1"/>
      <p:bldP spid="71" grpId="0"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custDataLst>
              <p:tags r:id="rId1"/>
            </p:custDataLst>
          </p:nvPr>
        </p:nvSpPr>
        <p:spPr>
          <a:xfrm>
            <a:off x="6559605" y="4034509"/>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TextBox 26"/>
          <p:cNvSpPr txBox="1"/>
          <p:nvPr>
            <p:custDataLst>
              <p:tags r:id="rId2"/>
            </p:custDataLst>
          </p:nvPr>
        </p:nvSpPr>
        <p:spPr>
          <a:xfrm>
            <a:off x="6559605" y="3475677"/>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3"/>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4"/>
            </p:custDataLst>
          </p:nvPr>
        </p:nvSpPr>
        <p:spPr>
          <a:xfrm>
            <a:off x="274387" y="5239250"/>
            <a:ext cx="8653951" cy="1356086"/>
          </a:xfrm>
        </p:spPr>
        <p:txBody>
          <a:bodyPr/>
          <a:lstStyle/>
          <a:p>
            <a:r>
              <a:rPr lang="en-US" sz="1900" dirty="0" smtClean="0"/>
              <a:t>For buckets that overflow, we remap surplus elements using one of many secondary hash functions and register its numerical identifier (e.g., R</a:t>
            </a:r>
            <a:r>
              <a:rPr lang="en-US" sz="1900" baseline="-25000" dirty="0" smtClean="0"/>
              <a:t>2</a:t>
            </a:r>
            <a:r>
              <a:rPr lang="en-US" sz="1900" dirty="0" smtClean="0"/>
              <a:t>, R</a:t>
            </a:r>
            <a:r>
              <a:rPr lang="en-US" sz="1900" baseline="-25000" dirty="0" smtClean="0"/>
              <a:t>5</a:t>
            </a:r>
            <a:r>
              <a:rPr lang="en-US" sz="1900" dirty="0" smtClean="0"/>
              <a:t>, R</a:t>
            </a:r>
            <a:r>
              <a:rPr lang="en-US" sz="1900" baseline="-25000" dirty="0" smtClean="0"/>
              <a:t>7</a:t>
            </a:r>
            <a:r>
              <a:rPr lang="en-US" sz="1900" dirty="0" smtClean="0"/>
              <a:t>) as an element in a </a:t>
            </a:r>
            <a:r>
              <a:rPr lang="en-US" sz="1900" i="1" dirty="0" smtClean="0"/>
              <a:t>remap entry array </a:t>
            </a:r>
            <a:r>
              <a:rPr lang="en-US" sz="1900" dirty="0" smtClean="0"/>
              <a:t>(REA), a sparse, in-bucket array that tracks remapped elements.</a:t>
            </a:r>
          </a:p>
        </p:txBody>
      </p:sp>
      <p:sp>
        <p:nvSpPr>
          <p:cNvPr id="4" name="Text Placeholder 3"/>
          <p:cNvSpPr>
            <a:spLocks noGrp="1"/>
          </p:cNvSpPr>
          <p:nvPr>
            <p:ph type="body" sz="quarter" idx="10"/>
            <p:custDataLst>
              <p:tags r:id="rId5"/>
            </p:custDataLst>
          </p:nvPr>
        </p:nvSpPr>
        <p:spPr/>
        <p:txBody>
          <a:bodyPr/>
          <a:lstStyle/>
          <a:p>
            <a:r>
              <a:rPr lang="en-US" dirty="0" smtClean="0"/>
              <a:t>Inserts that trigger creation of remap entry array</a:t>
            </a:r>
            <a:endParaRPr lang="en-US" dirty="0"/>
          </a:p>
        </p:txBody>
      </p:sp>
      <p:graphicFrame>
        <p:nvGraphicFramePr>
          <p:cNvPr id="10" name="Content Placeholder 12"/>
          <p:cNvGraphicFramePr>
            <a:graphicFrameLocks/>
          </p:cNvGraphicFramePr>
          <p:nvPr>
            <p:custDataLst>
              <p:tags r:id="rId6"/>
            </p:custDataLst>
            <p:extLst>
              <p:ext uri="{D42A27DB-BD31-4B8C-83A1-F6EECF244321}">
                <p14:modId xmlns:p14="http://schemas.microsoft.com/office/powerpoint/2010/main" val="3374785811"/>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7"/>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4" name="TextBox 73"/>
          <p:cNvSpPr txBox="1"/>
          <p:nvPr>
            <p:custDataLst>
              <p:tags r:id="rId8"/>
            </p:custDataLst>
          </p:nvPr>
        </p:nvSpPr>
        <p:spPr>
          <a:xfrm>
            <a:off x="4714139" y="1124550"/>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5" name="Straight Arrow Connector 74"/>
          <p:cNvCxnSpPr>
            <a:stCxn id="74" idx="1"/>
          </p:cNvCxnSpPr>
          <p:nvPr>
            <p:custDataLst>
              <p:tags r:id="rId9"/>
            </p:custDataLst>
          </p:nvPr>
        </p:nvCxnSpPr>
        <p:spPr>
          <a:xfrm flipH="1" flipV="1">
            <a:off x="4185222" y="1334143"/>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74" idx="3"/>
          </p:cNvCxnSpPr>
          <p:nvPr>
            <p:custDataLst>
              <p:tags r:id="rId10"/>
            </p:custDataLst>
          </p:nvPr>
        </p:nvCxnSpPr>
        <p:spPr>
          <a:xfrm flipH="1">
            <a:off x="5976256" y="1334143"/>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custDataLst>
              <p:tags r:id="rId11"/>
            </p:custDataLst>
          </p:nvPr>
        </p:nvSpPr>
        <p:spPr>
          <a:xfrm>
            <a:off x="6565072" y="1119521"/>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custDataLst>
              <p:tags r:id="rId12"/>
            </p:custDataLst>
          </p:nvPr>
        </p:nvSpPr>
        <p:spPr>
          <a:xfrm>
            <a:off x="8496637" y="3694477"/>
            <a:ext cx="647363" cy="424732"/>
          </a:xfrm>
          <a:prstGeom prst="rect">
            <a:avLst/>
          </a:prstGeom>
          <a:no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rgbClr val="002060"/>
                </a:solidFill>
                <a:effectLst/>
                <a:uLnTx/>
                <a:uFillTx/>
                <a:latin typeface="+mj-lt"/>
                <a:ea typeface="MS PGothic" pitchFamily="34" charset="-128"/>
                <a:cs typeface="+mn-cs"/>
              </a:rPr>
              <a:t>16</a:t>
            </a:r>
            <a:endParaRPr kumimoji="0" lang="en-US" sz="2400" b="1" i="0"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22" name="TextBox 21"/>
          <p:cNvSpPr txBox="1"/>
          <p:nvPr>
            <p:custDataLst>
              <p:tags r:id="rId13"/>
            </p:custDataLst>
          </p:nvPr>
        </p:nvSpPr>
        <p:spPr>
          <a:xfrm>
            <a:off x="4693817" y="3482111"/>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3" name="Straight Arrow Connector 22"/>
          <p:cNvCxnSpPr>
            <a:stCxn id="22" idx="1"/>
          </p:cNvCxnSpPr>
          <p:nvPr>
            <p:custDataLst>
              <p:tags r:id="rId14"/>
            </p:custDataLst>
          </p:nvPr>
        </p:nvCxnSpPr>
        <p:spPr>
          <a:xfrm flipH="1" flipV="1">
            <a:off x="4164900" y="3691704"/>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2" idx="3"/>
          </p:cNvCxnSpPr>
          <p:nvPr>
            <p:custDataLst>
              <p:tags r:id="rId15"/>
            </p:custDataLst>
          </p:nvPr>
        </p:nvCxnSpPr>
        <p:spPr>
          <a:xfrm flipH="1">
            <a:off x="5955934" y="3691704"/>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6"/>
            </p:custDataLst>
          </p:nvPr>
        </p:nvSpPr>
        <p:spPr>
          <a:xfrm>
            <a:off x="4687889" y="4039538"/>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0" name="Straight Arrow Connector 29"/>
          <p:cNvCxnSpPr>
            <a:stCxn id="29" idx="1"/>
          </p:cNvCxnSpPr>
          <p:nvPr>
            <p:custDataLst>
              <p:tags r:id="rId17"/>
            </p:custDataLst>
          </p:nvPr>
        </p:nvCxnSpPr>
        <p:spPr>
          <a:xfrm flipH="1" flipV="1">
            <a:off x="4158972" y="4249131"/>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3"/>
          </p:cNvCxnSpPr>
          <p:nvPr>
            <p:custDataLst>
              <p:tags r:id="rId18"/>
            </p:custDataLst>
          </p:nvPr>
        </p:nvCxnSpPr>
        <p:spPr>
          <a:xfrm flipH="1">
            <a:off x="5950006" y="4249131"/>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9"/>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0"/>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p:cNvGraphicFramePr>
          <p:nvPr>
            <p:custDataLst>
              <p:tags r:id="rId21"/>
            </p:custDataLst>
            <p:extLst>
              <p:ext uri="{D42A27DB-BD31-4B8C-83A1-F6EECF244321}">
                <p14:modId xmlns:p14="http://schemas.microsoft.com/office/powerpoint/2010/main" val="844601272"/>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7" name="TextBox 36"/>
          <p:cNvSpPr txBox="1"/>
          <p:nvPr>
            <p:custDataLst>
              <p:tags r:id="rId22"/>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2" name="TextBox 11"/>
          <p:cNvSpPr txBox="1"/>
          <p:nvPr>
            <p:custDataLst>
              <p:tags r:id="rId23"/>
            </p:custDataLst>
          </p:nvPr>
        </p:nvSpPr>
        <p:spPr>
          <a:xfrm>
            <a:off x="4832086" y="1621718"/>
            <a:ext cx="2292614"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(23) = 17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24"/>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custDataLst>
              <p:tags r:id="rId25"/>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46" name="Straight Connector 45"/>
          <p:cNvCxnSpPr/>
          <p:nvPr>
            <p:custDataLst>
              <p:tags r:id="rId26"/>
            </p:custDataLst>
          </p:nvPr>
        </p:nvCxnSpPr>
        <p:spPr>
          <a:xfrm flipH="1" flipV="1">
            <a:off x="6525710" y="1831460"/>
            <a:ext cx="1627690" cy="2624"/>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7"/>
            </p:custDataLst>
          </p:nvPr>
        </p:nvCxnSpPr>
        <p:spPr>
          <a:xfrm flipH="1">
            <a:off x="8158502" y="1803433"/>
            <a:ext cx="9188" cy="302949"/>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custDataLst>
              <p:tags r:id="rId28"/>
            </p:custDataLst>
          </p:nvPr>
        </p:nvCxnSpPr>
        <p:spPr>
          <a:xfrm flipV="1">
            <a:off x="5486400" y="2535277"/>
            <a:ext cx="2681290" cy="1711599"/>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29"/>
            </p:custDataLst>
          </p:nvPr>
        </p:nvSpPr>
        <p:spPr>
          <a:xfrm>
            <a:off x="4284785" y="4477855"/>
            <a:ext cx="4673908"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Use R</a:t>
            </a:r>
            <a:r>
              <a:rPr kumimoji="0" lang="en-US" sz="2000" b="0" i="0" u="none" strike="noStrike" kern="1200" cap="none" spc="0" normalizeH="0" baseline="-25000" noProof="0" dirty="0" smtClean="0">
                <a:ln>
                  <a:noFill/>
                </a:ln>
                <a:solidFill>
                  <a:schemeClr val="tx1"/>
                </a:solidFill>
                <a:effectLst/>
                <a:uLnTx/>
                <a:uFillTx/>
                <a:latin typeface="+mj-lt"/>
                <a:ea typeface="MS PGothic" pitchFamily="34" charset="-128"/>
                <a:cs typeface="+mn-cs"/>
              </a:rPr>
              <a:t>2</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for inserting 23 because it maps 23 to least full secondary bucket candidate.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6" name="TextBox 55"/>
          <p:cNvSpPr txBox="1"/>
          <p:nvPr>
            <p:custDataLst>
              <p:tags r:id="rId30"/>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31"/>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32"/>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33"/>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34"/>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35"/>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36"/>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6" name="TextBox 65"/>
          <p:cNvSpPr txBox="1"/>
          <p:nvPr>
            <p:custDataLst>
              <p:tags r:id="rId37"/>
            </p:custDataLst>
          </p:nvPr>
        </p:nvSpPr>
        <p:spPr>
          <a:xfrm>
            <a:off x="4341226" y="4487983"/>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index into remap entry array using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000" b="0"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with key as input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7" name="TextBox 66"/>
          <p:cNvSpPr txBox="1"/>
          <p:nvPr>
            <p:custDataLst>
              <p:tags r:id="rId38"/>
            </p:custDataLst>
          </p:nvPr>
        </p:nvSpPr>
        <p:spPr>
          <a:xfrm>
            <a:off x="4362186" y="4476502"/>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Store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2 </a:t>
            </a:r>
            <a:r>
              <a:rPr lang="en-US" sz="2000" dirty="0" smtClean="0">
                <a:latin typeface="+mj-lt"/>
                <a:ea typeface="MS PGothic" pitchFamily="34" charset="-128"/>
                <a:cs typeface="+mn-cs"/>
              </a:rPr>
              <a:t>at index </a:t>
            </a:r>
            <a:r>
              <a:rPr lang="en-US" sz="2000" dirty="0" err="1" smtClean="0">
                <a:latin typeface="+mj-lt"/>
                <a:ea typeface="MS PGothic" pitchFamily="34" charset="-128"/>
                <a:cs typeface="+mn-cs"/>
              </a:rPr>
              <a:t>H</a:t>
            </a:r>
            <a:r>
              <a:rPr lang="en-US" sz="2000" baseline="-25000" dirty="0" err="1" smtClean="0">
                <a:latin typeface="+mj-lt"/>
                <a:ea typeface="MS PGothic" pitchFamily="34" charset="-128"/>
                <a:cs typeface="+mn-cs"/>
              </a:rPr>
              <a:t>tag</a:t>
            </a:r>
            <a:r>
              <a:rPr lang="en-US" sz="2000" dirty="0" smtClean="0">
                <a:latin typeface="+mj-lt"/>
                <a:ea typeface="MS PGothic" pitchFamily="34" charset="-128"/>
                <a:cs typeface="+mn-cs"/>
              </a:rPr>
              <a:t>(23)=17 to indicate that R</a:t>
            </a:r>
            <a:r>
              <a:rPr lang="en-US" sz="2000" baseline="-25000" dirty="0" smtClean="0">
                <a:latin typeface="+mj-lt"/>
                <a:ea typeface="MS PGothic" pitchFamily="34" charset="-128"/>
                <a:cs typeface="+mn-cs"/>
              </a:rPr>
              <a:t>2</a:t>
            </a:r>
            <a:r>
              <a:rPr lang="en-US" sz="2000" dirty="0" smtClean="0">
                <a:latin typeface="+mj-lt"/>
                <a:ea typeface="MS PGothic" pitchFamily="34" charset="-128"/>
                <a:cs typeface="+mn-cs"/>
              </a:rPr>
              <a:t> was used to remap 23</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4269125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7" grpId="1" animBg="1"/>
      <p:bldP spid="74" grpId="0" animBg="1"/>
      <p:bldP spid="74" grpId="1" animBg="1"/>
      <p:bldP spid="77" grpId="0" animBg="1"/>
      <p:bldP spid="77" grpId="1" animBg="1"/>
      <p:bldP spid="22" grpId="0" animBg="1"/>
      <p:bldP spid="22" grpId="1" animBg="1"/>
      <p:bldP spid="29" grpId="0" animBg="1"/>
      <p:bldP spid="37" grpId="0" animBg="1"/>
      <p:bldP spid="12" grpId="0"/>
      <p:bldP spid="13" grpId="0"/>
      <p:bldP spid="14" grpId="0"/>
      <p:bldP spid="39" grpId="0"/>
      <p:bldP spid="43" grpId="0"/>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custDataLst>
              <p:tags r:id="rId1"/>
            </p:custDataLst>
          </p:nvPr>
        </p:nvSpPr>
        <p:spPr>
          <a:xfrm>
            <a:off x="4566987" y="4568126"/>
            <a:ext cx="4673908" cy="7232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16 </a:t>
            </a:r>
            <a:r>
              <a:rPr lang="en-US" sz="2000" dirty="0" smtClean="0">
                <a:latin typeface="+mj-lt"/>
                <a:ea typeface="MS PGothic" pitchFamily="34" charset="-128"/>
                <a:cs typeface="+mn-cs"/>
              </a:rPr>
              <a:t>now also needs to be remapped to a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latin typeface="+mj-lt"/>
                <a:ea typeface="MS PGothic" pitchFamily="34" charset="-128"/>
                <a:cs typeface="+mn-cs"/>
              </a:rPr>
              <a:t>s</a:t>
            </a:r>
            <a:r>
              <a:rPr kumimoji="0" lang="en-US" sz="2000" b="0" i="0" u="none" strike="noStrike" kern="1200" cap="none" spc="0" normalizeH="0" noProof="0" dirty="0" err="1" smtClean="0">
                <a:ln>
                  <a:noFill/>
                </a:ln>
                <a:solidFill>
                  <a:schemeClr val="tx1"/>
                </a:solidFill>
                <a:effectLst/>
                <a:uLnTx/>
                <a:uFillTx/>
                <a:latin typeface="+mj-lt"/>
                <a:ea typeface="MS PGothic" pitchFamily="34" charset="-128"/>
                <a:cs typeface="+mn-cs"/>
              </a:rPr>
              <a:t>econdary</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bucket.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7" name="TextBox 76"/>
          <p:cNvSpPr txBox="1"/>
          <p:nvPr>
            <p:custDataLst>
              <p:tags r:id="rId2"/>
            </p:custDataLst>
          </p:nvPr>
        </p:nvSpPr>
        <p:spPr>
          <a:xfrm>
            <a:off x="6565072" y="344823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TextBox 31"/>
          <p:cNvSpPr txBox="1"/>
          <p:nvPr>
            <p:custDataLst>
              <p:tags r:id="rId3"/>
            </p:custDataLst>
          </p:nvPr>
        </p:nvSpPr>
        <p:spPr>
          <a:xfrm>
            <a:off x="6559605" y="4034509"/>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a:t>
            </a:r>
            <a:r>
              <a:rPr lang="en-US" sz="2400" b="1" dirty="0">
                <a:latin typeface="+mj-lt"/>
                <a:ea typeface="MS PGothic" pitchFamily="34" charset="-128"/>
                <a:cs typeface="+mn-cs"/>
              </a:rPr>
              <a:t>1</a:t>
            </a:r>
            <a:r>
              <a:rPr lang="en-US" sz="2400" b="1" dirty="0" smtClean="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TextBox 26"/>
          <p:cNvSpPr txBox="1"/>
          <p:nvPr>
            <p:custDataLst>
              <p:tags r:id="rId4"/>
            </p:custDataLst>
          </p:nvPr>
        </p:nvSpPr>
        <p:spPr>
          <a:xfrm>
            <a:off x="6559605" y="287696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5"/>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6"/>
            </p:custDataLst>
          </p:nvPr>
        </p:nvSpPr>
        <p:spPr>
          <a:xfrm>
            <a:off x="274387" y="5239250"/>
            <a:ext cx="8653951" cy="1356086"/>
          </a:xfrm>
        </p:spPr>
        <p:txBody>
          <a:bodyPr/>
          <a:lstStyle/>
          <a:p>
            <a:r>
              <a:rPr lang="en-US" sz="1900" dirty="0" smtClean="0"/>
              <a:t>For buckets that overflow, we remap surplus elements using one of many secondary hash functions and register its numerical identifier (e.g., R</a:t>
            </a:r>
            <a:r>
              <a:rPr lang="en-US" sz="1900" baseline="-25000" dirty="0" smtClean="0"/>
              <a:t>2</a:t>
            </a:r>
            <a:r>
              <a:rPr lang="en-US" sz="1900" dirty="0" smtClean="0"/>
              <a:t>, R</a:t>
            </a:r>
            <a:r>
              <a:rPr lang="en-US" sz="1900" baseline="-25000" dirty="0" smtClean="0"/>
              <a:t>5</a:t>
            </a:r>
            <a:r>
              <a:rPr lang="en-US" sz="1900" dirty="0" smtClean="0"/>
              <a:t>, R</a:t>
            </a:r>
            <a:r>
              <a:rPr lang="en-US" sz="1900" baseline="-25000" dirty="0" smtClean="0"/>
              <a:t>7</a:t>
            </a:r>
            <a:r>
              <a:rPr lang="en-US" sz="1900" dirty="0"/>
              <a:t>)</a:t>
            </a:r>
            <a:r>
              <a:rPr lang="en-US" sz="1900" dirty="0" smtClean="0"/>
              <a:t> as an element in a </a:t>
            </a:r>
            <a:r>
              <a:rPr lang="en-US" sz="1900" i="1" dirty="0" smtClean="0"/>
              <a:t>remap entry array </a:t>
            </a:r>
            <a:r>
              <a:rPr lang="en-US" sz="1900" dirty="0" smtClean="0"/>
              <a:t>(REA), a sparse, in-bucket array that tracks remapped elements.</a:t>
            </a:r>
          </a:p>
        </p:txBody>
      </p:sp>
      <p:sp>
        <p:nvSpPr>
          <p:cNvPr id="4" name="Text Placeholder 3"/>
          <p:cNvSpPr>
            <a:spLocks noGrp="1"/>
          </p:cNvSpPr>
          <p:nvPr>
            <p:ph type="body" sz="quarter" idx="10"/>
            <p:custDataLst>
              <p:tags r:id="rId7"/>
            </p:custDataLst>
          </p:nvPr>
        </p:nvSpPr>
        <p:spPr/>
        <p:txBody>
          <a:bodyPr/>
          <a:lstStyle/>
          <a:p>
            <a:r>
              <a:rPr lang="en-US" dirty="0" smtClean="0"/>
              <a:t>Inserts that trigger creation of remap entry array</a:t>
            </a:r>
            <a:endParaRPr lang="en-US" dirty="0"/>
          </a:p>
        </p:txBody>
      </p:sp>
      <p:graphicFrame>
        <p:nvGraphicFramePr>
          <p:cNvPr id="10" name="Content Placeholder 12"/>
          <p:cNvGraphicFramePr>
            <a:graphicFrameLocks/>
          </p:cNvGraphicFramePr>
          <p:nvPr>
            <p:custDataLst>
              <p:tags r:id="rId8"/>
            </p:custDataLst>
            <p:extLst>
              <p:ext uri="{D42A27DB-BD31-4B8C-83A1-F6EECF244321}">
                <p14:modId xmlns:p14="http://schemas.microsoft.com/office/powerpoint/2010/main" val="3791972656"/>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9"/>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4" name="TextBox 73"/>
          <p:cNvSpPr txBox="1"/>
          <p:nvPr>
            <p:custDataLst>
              <p:tags r:id="rId10"/>
            </p:custDataLst>
          </p:nvPr>
        </p:nvSpPr>
        <p:spPr>
          <a:xfrm>
            <a:off x="4698899" y="3453261"/>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5" name="Straight Arrow Connector 74"/>
          <p:cNvCxnSpPr>
            <a:stCxn id="74" idx="1"/>
          </p:cNvCxnSpPr>
          <p:nvPr>
            <p:custDataLst>
              <p:tags r:id="rId11"/>
            </p:custDataLst>
          </p:nvPr>
        </p:nvCxnSpPr>
        <p:spPr>
          <a:xfrm flipH="1" flipV="1">
            <a:off x="4169982" y="3662854"/>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74" idx="3"/>
          </p:cNvCxnSpPr>
          <p:nvPr>
            <p:custDataLst>
              <p:tags r:id="rId12"/>
            </p:custDataLst>
          </p:nvPr>
        </p:nvCxnSpPr>
        <p:spPr>
          <a:xfrm flipH="1">
            <a:off x="5961016" y="3662854"/>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custDataLst>
              <p:tags r:id="rId13"/>
            </p:custDataLst>
          </p:nvPr>
        </p:nvSpPr>
        <p:spPr>
          <a:xfrm>
            <a:off x="8496637" y="3694477"/>
            <a:ext cx="647363" cy="424732"/>
          </a:xfrm>
          <a:prstGeom prst="rect">
            <a:avLst/>
          </a:prstGeom>
          <a:no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rgbClr val="002060"/>
                </a:solidFill>
                <a:effectLst/>
                <a:uLnTx/>
                <a:uFillTx/>
                <a:latin typeface="+mj-lt"/>
                <a:ea typeface="MS PGothic" pitchFamily="34" charset="-128"/>
                <a:cs typeface="+mn-cs"/>
              </a:rPr>
              <a:t>16</a:t>
            </a:r>
            <a:endParaRPr kumimoji="0" lang="en-US" sz="2400" b="1" i="0"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22" name="TextBox 21"/>
          <p:cNvSpPr txBox="1"/>
          <p:nvPr>
            <p:custDataLst>
              <p:tags r:id="rId14"/>
            </p:custDataLst>
          </p:nvPr>
        </p:nvSpPr>
        <p:spPr>
          <a:xfrm>
            <a:off x="4701437" y="288339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3" name="Straight Arrow Connector 22"/>
          <p:cNvCxnSpPr>
            <a:stCxn id="22" idx="1"/>
          </p:cNvCxnSpPr>
          <p:nvPr>
            <p:custDataLst>
              <p:tags r:id="rId15"/>
            </p:custDataLst>
          </p:nvPr>
        </p:nvCxnSpPr>
        <p:spPr>
          <a:xfrm flipH="1" flipV="1">
            <a:off x="4172520" y="309298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2" idx="3"/>
          </p:cNvCxnSpPr>
          <p:nvPr>
            <p:custDataLst>
              <p:tags r:id="rId16"/>
            </p:custDataLst>
          </p:nvPr>
        </p:nvCxnSpPr>
        <p:spPr>
          <a:xfrm flipH="1">
            <a:off x="5963554" y="309298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7"/>
            </p:custDataLst>
          </p:nvPr>
        </p:nvSpPr>
        <p:spPr>
          <a:xfrm>
            <a:off x="4687889" y="4039538"/>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0" name="Straight Arrow Connector 29"/>
          <p:cNvCxnSpPr>
            <a:stCxn id="29" idx="1"/>
          </p:cNvCxnSpPr>
          <p:nvPr>
            <p:custDataLst>
              <p:tags r:id="rId18"/>
            </p:custDataLst>
          </p:nvPr>
        </p:nvCxnSpPr>
        <p:spPr>
          <a:xfrm flipH="1" flipV="1">
            <a:off x="4158972" y="4249131"/>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3"/>
          </p:cNvCxnSpPr>
          <p:nvPr>
            <p:custDataLst>
              <p:tags r:id="rId19"/>
            </p:custDataLst>
          </p:nvPr>
        </p:nvCxnSpPr>
        <p:spPr>
          <a:xfrm flipH="1">
            <a:off x="5950006" y="4249131"/>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0"/>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1"/>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p:cNvGraphicFramePr>
          <p:nvPr>
            <p:custDataLst>
              <p:tags r:id="rId22"/>
            </p:custDataLst>
            <p:extLst>
              <p:ext uri="{D42A27DB-BD31-4B8C-83A1-F6EECF244321}">
                <p14:modId xmlns:p14="http://schemas.microsoft.com/office/powerpoint/2010/main" val="844601272"/>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7" name="TextBox 36"/>
          <p:cNvSpPr txBox="1"/>
          <p:nvPr>
            <p:custDataLst>
              <p:tags r:id="rId23"/>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2" name="TextBox 11"/>
          <p:cNvSpPr txBox="1"/>
          <p:nvPr>
            <p:custDataLst>
              <p:tags r:id="rId24"/>
            </p:custDataLst>
          </p:nvPr>
        </p:nvSpPr>
        <p:spPr>
          <a:xfrm>
            <a:off x="4832086" y="1621718"/>
            <a:ext cx="2292614"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(16) = 1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25"/>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custDataLst>
              <p:tags r:id="rId26"/>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46" name="Straight Connector 45"/>
          <p:cNvCxnSpPr/>
          <p:nvPr>
            <p:custDataLst>
              <p:tags r:id="rId27"/>
            </p:custDataLst>
          </p:nvPr>
        </p:nvCxnSpPr>
        <p:spPr>
          <a:xfrm flipH="1">
            <a:off x="4687889" y="1803604"/>
            <a:ext cx="144197" cy="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flipH="1">
            <a:off x="4697672" y="1782945"/>
            <a:ext cx="9188" cy="302949"/>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29"/>
            </p:custDataLst>
          </p:nvPr>
        </p:nvSpPr>
        <p:spPr>
          <a:xfrm>
            <a:off x="4596254" y="4618268"/>
            <a:ext cx="454774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Use R</a:t>
            </a:r>
            <a:r>
              <a:rPr lang="en-US" sz="2000" baseline="-25000" dirty="0">
                <a:latin typeface="+mj-lt"/>
                <a:ea typeface="MS PGothic" pitchFamily="34" charset="-128"/>
                <a:cs typeface="+mn-cs"/>
              </a:rPr>
              <a:t>3</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for inserting 16 because it maps 16 to least full secondary bucket candidate.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6" name="TextBox 55"/>
          <p:cNvSpPr txBox="1"/>
          <p:nvPr>
            <p:custDataLst>
              <p:tags r:id="rId30"/>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31"/>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32"/>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33"/>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34"/>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35"/>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36"/>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6" name="TextBox 65"/>
          <p:cNvSpPr txBox="1"/>
          <p:nvPr>
            <p:custDataLst>
              <p:tags r:id="rId37"/>
            </p:custDataLst>
          </p:nvPr>
        </p:nvSpPr>
        <p:spPr>
          <a:xfrm>
            <a:off x="4596254" y="4625094"/>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index into remap entry array using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000" b="0"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with key as input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7" name="TextBox 66"/>
          <p:cNvSpPr txBox="1"/>
          <p:nvPr>
            <p:custDataLst>
              <p:tags r:id="rId38"/>
            </p:custDataLst>
          </p:nvPr>
        </p:nvSpPr>
        <p:spPr>
          <a:xfrm>
            <a:off x="4566987" y="4643054"/>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Store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3 </a:t>
            </a:r>
            <a:r>
              <a:rPr lang="en-US" sz="2000" dirty="0" smtClean="0">
                <a:latin typeface="+mj-lt"/>
                <a:ea typeface="MS PGothic" pitchFamily="34" charset="-128"/>
                <a:cs typeface="+mn-cs"/>
              </a:rPr>
              <a:t>at index </a:t>
            </a:r>
            <a:r>
              <a:rPr lang="en-US" sz="2000" dirty="0" err="1" smtClean="0">
                <a:latin typeface="+mj-lt"/>
                <a:ea typeface="MS PGothic" pitchFamily="34" charset="-128"/>
                <a:cs typeface="+mn-cs"/>
              </a:rPr>
              <a:t>H</a:t>
            </a:r>
            <a:r>
              <a:rPr lang="en-US" sz="2000" baseline="-25000" dirty="0" err="1" smtClean="0">
                <a:latin typeface="+mj-lt"/>
                <a:ea typeface="MS PGothic" pitchFamily="34" charset="-128"/>
                <a:cs typeface="+mn-cs"/>
              </a:rPr>
              <a:t>tag</a:t>
            </a:r>
            <a:r>
              <a:rPr lang="en-US" sz="2000" dirty="0" smtClean="0">
                <a:latin typeface="+mj-lt"/>
                <a:ea typeface="MS PGothic" pitchFamily="34" charset="-128"/>
                <a:cs typeface="+mn-cs"/>
              </a:rPr>
              <a:t>(16)=1 to indicate that R</a:t>
            </a:r>
            <a:r>
              <a:rPr lang="en-US" sz="2000" baseline="-25000" dirty="0">
                <a:latin typeface="+mj-lt"/>
                <a:ea typeface="MS PGothic" pitchFamily="34" charset="-128"/>
                <a:cs typeface="+mn-cs"/>
              </a:rPr>
              <a:t>3</a:t>
            </a:r>
            <a:r>
              <a:rPr lang="en-US" sz="2000" dirty="0" smtClean="0">
                <a:latin typeface="+mj-lt"/>
                <a:ea typeface="MS PGothic" pitchFamily="34" charset="-128"/>
                <a:cs typeface="+mn-cs"/>
              </a:rPr>
              <a:t> was used to remap 16</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39"/>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9" name="TextBox 48"/>
          <p:cNvSpPr txBox="1"/>
          <p:nvPr>
            <p:custDataLst>
              <p:tags r:id="rId40"/>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0" name="Straight Arrow Connector 49"/>
          <p:cNvCxnSpPr/>
          <p:nvPr>
            <p:custDataLst>
              <p:tags r:id="rId41"/>
            </p:custDataLst>
          </p:nvPr>
        </p:nvCxnSpPr>
        <p:spPr>
          <a:xfrm flipH="1" flipV="1">
            <a:off x="4697672" y="2571958"/>
            <a:ext cx="448513" cy="489442"/>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custDataLst>
              <p:tags r:id="rId42"/>
            </p:custDataLst>
          </p:nvPr>
        </p:nvSpPr>
        <p:spPr>
          <a:xfrm>
            <a:off x="8547609" y="3637025"/>
            <a:ext cx="550671" cy="550671"/>
          </a:xfrm>
          <a:prstGeom prst="ellipse">
            <a:avLst/>
          </a:prstGeom>
          <a:noFill/>
          <a:ln w="28575">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0" name="Straight Arrow Connector 19"/>
          <p:cNvCxnSpPr>
            <a:endCxn id="18" idx="3"/>
          </p:cNvCxnSpPr>
          <p:nvPr>
            <p:custDataLst>
              <p:tags r:id="rId43"/>
            </p:custDataLst>
          </p:nvPr>
        </p:nvCxnSpPr>
        <p:spPr>
          <a:xfrm flipV="1">
            <a:off x="8233693" y="4107052"/>
            <a:ext cx="394560" cy="521207"/>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620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7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7" grpId="0" animBg="1"/>
      <p:bldP spid="77" grpId="1" animBg="1"/>
      <p:bldP spid="32" grpId="0" animBg="1"/>
      <p:bldP spid="32" grpId="1" animBg="1"/>
      <p:bldP spid="27" grpId="0" animBg="1"/>
      <p:bldP spid="74" grpId="0" animBg="1"/>
      <p:bldP spid="74" grpId="1" animBg="1"/>
      <p:bldP spid="22" grpId="0" animBg="1"/>
      <p:bldP spid="29" grpId="0" animBg="1"/>
      <p:bldP spid="29" grpId="1" animBg="1"/>
      <p:bldP spid="12" grpId="0"/>
      <p:bldP spid="39" grpId="0" animBg="1"/>
      <p:bldP spid="66" grpId="0" animBg="1"/>
      <p:bldP spid="67" grpId="0" animBg="1"/>
      <p:bldP spid="47" grpId="0" animBg="1"/>
      <p:bldP spid="49"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7" y="5239250"/>
            <a:ext cx="8653951" cy="1356086"/>
          </a:xfrm>
        </p:spPr>
        <p:txBody>
          <a:bodyPr/>
          <a:lstStyle/>
          <a:p>
            <a:r>
              <a:rPr lang="en-US" sz="1900" dirty="0" smtClean="0"/>
              <a:t>Remapped items can always be retrieved by accessing 2 buckets, even when many secondary hash functions are used</a:t>
            </a:r>
          </a:p>
          <a:p>
            <a:r>
              <a:rPr lang="en-US" sz="1900" dirty="0" smtClean="0"/>
              <a:t>e.g., </a:t>
            </a:r>
            <a:r>
              <a:rPr lang="en-US" sz="1900" dirty="0"/>
              <a:t>when retrieving 16, we only access buckets 2 (primary bucket) and 3 (secondary bucket).  We skip buckets 4 and 5 even though they were previously candidates.</a:t>
            </a:r>
          </a:p>
          <a:p>
            <a:endParaRPr lang="en-US" sz="1900" dirty="0" smtClean="0"/>
          </a:p>
        </p:txBody>
      </p:sp>
      <p:sp>
        <p:nvSpPr>
          <p:cNvPr id="4" name="Text Placeholder 3"/>
          <p:cNvSpPr>
            <a:spLocks noGrp="1"/>
          </p:cNvSpPr>
          <p:nvPr>
            <p:ph type="body" sz="quarter" idx="10"/>
            <p:custDataLst>
              <p:tags r:id="rId3"/>
            </p:custDataLst>
          </p:nvPr>
        </p:nvSpPr>
        <p:spPr/>
        <p:txBody>
          <a:bodyPr/>
          <a:lstStyle/>
          <a:p>
            <a:r>
              <a:rPr lang="en-US" dirty="0" smtClean="0"/>
              <a:t>Retrieving Remapped items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52451799"/>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7" name="TextBox 3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6" name="TextBox 55"/>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5" name="TextBox 34"/>
          <p:cNvSpPr txBox="1"/>
          <p:nvPr>
            <p:custDataLst>
              <p:tags r:id="rId14"/>
            </p:custDataLst>
          </p:nvPr>
        </p:nvSpPr>
        <p:spPr>
          <a:xfrm>
            <a:off x="6566929" y="2293718"/>
            <a:ext cx="1917852"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latin typeface="+mj-lt"/>
                <a:ea typeface="MS PGothic" pitchFamily="34" charset="-128"/>
                <a:cs typeface="+mn-cs"/>
              </a:rPr>
              <a:t>LOOKUP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custDataLst>
              <p:tags r:id="rId15"/>
            </p:custDataLst>
          </p:nvPr>
        </p:nvSpPr>
        <p:spPr>
          <a:xfrm>
            <a:off x="4714139" y="2267999"/>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H</a:t>
            </a:r>
            <a:r>
              <a:rPr lang="en-US" sz="2400" b="1" baseline="-25000" dirty="0"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9" name="Straight Arrow Connector 38"/>
          <p:cNvCxnSpPr>
            <a:stCxn id="38" idx="1"/>
          </p:cNvCxnSpPr>
          <p:nvPr>
            <p:custDataLst>
              <p:tags r:id="rId16"/>
            </p:custDataLst>
          </p:nvPr>
        </p:nvCxnSpPr>
        <p:spPr>
          <a:xfrm flipH="1" flipV="1">
            <a:off x="4185222" y="2477592"/>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3"/>
          </p:cNvCxnSpPr>
          <p:nvPr>
            <p:custDataLst>
              <p:tags r:id="rId17"/>
            </p:custDataLst>
          </p:nvPr>
        </p:nvCxnSpPr>
        <p:spPr>
          <a:xfrm flipH="1">
            <a:off x="5976256" y="2477592"/>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8"/>
            </p:custDataLst>
          </p:nvPr>
        </p:nvSpPr>
        <p:spPr>
          <a:xfrm>
            <a:off x="4656053" y="4595675"/>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primary hash function and examine primary bucket (bucket 2)</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2" name="TextBox 41"/>
          <p:cNvSpPr txBox="1"/>
          <p:nvPr>
            <p:custDataLst>
              <p:tags r:id="rId19"/>
            </p:custDataLst>
          </p:nvPr>
        </p:nvSpPr>
        <p:spPr>
          <a:xfrm>
            <a:off x="4678350" y="4589241"/>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Determine 16 is not stored in its</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primary bucket and proceed to examine REA</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394001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custDataLst>
              <p:tags r:id="rId1"/>
            </p:custDataLst>
          </p:nvPr>
        </p:nvSpPr>
        <p:spPr>
          <a:xfrm>
            <a:off x="6559605" y="287696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16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2"/>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3"/>
            </p:custDataLst>
          </p:nvPr>
        </p:nvSpPr>
        <p:spPr>
          <a:xfrm>
            <a:off x="274387" y="5239250"/>
            <a:ext cx="8653951" cy="1356086"/>
          </a:xfrm>
        </p:spPr>
        <p:txBody>
          <a:bodyPr/>
          <a:lstStyle/>
          <a:p>
            <a:r>
              <a:rPr lang="en-US" sz="1900" dirty="0" smtClean="0"/>
              <a:t>Remapped items can always be retrieved by accessing 2 buckets, even when many secondary hash functions are used</a:t>
            </a:r>
          </a:p>
          <a:p>
            <a:r>
              <a:rPr lang="en-US" sz="1900" dirty="0"/>
              <a:t>e</a:t>
            </a:r>
            <a:r>
              <a:rPr lang="en-US" sz="1900" dirty="0" smtClean="0"/>
              <a:t>.g., </a:t>
            </a:r>
            <a:r>
              <a:rPr lang="en-US" sz="1900" dirty="0"/>
              <a:t>when retrieving 16, we only access buckets 2 (primary bucket) and 3 (secondary bucket).  We skip buckets 4 and 5 even though they were previously candidates.</a:t>
            </a:r>
          </a:p>
          <a:p>
            <a:endParaRPr lang="en-US" sz="1900" dirty="0" smtClean="0"/>
          </a:p>
        </p:txBody>
      </p:sp>
      <p:sp>
        <p:nvSpPr>
          <p:cNvPr id="4" name="Text Placeholder 3"/>
          <p:cNvSpPr>
            <a:spLocks noGrp="1"/>
          </p:cNvSpPr>
          <p:nvPr>
            <p:ph type="body" sz="quarter" idx="10"/>
            <p:custDataLst>
              <p:tags r:id="rId4"/>
            </p:custDataLst>
          </p:nvPr>
        </p:nvSpPr>
        <p:spPr/>
        <p:txBody>
          <a:bodyPr/>
          <a:lstStyle/>
          <a:p>
            <a:r>
              <a:rPr lang="en-US" dirty="0" smtClean="0"/>
              <a:t>Retrieving remapped items</a:t>
            </a:r>
            <a:endParaRPr lang="en-US" dirty="0"/>
          </a:p>
        </p:txBody>
      </p:sp>
      <p:graphicFrame>
        <p:nvGraphicFramePr>
          <p:cNvPr id="10" name="Content Placeholder 12"/>
          <p:cNvGraphicFramePr>
            <a:graphicFrameLocks/>
          </p:cNvGraphicFramePr>
          <p:nvPr>
            <p:custDataLst>
              <p:tags r:id="rId5"/>
            </p:custDataLst>
            <p:extLst>
              <p:ext uri="{D42A27DB-BD31-4B8C-83A1-F6EECF244321}">
                <p14:modId xmlns:p14="http://schemas.microsoft.com/office/powerpoint/2010/main" val="67503179"/>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6"/>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22" name="TextBox 21"/>
          <p:cNvSpPr txBox="1"/>
          <p:nvPr>
            <p:custDataLst>
              <p:tags r:id="rId7"/>
            </p:custDataLst>
          </p:nvPr>
        </p:nvSpPr>
        <p:spPr>
          <a:xfrm>
            <a:off x="4701437" y="288339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3" name="Straight Arrow Connector 22"/>
          <p:cNvCxnSpPr>
            <a:stCxn id="22" idx="1"/>
          </p:cNvCxnSpPr>
          <p:nvPr>
            <p:custDataLst>
              <p:tags r:id="rId8"/>
            </p:custDataLst>
          </p:nvPr>
        </p:nvCxnSpPr>
        <p:spPr>
          <a:xfrm flipH="1" flipV="1">
            <a:off x="4172520" y="309298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2" idx="3"/>
          </p:cNvCxnSpPr>
          <p:nvPr>
            <p:custDataLst>
              <p:tags r:id="rId9"/>
            </p:custDataLst>
          </p:nvPr>
        </p:nvCxnSpPr>
        <p:spPr>
          <a:xfrm flipH="1">
            <a:off x="5963554" y="309298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0"/>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p:cNvGraphicFramePr>
          <p:nvPr>
            <p:custDataLst>
              <p:tags r:id="rId12"/>
            </p:custDataLst>
            <p:extLst>
              <p:ext uri="{D42A27DB-BD31-4B8C-83A1-F6EECF244321}">
                <p14:modId xmlns:p14="http://schemas.microsoft.com/office/powerpoint/2010/main" val="844601272"/>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7" name="TextBox 36"/>
          <p:cNvSpPr txBox="1"/>
          <p:nvPr>
            <p:custDataLst>
              <p:tags r:id="rId13"/>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2" name="TextBox 11"/>
          <p:cNvSpPr txBox="1"/>
          <p:nvPr>
            <p:custDataLst>
              <p:tags r:id="rId14"/>
            </p:custDataLst>
          </p:nvPr>
        </p:nvSpPr>
        <p:spPr>
          <a:xfrm>
            <a:off x="4832086" y="1621718"/>
            <a:ext cx="2292614"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(16) = 1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5"/>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custDataLst>
              <p:tags r:id="rId16"/>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46" name="Straight Connector 45"/>
          <p:cNvCxnSpPr/>
          <p:nvPr>
            <p:custDataLst>
              <p:tags r:id="rId17"/>
            </p:custDataLst>
          </p:nvPr>
        </p:nvCxnSpPr>
        <p:spPr>
          <a:xfrm flipH="1">
            <a:off x="4687889" y="1803604"/>
            <a:ext cx="144197" cy="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18"/>
            </p:custDataLst>
          </p:nvPr>
        </p:nvCxnSpPr>
        <p:spPr>
          <a:xfrm flipH="1">
            <a:off x="4697672" y="1782945"/>
            <a:ext cx="9188" cy="302949"/>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20"/>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21"/>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22"/>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23"/>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24"/>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25"/>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26"/>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9" name="TextBox 48"/>
          <p:cNvSpPr txBox="1"/>
          <p:nvPr>
            <p:custDataLst>
              <p:tags r:id="rId27"/>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5" name="TextBox 44"/>
          <p:cNvSpPr txBox="1"/>
          <p:nvPr>
            <p:custDataLst>
              <p:tags r:id="rId28"/>
            </p:custDataLst>
          </p:nvPr>
        </p:nvSpPr>
        <p:spPr>
          <a:xfrm>
            <a:off x="4678350" y="4589241"/>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Determine 16 is not stored in its</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primary bucket and proceed to examine REA</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6" name="TextBox 65"/>
          <p:cNvSpPr txBox="1"/>
          <p:nvPr>
            <p:custDataLst>
              <p:tags r:id="rId29"/>
            </p:custDataLst>
          </p:nvPr>
        </p:nvSpPr>
        <p:spPr>
          <a:xfrm>
            <a:off x="4588850" y="4595675"/>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index into remap entry array using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000" b="0"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with key as input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7" name="TextBox 66"/>
          <p:cNvSpPr txBox="1"/>
          <p:nvPr>
            <p:custDataLst>
              <p:tags r:id="rId30"/>
            </p:custDataLst>
          </p:nvPr>
        </p:nvSpPr>
        <p:spPr>
          <a:xfrm>
            <a:off x="4601362" y="4592043"/>
            <a:ext cx="4465650" cy="646331"/>
          </a:xfrm>
          <a:prstGeom prst="rect">
            <a:avLst/>
          </a:prstGeom>
          <a:solidFill>
            <a:schemeClr val="bg1"/>
          </a:solidFill>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latin typeface="+mj-lt"/>
                <a:ea typeface="MS PGothic" pitchFamily="34" charset="-128"/>
                <a:cs typeface="+mn-cs"/>
              </a:rPr>
              <a:t>The r</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emap</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entry </a:t>
            </a:r>
            <a:r>
              <a:rPr lang="en-US" sz="2000" dirty="0" smtClean="0">
                <a:latin typeface="+mj-lt"/>
                <a:ea typeface="MS PGothic" pitchFamily="34" charset="-128"/>
                <a:cs typeface="+mn-cs"/>
              </a:rPr>
              <a:t>shows</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sz="2000" dirty="0" smtClean="0">
                <a:ea typeface="MS PGothic" pitchFamily="34" charset="-128"/>
              </a:rPr>
              <a:t>R</a:t>
            </a:r>
            <a:r>
              <a:rPr lang="en-US" sz="2000" baseline="-25000" dirty="0" smtClean="0">
                <a:ea typeface="MS PGothic" pitchFamily="34" charset="-128"/>
              </a:rPr>
              <a:t>3 </a:t>
            </a:r>
            <a:r>
              <a:rPr lang="en-US" sz="2000" dirty="0" smtClean="0">
                <a:ea typeface="MS PGothic" pitchFamily="34" charset="-128"/>
              </a:rPr>
              <a:t>was used to remap 16, so compute R</a:t>
            </a:r>
            <a:r>
              <a:rPr lang="en-US" sz="2000" baseline="-25000" dirty="0" smtClean="0">
                <a:ea typeface="MS PGothic" pitchFamily="34" charset="-128"/>
              </a:rPr>
              <a:t>3</a:t>
            </a:r>
            <a:r>
              <a:rPr lang="en-US" sz="2000" dirty="0" smtClean="0">
                <a:ea typeface="MS PGothic" pitchFamily="34" charset="-128"/>
              </a:rPr>
              <a:t>(16).</a:t>
            </a:r>
          </a:p>
        </p:txBody>
      </p:sp>
      <p:sp>
        <p:nvSpPr>
          <p:cNvPr id="51" name="TextBox 50"/>
          <p:cNvSpPr txBox="1"/>
          <p:nvPr>
            <p:custDataLst>
              <p:tags r:id="rId31"/>
            </p:custDataLst>
          </p:nvPr>
        </p:nvSpPr>
        <p:spPr>
          <a:xfrm>
            <a:off x="4501182" y="4550248"/>
            <a:ext cx="4465650" cy="723275"/>
          </a:xfrm>
          <a:prstGeom prst="rect">
            <a:avLst/>
          </a:prstGeom>
          <a:solidFill>
            <a:schemeClr val="bg1"/>
          </a:solidFill>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latin typeface="+mj-lt"/>
                <a:ea typeface="MS PGothic" pitchFamily="34" charset="-128"/>
                <a:cs typeface="+mn-cs"/>
              </a:rPr>
              <a:t>Retrieve 16 from bucket 3</a:t>
            </a:r>
          </a:p>
          <a:p>
            <a:pPr fontAlgn="auto">
              <a:lnSpc>
                <a:spcPct val="90000"/>
              </a:lnSpc>
              <a:spcBef>
                <a:spcPts val="300"/>
              </a:spcBef>
              <a:spcAft>
                <a:spcPts val="300"/>
              </a:spcAft>
              <a:buClr>
                <a:srgbClr val="FFFFFF"/>
              </a:buClr>
            </a:pPr>
            <a:endParaRPr lang="en-US" sz="2000" dirty="0" smtClean="0">
              <a:ea typeface="MS PGothic" pitchFamily="34" charset="-128"/>
            </a:endParaRPr>
          </a:p>
        </p:txBody>
      </p:sp>
      <p:sp>
        <p:nvSpPr>
          <p:cNvPr id="52" name="Oval 51"/>
          <p:cNvSpPr/>
          <p:nvPr>
            <p:custDataLst>
              <p:tags r:id="rId32"/>
            </p:custDataLst>
          </p:nvPr>
        </p:nvSpPr>
        <p:spPr>
          <a:xfrm>
            <a:off x="2456206" y="2817653"/>
            <a:ext cx="550671" cy="550671"/>
          </a:xfrm>
          <a:prstGeom prst="ellipse">
            <a:avLst/>
          </a:prstGeom>
          <a:noFill/>
          <a:ln w="28575">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51520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12" grpId="0"/>
      <p:bldP spid="66" grpId="0" animBg="1"/>
      <p:bldP spid="67"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7" y="4715375"/>
            <a:ext cx="8653951" cy="1356086"/>
          </a:xfrm>
        </p:spPr>
        <p:txBody>
          <a:bodyPr/>
          <a:lstStyle/>
          <a:p>
            <a:r>
              <a:rPr lang="en-US" sz="1900" dirty="0" smtClean="0"/>
              <a:t>Lookups where the primary bucket is </a:t>
            </a:r>
            <a:r>
              <a:rPr lang="en-US" sz="1900" i="1" dirty="0" smtClean="0"/>
              <a:t>Type A</a:t>
            </a:r>
            <a:r>
              <a:rPr lang="en-US" sz="1900" dirty="0" smtClean="0"/>
              <a:t>, a conventional BCHT bucket without remap entries, only ever require examining 1 bucket and thus 1 cache line for positive and negative queries alike</a:t>
            </a:r>
          </a:p>
          <a:p>
            <a:endParaRPr lang="en-US" sz="1900" dirty="0" smtClean="0"/>
          </a:p>
        </p:txBody>
      </p:sp>
      <p:sp>
        <p:nvSpPr>
          <p:cNvPr id="4" name="Text Placeholder 3"/>
          <p:cNvSpPr>
            <a:spLocks noGrp="1"/>
          </p:cNvSpPr>
          <p:nvPr>
            <p:ph type="body" sz="quarter" idx="10"/>
            <p:custDataLst>
              <p:tags r:id="rId3"/>
            </p:custDataLst>
          </p:nvPr>
        </p:nvSpPr>
        <p:spPr/>
        <p:txBody>
          <a:bodyPr/>
          <a:lstStyle/>
          <a:p>
            <a:r>
              <a:rPr lang="en-US" dirty="0" smtClean="0"/>
              <a:t>Negative lookups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2955103139"/>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7" name="TextBox 3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6" name="TextBox 55"/>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5" name="TextBox 34"/>
          <p:cNvSpPr txBox="1"/>
          <p:nvPr>
            <p:custDataLst>
              <p:tags r:id="rId14"/>
            </p:custDataLst>
          </p:nvPr>
        </p:nvSpPr>
        <p:spPr>
          <a:xfrm>
            <a:off x="6559605" y="287696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25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custDataLst>
              <p:tags r:id="rId15"/>
            </p:custDataLst>
          </p:nvPr>
        </p:nvSpPr>
        <p:spPr>
          <a:xfrm>
            <a:off x="4701437" y="288339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9" name="Straight Arrow Connector 38"/>
          <p:cNvCxnSpPr>
            <a:stCxn id="38" idx="1"/>
          </p:cNvCxnSpPr>
          <p:nvPr>
            <p:custDataLst>
              <p:tags r:id="rId16"/>
            </p:custDataLst>
          </p:nvPr>
        </p:nvCxnSpPr>
        <p:spPr>
          <a:xfrm flipH="1" flipV="1">
            <a:off x="4172520" y="309298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3"/>
          </p:cNvCxnSpPr>
          <p:nvPr>
            <p:custDataLst>
              <p:tags r:id="rId17"/>
            </p:custDataLst>
          </p:nvPr>
        </p:nvCxnSpPr>
        <p:spPr>
          <a:xfrm flipH="1">
            <a:off x="5963554" y="309298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18"/>
            </p:custDataLst>
          </p:nvPr>
        </p:nvSpPr>
        <p:spPr>
          <a:xfrm>
            <a:off x="4895849" y="4028861"/>
            <a:ext cx="3762375"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Most negative lookups only require accessing a single bucket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1" name="Straight Arrow Connector 40"/>
          <p:cNvCxnSpPr/>
          <p:nvPr>
            <p:custDataLst>
              <p:tags r:id="rId19"/>
            </p:custDataLst>
          </p:nvPr>
        </p:nvCxnSpPr>
        <p:spPr>
          <a:xfrm flipH="1">
            <a:off x="837473" y="2631137"/>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0"/>
            </p:custDataLst>
          </p:nvPr>
        </p:nvCxnSpPr>
        <p:spPr>
          <a:xfrm flipH="1">
            <a:off x="1761395" y="2656498"/>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1"/>
            </p:custDataLst>
          </p:nvPr>
        </p:nvCxnSpPr>
        <p:spPr>
          <a:xfrm flipH="1">
            <a:off x="2691547" y="2654871"/>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22"/>
            </p:custDataLst>
          </p:nvPr>
        </p:nvCxnSpPr>
        <p:spPr>
          <a:xfrm flipH="1">
            <a:off x="3609976" y="2665870"/>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864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7" y="4715375"/>
            <a:ext cx="8653951" cy="1356086"/>
          </a:xfrm>
        </p:spPr>
        <p:txBody>
          <a:bodyPr/>
          <a:lstStyle/>
          <a:p>
            <a:r>
              <a:rPr lang="en-US" sz="1900" dirty="0" smtClean="0"/>
              <a:t>Lookups where the primary bucket is </a:t>
            </a:r>
            <a:r>
              <a:rPr lang="en-US" sz="1900" i="1" dirty="0" smtClean="0"/>
              <a:t>Type B</a:t>
            </a:r>
            <a:r>
              <a:rPr lang="en-US" sz="1900" dirty="0" smtClean="0"/>
              <a:t>, buckets where the final slot is converted into an REA, often only require accessing 1 bucket and at most 2 for positive and negative queries alike</a:t>
            </a:r>
            <a:endParaRPr lang="en-US" sz="1900" i="1" dirty="0"/>
          </a:p>
          <a:p>
            <a:endParaRPr lang="en-US" sz="1900" dirty="0" smtClean="0"/>
          </a:p>
        </p:txBody>
      </p:sp>
      <p:sp>
        <p:nvSpPr>
          <p:cNvPr id="4" name="Text Placeholder 3"/>
          <p:cNvSpPr>
            <a:spLocks noGrp="1"/>
          </p:cNvSpPr>
          <p:nvPr>
            <p:ph type="body" sz="quarter" idx="10"/>
            <p:custDataLst>
              <p:tags r:id="rId3"/>
            </p:custDataLst>
          </p:nvPr>
        </p:nvSpPr>
        <p:spPr/>
        <p:txBody>
          <a:bodyPr/>
          <a:lstStyle/>
          <a:p>
            <a:r>
              <a:rPr lang="en-US" dirty="0" smtClean="0"/>
              <a:t>Negative lookups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1820550199"/>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7" name="TextBox 3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6" name="TextBox 55"/>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5" name="TextBox 34"/>
          <p:cNvSpPr txBox="1"/>
          <p:nvPr>
            <p:custDataLst>
              <p:tags r:id="rId14"/>
            </p:custDataLst>
          </p:nvPr>
        </p:nvSpPr>
        <p:spPr>
          <a:xfrm>
            <a:off x="6559605" y="232451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28</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custDataLst>
              <p:tags r:id="rId15"/>
            </p:custDataLst>
          </p:nvPr>
        </p:nvSpPr>
        <p:spPr>
          <a:xfrm>
            <a:off x="4701437" y="233094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9" name="Straight Arrow Connector 38"/>
          <p:cNvCxnSpPr>
            <a:stCxn id="38" idx="1"/>
          </p:cNvCxnSpPr>
          <p:nvPr>
            <p:custDataLst>
              <p:tags r:id="rId16"/>
            </p:custDataLst>
          </p:nvPr>
        </p:nvCxnSpPr>
        <p:spPr>
          <a:xfrm flipH="1" flipV="1">
            <a:off x="4172520" y="254053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3"/>
          </p:cNvCxnSpPr>
          <p:nvPr>
            <p:custDataLst>
              <p:tags r:id="rId17"/>
            </p:custDataLst>
          </p:nvPr>
        </p:nvCxnSpPr>
        <p:spPr>
          <a:xfrm flipH="1">
            <a:off x="5963554" y="254053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18"/>
            </p:custDataLst>
          </p:nvPr>
        </p:nvSpPr>
        <p:spPr>
          <a:xfrm>
            <a:off x="4895849" y="4028861"/>
            <a:ext cx="3762375"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Most negative lookups only require accessing a single bucket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4" name="Straight Arrow Connector 23"/>
          <p:cNvCxnSpPr/>
          <p:nvPr>
            <p:custDataLst>
              <p:tags r:id="rId19"/>
            </p:custDataLst>
          </p:nvPr>
        </p:nvCxnSpPr>
        <p:spPr>
          <a:xfrm flipH="1">
            <a:off x="785276" y="2142654"/>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20"/>
            </p:custDataLst>
          </p:nvPr>
        </p:nvCxnSpPr>
        <p:spPr>
          <a:xfrm flipH="1">
            <a:off x="1709198" y="2168015"/>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21"/>
            </p:custDataLst>
          </p:nvPr>
        </p:nvCxnSpPr>
        <p:spPr>
          <a:xfrm flipH="1">
            <a:off x="2639350" y="2166388"/>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246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custDataLst>
              <p:tags r:id="rId1"/>
            </p:custDataLst>
          </p:nvPr>
        </p:nvSpPr>
        <p:spPr>
          <a:xfrm>
            <a:off x="4895849" y="4028861"/>
            <a:ext cx="3762375"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Most negative lookups only require accessing a single bucket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2"/>
            </p:custDataLst>
          </p:nvPr>
        </p:nvSpPr>
        <p:spPr/>
        <p:txBody>
          <a:bodyPr/>
          <a:lstStyle/>
          <a:p>
            <a:r>
              <a:rPr lang="en-US" dirty="0" smtClean="0"/>
              <a:t>Horton Tables</a:t>
            </a:r>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Negative lookups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2055540487"/>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cxnSp>
        <p:nvCxnSpPr>
          <p:cNvPr id="8" name="Straight Connector 7"/>
          <p:cNvCxnSpPr/>
          <p:nvPr>
            <p:custDataLst>
              <p:tags r:id="rId6"/>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7"/>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p:cNvGraphicFramePr>
          <p:nvPr>
            <p:custDataLst>
              <p:tags r:id="rId8"/>
            </p:custDataLst>
            <p:extLst>
              <p:ext uri="{D42A27DB-BD31-4B8C-83A1-F6EECF244321}">
                <p14:modId xmlns:p14="http://schemas.microsoft.com/office/powerpoint/2010/main" val="844601272"/>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7" name="TextBox 36"/>
          <p:cNvSpPr txBox="1"/>
          <p:nvPr>
            <p:custDataLst>
              <p:tags r:id="rId9"/>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2" name="TextBox 11"/>
          <p:cNvSpPr txBox="1"/>
          <p:nvPr>
            <p:custDataLst>
              <p:tags r:id="rId10"/>
            </p:custDataLst>
          </p:nvPr>
        </p:nvSpPr>
        <p:spPr>
          <a:xfrm>
            <a:off x="4641586" y="1621718"/>
            <a:ext cx="2292614"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(28) = 10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1"/>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custDataLst>
              <p:tags r:id="rId12"/>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46" name="Straight Connector 45"/>
          <p:cNvCxnSpPr/>
          <p:nvPr>
            <p:custDataLst>
              <p:tags r:id="rId13"/>
            </p:custDataLst>
          </p:nvPr>
        </p:nvCxnSpPr>
        <p:spPr>
          <a:xfrm flipH="1">
            <a:off x="6301011" y="1803604"/>
            <a:ext cx="353777" cy="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14"/>
            </p:custDataLst>
          </p:nvPr>
        </p:nvCxnSpPr>
        <p:spPr>
          <a:xfrm flipH="1">
            <a:off x="6629281" y="1813483"/>
            <a:ext cx="9188" cy="302949"/>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5"/>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16"/>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17"/>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8"/>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9"/>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20"/>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21"/>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22"/>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9" name="TextBox 48"/>
          <p:cNvSpPr txBox="1"/>
          <p:nvPr>
            <p:custDataLst>
              <p:tags r:id="rId23"/>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5" name="TextBox 44"/>
          <p:cNvSpPr txBox="1"/>
          <p:nvPr>
            <p:custDataLst>
              <p:tags r:id="rId24"/>
            </p:custDataLst>
          </p:nvPr>
        </p:nvSpPr>
        <p:spPr>
          <a:xfrm>
            <a:off x="4414415" y="3984437"/>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Determine 28 is not stored in its</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primary bucket (2) and proceed to examine REA</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6" name="TextBox 65"/>
          <p:cNvSpPr txBox="1"/>
          <p:nvPr>
            <p:custDataLst>
              <p:tags r:id="rId25"/>
            </p:custDataLst>
          </p:nvPr>
        </p:nvSpPr>
        <p:spPr>
          <a:xfrm>
            <a:off x="4462688" y="4009739"/>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index into remap entry array using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000" b="0"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with key as input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custDataLst>
              <p:tags r:id="rId26"/>
            </p:custDataLst>
          </p:nvPr>
        </p:nvSpPr>
        <p:spPr>
          <a:xfrm>
            <a:off x="4438552" y="4012999"/>
            <a:ext cx="4465650" cy="646331"/>
          </a:xfrm>
          <a:prstGeom prst="rect">
            <a:avLst/>
          </a:prstGeom>
          <a:solidFill>
            <a:schemeClr val="bg1"/>
          </a:solidFill>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latin typeface="+mj-lt"/>
                <a:ea typeface="MS PGothic" pitchFamily="34" charset="-128"/>
                <a:cs typeface="+mn-cs"/>
              </a:rPr>
              <a:t>Examine 10</a:t>
            </a:r>
            <a:r>
              <a:rPr lang="en-US" sz="2000" baseline="30000" dirty="0" smtClean="0">
                <a:latin typeface="+mj-lt"/>
                <a:ea typeface="MS PGothic" pitchFamily="34" charset="-128"/>
                <a:cs typeface="+mn-cs"/>
              </a:rPr>
              <a:t>th</a:t>
            </a:r>
            <a:r>
              <a:rPr lang="en-US" sz="2000" dirty="0" smtClean="0">
                <a:latin typeface="+mj-lt"/>
                <a:ea typeface="MS PGothic" pitchFamily="34" charset="-128"/>
                <a:cs typeface="+mn-cs"/>
              </a:rPr>
              <a:t> slot of remap entry array and see it is empty.  The search can stop.</a:t>
            </a:r>
          </a:p>
        </p:txBody>
      </p:sp>
      <p:sp>
        <p:nvSpPr>
          <p:cNvPr id="35" name="Content Placeholder 2"/>
          <p:cNvSpPr txBox="1">
            <a:spLocks/>
          </p:cNvSpPr>
          <p:nvPr>
            <p:custDataLst>
              <p:tags r:id="rId27"/>
            </p:custDataLst>
          </p:nvPr>
        </p:nvSpPr>
        <p:spPr bwMode="auto">
          <a:xfrm>
            <a:off x="274387" y="4715375"/>
            <a:ext cx="8653951" cy="13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smtClean="0"/>
              <a:t>Lookups where the primary bucket is </a:t>
            </a:r>
            <a:r>
              <a:rPr lang="en-US" sz="1900" i="1" smtClean="0"/>
              <a:t>Type B</a:t>
            </a:r>
            <a:r>
              <a:rPr lang="en-US" sz="1900" smtClean="0"/>
              <a:t>, buckets where the final slot is converted into an REA, often only require accessing 1 bucket and at most 2 for positive and negative queries alike</a:t>
            </a:r>
            <a:endParaRPr lang="en-US" sz="1900" i="1" smtClean="0"/>
          </a:p>
          <a:p>
            <a:endParaRPr lang="en-US" sz="1900" dirty="0" smtClean="0"/>
          </a:p>
        </p:txBody>
      </p:sp>
    </p:spTree>
    <p:extLst>
      <p:ext uri="{BB962C8B-B14F-4D97-AF65-F5344CB8AC3E}">
        <p14:creationId xmlns:p14="http://schemas.microsoft.com/office/powerpoint/2010/main" val="333047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5" grpId="0" animBg="1"/>
      <p:bldP spid="6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custDataLst>
              <p:tags r:id="rId1"/>
            </p:custDataLst>
          </p:nvPr>
        </p:nvSpPr>
        <p:spPr>
          <a:xfrm>
            <a:off x="4601362" y="4028861"/>
            <a:ext cx="3762375"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Negative lookups only require accessing 2 buckets on a </a:t>
            </a:r>
            <a:r>
              <a:rPr lang="en-US" sz="2000" i="1" dirty="0" smtClean="0">
                <a:latin typeface="+mj-lt"/>
                <a:ea typeface="MS PGothic" pitchFamily="34" charset="-128"/>
                <a:cs typeface="+mn-cs"/>
              </a:rPr>
              <a:t>tag alias</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2"/>
            </p:custDataLst>
          </p:nvPr>
        </p:nvSpPr>
        <p:spPr/>
        <p:txBody>
          <a:bodyPr/>
          <a:lstStyle/>
          <a:p>
            <a:r>
              <a:rPr lang="en-US" dirty="0" smtClean="0"/>
              <a:t>Horton Tables</a:t>
            </a:r>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Negative lookups with tag alias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1598247604"/>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37" name="TextBox 3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6" name="TextBox 55"/>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5" name="TextBox 44"/>
          <p:cNvSpPr txBox="1"/>
          <p:nvPr>
            <p:custDataLst>
              <p:tags r:id="rId14"/>
            </p:custDataLst>
          </p:nvPr>
        </p:nvSpPr>
        <p:spPr>
          <a:xfrm>
            <a:off x="4663337" y="3278834"/>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Determine 7 is not stored in its</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primary bucket (2) and proceed to examine REA</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Content Placeholder 2"/>
          <p:cNvSpPr txBox="1">
            <a:spLocks/>
          </p:cNvSpPr>
          <p:nvPr>
            <p:custDataLst>
              <p:tags r:id="rId15"/>
            </p:custDataLst>
          </p:nvPr>
        </p:nvSpPr>
        <p:spPr bwMode="auto">
          <a:xfrm>
            <a:off x="274387" y="4715375"/>
            <a:ext cx="8653951" cy="13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smtClean="0"/>
              <a:t>Lookups where the primary bucket is </a:t>
            </a:r>
            <a:r>
              <a:rPr lang="en-US" sz="1900" i="1" smtClean="0"/>
              <a:t>Type B</a:t>
            </a:r>
            <a:r>
              <a:rPr lang="en-US" sz="1900" smtClean="0"/>
              <a:t>, buckets where the final slot is converted into an REA, often only require accessing 1 bucket and at most 2 for positive and negative queries alike</a:t>
            </a:r>
            <a:endParaRPr lang="en-US" sz="1900" i="1" smtClean="0"/>
          </a:p>
          <a:p>
            <a:endParaRPr lang="en-US" sz="1900" dirty="0" smtClean="0"/>
          </a:p>
        </p:txBody>
      </p:sp>
      <p:sp>
        <p:nvSpPr>
          <p:cNvPr id="30" name="TextBox 29"/>
          <p:cNvSpPr txBox="1"/>
          <p:nvPr>
            <p:custDataLst>
              <p:tags r:id="rId16"/>
            </p:custDataLst>
          </p:nvPr>
        </p:nvSpPr>
        <p:spPr>
          <a:xfrm>
            <a:off x="6559605" y="232451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1" name="TextBox 30"/>
          <p:cNvSpPr txBox="1"/>
          <p:nvPr>
            <p:custDataLst>
              <p:tags r:id="rId17"/>
            </p:custDataLst>
          </p:nvPr>
        </p:nvSpPr>
        <p:spPr>
          <a:xfrm>
            <a:off x="4701437" y="233094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2" name="Straight Arrow Connector 31"/>
          <p:cNvCxnSpPr>
            <a:stCxn id="31" idx="1"/>
          </p:cNvCxnSpPr>
          <p:nvPr>
            <p:custDataLst>
              <p:tags r:id="rId18"/>
            </p:custDataLst>
          </p:nvPr>
        </p:nvCxnSpPr>
        <p:spPr>
          <a:xfrm flipH="1" flipV="1">
            <a:off x="4172520" y="254053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3"/>
          </p:cNvCxnSpPr>
          <p:nvPr>
            <p:custDataLst>
              <p:tags r:id="rId19"/>
            </p:custDataLst>
          </p:nvPr>
        </p:nvCxnSpPr>
        <p:spPr>
          <a:xfrm flipH="1">
            <a:off x="5963554" y="254053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custDataLst>
              <p:tags r:id="rId20"/>
            </p:custDataLst>
          </p:nvPr>
        </p:nvCxnSpPr>
        <p:spPr>
          <a:xfrm flipH="1">
            <a:off x="785276" y="2142654"/>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21"/>
            </p:custDataLst>
          </p:nvPr>
        </p:nvCxnSpPr>
        <p:spPr>
          <a:xfrm flipH="1">
            <a:off x="1709198" y="2168015"/>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custDataLst>
              <p:tags r:id="rId22"/>
            </p:custDataLst>
          </p:nvPr>
        </p:nvCxnSpPr>
        <p:spPr>
          <a:xfrm flipH="1">
            <a:off x="2639350" y="2166388"/>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79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6768" y="306706"/>
            <a:ext cx="7688580" cy="474345"/>
          </a:xfrm>
        </p:spPr>
        <p:txBody>
          <a:bodyPr/>
          <a:lstStyle/>
          <a:p>
            <a:r>
              <a:rPr lang="en-US" dirty="0"/>
              <a:t>The Role of hash Tables</a:t>
            </a:r>
          </a:p>
        </p:txBody>
      </p:sp>
      <p:sp>
        <p:nvSpPr>
          <p:cNvPr id="3" name="Content Placeholder 2"/>
          <p:cNvSpPr>
            <a:spLocks noGrp="1"/>
          </p:cNvSpPr>
          <p:nvPr>
            <p:ph idx="1"/>
            <p:custDataLst>
              <p:tags r:id="rId2"/>
            </p:custDataLst>
          </p:nvPr>
        </p:nvSpPr>
        <p:spPr/>
        <p:txBody>
          <a:bodyPr/>
          <a:lstStyle/>
          <a:p>
            <a:pPr lvl="1"/>
            <a:endParaRPr lang="en-US" sz="800" dirty="0"/>
          </a:p>
          <a:p>
            <a:r>
              <a:rPr lang="en-US" dirty="0" smtClean="0"/>
              <a:t>Data stores and caches</a:t>
            </a:r>
          </a:p>
          <a:p>
            <a:pPr lvl="1"/>
            <a:r>
              <a:rPr lang="en-US" dirty="0" smtClean="0"/>
              <a:t>Key-value stores (e.g., </a:t>
            </a:r>
            <a:r>
              <a:rPr lang="en-US" dirty="0" err="1" smtClean="0"/>
              <a:t>Memcached</a:t>
            </a:r>
            <a:r>
              <a:rPr lang="en-US" dirty="0" smtClean="0"/>
              <a:t>, </a:t>
            </a:r>
            <a:r>
              <a:rPr lang="en-US" dirty="0" err="1" smtClean="0"/>
              <a:t>Redis</a:t>
            </a:r>
            <a:r>
              <a:rPr lang="en-US" dirty="0" smtClean="0"/>
              <a:t>, MongoDB)</a:t>
            </a:r>
            <a:endParaRPr lang="en-US" dirty="0"/>
          </a:p>
          <a:p>
            <a:pPr lvl="1"/>
            <a:r>
              <a:rPr lang="en-US" dirty="0"/>
              <a:t>Relational </a:t>
            </a:r>
            <a:r>
              <a:rPr lang="en-US" dirty="0" smtClean="0"/>
              <a:t>databases (e.g., </a:t>
            </a:r>
            <a:r>
              <a:rPr lang="en-US" dirty="0" err="1" smtClean="0"/>
              <a:t>MonetDB</a:t>
            </a:r>
            <a:r>
              <a:rPr lang="en-US" dirty="0" smtClean="0"/>
              <a:t>, </a:t>
            </a:r>
            <a:r>
              <a:rPr lang="en-US" dirty="0" err="1" smtClean="0"/>
              <a:t>HyPer</a:t>
            </a:r>
            <a:r>
              <a:rPr lang="en-US" dirty="0" smtClean="0"/>
              <a:t>, IBM DB2 with BLU)</a:t>
            </a:r>
            <a:endParaRPr lang="en-US" dirty="0"/>
          </a:p>
          <a:p>
            <a:pPr lvl="2"/>
            <a:r>
              <a:rPr lang="en-US" dirty="0"/>
              <a:t>Hash indexes</a:t>
            </a:r>
          </a:p>
          <a:p>
            <a:pPr lvl="2"/>
            <a:r>
              <a:rPr lang="en-US" dirty="0"/>
              <a:t>Join implementation: hash join and variants</a:t>
            </a:r>
          </a:p>
          <a:p>
            <a:pPr lvl="2"/>
            <a:r>
              <a:rPr lang="en-US" dirty="0"/>
              <a:t>Grouping: grouping hash table</a:t>
            </a:r>
          </a:p>
          <a:p>
            <a:pPr lvl="2"/>
            <a:r>
              <a:rPr lang="en-US" dirty="0"/>
              <a:t>Dictionary </a:t>
            </a:r>
            <a:r>
              <a:rPr lang="en-US" dirty="0" smtClean="0"/>
              <a:t>encoding</a:t>
            </a:r>
          </a:p>
          <a:p>
            <a:pPr lvl="2"/>
            <a:endParaRPr lang="en-US" dirty="0"/>
          </a:p>
          <a:p>
            <a:r>
              <a:rPr lang="en-US" dirty="0" smtClean="0"/>
              <a:t>Graphics</a:t>
            </a:r>
            <a:endParaRPr lang="en-US" dirty="0"/>
          </a:p>
          <a:p>
            <a:pPr lvl="1"/>
            <a:r>
              <a:rPr lang="en-US" dirty="0" smtClean="0"/>
              <a:t>Accelerate computations by computing on hash tables that store </a:t>
            </a:r>
            <a:r>
              <a:rPr lang="en-US" dirty="0"/>
              <a:t>sparse images, </a:t>
            </a:r>
            <a:r>
              <a:rPr lang="en-US" dirty="0" smtClean="0"/>
              <a:t>textures, </a:t>
            </a:r>
            <a:r>
              <a:rPr lang="en-US" dirty="0"/>
              <a:t>or </a:t>
            </a:r>
            <a:r>
              <a:rPr lang="en-US" dirty="0" smtClean="0"/>
              <a:t>surfaces</a:t>
            </a:r>
            <a:endParaRPr lang="en-US" dirty="0"/>
          </a:p>
          <a:p>
            <a:pPr lvl="2"/>
            <a:endParaRPr lang="en-US" sz="800" dirty="0"/>
          </a:p>
          <a:p>
            <a:r>
              <a:rPr lang="en-US" dirty="0"/>
              <a:t>General data compression schemes used in common compression </a:t>
            </a:r>
            <a:r>
              <a:rPr lang="en-US" dirty="0" smtClean="0"/>
              <a:t>utilities</a:t>
            </a:r>
          </a:p>
          <a:p>
            <a:endParaRPr lang="en-US" dirty="0"/>
          </a:p>
          <a:p>
            <a:r>
              <a:rPr lang="en-US" b="1" dirty="0"/>
              <a:t>In each of these fields, having a fast hash table is </a:t>
            </a:r>
            <a:r>
              <a:rPr lang="en-US" b="1" dirty="0" smtClean="0"/>
              <a:t>important</a:t>
            </a:r>
            <a:endParaRPr lang="en-US" b="1" dirty="0"/>
          </a:p>
          <a:p>
            <a:pPr lvl="2"/>
            <a:endParaRPr lang="en-US" dirty="0"/>
          </a:p>
          <a:p>
            <a:endParaRPr lang="en-US" dirty="0"/>
          </a:p>
          <a:p>
            <a:pPr lvl="2"/>
            <a:endParaRPr lang="en-US" dirty="0"/>
          </a:p>
          <a:p>
            <a:endParaRPr lang="en-US" dirty="0"/>
          </a:p>
          <a:p>
            <a:pPr lvl="1"/>
            <a:endParaRPr lang="en-US" dirty="0"/>
          </a:p>
          <a:p>
            <a:pPr lvl="1"/>
            <a:endParaRPr lang="en-US" dirty="0"/>
          </a:p>
        </p:txBody>
      </p:sp>
      <p:sp>
        <p:nvSpPr>
          <p:cNvPr id="4" name="Text Placeholder 3"/>
          <p:cNvSpPr>
            <a:spLocks noGrp="1"/>
          </p:cNvSpPr>
          <p:nvPr>
            <p:ph type="body" sz="quarter" idx="10"/>
            <p:custDataLst>
              <p:tags r:id="rId3"/>
            </p:custDataLst>
          </p:nvPr>
        </p:nvSpPr>
        <p:spPr/>
        <p:txBody>
          <a:bodyPr/>
          <a:lstStyle/>
          <a:p>
            <a:r>
              <a:rPr lang="en-US" dirty="0"/>
              <a:t>In </a:t>
            </a:r>
            <a:r>
              <a:rPr lang="en-US" dirty="0" smtClean="0"/>
              <a:t>In-memory data-intensive </a:t>
            </a:r>
            <a:r>
              <a:rPr lang="en-US" dirty="0"/>
              <a:t>computing</a:t>
            </a:r>
          </a:p>
        </p:txBody>
      </p:sp>
    </p:spTree>
    <p:extLst>
      <p:ext uri="{BB962C8B-B14F-4D97-AF65-F5344CB8AC3E}">
        <p14:creationId xmlns:p14="http://schemas.microsoft.com/office/powerpoint/2010/main" val="2191161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custDataLst>
              <p:tags r:id="rId1"/>
            </p:custDataLst>
          </p:nvPr>
        </p:nvSpPr>
        <p:spPr>
          <a:xfrm>
            <a:off x="4520273" y="4028861"/>
            <a:ext cx="4451194"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Negative lookup with a </a:t>
            </a:r>
            <a:r>
              <a:rPr lang="en-US" sz="2000" i="1" dirty="0" smtClean="0">
                <a:latin typeface="+mj-lt"/>
                <a:ea typeface="MS PGothic" pitchFamily="34" charset="-128"/>
                <a:cs typeface="+mn-cs"/>
              </a:rPr>
              <a:t>tag alias</a:t>
            </a:r>
            <a:br>
              <a:rPr lang="en-US" sz="2000" i="1" dirty="0" smtClean="0">
                <a:latin typeface="+mj-lt"/>
                <a:ea typeface="MS PGothic" pitchFamily="34" charset="-128"/>
                <a:cs typeface="+mn-cs"/>
              </a:rPr>
            </a:br>
            <a:r>
              <a:rPr lang="en-US" sz="2000" dirty="0" smtClean="0">
                <a:latin typeface="+mj-lt"/>
                <a:ea typeface="MS PGothic" pitchFamily="34" charset="-128"/>
                <a:cs typeface="+mn-cs"/>
              </a:rPr>
              <a:t>(</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e.g.,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7 reads remap entry set by 23)</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 name="Title 1"/>
          <p:cNvSpPr>
            <a:spLocks noGrp="1"/>
          </p:cNvSpPr>
          <p:nvPr>
            <p:ph type="title"/>
            <p:custDataLst>
              <p:tags r:id="rId2"/>
            </p:custDataLst>
          </p:nvPr>
        </p:nvSpPr>
        <p:spPr/>
        <p:txBody>
          <a:bodyPr/>
          <a:lstStyle/>
          <a:p>
            <a:r>
              <a:rPr lang="en-US" dirty="0" smtClean="0"/>
              <a:t>Horton Tables</a:t>
            </a:r>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Negative lookups with tag alias</a:t>
            </a:r>
            <a:endParaRPr lang="en-US" dirty="0"/>
          </a:p>
        </p:txBody>
      </p:sp>
      <p:graphicFrame>
        <p:nvGraphicFramePr>
          <p:cNvPr id="10" name="Content Placeholder 12"/>
          <p:cNvGraphicFramePr>
            <a:graphicFrameLocks/>
          </p:cNvGraphicFramePr>
          <p:nvPr>
            <p:custDataLst>
              <p:tags r:id="rId4"/>
            </p:custDataLst>
            <p:extLst>
              <p:ext uri="{D42A27DB-BD31-4B8C-83A1-F6EECF244321}">
                <p14:modId xmlns:p14="http://schemas.microsoft.com/office/powerpoint/2010/main" val="3057260832"/>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REA</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2" name="TextBox 71"/>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cxnSp>
        <p:nvCxnSpPr>
          <p:cNvPr id="8" name="Straight Connector 7"/>
          <p:cNvCxnSpPr/>
          <p:nvPr>
            <p:custDataLst>
              <p:tags r:id="rId6"/>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7"/>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p:cNvGraphicFramePr>
          <p:nvPr>
            <p:custDataLst>
              <p:tags r:id="rId8"/>
            </p:custDataLst>
            <p:extLst>
              <p:ext uri="{D42A27DB-BD31-4B8C-83A1-F6EECF244321}">
                <p14:modId xmlns:p14="http://schemas.microsoft.com/office/powerpoint/2010/main" val="844601272"/>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7" name="TextBox 36"/>
          <p:cNvSpPr txBox="1"/>
          <p:nvPr>
            <p:custDataLst>
              <p:tags r:id="rId9"/>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2" name="TextBox 11"/>
          <p:cNvSpPr txBox="1"/>
          <p:nvPr>
            <p:custDataLst>
              <p:tags r:id="rId10"/>
            </p:custDataLst>
          </p:nvPr>
        </p:nvSpPr>
        <p:spPr>
          <a:xfrm>
            <a:off x="4641586" y="1621718"/>
            <a:ext cx="2292614"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(7) = 17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1"/>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custDataLst>
              <p:tags r:id="rId12"/>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46" name="Straight Connector 45"/>
          <p:cNvCxnSpPr/>
          <p:nvPr>
            <p:custDataLst>
              <p:tags r:id="rId13"/>
            </p:custDataLst>
          </p:nvPr>
        </p:nvCxnSpPr>
        <p:spPr>
          <a:xfrm flipH="1" flipV="1">
            <a:off x="6301013" y="1803605"/>
            <a:ext cx="1880239" cy="2931"/>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14"/>
            </p:custDataLst>
          </p:nvPr>
        </p:nvCxnSpPr>
        <p:spPr>
          <a:xfrm>
            <a:off x="8172064" y="1782679"/>
            <a:ext cx="0" cy="33375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5"/>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57" name="TextBox 56"/>
          <p:cNvSpPr txBox="1"/>
          <p:nvPr>
            <p:custDataLst>
              <p:tags r:id="rId16"/>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custDataLst>
              <p:tags r:id="rId17"/>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8"/>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9"/>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20"/>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21"/>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custDataLst>
              <p:tags r:id="rId22"/>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9" name="TextBox 48"/>
          <p:cNvSpPr txBox="1"/>
          <p:nvPr>
            <p:custDataLst>
              <p:tags r:id="rId23"/>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6" name="TextBox 65"/>
          <p:cNvSpPr txBox="1"/>
          <p:nvPr>
            <p:custDataLst>
              <p:tags r:id="rId24"/>
            </p:custDataLst>
          </p:nvPr>
        </p:nvSpPr>
        <p:spPr>
          <a:xfrm>
            <a:off x="4641586" y="3278000"/>
            <a:ext cx="4465650"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Compute index into remap entry array using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000" b="0"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with key as input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custDataLst>
              <p:tags r:id="rId25"/>
            </p:custDataLst>
          </p:nvPr>
        </p:nvSpPr>
        <p:spPr>
          <a:xfrm>
            <a:off x="4480269" y="3277999"/>
            <a:ext cx="4593534" cy="646331"/>
          </a:xfrm>
          <a:prstGeom prst="rect">
            <a:avLst/>
          </a:prstGeom>
          <a:solidFill>
            <a:schemeClr val="bg1"/>
          </a:solidFill>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latin typeface="+mj-lt"/>
                <a:ea typeface="MS PGothic" pitchFamily="34" charset="-128"/>
                <a:cs typeface="+mn-cs"/>
              </a:rPr>
              <a:t>Examine 18</a:t>
            </a:r>
            <a:r>
              <a:rPr lang="en-US" sz="2000" baseline="30000" dirty="0" smtClean="0">
                <a:latin typeface="+mj-lt"/>
                <a:ea typeface="MS PGothic" pitchFamily="34" charset="-128"/>
                <a:cs typeface="+mn-cs"/>
              </a:rPr>
              <a:t>th</a:t>
            </a:r>
            <a:r>
              <a:rPr lang="en-US" sz="2000" dirty="0" smtClean="0">
                <a:latin typeface="+mj-lt"/>
                <a:ea typeface="MS PGothic" pitchFamily="34" charset="-128"/>
                <a:cs typeface="+mn-cs"/>
              </a:rPr>
              <a:t> slot of remap entry array and see that R</a:t>
            </a:r>
            <a:r>
              <a:rPr lang="en-US" sz="2000" baseline="-25000" dirty="0" smtClean="0">
                <a:latin typeface="+mj-lt"/>
                <a:ea typeface="MS PGothic" pitchFamily="34" charset="-128"/>
                <a:cs typeface="+mn-cs"/>
              </a:rPr>
              <a:t>2</a:t>
            </a:r>
            <a:r>
              <a:rPr lang="en-US" sz="2000" dirty="0" smtClean="0">
                <a:latin typeface="+mj-lt"/>
                <a:ea typeface="MS PGothic" pitchFamily="34" charset="-128"/>
                <a:cs typeface="+mn-cs"/>
              </a:rPr>
              <a:t> was likely used to remap 7.</a:t>
            </a:r>
          </a:p>
        </p:txBody>
      </p:sp>
      <p:sp>
        <p:nvSpPr>
          <p:cNvPr id="35" name="Content Placeholder 2"/>
          <p:cNvSpPr txBox="1">
            <a:spLocks/>
          </p:cNvSpPr>
          <p:nvPr>
            <p:custDataLst>
              <p:tags r:id="rId26"/>
            </p:custDataLst>
          </p:nvPr>
        </p:nvSpPr>
        <p:spPr bwMode="auto">
          <a:xfrm>
            <a:off x="274387" y="4715375"/>
            <a:ext cx="8653951" cy="13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smtClean="0"/>
              <a:t>Lookups where the primary bucket is </a:t>
            </a:r>
            <a:r>
              <a:rPr lang="en-US" sz="1900" i="1" smtClean="0"/>
              <a:t>Type B</a:t>
            </a:r>
            <a:r>
              <a:rPr lang="en-US" sz="1900" smtClean="0"/>
              <a:t>, buckets where the final slot is converted into an REA, often only require accessing 1 bucket and at most 2 for positive and negative queries alike</a:t>
            </a:r>
            <a:endParaRPr lang="en-US" sz="1900" i="1" smtClean="0"/>
          </a:p>
          <a:p>
            <a:endParaRPr lang="en-US" sz="1900" dirty="0" smtClean="0"/>
          </a:p>
        </p:txBody>
      </p:sp>
      <p:sp>
        <p:nvSpPr>
          <p:cNvPr id="39" name="TextBox 38"/>
          <p:cNvSpPr txBox="1"/>
          <p:nvPr>
            <p:custDataLst>
              <p:tags r:id="rId27"/>
            </p:custDataLst>
          </p:nvPr>
        </p:nvSpPr>
        <p:spPr>
          <a:xfrm>
            <a:off x="6559365" y="1133588"/>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 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0" name="TextBox 39"/>
          <p:cNvSpPr txBox="1"/>
          <p:nvPr>
            <p:custDataLst>
              <p:tags r:id="rId28"/>
            </p:custDataLst>
          </p:nvPr>
        </p:nvSpPr>
        <p:spPr>
          <a:xfrm>
            <a:off x="4701197" y="1140022"/>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1" name="Straight Arrow Connector 40"/>
          <p:cNvCxnSpPr>
            <a:stCxn id="40" idx="1"/>
          </p:cNvCxnSpPr>
          <p:nvPr>
            <p:custDataLst>
              <p:tags r:id="rId29"/>
            </p:custDataLst>
          </p:nvPr>
        </p:nvCxnSpPr>
        <p:spPr>
          <a:xfrm flipH="1" flipV="1">
            <a:off x="4172280" y="1349615"/>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0" idx="3"/>
          </p:cNvCxnSpPr>
          <p:nvPr>
            <p:custDataLst>
              <p:tags r:id="rId30"/>
            </p:custDataLst>
          </p:nvPr>
        </p:nvCxnSpPr>
        <p:spPr>
          <a:xfrm flipH="1">
            <a:off x="5963314" y="1349615"/>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custDataLst>
              <p:tags r:id="rId31"/>
            </p:custDataLst>
          </p:nvPr>
        </p:nvSpPr>
        <p:spPr>
          <a:xfrm>
            <a:off x="4493043" y="3268777"/>
            <a:ext cx="4465650" cy="646331"/>
          </a:xfrm>
          <a:prstGeom prst="rect">
            <a:avLst/>
          </a:prstGeom>
          <a:solidFill>
            <a:schemeClr val="bg1"/>
          </a:solidFill>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latin typeface="+mj-lt"/>
                <a:ea typeface="MS PGothic" pitchFamily="34" charset="-128"/>
                <a:cs typeface="+mn-cs"/>
              </a:rPr>
              <a:t>Determine that no slots of secondary bucket (0) match 7</a:t>
            </a:r>
            <a:r>
              <a:rPr lang="en-US" sz="2000" dirty="0" smtClean="0">
                <a:ea typeface="MS PGothic" pitchFamily="34" charset="-128"/>
              </a:rPr>
              <a:t>, so stop looking.</a:t>
            </a:r>
          </a:p>
        </p:txBody>
      </p:sp>
    </p:spTree>
    <p:extLst>
      <p:ext uri="{BB962C8B-B14F-4D97-AF65-F5344CB8AC3E}">
        <p14:creationId xmlns:p14="http://schemas.microsoft.com/office/powerpoint/2010/main" val="640387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6" grpId="0" animBg="1"/>
      <p:bldP spid="51" grpId="0" animBg="1"/>
      <p:bldP spid="39" grpId="0" animBg="1"/>
      <p:bldP spid="40"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Additional content in the Paper</a:t>
            </a:r>
            <a:endParaRPr lang="en-US" dirty="0"/>
          </a:p>
        </p:txBody>
      </p:sp>
      <p:sp>
        <p:nvSpPr>
          <p:cNvPr id="3" name="Content Placeholder 2"/>
          <p:cNvSpPr>
            <a:spLocks noGrp="1"/>
          </p:cNvSpPr>
          <p:nvPr>
            <p:ph idx="1"/>
            <p:custDataLst>
              <p:tags r:id="rId2"/>
            </p:custDataLst>
          </p:nvPr>
        </p:nvSpPr>
        <p:spPr/>
        <p:txBody>
          <a:bodyPr/>
          <a:lstStyle/>
          <a:p>
            <a:r>
              <a:rPr lang="en-US" dirty="0" smtClean="0"/>
              <a:t>Sharing of remap entries among multiple remapped elements while still permitting their deletion</a:t>
            </a:r>
          </a:p>
          <a:p>
            <a:endParaRPr lang="en-US" dirty="0"/>
          </a:p>
          <a:p>
            <a:r>
              <a:rPr lang="en-US" dirty="0" smtClean="0"/>
              <a:t>Further optimizations for improving lookup throughput</a:t>
            </a:r>
          </a:p>
          <a:p>
            <a:endParaRPr lang="en-US" dirty="0"/>
          </a:p>
          <a:p>
            <a:r>
              <a:rPr lang="en-US" dirty="0" smtClean="0"/>
              <a:t>Analytical models for lookups, insertions and deletions</a:t>
            </a:r>
          </a:p>
          <a:p>
            <a:endParaRPr lang="en-US" dirty="0"/>
          </a:p>
          <a:p>
            <a:r>
              <a:rPr lang="en-US" dirty="0" smtClean="0"/>
              <a:t>More in-depth discussion of prior work and how Horton tables improves over first-fit for positive lookups</a:t>
            </a:r>
          </a:p>
          <a:p>
            <a:endParaRPr lang="en-US" dirty="0"/>
          </a:p>
          <a:p>
            <a:endParaRPr lang="en-US" dirty="0" smtClean="0"/>
          </a:p>
          <a:p>
            <a:endParaRPr lang="en-US" dirty="0"/>
          </a:p>
        </p:txBody>
      </p:sp>
      <p:sp>
        <p:nvSpPr>
          <p:cNvPr id="4" name="Text Placeholder 3"/>
          <p:cNvSpPr>
            <a:spLocks noGrp="1"/>
          </p:cNvSpPr>
          <p:nvPr>
            <p:ph type="body" sz="quarter" idx="10"/>
            <p:custDataLst>
              <p:tags r:id="rId3"/>
            </p:custDataLst>
          </p:nvPr>
        </p:nvSpPr>
        <p:spPr/>
        <p:txBody>
          <a:bodyPr/>
          <a:lstStyle/>
          <a:p>
            <a:endParaRPr lang="en-US"/>
          </a:p>
        </p:txBody>
      </p:sp>
    </p:spTree>
    <p:extLst>
      <p:ext uri="{BB962C8B-B14F-4D97-AF65-F5344CB8AC3E}">
        <p14:creationId xmlns:p14="http://schemas.microsoft.com/office/powerpoint/2010/main" val="14375227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Experimental methodology</a:t>
            </a:r>
            <a:endParaRPr lang="en-US" dirty="0"/>
          </a:p>
        </p:txBody>
      </p:sp>
      <p:sp>
        <p:nvSpPr>
          <p:cNvPr id="3" name="Content Placeholder 2"/>
          <p:cNvSpPr>
            <a:spLocks noGrp="1"/>
          </p:cNvSpPr>
          <p:nvPr>
            <p:ph idx="1"/>
            <p:custDataLst>
              <p:tags r:id="rId2"/>
            </p:custDataLst>
          </p:nvPr>
        </p:nvSpPr>
        <p:spPr/>
        <p:txBody>
          <a:bodyPr/>
          <a:lstStyle/>
          <a:p>
            <a:r>
              <a:rPr lang="en-US" dirty="0" smtClean="0"/>
              <a:t>Conducted a series of analytical studies to determine 8-slots per bucket was a good design point (</a:t>
            </a:r>
            <a:r>
              <a:rPr lang="en-US" b="1" dirty="0" smtClean="0"/>
              <a:t>more details in paper</a:t>
            </a:r>
            <a:r>
              <a:rPr lang="en-US" dirty="0" smtClean="0"/>
              <a:t>)</a:t>
            </a:r>
          </a:p>
          <a:p>
            <a:pPr lvl="1"/>
            <a:r>
              <a:rPr lang="en-US" dirty="0" smtClean="0"/>
              <a:t>Fills a 64-byte cache line with 8-byte entries</a:t>
            </a:r>
          </a:p>
          <a:p>
            <a:pPr lvl="1"/>
            <a:r>
              <a:rPr lang="en-US" dirty="0" smtClean="0"/>
              <a:t>High load factors (&gt;95% table can be filled with key-value pairs)</a:t>
            </a:r>
          </a:p>
          <a:p>
            <a:pPr lvl="1"/>
            <a:r>
              <a:rPr lang="en-US" dirty="0" smtClean="0"/>
              <a:t>Positive lookups that typically access less than 1.18 buckets per query</a:t>
            </a:r>
          </a:p>
          <a:p>
            <a:pPr lvl="1"/>
            <a:r>
              <a:rPr lang="en-US" dirty="0" smtClean="0"/>
              <a:t>Negative lookups that typically access less than 1.06 buckets per query</a:t>
            </a:r>
          </a:p>
          <a:p>
            <a:pPr lvl="1"/>
            <a:endParaRPr lang="en-US" dirty="0" smtClean="0"/>
          </a:p>
          <a:p>
            <a:r>
              <a:rPr lang="en-US" dirty="0" smtClean="0"/>
              <a:t>Further analytical studies demonstrated that 21 entries per REA and 7 secondary functions is often more than sufficient for 8-slot buckets (</a:t>
            </a:r>
            <a:r>
              <a:rPr lang="en-US" b="1" dirty="0" smtClean="0"/>
              <a:t>more details in paper</a:t>
            </a:r>
            <a:r>
              <a:rPr lang="en-US" dirty="0" smtClean="0"/>
              <a:t>)</a:t>
            </a:r>
          </a:p>
          <a:p>
            <a:endParaRPr lang="en-US" dirty="0" smtClean="0"/>
          </a:p>
          <a:p>
            <a:r>
              <a:rPr lang="en-US" dirty="0" smtClean="0"/>
              <a:t>Experimental studies conducted on an AMD </a:t>
            </a:r>
            <a:r>
              <a:rPr lang="en-US" dirty="0" err="1" smtClean="0"/>
              <a:t>Radeon</a:t>
            </a:r>
            <a:r>
              <a:rPr lang="en-US" baseline="30000" dirty="0" err="1" smtClean="0"/>
              <a:t>TM</a:t>
            </a:r>
            <a:r>
              <a:rPr lang="en-US" dirty="0" smtClean="0"/>
              <a:t> R9 290X GPU</a:t>
            </a:r>
          </a:p>
          <a:p>
            <a:pPr lvl="1"/>
            <a:endParaRPr lang="en-US" dirty="0" smtClean="0"/>
          </a:p>
          <a:p>
            <a:pPr lvl="1"/>
            <a:endParaRPr lang="en-US" dirty="0"/>
          </a:p>
        </p:txBody>
      </p:sp>
      <p:sp>
        <p:nvSpPr>
          <p:cNvPr id="4" name="Text Placeholder 3"/>
          <p:cNvSpPr>
            <a:spLocks noGrp="1"/>
          </p:cNvSpPr>
          <p:nvPr>
            <p:ph type="body" sz="quarter" idx="10"/>
            <p:custDataLst>
              <p:tags r:id="rId3"/>
            </p:custDataLst>
          </p:nvPr>
        </p:nvSpPr>
        <p:spPr/>
        <p:txBody>
          <a:bodyPr/>
          <a:lstStyle/>
          <a:p>
            <a:endParaRPr lang="en-US"/>
          </a:p>
        </p:txBody>
      </p:sp>
    </p:spTree>
    <p:extLst>
      <p:ext uri="{BB962C8B-B14F-4D97-AF65-F5344CB8AC3E}">
        <p14:creationId xmlns:p14="http://schemas.microsoft.com/office/powerpoint/2010/main" val="7787480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15"/>
          <a:stretch>
            <a:fillRect/>
          </a:stretch>
        </p:blipFill>
        <p:spPr>
          <a:xfrm>
            <a:off x="1706880" y="3503657"/>
            <a:ext cx="5906403" cy="3085557"/>
          </a:xfrm>
          <a:prstGeom prst="rect">
            <a:avLst/>
          </a:prstGeom>
        </p:spPr>
      </p:pic>
      <p:sp>
        <p:nvSpPr>
          <p:cNvPr id="2" name="Title 1"/>
          <p:cNvSpPr>
            <a:spLocks noGrp="1"/>
          </p:cNvSpPr>
          <p:nvPr>
            <p:ph type="title"/>
            <p:custDataLst>
              <p:tags r:id="rId2"/>
            </p:custDataLst>
          </p:nvPr>
        </p:nvSpPr>
        <p:spPr/>
        <p:txBody>
          <a:bodyPr/>
          <a:lstStyle/>
          <a:p>
            <a:r>
              <a:rPr lang="en-US" dirty="0" err="1" smtClean="0"/>
              <a:t>REsults</a:t>
            </a:r>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Positive</a:t>
            </a:r>
            <a:br>
              <a:rPr lang="en-US" dirty="0" smtClean="0"/>
            </a:br>
            <a:r>
              <a:rPr lang="en-US" dirty="0" smtClean="0"/>
              <a:t>Lookups</a:t>
            </a:r>
            <a:endParaRPr lang="en-US" dirty="0"/>
          </a:p>
        </p:txBody>
      </p:sp>
      <p:pic>
        <p:nvPicPr>
          <p:cNvPr id="5" name="Picture 4"/>
          <p:cNvPicPr>
            <a:picLocks noChangeAspect="1"/>
          </p:cNvPicPr>
          <p:nvPr>
            <p:custDataLst>
              <p:tags r:id="rId4"/>
            </p:custDataLst>
          </p:nvPr>
        </p:nvPicPr>
        <p:blipFill>
          <a:blip r:embed="rId16"/>
          <a:stretch>
            <a:fillRect/>
          </a:stretch>
        </p:blipFill>
        <p:spPr>
          <a:xfrm>
            <a:off x="1992555" y="260745"/>
            <a:ext cx="5620728" cy="2941580"/>
          </a:xfrm>
          <a:prstGeom prst="rect">
            <a:avLst/>
          </a:prstGeom>
        </p:spPr>
      </p:pic>
      <p:sp>
        <p:nvSpPr>
          <p:cNvPr id="7" name="TextBox 6"/>
          <p:cNvSpPr txBox="1"/>
          <p:nvPr>
            <p:custDataLst>
              <p:tags r:id="rId5"/>
            </p:custDataLst>
          </p:nvPr>
        </p:nvSpPr>
        <p:spPr>
          <a:xfrm>
            <a:off x="2602147" y="3299516"/>
            <a:ext cx="439408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Bytes Transferred from DRAM per Query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 name="TextBox 7"/>
          <p:cNvSpPr txBox="1"/>
          <p:nvPr>
            <p:custDataLst>
              <p:tags r:id="rId6"/>
            </p:custDataLst>
          </p:nvPr>
        </p:nvSpPr>
        <p:spPr>
          <a:xfrm>
            <a:off x="3301061" y="52998"/>
            <a:ext cx="3095143"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Positive Lookup Throughput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0" name="Straight Arrow Connector 9"/>
          <p:cNvCxnSpPr/>
          <p:nvPr>
            <p:custDataLst>
              <p:tags r:id="rId7"/>
            </p:custDataLst>
          </p:nvPr>
        </p:nvCxnSpPr>
        <p:spPr>
          <a:xfrm flipV="1">
            <a:off x="1498600" y="422330"/>
            <a:ext cx="0" cy="91117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8"/>
            </p:custDataLst>
          </p:nvPr>
        </p:nvSpPr>
        <p:spPr>
          <a:xfrm>
            <a:off x="816603" y="1396068"/>
            <a:ext cx="1206432" cy="5909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HIGHER IS BETTER</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p:nvPr>
            <p:custDataLst>
              <p:tags r:id="rId9"/>
            </p:custDataLst>
          </p:nvPr>
        </p:nvCxnSpPr>
        <p:spPr>
          <a:xfrm flipV="1">
            <a:off x="1498600" y="2014699"/>
            <a:ext cx="0" cy="38560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0"/>
            </p:custDataLst>
          </p:nvPr>
        </p:nvCxnSpPr>
        <p:spPr>
          <a:xfrm flipV="1">
            <a:off x="1435100" y="3749730"/>
            <a:ext cx="0" cy="91117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custDataLst>
              <p:tags r:id="rId11"/>
            </p:custDataLst>
          </p:nvPr>
        </p:nvSpPr>
        <p:spPr>
          <a:xfrm>
            <a:off x="626103" y="4684996"/>
            <a:ext cx="1206432" cy="6678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dirty="0" smtClean="0">
                <a:latin typeface="+mj-lt"/>
                <a:ea typeface="MS PGothic" pitchFamily="34" charset="-128"/>
                <a:cs typeface="+mn-cs"/>
              </a:rPr>
              <a:t>LOWER</a:t>
            </a: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IS BETTER</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7" name="Straight Arrow Connector 16"/>
          <p:cNvCxnSpPr/>
          <p:nvPr>
            <p:custDataLst>
              <p:tags r:id="rId12"/>
            </p:custDataLst>
          </p:nvPr>
        </p:nvCxnSpPr>
        <p:spPr>
          <a:xfrm flipV="1">
            <a:off x="1435100" y="5342099"/>
            <a:ext cx="0" cy="385601"/>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44616" y="527537"/>
            <a:ext cx="1931040" cy="1915636"/>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2220790" y="5524500"/>
            <a:ext cx="1973385" cy="271487"/>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Rectangle 18"/>
          <p:cNvSpPr/>
          <p:nvPr/>
        </p:nvSpPr>
        <p:spPr>
          <a:xfrm>
            <a:off x="5915025" y="1727222"/>
            <a:ext cx="1593850" cy="717040"/>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 name="Rectangle 19"/>
          <p:cNvSpPr/>
          <p:nvPr/>
        </p:nvSpPr>
        <p:spPr>
          <a:xfrm>
            <a:off x="5905500" y="4157863"/>
            <a:ext cx="1641475" cy="1638123"/>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 name="Rectangle 20"/>
          <p:cNvSpPr/>
          <p:nvPr/>
        </p:nvSpPr>
        <p:spPr>
          <a:xfrm>
            <a:off x="4514850" y="4310263"/>
            <a:ext cx="1355725" cy="1485723"/>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 name="Rectangle 21"/>
          <p:cNvSpPr/>
          <p:nvPr/>
        </p:nvSpPr>
        <p:spPr>
          <a:xfrm>
            <a:off x="4610100" y="1202646"/>
            <a:ext cx="1276350" cy="1241616"/>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3957532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 grpId="0" animBg="1"/>
      <p:bldP spid="3"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smtClean="0"/>
              <a:t>REsults</a:t>
            </a:r>
            <a:endParaRPr lang="en-US" dirty="0"/>
          </a:p>
        </p:txBody>
      </p:sp>
      <p:sp>
        <p:nvSpPr>
          <p:cNvPr id="4" name="Text Placeholder 3"/>
          <p:cNvSpPr>
            <a:spLocks noGrp="1"/>
          </p:cNvSpPr>
          <p:nvPr>
            <p:ph type="body" sz="quarter" idx="10"/>
            <p:custDataLst>
              <p:tags r:id="rId2"/>
            </p:custDataLst>
          </p:nvPr>
        </p:nvSpPr>
        <p:spPr/>
        <p:txBody>
          <a:bodyPr/>
          <a:lstStyle/>
          <a:p>
            <a:r>
              <a:rPr lang="en-US" dirty="0" smtClean="0"/>
              <a:t>NEGATIVE</a:t>
            </a:r>
            <a:br>
              <a:rPr lang="en-US" dirty="0" smtClean="0"/>
            </a:br>
            <a:r>
              <a:rPr lang="en-US" dirty="0" smtClean="0"/>
              <a:t>Lookups</a:t>
            </a:r>
            <a:endParaRPr lang="en-US" dirty="0"/>
          </a:p>
        </p:txBody>
      </p:sp>
      <p:pic>
        <p:nvPicPr>
          <p:cNvPr id="7" name="Picture 6"/>
          <p:cNvPicPr>
            <a:picLocks noChangeAspect="1"/>
          </p:cNvPicPr>
          <p:nvPr>
            <p:custDataLst>
              <p:tags r:id="rId3"/>
            </p:custDataLst>
          </p:nvPr>
        </p:nvPicPr>
        <p:blipFill>
          <a:blip r:embed="rId14"/>
          <a:stretch>
            <a:fillRect/>
          </a:stretch>
        </p:blipFill>
        <p:spPr>
          <a:xfrm>
            <a:off x="1718733" y="3450043"/>
            <a:ext cx="6019800" cy="3166313"/>
          </a:xfrm>
          <a:prstGeom prst="rect">
            <a:avLst/>
          </a:prstGeom>
        </p:spPr>
      </p:pic>
      <p:pic>
        <p:nvPicPr>
          <p:cNvPr id="8" name="Picture 7"/>
          <p:cNvPicPr>
            <a:picLocks noChangeAspect="1"/>
          </p:cNvPicPr>
          <p:nvPr>
            <p:custDataLst>
              <p:tags r:id="rId4"/>
            </p:custDataLst>
          </p:nvPr>
        </p:nvPicPr>
        <p:blipFill>
          <a:blip r:embed="rId15"/>
          <a:stretch>
            <a:fillRect/>
          </a:stretch>
        </p:blipFill>
        <p:spPr>
          <a:xfrm>
            <a:off x="1992555" y="251459"/>
            <a:ext cx="5638033" cy="2961551"/>
          </a:xfrm>
          <a:prstGeom prst="rect">
            <a:avLst/>
          </a:prstGeom>
        </p:spPr>
      </p:pic>
      <p:sp>
        <p:nvSpPr>
          <p:cNvPr id="9" name="TextBox 8"/>
          <p:cNvSpPr txBox="1"/>
          <p:nvPr>
            <p:custDataLst>
              <p:tags r:id="rId5"/>
            </p:custDataLst>
          </p:nvPr>
        </p:nvSpPr>
        <p:spPr>
          <a:xfrm>
            <a:off x="2639927" y="3265081"/>
            <a:ext cx="439408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Bytes Transferred from DRAM per Query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6"/>
            </p:custDataLst>
          </p:nvPr>
        </p:nvSpPr>
        <p:spPr>
          <a:xfrm>
            <a:off x="3264960" y="59261"/>
            <a:ext cx="3202159"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Negative Lookup Throughput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1" name="Straight Arrow Connector 10"/>
          <p:cNvCxnSpPr/>
          <p:nvPr>
            <p:custDataLst>
              <p:tags r:id="rId7"/>
            </p:custDataLst>
          </p:nvPr>
        </p:nvCxnSpPr>
        <p:spPr>
          <a:xfrm flipV="1">
            <a:off x="1498600" y="422330"/>
            <a:ext cx="0" cy="91117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8"/>
            </p:custDataLst>
          </p:nvPr>
        </p:nvSpPr>
        <p:spPr>
          <a:xfrm>
            <a:off x="816603" y="1396068"/>
            <a:ext cx="1206432" cy="5909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HIGHER IS BETTER</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p:nvPr>
            <p:custDataLst>
              <p:tags r:id="rId9"/>
            </p:custDataLst>
          </p:nvPr>
        </p:nvCxnSpPr>
        <p:spPr>
          <a:xfrm flipV="1">
            <a:off x="1498600" y="2014699"/>
            <a:ext cx="0" cy="38560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0"/>
            </p:custDataLst>
          </p:nvPr>
        </p:nvCxnSpPr>
        <p:spPr>
          <a:xfrm flipV="1">
            <a:off x="1435100" y="3749730"/>
            <a:ext cx="0" cy="91117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11"/>
            </p:custDataLst>
          </p:nvPr>
        </p:nvSpPr>
        <p:spPr>
          <a:xfrm>
            <a:off x="626103" y="4684996"/>
            <a:ext cx="1206432" cy="6678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dirty="0" smtClean="0">
                <a:latin typeface="+mj-lt"/>
                <a:ea typeface="MS PGothic" pitchFamily="34" charset="-128"/>
                <a:cs typeface="+mn-cs"/>
              </a:rPr>
              <a:t>LOWER</a:t>
            </a: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IS BETTER</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6" name="Straight Arrow Connector 15"/>
          <p:cNvCxnSpPr/>
          <p:nvPr>
            <p:custDataLst>
              <p:tags r:id="rId12"/>
            </p:custDataLst>
          </p:nvPr>
        </p:nvCxnSpPr>
        <p:spPr>
          <a:xfrm flipV="1">
            <a:off x="1435100" y="5342099"/>
            <a:ext cx="0" cy="385601"/>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09447" y="353594"/>
            <a:ext cx="1965774" cy="2091117"/>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2220790" y="5524500"/>
            <a:ext cx="2054431" cy="271487"/>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Rectangle 18"/>
          <p:cNvSpPr/>
          <p:nvPr/>
        </p:nvSpPr>
        <p:spPr>
          <a:xfrm>
            <a:off x="4647510" y="1038224"/>
            <a:ext cx="1296090" cy="1430512"/>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 name="Rectangle 19"/>
          <p:cNvSpPr/>
          <p:nvPr/>
        </p:nvSpPr>
        <p:spPr>
          <a:xfrm>
            <a:off x="4610673" y="3819376"/>
            <a:ext cx="1332927" cy="1976612"/>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 name="Rectangle 20"/>
          <p:cNvSpPr/>
          <p:nvPr/>
        </p:nvSpPr>
        <p:spPr>
          <a:xfrm>
            <a:off x="5943600" y="1419381"/>
            <a:ext cx="1619250" cy="1025330"/>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 name="Rectangle 21"/>
          <p:cNvSpPr/>
          <p:nvPr/>
        </p:nvSpPr>
        <p:spPr>
          <a:xfrm>
            <a:off x="5943601" y="3686485"/>
            <a:ext cx="1686988" cy="2074088"/>
          </a:xfrm>
          <a:prstGeom prst="rect">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546507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Conclusions from Horton tables</a:t>
            </a:r>
            <a:endParaRPr lang="en-US" dirty="0"/>
          </a:p>
        </p:txBody>
      </p:sp>
      <p:sp>
        <p:nvSpPr>
          <p:cNvPr id="3" name="Content Placeholder 2"/>
          <p:cNvSpPr>
            <a:spLocks noGrp="1"/>
          </p:cNvSpPr>
          <p:nvPr>
            <p:ph idx="1"/>
            <p:custDataLst>
              <p:tags r:id="rId2"/>
            </p:custDataLst>
          </p:nvPr>
        </p:nvSpPr>
        <p:spPr>
          <a:xfrm>
            <a:off x="274388" y="1123215"/>
            <a:ext cx="8595360" cy="4937760"/>
          </a:xfrm>
        </p:spPr>
        <p:txBody>
          <a:bodyPr/>
          <a:lstStyle/>
          <a:p>
            <a:r>
              <a:rPr lang="en-US" dirty="0" smtClean="0"/>
              <a:t>Achieves lookup throughput that meets or exceeds prior approaches</a:t>
            </a:r>
          </a:p>
          <a:p>
            <a:endParaRPr lang="en-US" sz="800" dirty="0" smtClean="0"/>
          </a:p>
          <a:p>
            <a:r>
              <a:rPr lang="en-US" dirty="0" smtClean="0"/>
              <a:t>Throughput improvement is achieved by reducing the number of cache lines that need to be accessed per lookup query to </a:t>
            </a:r>
            <a:r>
              <a:rPr lang="en-US" b="1" dirty="0" smtClean="0"/>
              <a:t>at most 1.18 for positive lookups and 1.06 for negative lookups</a:t>
            </a:r>
          </a:p>
          <a:p>
            <a:endParaRPr lang="en-US" sz="800" b="1" dirty="0" smtClean="0"/>
          </a:p>
          <a:p>
            <a:r>
              <a:rPr lang="en-US" b="1" dirty="0" smtClean="0"/>
              <a:t>Reducing cache accesses yields corresponding throughput improvements of 5% to 35% and 73% to 89%, for pos. and neg. lookups, respectively, on a very full table.</a:t>
            </a:r>
            <a:endParaRPr lang="en-US" sz="800" b="1" dirty="0" smtClean="0"/>
          </a:p>
          <a:p>
            <a:endParaRPr lang="en-US" sz="800" dirty="0" smtClean="0"/>
          </a:p>
          <a:p>
            <a:r>
              <a:rPr lang="en-US" dirty="0" smtClean="0"/>
              <a:t>Optimizing hash table algorithms is important because of their wide use throughout all segments of computing</a:t>
            </a:r>
          </a:p>
          <a:p>
            <a:pPr lvl="1"/>
            <a:r>
              <a:rPr lang="en-US" dirty="0" smtClean="0"/>
              <a:t>e.g., scientific computing and databases, data compression, computer graphics and data visualization</a:t>
            </a:r>
          </a:p>
        </p:txBody>
      </p:sp>
      <p:sp>
        <p:nvSpPr>
          <p:cNvPr id="4" name="Text Placeholder 3"/>
          <p:cNvSpPr>
            <a:spLocks noGrp="1"/>
          </p:cNvSpPr>
          <p:nvPr>
            <p:ph type="body" sz="quarter" idx="10"/>
            <p:custDataLst>
              <p:tags r:id="rId3"/>
            </p:custDataLst>
          </p:nvPr>
        </p:nvSpPr>
        <p:spPr/>
        <p:txBody>
          <a:bodyPr/>
          <a:lstStyle/>
          <a:p>
            <a:endParaRPr lang="en-US"/>
          </a:p>
        </p:txBody>
      </p:sp>
    </p:spTree>
    <p:extLst>
      <p:ext uri="{BB962C8B-B14F-4D97-AF65-F5344CB8AC3E}">
        <p14:creationId xmlns:p14="http://schemas.microsoft.com/office/powerpoint/2010/main" val="120040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Future Work</a:t>
            </a:r>
            <a:endParaRPr lang="en-US" dirty="0"/>
          </a:p>
        </p:txBody>
      </p:sp>
      <p:sp>
        <p:nvSpPr>
          <p:cNvPr id="3" name="Content Placeholder 2"/>
          <p:cNvSpPr>
            <a:spLocks noGrp="1"/>
          </p:cNvSpPr>
          <p:nvPr>
            <p:ph idx="1"/>
            <p:custDataLst>
              <p:tags r:id="rId2"/>
            </p:custDataLst>
          </p:nvPr>
        </p:nvSpPr>
        <p:spPr/>
        <p:txBody>
          <a:bodyPr/>
          <a:lstStyle/>
          <a:p>
            <a:r>
              <a:rPr lang="en-US" dirty="0" smtClean="0"/>
              <a:t>Evaluation of insertions and deletions and their optimization</a:t>
            </a:r>
          </a:p>
          <a:p>
            <a:pPr lvl="1"/>
            <a:r>
              <a:rPr lang="en-US" dirty="0" smtClean="0"/>
              <a:t>Write- and update-heavy workloads should also benefit from Horton tables approach.</a:t>
            </a:r>
          </a:p>
          <a:p>
            <a:pPr lvl="1"/>
            <a:endParaRPr lang="en-US" dirty="0"/>
          </a:p>
          <a:p>
            <a:r>
              <a:rPr lang="en-US" dirty="0" smtClean="0"/>
              <a:t>Application of Horton tables to data warehousing and analysis applications</a:t>
            </a:r>
          </a:p>
          <a:p>
            <a:pPr lvl="1"/>
            <a:r>
              <a:rPr lang="en-US" dirty="0" smtClean="0"/>
              <a:t>Database operators’ implementations (e.g., hash joins and grouping hash tables)</a:t>
            </a:r>
          </a:p>
          <a:p>
            <a:pPr lvl="1"/>
            <a:r>
              <a:rPr lang="en-US" dirty="0" smtClean="0"/>
              <a:t>Key-value stores</a:t>
            </a:r>
          </a:p>
          <a:p>
            <a:pPr lvl="1"/>
            <a:endParaRPr lang="en-US" dirty="0"/>
          </a:p>
          <a:p>
            <a:r>
              <a:rPr lang="en-US" dirty="0" smtClean="0"/>
              <a:t>Additional indices for speeding up lookups, insertions, and deletions</a:t>
            </a:r>
          </a:p>
          <a:p>
            <a:endParaRPr lang="en-US" dirty="0"/>
          </a:p>
          <a:p>
            <a:r>
              <a:rPr lang="en-US" dirty="0" smtClean="0"/>
              <a:t>Evaluation of Horton tables on new and emerging memory subsystems as well as tailoring the technique for persistent storage technologies such as SSDs</a:t>
            </a:r>
          </a:p>
          <a:p>
            <a:pPr lvl="1"/>
            <a:endParaRPr lang="en-US" dirty="0" smtClean="0"/>
          </a:p>
        </p:txBody>
      </p:sp>
      <p:sp>
        <p:nvSpPr>
          <p:cNvPr id="4" name="Text Placeholder 3"/>
          <p:cNvSpPr>
            <a:spLocks noGrp="1"/>
          </p:cNvSpPr>
          <p:nvPr>
            <p:ph type="body" sz="quarter" idx="10"/>
            <p:custDataLst>
              <p:tags r:id="rId3"/>
            </p:custDataLst>
          </p:nvPr>
        </p:nvSpPr>
        <p:spPr/>
        <p:txBody>
          <a:bodyPr/>
          <a:lstStyle/>
          <a:p>
            <a:endParaRPr lang="en-US"/>
          </a:p>
        </p:txBody>
      </p:sp>
    </p:spTree>
    <p:extLst>
      <p:ext uri="{BB962C8B-B14F-4D97-AF65-F5344CB8AC3E}">
        <p14:creationId xmlns:p14="http://schemas.microsoft.com/office/powerpoint/2010/main" val="17314598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Questions?</a:t>
            </a:r>
          </a:p>
        </p:txBody>
      </p:sp>
      <p:sp>
        <p:nvSpPr>
          <p:cNvPr id="3" name="Content Placeholder 2"/>
          <p:cNvSpPr>
            <a:spLocks noGrp="1"/>
          </p:cNvSpPr>
          <p:nvPr>
            <p:ph idx="1"/>
            <p:custDataLst>
              <p:tags r:id="rId2"/>
            </p:custDataLst>
          </p:nvPr>
        </p:nvSpPr>
        <p:spPr>
          <a:xfrm>
            <a:off x="274388" y="1381123"/>
            <a:ext cx="8595360" cy="620205"/>
          </a:xfrm>
        </p:spPr>
        <p:txBody>
          <a:bodyPr/>
          <a:lstStyle/>
          <a:p>
            <a:pPr marL="0" indent="0">
              <a:buNone/>
            </a:pPr>
            <a:endParaRPr lang="en-US" sz="5400" dirty="0"/>
          </a:p>
          <a:p>
            <a:pPr marL="0" indent="0">
              <a:buNone/>
            </a:pPr>
            <a:endParaRPr lang="en-US" sz="5400" dirty="0"/>
          </a:p>
          <a:p>
            <a:pPr marL="0" indent="0">
              <a:buNone/>
            </a:pPr>
            <a:r>
              <a:rPr lang="en-US" sz="5400" dirty="0"/>
              <a:t>Thanks for your attention.</a:t>
            </a:r>
          </a:p>
        </p:txBody>
      </p:sp>
      <p:sp>
        <p:nvSpPr>
          <p:cNvPr id="4" name="Text Placeholder 3"/>
          <p:cNvSpPr>
            <a:spLocks noGrp="1"/>
          </p:cNvSpPr>
          <p:nvPr>
            <p:ph type="body" sz="quarter" idx="10"/>
            <p:custDataLst>
              <p:tags r:id="rId3"/>
            </p:custDataLst>
          </p:nvPr>
        </p:nvSpPr>
        <p:spPr/>
        <p:txBody>
          <a:bodyPr/>
          <a:lstStyle/>
          <a:p>
            <a:endParaRPr lang="en-US"/>
          </a:p>
        </p:txBody>
      </p:sp>
    </p:spTree>
    <p:extLst>
      <p:ext uri="{BB962C8B-B14F-4D97-AF65-F5344CB8AC3E}">
        <p14:creationId xmlns:p14="http://schemas.microsoft.com/office/powerpoint/2010/main" val="769799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Disclaimer &amp; Attribution</a:t>
            </a:r>
          </a:p>
        </p:txBody>
      </p:sp>
      <p:sp>
        <p:nvSpPr>
          <p:cNvPr id="3" name="Content Placeholder 2"/>
          <p:cNvSpPr>
            <a:spLocks noGrp="1"/>
          </p:cNvSpPr>
          <p:nvPr>
            <p:ph idx="1"/>
            <p:custDataLst>
              <p:tags r:id="rId2"/>
            </p:custDataLst>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a:t>
            </a:r>
            <a:r>
              <a:rPr lang="en-US" sz="1200" dirty="0" smtClean="0"/>
              <a:t>2016 </a:t>
            </a:r>
            <a:r>
              <a:rPr lang="en-US" sz="1200" dirty="0"/>
              <a:t>Advanced Micro Devices, Inc. All rights reserved. AMD, the AMD Arrow </a:t>
            </a:r>
            <a:r>
              <a:rPr lang="en-US" sz="1200" dirty="0" smtClean="0"/>
              <a:t>logo, AMD Radeon,</a:t>
            </a:r>
            <a:r>
              <a:rPr lang="en-CA" sz="1200" dirty="0" smtClean="0"/>
              <a:t> </a:t>
            </a:r>
            <a:r>
              <a:rPr lang="en-US" sz="1200" dirty="0"/>
              <a:t>and combinations thereof are trademarks of Advanced Micro Devices, Inc. in the United States and/or other jurisdictions. Other names are for informational purposes only and may be trademarks of their respective owners.</a:t>
            </a:r>
          </a:p>
        </p:txBody>
      </p:sp>
    </p:spTree>
    <p:extLst>
      <p:ext uri="{BB962C8B-B14F-4D97-AF65-F5344CB8AC3E}">
        <p14:creationId xmlns:p14="http://schemas.microsoft.com/office/powerpoint/2010/main" val="11081788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251857" y="2358037"/>
            <a:ext cx="6106885" cy="275152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9600" b="0" i="0" u="none" strike="noStrike" kern="1200" cap="none" spc="0" normalizeH="0" baseline="0" noProof="0" dirty="0" smtClean="0">
                <a:ln>
                  <a:noFill/>
                </a:ln>
                <a:solidFill>
                  <a:schemeClr val="tx1"/>
                </a:solidFill>
                <a:effectLst/>
                <a:uLnTx/>
                <a:uFillTx/>
                <a:latin typeface="+mj-lt"/>
                <a:ea typeface="MS PGothic" pitchFamily="34" charset="-128"/>
                <a:cs typeface="+mn-cs"/>
              </a:rPr>
              <a:t>BACKUP</a:t>
            </a:r>
            <a:r>
              <a:rPr kumimoji="0" lang="en-US" sz="9600" b="0" i="0" u="none" strike="noStrike" kern="1200" cap="none" spc="0" normalizeH="0" noProof="0" dirty="0" smtClean="0">
                <a:ln>
                  <a:noFill/>
                </a:ln>
                <a:solidFill>
                  <a:schemeClr val="tx1"/>
                </a:solidFill>
                <a:effectLst/>
                <a:uLnTx/>
                <a:uFillTx/>
                <a:latin typeface="+mj-lt"/>
                <a:ea typeface="MS PGothic" pitchFamily="34" charset="-128"/>
                <a:cs typeface="+mn-cs"/>
              </a:rPr>
              <a:t> SLIDES</a:t>
            </a:r>
            <a:endParaRPr kumimoji="0" lang="en-US" sz="9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5056832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Focus of this talk	</a:t>
            </a:r>
            <a:endParaRPr lang="en-US" dirty="0"/>
          </a:p>
        </p:txBody>
      </p:sp>
      <p:sp>
        <p:nvSpPr>
          <p:cNvPr id="3" name="Content Placeholder 2"/>
          <p:cNvSpPr>
            <a:spLocks noGrp="1"/>
          </p:cNvSpPr>
          <p:nvPr>
            <p:ph idx="1"/>
            <p:custDataLst>
              <p:tags r:id="rId2"/>
            </p:custDataLst>
          </p:nvPr>
        </p:nvSpPr>
        <p:spPr>
          <a:xfrm>
            <a:off x="243834" y="5490658"/>
            <a:ext cx="8595360" cy="1086039"/>
          </a:xfrm>
        </p:spPr>
        <p:txBody>
          <a:bodyPr/>
          <a:lstStyle/>
          <a:p>
            <a:r>
              <a:rPr lang="en-US" dirty="0" smtClean="0"/>
              <a:t>Hash tables have poor temporal and spatial locality.</a:t>
            </a:r>
          </a:p>
          <a:p>
            <a:r>
              <a:rPr lang="en-US" dirty="0" smtClean="0"/>
              <a:t>In-memory hash tables often have hot working sets that are bigger than LLCs.</a:t>
            </a:r>
          </a:p>
          <a:p>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Optimizing memory accesses in fast in-memory hash tables</a:t>
            </a:r>
            <a:endParaRPr lang="en-US" dirty="0"/>
          </a:p>
        </p:txBody>
      </p:sp>
      <p:sp>
        <p:nvSpPr>
          <p:cNvPr id="5" name="Rectangle 4"/>
          <p:cNvSpPr/>
          <p:nvPr>
            <p:custDataLst>
              <p:tags r:id="rId4"/>
            </p:custDataLst>
          </p:nvPr>
        </p:nvSpPr>
        <p:spPr>
          <a:xfrm>
            <a:off x="3130052" y="1172309"/>
            <a:ext cx="515816" cy="4454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Rectangle 5"/>
          <p:cNvSpPr/>
          <p:nvPr>
            <p:custDataLst>
              <p:tags r:id="rId5"/>
            </p:custDataLst>
          </p:nvPr>
        </p:nvSpPr>
        <p:spPr>
          <a:xfrm>
            <a:off x="4360978" y="1172309"/>
            <a:ext cx="515816" cy="4454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Rectangle 6"/>
          <p:cNvSpPr/>
          <p:nvPr>
            <p:custDataLst>
              <p:tags r:id="rId6"/>
            </p:custDataLst>
          </p:nvPr>
        </p:nvSpPr>
        <p:spPr>
          <a:xfrm>
            <a:off x="5650515" y="1172309"/>
            <a:ext cx="515816" cy="4454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Rectangle 7"/>
          <p:cNvSpPr/>
          <p:nvPr>
            <p:custDataLst>
              <p:tags r:id="rId7"/>
            </p:custDataLst>
          </p:nvPr>
        </p:nvSpPr>
        <p:spPr>
          <a:xfrm>
            <a:off x="6881437" y="1172309"/>
            <a:ext cx="515816" cy="4454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 name="Rectangle 8"/>
          <p:cNvSpPr/>
          <p:nvPr>
            <p:custDataLst>
              <p:tags r:id="rId8"/>
            </p:custDataLst>
          </p:nvPr>
        </p:nvSpPr>
        <p:spPr>
          <a:xfrm>
            <a:off x="2942482" y="2021502"/>
            <a:ext cx="902677" cy="779584"/>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 name="Rectangle 9"/>
          <p:cNvSpPr/>
          <p:nvPr>
            <p:custDataLst>
              <p:tags r:id="rId9"/>
            </p:custDataLst>
          </p:nvPr>
        </p:nvSpPr>
        <p:spPr>
          <a:xfrm>
            <a:off x="2942482" y="3085737"/>
            <a:ext cx="4651144" cy="779584"/>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 name="Rectangle 10"/>
          <p:cNvSpPr/>
          <p:nvPr>
            <p:custDataLst>
              <p:tags r:id="rId10"/>
            </p:custDataLst>
          </p:nvPr>
        </p:nvSpPr>
        <p:spPr>
          <a:xfrm>
            <a:off x="2684575" y="4198147"/>
            <a:ext cx="5240215" cy="1310784"/>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2" name="Rectangle 11"/>
          <p:cNvSpPr/>
          <p:nvPr>
            <p:custDataLst>
              <p:tags r:id="rId11"/>
            </p:custDataLst>
          </p:nvPr>
        </p:nvSpPr>
        <p:spPr>
          <a:xfrm>
            <a:off x="4167547" y="2022604"/>
            <a:ext cx="902677" cy="779584"/>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 name="Rectangle 12"/>
          <p:cNvSpPr/>
          <p:nvPr>
            <p:custDataLst>
              <p:tags r:id="rId12"/>
            </p:custDataLst>
          </p:nvPr>
        </p:nvSpPr>
        <p:spPr>
          <a:xfrm>
            <a:off x="5454160" y="2021502"/>
            <a:ext cx="902677" cy="779584"/>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custDataLst>
              <p:tags r:id="rId13"/>
            </p:custDataLst>
          </p:nvPr>
        </p:nvSpPr>
        <p:spPr>
          <a:xfrm>
            <a:off x="6690949" y="2020584"/>
            <a:ext cx="902677" cy="779584"/>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6" name="Straight Connector 15"/>
          <p:cNvCxnSpPr>
            <a:stCxn id="5" idx="2"/>
            <a:endCxn id="9" idx="0"/>
          </p:cNvCxnSpPr>
          <p:nvPr>
            <p:custDataLst>
              <p:tags r:id="rId14"/>
            </p:custDataLst>
          </p:nvPr>
        </p:nvCxnSpPr>
        <p:spPr>
          <a:xfrm>
            <a:off x="3387960" y="1617786"/>
            <a:ext cx="5861" cy="4037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a:endCxn id="12" idx="0"/>
          </p:cNvCxnSpPr>
          <p:nvPr>
            <p:custDataLst>
              <p:tags r:id="rId15"/>
            </p:custDataLst>
          </p:nvPr>
        </p:nvCxnSpPr>
        <p:spPr>
          <a:xfrm>
            <a:off x="4618886" y="1617786"/>
            <a:ext cx="0" cy="40481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a:endCxn id="13" idx="0"/>
          </p:cNvCxnSpPr>
          <p:nvPr>
            <p:custDataLst>
              <p:tags r:id="rId16"/>
            </p:custDataLst>
          </p:nvPr>
        </p:nvCxnSpPr>
        <p:spPr>
          <a:xfrm flipH="1">
            <a:off x="5905499" y="1617786"/>
            <a:ext cx="2924" cy="4037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a:endCxn id="14" idx="0"/>
          </p:cNvCxnSpPr>
          <p:nvPr>
            <p:custDataLst>
              <p:tags r:id="rId17"/>
            </p:custDataLst>
          </p:nvPr>
        </p:nvCxnSpPr>
        <p:spPr>
          <a:xfrm>
            <a:off x="7139345" y="1617786"/>
            <a:ext cx="2943" cy="40279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2"/>
          </p:cNvCxnSpPr>
          <p:nvPr>
            <p:custDataLst>
              <p:tags r:id="rId18"/>
            </p:custDataLst>
          </p:nvPr>
        </p:nvCxnSpPr>
        <p:spPr>
          <a:xfrm>
            <a:off x="3393821" y="2801086"/>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9"/>
            </p:custDataLst>
          </p:nvPr>
        </p:nvCxnSpPr>
        <p:spPr>
          <a:xfrm>
            <a:off x="4618886" y="2802188"/>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0"/>
            </p:custDataLst>
          </p:nvPr>
        </p:nvCxnSpPr>
        <p:spPr>
          <a:xfrm>
            <a:off x="5908423" y="2802188"/>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1"/>
            </p:custDataLst>
          </p:nvPr>
        </p:nvCxnSpPr>
        <p:spPr>
          <a:xfrm>
            <a:off x="7159873" y="2802188"/>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2"/>
            </p:custDataLst>
          </p:nvPr>
        </p:nvCxnSpPr>
        <p:spPr>
          <a:xfrm>
            <a:off x="4876794" y="3865321"/>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3"/>
            </p:custDataLst>
          </p:nvPr>
        </p:nvCxnSpPr>
        <p:spPr>
          <a:xfrm>
            <a:off x="5454160" y="3888952"/>
            <a:ext cx="0" cy="3091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24"/>
            </p:custDataLst>
          </p:nvPr>
        </p:nvSpPr>
        <p:spPr>
          <a:xfrm>
            <a:off x="7877899" y="4538611"/>
            <a:ext cx="1214581" cy="7232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cs typeface="+mn-cs"/>
              </a:rPr>
              <a:t>MAIN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cs typeface="+mn-cs"/>
              </a:rPr>
              <a:t>MEMORY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TextBox 35"/>
          <p:cNvSpPr txBox="1"/>
          <p:nvPr>
            <p:custDataLst>
              <p:tags r:id="rId25"/>
            </p:custDataLst>
          </p:nvPr>
        </p:nvSpPr>
        <p:spPr>
          <a:xfrm>
            <a:off x="7675686" y="3164421"/>
            <a:ext cx="1163507" cy="7232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SHARED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LLCs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7" name="TextBox 36"/>
          <p:cNvSpPr txBox="1"/>
          <p:nvPr>
            <p:custDataLst>
              <p:tags r:id="rId26"/>
            </p:custDataLst>
          </p:nvPr>
        </p:nvSpPr>
        <p:spPr>
          <a:xfrm>
            <a:off x="7734302" y="2083551"/>
            <a:ext cx="1104892"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PRIVATE CACHES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custDataLst>
              <p:tags r:id="rId27"/>
            </p:custDataLst>
          </p:nvPr>
        </p:nvSpPr>
        <p:spPr>
          <a:xfrm>
            <a:off x="7631739" y="1075694"/>
            <a:ext cx="1453121"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COMPUTE ELEMENTS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8" name="Straight Arrow Connector 47"/>
          <p:cNvCxnSpPr/>
          <p:nvPr>
            <p:custDataLst>
              <p:tags r:id="rId28"/>
            </p:custDataLst>
          </p:nvPr>
        </p:nvCxnSpPr>
        <p:spPr>
          <a:xfrm>
            <a:off x="2303579" y="4019918"/>
            <a:ext cx="294102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29"/>
            </p:custDataLst>
          </p:nvPr>
        </p:nvSpPr>
        <p:spPr>
          <a:xfrm>
            <a:off x="38083" y="3231779"/>
            <a:ext cx="2312388" cy="1754326"/>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cs typeface="+mn-cs"/>
              </a:rPr>
              <a:t>Comparatively low bandwidth and high latency per memory transaction leads to memory-boundedness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5" name="TextBox 54"/>
          <p:cNvSpPr txBox="1"/>
          <p:nvPr>
            <p:custDataLst>
              <p:tags r:id="rId30"/>
            </p:custDataLst>
          </p:nvPr>
        </p:nvSpPr>
        <p:spPr>
          <a:xfrm>
            <a:off x="161773" y="1116722"/>
            <a:ext cx="2059745" cy="1754326"/>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mj-lt"/>
                <a:ea typeface="MS PGothic" pitchFamily="34" charset="-128"/>
                <a:cs typeface="+mn-cs"/>
              </a:rPr>
              <a:t>We need to aggressively optimize hash tables to be cognizant of this limitation</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7" name="Straight Arrow Connector 56"/>
          <p:cNvCxnSpPr>
            <a:stCxn id="55" idx="2"/>
            <a:endCxn id="52" idx="0"/>
          </p:cNvCxnSpPr>
          <p:nvPr>
            <p:custDataLst>
              <p:tags r:id="rId31"/>
            </p:custDataLst>
          </p:nvPr>
        </p:nvCxnSpPr>
        <p:spPr>
          <a:xfrm>
            <a:off x="1191646" y="2871048"/>
            <a:ext cx="2631" cy="3607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custDataLst>
              <p:tags r:id="rId32"/>
            </p:custDataLst>
          </p:nvPr>
        </p:nvCxnSpPr>
        <p:spPr>
          <a:xfrm rot="16200000" flipV="1">
            <a:off x="2578654" y="2252082"/>
            <a:ext cx="3385457" cy="1755122"/>
          </a:xfrm>
          <a:prstGeom prst="curvedConnector3">
            <a:avLst>
              <a:gd name="adj1" fmla="val 416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custDataLst>
              <p:tags r:id="rId33"/>
            </p:custDataLst>
          </p:nvPr>
        </p:nvCxnSpPr>
        <p:spPr>
          <a:xfrm rot="16200000" flipV="1">
            <a:off x="3072793" y="2762001"/>
            <a:ext cx="3733603" cy="743596"/>
          </a:xfrm>
          <a:prstGeom prst="curvedConnector3">
            <a:avLst>
              <a:gd name="adj1" fmla="val 2959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custDataLst>
              <p:tags r:id="rId34"/>
            </p:custDataLst>
          </p:nvPr>
        </p:nvCxnSpPr>
        <p:spPr>
          <a:xfrm rot="5400000" flipH="1" flipV="1">
            <a:off x="3714132" y="2696118"/>
            <a:ext cx="3724127" cy="684135"/>
          </a:xfrm>
          <a:prstGeom prst="curvedConnector3">
            <a:avLst>
              <a:gd name="adj1" fmla="val 295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custDataLst>
              <p:tags r:id="rId35"/>
            </p:custDataLst>
          </p:nvPr>
        </p:nvCxnSpPr>
        <p:spPr>
          <a:xfrm rot="5400000" flipH="1" flipV="1">
            <a:off x="4319633" y="2212719"/>
            <a:ext cx="3683431" cy="2048087"/>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02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5" grpId="0"/>
      <p:bldP spid="36" grpId="0"/>
      <p:bldP spid="37" grpId="0"/>
      <p:bldP spid="38" grpId="0"/>
      <p:bldP spid="52"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8" y="5130799"/>
            <a:ext cx="8595360" cy="819783"/>
          </a:xfrm>
        </p:spPr>
        <p:txBody>
          <a:bodyPr/>
          <a:lstStyle/>
          <a:p>
            <a:r>
              <a:rPr lang="en-US" dirty="0" smtClean="0"/>
              <a:t>We permit a single remap entry to reference multiple remapped elements.</a:t>
            </a:r>
          </a:p>
          <a:p>
            <a:r>
              <a:rPr lang="en-US" dirty="0" smtClean="0"/>
              <a:t>Deleting remap entries is possible by having elements that share remap entries map to the same secondary bucket (see our paper for details).</a:t>
            </a:r>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Sharing of remap entries</a:t>
            </a:r>
            <a:endParaRPr lang="en-US" dirty="0"/>
          </a:p>
        </p:txBody>
      </p:sp>
      <p:graphicFrame>
        <p:nvGraphicFramePr>
          <p:cNvPr id="5" name="Content Placeholder 12"/>
          <p:cNvGraphicFramePr>
            <a:graphicFrameLocks/>
          </p:cNvGraphicFramePr>
          <p:nvPr>
            <p:custDataLst>
              <p:tags r:id="rId4"/>
            </p:custDataLst>
            <p:extLst>
              <p:ext uri="{D42A27DB-BD31-4B8C-83A1-F6EECF244321}">
                <p14:modId xmlns:p14="http://schemas.microsoft.com/office/powerpoint/2010/main" val="1436941288"/>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TextBox 5"/>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 name="TextBox 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8" name="TextBox 7"/>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 name="TextBox 8"/>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5" name="TextBox 14"/>
          <p:cNvSpPr txBox="1"/>
          <p:nvPr>
            <p:custDataLst>
              <p:tags r:id="rId14"/>
            </p:custDataLst>
          </p:nvPr>
        </p:nvSpPr>
        <p:spPr>
          <a:xfrm>
            <a:off x="6559605" y="232451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TextBox 15"/>
          <p:cNvSpPr txBox="1"/>
          <p:nvPr>
            <p:custDataLst>
              <p:tags r:id="rId15"/>
            </p:custDataLst>
          </p:nvPr>
        </p:nvSpPr>
        <p:spPr>
          <a:xfrm>
            <a:off x="4701437" y="233094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7" name="Straight Arrow Connector 16"/>
          <p:cNvCxnSpPr>
            <a:stCxn id="16" idx="1"/>
          </p:cNvCxnSpPr>
          <p:nvPr>
            <p:custDataLst>
              <p:tags r:id="rId16"/>
            </p:custDataLst>
          </p:nvPr>
        </p:nvCxnSpPr>
        <p:spPr>
          <a:xfrm flipH="1" flipV="1">
            <a:off x="4172520" y="254053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3"/>
          </p:cNvCxnSpPr>
          <p:nvPr>
            <p:custDataLst>
              <p:tags r:id="rId17"/>
            </p:custDataLst>
          </p:nvPr>
        </p:nvCxnSpPr>
        <p:spPr>
          <a:xfrm flipH="1">
            <a:off x="5963554" y="254053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8"/>
            </p:custDataLst>
          </p:nvPr>
        </p:nvSpPr>
        <p:spPr>
          <a:xfrm>
            <a:off x="4520273" y="4028861"/>
            <a:ext cx="4451194"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We conclude that bucket 2 has no free slots, so we need to remap it.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735141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8" y="4847769"/>
            <a:ext cx="8595360" cy="819783"/>
          </a:xfrm>
        </p:spPr>
        <p:txBody>
          <a:bodyPr/>
          <a:lstStyle/>
          <a:p>
            <a:r>
              <a:rPr lang="en-US" dirty="0" smtClean="0"/>
              <a:t>We permit a single remap entry to reference multiple remapped elements.</a:t>
            </a:r>
          </a:p>
          <a:p>
            <a:r>
              <a:rPr lang="en-US" dirty="0" smtClean="0"/>
              <a:t>Deleting remap entries is possible by having elements that share remap entries map to the same secondary bucket (see our paper for details).</a:t>
            </a:r>
          </a:p>
          <a:p>
            <a:endParaRPr lang="en-US" dirty="0"/>
          </a:p>
        </p:txBody>
      </p:sp>
      <p:sp>
        <p:nvSpPr>
          <p:cNvPr id="4" name="Text Placeholder 3"/>
          <p:cNvSpPr>
            <a:spLocks noGrp="1"/>
          </p:cNvSpPr>
          <p:nvPr>
            <p:ph type="body" sz="quarter" idx="10"/>
            <p:custDataLst>
              <p:tags r:id="rId3"/>
            </p:custDataLst>
          </p:nvPr>
        </p:nvSpPr>
        <p:spPr/>
        <p:txBody>
          <a:bodyPr/>
          <a:lstStyle/>
          <a:p>
            <a:r>
              <a:rPr lang="en-US" dirty="0" smtClean="0"/>
              <a:t>Sharing of remap entries</a:t>
            </a:r>
            <a:endParaRPr lang="en-US" dirty="0"/>
          </a:p>
        </p:txBody>
      </p:sp>
      <p:graphicFrame>
        <p:nvGraphicFramePr>
          <p:cNvPr id="5" name="Content Placeholder 12"/>
          <p:cNvGraphicFramePr>
            <a:graphicFrameLocks/>
          </p:cNvGraphicFramePr>
          <p:nvPr>
            <p:custDataLst>
              <p:tags r:id="rId4"/>
            </p:custDataLst>
            <p:extLst>
              <p:ext uri="{D42A27DB-BD31-4B8C-83A1-F6EECF244321}">
                <p14:modId xmlns:p14="http://schemas.microsoft.com/office/powerpoint/2010/main" val="2882391690"/>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400" b="1" dirty="0">
                          <a:solidFill>
                            <a:schemeClr val="tx1"/>
                          </a:solidFill>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TextBox 5"/>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 name="TextBox 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8" name="TextBox 7"/>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 name="TextBox 8"/>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cxnSp>
        <p:nvCxnSpPr>
          <p:cNvPr id="19" name="Straight Connector 18"/>
          <p:cNvCxnSpPr/>
          <p:nvPr>
            <p:custDataLst>
              <p:tags r:id="rId14"/>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5"/>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12"/>
          <p:cNvGraphicFramePr>
            <a:graphicFrameLocks/>
          </p:cNvGraphicFramePr>
          <p:nvPr>
            <p:custDataLst>
              <p:tags r:id="rId16"/>
            </p:custDataLst>
            <p:extLst>
              <p:ext uri="{D42A27DB-BD31-4B8C-83A1-F6EECF244321}">
                <p14:modId xmlns:p14="http://schemas.microsoft.com/office/powerpoint/2010/main" val="3581743460"/>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22" name="TextBox 21"/>
          <p:cNvSpPr txBox="1"/>
          <p:nvPr>
            <p:custDataLst>
              <p:tags r:id="rId17"/>
            </p:custDataLst>
          </p:nvPr>
        </p:nvSpPr>
        <p:spPr>
          <a:xfrm>
            <a:off x="5594350" y="1582380"/>
            <a:ext cx="1659428"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(27) = 1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custDataLst>
              <p:tags r:id="rId18"/>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Rectangle 23"/>
          <p:cNvSpPr/>
          <p:nvPr>
            <p:custDataLst>
              <p:tags r:id="rId19"/>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25" name="Straight Connector 24"/>
          <p:cNvCxnSpPr/>
          <p:nvPr>
            <p:custDataLst>
              <p:tags r:id="rId20"/>
            </p:custDataLst>
          </p:nvPr>
        </p:nvCxnSpPr>
        <p:spPr>
          <a:xfrm flipH="1" flipV="1">
            <a:off x="4667390" y="1764544"/>
            <a:ext cx="926960" cy="739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21"/>
            </p:custDataLst>
          </p:nvPr>
        </p:nvCxnSpPr>
        <p:spPr>
          <a:xfrm>
            <a:off x="4693946" y="1782679"/>
            <a:ext cx="0" cy="33375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2"/>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8" name="TextBox 27"/>
          <p:cNvSpPr txBox="1"/>
          <p:nvPr>
            <p:custDataLst>
              <p:tags r:id="rId23"/>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TextBox 31"/>
          <p:cNvSpPr txBox="1"/>
          <p:nvPr>
            <p:custDataLst>
              <p:tags r:id="rId24"/>
            </p:custDataLst>
          </p:nvPr>
        </p:nvSpPr>
        <p:spPr>
          <a:xfrm>
            <a:off x="4520273" y="4167360"/>
            <a:ext cx="444955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Compute the </a:t>
            </a:r>
            <a:r>
              <a:rPr lang="en-US" sz="2000" dirty="0" err="1" smtClean="0">
                <a:latin typeface="+mj-lt"/>
                <a:ea typeface="MS PGothic" pitchFamily="34" charset="-128"/>
                <a:cs typeface="+mn-cs"/>
              </a:rPr>
              <a:t>H</a:t>
            </a:r>
            <a:r>
              <a:rPr lang="en-US" sz="2000" baseline="-25000" dirty="0" err="1" smtClean="0">
                <a:latin typeface="+mj-lt"/>
                <a:ea typeface="MS PGothic" pitchFamily="34" charset="-128"/>
                <a:cs typeface="+mn-cs"/>
              </a:rPr>
              <a:t>tag</a:t>
            </a:r>
            <a:r>
              <a:rPr lang="en-US" sz="2000" dirty="0" smtClean="0">
                <a:latin typeface="+mj-lt"/>
                <a:ea typeface="MS PGothic" pitchFamily="34" charset="-128"/>
                <a:cs typeface="+mn-cs"/>
              </a:rPr>
              <a:t> on the key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custDataLst>
              <p:tags r:id="rId25"/>
            </p:custDataLst>
          </p:nvPr>
        </p:nvSpPr>
        <p:spPr>
          <a:xfrm>
            <a:off x="4462385" y="3869572"/>
            <a:ext cx="4449556" cy="723275"/>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We see that the remap entry is set,</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so we try to use R</a:t>
            </a:r>
            <a:r>
              <a:rPr lang="en-US" sz="2000" baseline="-25000" dirty="0" smtClean="0">
                <a:latin typeface="+mj-lt"/>
                <a:ea typeface="MS PGothic" pitchFamily="34" charset="-128"/>
                <a:cs typeface="+mn-cs"/>
              </a:rPr>
              <a:t>3</a:t>
            </a:r>
            <a:r>
              <a:rPr lang="en-US" sz="2000" dirty="0" smtClean="0">
                <a:latin typeface="+mj-lt"/>
                <a:ea typeface="MS PGothic" pitchFamily="34" charset="-128"/>
                <a:cs typeface="+mn-cs"/>
              </a:rPr>
              <a:t> to insert 27.</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TextBox 34"/>
          <p:cNvSpPr txBox="1"/>
          <p:nvPr>
            <p:custDataLst>
              <p:tags r:id="rId26"/>
            </p:custDataLst>
          </p:nvPr>
        </p:nvSpPr>
        <p:spPr>
          <a:xfrm>
            <a:off x="6557496" y="2901204"/>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INSERT 27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TextBox 35"/>
          <p:cNvSpPr txBox="1"/>
          <p:nvPr>
            <p:custDataLst>
              <p:tags r:id="rId27"/>
            </p:custDataLst>
          </p:nvPr>
        </p:nvSpPr>
        <p:spPr>
          <a:xfrm>
            <a:off x="4699328" y="2907638"/>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7" name="Straight Arrow Connector 36"/>
          <p:cNvCxnSpPr>
            <a:stCxn id="36" idx="1"/>
          </p:cNvCxnSpPr>
          <p:nvPr>
            <p:custDataLst>
              <p:tags r:id="rId28"/>
            </p:custDataLst>
          </p:nvPr>
        </p:nvCxnSpPr>
        <p:spPr>
          <a:xfrm flipH="1" flipV="1">
            <a:off x="4170411" y="3117231"/>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6" idx="3"/>
          </p:cNvCxnSpPr>
          <p:nvPr>
            <p:custDataLst>
              <p:tags r:id="rId29"/>
            </p:custDataLst>
          </p:nvPr>
        </p:nvCxnSpPr>
        <p:spPr>
          <a:xfrm flipH="1">
            <a:off x="5961445" y="3117231"/>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30"/>
            </p:custDataLst>
          </p:nvPr>
        </p:nvSpPr>
        <p:spPr>
          <a:xfrm>
            <a:off x="1341260"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27</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1" name="TextBox 40"/>
          <p:cNvSpPr txBox="1"/>
          <p:nvPr>
            <p:custDataLst>
              <p:tags r:id="rId31"/>
            </p:custDataLst>
          </p:nvPr>
        </p:nvSpPr>
        <p:spPr>
          <a:xfrm>
            <a:off x="4487365" y="3946516"/>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The insertion succeeds because the secondary bucket (3) has a free slot.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Content Placeholder 2"/>
          <p:cNvSpPr txBox="1">
            <a:spLocks/>
          </p:cNvSpPr>
          <p:nvPr>
            <p:custDataLst>
              <p:tags r:id="rId32"/>
            </p:custDataLst>
          </p:nvPr>
        </p:nvSpPr>
        <p:spPr bwMode="auto">
          <a:xfrm>
            <a:off x="249684" y="4783965"/>
            <a:ext cx="8595360" cy="1227070"/>
          </a:xfrm>
          <a:prstGeom prst="rect">
            <a:avLst/>
          </a:prstGeom>
          <a:solidFill>
            <a:schemeClr val="bg1"/>
          </a:solidFill>
          <a:ln>
            <a:no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If bucket 3 had been full, we could have swapped </a:t>
            </a:r>
            <a:r>
              <a:rPr lang="en-US" dirty="0" smtClean="0"/>
              <a:t>27 </a:t>
            </a:r>
            <a:r>
              <a:rPr lang="en-US" dirty="0"/>
              <a:t>with another item from 27’s primary bucket (2</a:t>
            </a:r>
            <a:r>
              <a:rPr lang="en-US" dirty="0" smtClean="0"/>
              <a:t>) (e.g., 35) </a:t>
            </a:r>
            <a:r>
              <a:rPr lang="en-US" dirty="0"/>
              <a:t>and </a:t>
            </a:r>
            <a:r>
              <a:rPr lang="en-US" dirty="0" smtClean="0"/>
              <a:t>remapped </a:t>
            </a:r>
            <a:r>
              <a:rPr lang="en-US" dirty="0"/>
              <a:t>that item </a:t>
            </a:r>
            <a:r>
              <a:rPr lang="en-US" dirty="0" smtClean="0"/>
              <a:t>instead.</a:t>
            </a:r>
          </a:p>
          <a:p>
            <a:r>
              <a:rPr lang="en-US" dirty="0" smtClean="0"/>
              <a:t>Alternatively, we could try to remap both 27 and 16 to another shared bucket with a different secondary hash function, but this is more likely to fail.</a:t>
            </a:r>
            <a:endParaRPr lang="en-US" dirty="0"/>
          </a:p>
        </p:txBody>
      </p:sp>
    </p:spTree>
    <p:extLst>
      <p:ext uri="{BB962C8B-B14F-4D97-AF65-F5344CB8AC3E}">
        <p14:creationId xmlns:p14="http://schemas.microsoft.com/office/powerpoint/2010/main" val="3183955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4" grpId="0" animBg="1"/>
      <p:bldP spid="35" grpId="0" animBg="1"/>
      <p:bldP spid="36" grpId="0" animBg="1"/>
      <p:bldP spid="39"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8" y="4869541"/>
            <a:ext cx="8595360" cy="819783"/>
          </a:xfrm>
        </p:spPr>
        <p:txBody>
          <a:bodyPr/>
          <a:lstStyle/>
          <a:p>
            <a:r>
              <a:rPr lang="en-US" dirty="0" smtClean="0"/>
              <a:t>Deleting elements that are found in their primary bucket only requires accessing a single bucket</a:t>
            </a:r>
          </a:p>
          <a:p>
            <a:r>
              <a:rPr lang="en-US" dirty="0" smtClean="0"/>
              <a:t>A remapped element can be deleted by performing a secondary lookup followed by a deletion</a:t>
            </a:r>
          </a:p>
        </p:txBody>
      </p:sp>
      <p:sp>
        <p:nvSpPr>
          <p:cNvPr id="4" name="Text Placeholder 3"/>
          <p:cNvSpPr>
            <a:spLocks noGrp="1"/>
          </p:cNvSpPr>
          <p:nvPr>
            <p:ph type="body" sz="quarter" idx="10"/>
            <p:custDataLst>
              <p:tags r:id="rId3"/>
            </p:custDataLst>
          </p:nvPr>
        </p:nvSpPr>
        <p:spPr/>
        <p:txBody>
          <a:bodyPr/>
          <a:lstStyle/>
          <a:p>
            <a:r>
              <a:rPr lang="en-US" dirty="0" smtClean="0"/>
              <a:t>Deleting elements</a:t>
            </a:r>
            <a:endParaRPr lang="en-US" dirty="0"/>
          </a:p>
        </p:txBody>
      </p:sp>
      <p:graphicFrame>
        <p:nvGraphicFramePr>
          <p:cNvPr id="5" name="Content Placeholder 12"/>
          <p:cNvGraphicFramePr>
            <a:graphicFrameLocks/>
          </p:cNvGraphicFramePr>
          <p:nvPr>
            <p:custDataLst>
              <p:tags r:id="rId4"/>
            </p:custDataLst>
            <p:extLst>
              <p:ext uri="{D42A27DB-BD31-4B8C-83A1-F6EECF244321}">
                <p14:modId xmlns:p14="http://schemas.microsoft.com/office/powerpoint/2010/main" val="2940470311"/>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TextBox 5"/>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 name="TextBox 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8" name="TextBox 7"/>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 name="TextBox 8"/>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5" name="TextBox 14"/>
          <p:cNvSpPr txBox="1"/>
          <p:nvPr>
            <p:custDataLst>
              <p:tags r:id="rId14"/>
            </p:custDataLst>
          </p:nvPr>
        </p:nvSpPr>
        <p:spPr>
          <a:xfrm>
            <a:off x="6559605" y="1148856"/>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DELETE 8</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TextBox 15"/>
          <p:cNvSpPr txBox="1"/>
          <p:nvPr>
            <p:custDataLst>
              <p:tags r:id="rId15"/>
            </p:custDataLst>
          </p:nvPr>
        </p:nvSpPr>
        <p:spPr>
          <a:xfrm>
            <a:off x="4701437" y="1155290"/>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7" name="Straight Arrow Connector 16"/>
          <p:cNvCxnSpPr>
            <a:stCxn id="16" idx="1"/>
          </p:cNvCxnSpPr>
          <p:nvPr>
            <p:custDataLst>
              <p:tags r:id="rId16"/>
            </p:custDataLst>
          </p:nvPr>
        </p:nvCxnSpPr>
        <p:spPr>
          <a:xfrm flipH="1" flipV="1">
            <a:off x="4172520" y="1364883"/>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3"/>
          </p:cNvCxnSpPr>
          <p:nvPr>
            <p:custDataLst>
              <p:tags r:id="rId17"/>
            </p:custDataLst>
          </p:nvPr>
        </p:nvCxnSpPr>
        <p:spPr>
          <a:xfrm flipH="1">
            <a:off x="5963554" y="1364883"/>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8"/>
            </p:custDataLst>
          </p:nvPr>
        </p:nvSpPr>
        <p:spPr>
          <a:xfrm>
            <a:off x="1341260"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27</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24" name="TextBox 23"/>
          <p:cNvSpPr txBox="1"/>
          <p:nvPr>
            <p:custDataLst>
              <p:tags r:id="rId19"/>
            </p:custDataLst>
          </p:nvPr>
        </p:nvSpPr>
        <p:spPr>
          <a:xfrm>
            <a:off x="375506" y="1106824"/>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a:latin typeface="+mj-lt"/>
                <a:ea typeface="MS PGothic" pitchFamily="34" charset="-128"/>
                <a:cs typeface="+mn-cs"/>
              </a:rPr>
              <a:t>8</a:t>
            </a:r>
            <a:endParaRPr kumimoji="0" lang="en-US" sz="2400" b="1" i="0" u="none" strike="noStrike" kern="1200" cap="none" spc="0" normalizeH="0" baseline="0" noProof="0" dirty="0">
              <a:ln>
                <a:noFill/>
              </a:ln>
              <a:effectLst/>
              <a:uLnTx/>
              <a:uFillTx/>
              <a:latin typeface="+mj-lt"/>
              <a:ea typeface="MS PGothic" pitchFamily="34" charset="-128"/>
              <a:cs typeface="+mn-cs"/>
            </a:endParaRPr>
          </a:p>
        </p:txBody>
      </p:sp>
      <p:sp>
        <p:nvSpPr>
          <p:cNvPr id="25" name="TextBox 24"/>
          <p:cNvSpPr txBox="1"/>
          <p:nvPr>
            <p:custDataLst>
              <p:tags r:id="rId20"/>
            </p:custDataLst>
          </p:nvPr>
        </p:nvSpPr>
        <p:spPr>
          <a:xfrm>
            <a:off x="6569793" y="2327482"/>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DELETE 27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TextBox 25"/>
          <p:cNvSpPr txBox="1"/>
          <p:nvPr>
            <p:custDataLst>
              <p:tags r:id="rId21"/>
            </p:custDataLst>
          </p:nvPr>
        </p:nvSpPr>
        <p:spPr>
          <a:xfrm>
            <a:off x="4711625" y="2333916"/>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H</a:t>
            </a:r>
            <a:r>
              <a:rPr lang="en-US" sz="2400" b="1" baseline="-25000" dirty="0" err="1" smtClean="0">
                <a:latin typeface="+mj-lt"/>
                <a:ea typeface="MS PGothic" pitchFamily="34" charset="-128"/>
                <a:cs typeface="+mn-cs"/>
              </a:rPr>
              <a:t>primary</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7" name="Straight Arrow Connector 26"/>
          <p:cNvCxnSpPr>
            <a:stCxn id="26" idx="1"/>
          </p:cNvCxnSpPr>
          <p:nvPr>
            <p:custDataLst>
              <p:tags r:id="rId22"/>
            </p:custDataLst>
          </p:nvPr>
        </p:nvCxnSpPr>
        <p:spPr>
          <a:xfrm flipH="1" flipV="1">
            <a:off x="4182708" y="2543509"/>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6" idx="3"/>
          </p:cNvCxnSpPr>
          <p:nvPr>
            <p:custDataLst>
              <p:tags r:id="rId23"/>
            </p:custDataLst>
          </p:nvPr>
        </p:nvCxnSpPr>
        <p:spPr>
          <a:xfrm flipH="1">
            <a:off x="5973742" y="2543509"/>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4"/>
            </p:custDataLst>
          </p:nvPr>
        </p:nvSpPr>
        <p:spPr>
          <a:xfrm>
            <a:off x="4487365" y="3946516"/>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27 is not found in its primary bucket; we need to access the remap entry array.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073574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24" grpId="0" animBg="1"/>
      <p:bldP spid="25" grpId="0" animBg="1"/>
      <p:bldP spid="26"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Horton tables</a:t>
            </a:r>
            <a:endParaRPr lang="en-US" dirty="0"/>
          </a:p>
        </p:txBody>
      </p:sp>
      <p:sp>
        <p:nvSpPr>
          <p:cNvPr id="3" name="Content Placeholder 2"/>
          <p:cNvSpPr>
            <a:spLocks noGrp="1"/>
          </p:cNvSpPr>
          <p:nvPr>
            <p:ph idx="1"/>
            <p:custDataLst>
              <p:tags r:id="rId2"/>
            </p:custDataLst>
          </p:nvPr>
        </p:nvSpPr>
        <p:spPr>
          <a:xfrm>
            <a:off x="274388" y="4869541"/>
            <a:ext cx="8595360" cy="819783"/>
          </a:xfrm>
        </p:spPr>
        <p:txBody>
          <a:bodyPr/>
          <a:lstStyle/>
          <a:p>
            <a:r>
              <a:rPr lang="en-US" dirty="0" smtClean="0"/>
              <a:t>Deleting elements that are found in their primary bucket only requires accessing a single bucket</a:t>
            </a:r>
          </a:p>
          <a:p>
            <a:r>
              <a:rPr lang="en-US" dirty="0" smtClean="0"/>
              <a:t>A remapped element can be deleted by performing a secondary lookup followed by a deletion</a:t>
            </a:r>
          </a:p>
        </p:txBody>
      </p:sp>
      <p:sp>
        <p:nvSpPr>
          <p:cNvPr id="4" name="Text Placeholder 3"/>
          <p:cNvSpPr>
            <a:spLocks noGrp="1"/>
          </p:cNvSpPr>
          <p:nvPr>
            <p:ph type="body" sz="quarter" idx="10"/>
            <p:custDataLst>
              <p:tags r:id="rId3"/>
            </p:custDataLst>
          </p:nvPr>
        </p:nvSpPr>
        <p:spPr/>
        <p:txBody>
          <a:bodyPr/>
          <a:lstStyle/>
          <a:p>
            <a:r>
              <a:rPr lang="en-US" dirty="0" smtClean="0"/>
              <a:t>Deleting elements</a:t>
            </a:r>
            <a:endParaRPr lang="en-US" dirty="0"/>
          </a:p>
        </p:txBody>
      </p:sp>
      <p:graphicFrame>
        <p:nvGraphicFramePr>
          <p:cNvPr id="5" name="Content Placeholder 12"/>
          <p:cNvGraphicFramePr>
            <a:graphicFrameLocks/>
          </p:cNvGraphicFramePr>
          <p:nvPr>
            <p:custDataLst>
              <p:tags r:id="rId4"/>
            </p:custDataLst>
            <p:extLst>
              <p:ext uri="{D42A27DB-BD31-4B8C-83A1-F6EECF244321}">
                <p14:modId xmlns:p14="http://schemas.microsoft.com/office/powerpoint/2010/main" val="2065926103"/>
              </p:ext>
            </p:extLst>
          </p:nvPr>
        </p:nvGraphicFramePr>
        <p:xfrm>
          <a:off x="334668" y="1077114"/>
          <a:ext cx="3850554" cy="3490824"/>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581804">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81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1804">
                <a:tc>
                  <a:txBody>
                    <a:bodyPr/>
                    <a:lstStyle/>
                    <a:p>
                      <a:pPr algn="ctr"/>
                      <a:r>
                        <a:rPr lang="en-US" sz="2400" b="1" dirty="0">
                          <a:solidFill>
                            <a:schemeClr val="tx1"/>
                          </a:solidFill>
                        </a:rPr>
                        <a:t>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REA</a:t>
                      </a:r>
                      <a:endParaRPr lang="en-US" sz="3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81804">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1804">
                <a:tc>
                  <a:txBody>
                    <a:bodyPr/>
                    <a:lstStyle/>
                    <a:p>
                      <a:pPr algn="ctr"/>
                      <a:r>
                        <a:rPr lang="en-US" sz="2400" b="1" dirty="0" smtClean="0">
                          <a:solidFill>
                            <a:schemeClr val="tx1"/>
                          </a:solidFill>
                        </a:rPr>
                        <a:t>17</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6</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1804">
                <a:tc>
                  <a:txBody>
                    <a:bodyPr/>
                    <a:lstStyle/>
                    <a:p>
                      <a:pPr algn="ctr"/>
                      <a:r>
                        <a:rPr lang="en-US" sz="2400" b="1" dirty="0" smtClean="0">
                          <a:solidFill>
                            <a:schemeClr val="tx1"/>
                          </a:solidFill>
                        </a:rPr>
                        <a:t>9</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EMPTY</a:t>
                      </a: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TextBox 5"/>
          <p:cNvSpPr txBox="1"/>
          <p:nvPr>
            <p:custDataLst>
              <p:tags r:id="rId5"/>
            </p:custDataLst>
          </p:nvPr>
        </p:nvSpPr>
        <p:spPr>
          <a:xfrm>
            <a:off x="2303487" y="1127193"/>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7" name="TextBox 6"/>
          <p:cNvSpPr txBox="1"/>
          <p:nvPr>
            <p:custDataLst>
              <p:tags r:id="rId6"/>
            </p:custDataLst>
          </p:nvPr>
        </p:nvSpPr>
        <p:spPr>
          <a:xfrm>
            <a:off x="2303487" y="4034509"/>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23</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8" name="TextBox 7"/>
          <p:cNvSpPr txBox="1"/>
          <p:nvPr>
            <p:custDataLst>
              <p:tags r:id="rId7"/>
            </p:custDataLst>
          </p:nvPr>
        </p:nvSpPr>
        <p:spPr>
          <a:xfrm>
            <a:off x="30451" y="2901204"/>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 name="TextBox 8"/>
          <p:cNvSpPr txBox="1"/>
          <p:nvPr>
            <p:custDataLst>
              <p:tags r:id="rId8"/>
            </p:custDataLst>
          </p:nvPr>
        </p:nvSpPr>
        <p:spPr>
          <a:xfrm>
            <a:off x="30451" y="344751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9"/>
            </p:custDataLst>
          </p:nvPr>
        </p:nvSpPr>
        <p:spPr>
          <a:xfrm>
            <a:off x="30451" y="40463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10"/>
            </p:custDataLst>
          </p:nvPr>
        </p:nvSpPr>
        <p:spPr>
          <a:xfrm>
            <a:off x="30451" y="228699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custDataLst>
              <p:tags r:id="rId11"/>
            </p:custDataLst>
          </p:nvPr>
        </p:nvSpPr>
        <p:spPr>
          <a:xfrm>
            <a:off x="30451" y="1723466"/>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custDataLst>
              <p:tags r:id="rId12"/>
            </p:custDataLst>
          </p:nvPr>
        </p:nvSpPr>
        <p:spPr>
          <a:xfrm>
            <a:off x="30451" y="1150269"/>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custDataLst>
              <p:tags r:id="rId13"/>
            </p:custDataLst>
          </p:nvPr>
        </p:nvSpPr>
        <p:spPr>
          <a:xfrm>
            <a:off x="2288247"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solidFill>
                  <a:schemeClr val="accent2"/>
                </a:solidFill>
                <a:latin typeface="+mj-lt"/>
                <a:ea typeface="MS PGothic" pitchFamily="34" charset="-128"/>
                <a:cs typeface="+mn-cs"/>
              </a:rPr>
              <a:t>16</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21" name="TextBox 20"/>
          <p:cNvSpPr txBox="1"/>
          <p:nvPr>
            <p:custDataLst>
              <p:tags r:id="rId14"/>
            </p:custDataLst>
          </p:nvPr>
        </p:nvSpPr>
        <p:spPr>
          <a:xfrm>
            <a:off x="1341260" y="2854102"/>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smtClean="0">
                <a:solidFill>
                  <a:schemeClr val="accent2"/>
                </a:solidFill>
                <a:latin typeface="+mj-lt"/>
                <a:ea typeface="MS PGothic" pitchFamily="34" charset="-128"/>
                <a:cs typeface="+mn-cs"/>
              </a:rPr>
              <a:t>27</a:t>
            </a:r>
            <a:endParaRPr kumimoji="0" 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24" name="TextBox 23"/>
          <p:cNvSpPr txBox="1"/>
          <p:nvPr>
            <p:custDataLst>
              <p:tags r:id="rId15"/>
            </p:custDataLst>
          </p:nvPr>
        </p:nvSpPr>
        <p:spPr>
          <a:xfrm>
            <a:off x="375506" y="1106824"/>
            <a:ext cx="896913"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a:latin typeface="+mj-lt"/>
                <a:ea typeface="MS PGothic" pitchFamily="34" charset="-128"/>
                <a:cs typeface="+mn-cs"/>
              </a:rPr>
              <a:t>8</a:t>
            </a:r>
            <a:endParaRPr kumimoji="0" lang="en-US" sz="2400" b="1" i="0" u="none" strike="noStrike" kern="1200" cap="none" spc="0" normalizeH="0" baseline="0" noProof="0" dirty="0">
              <a:ln>
                <a:noFill/>
              </a:ln>
              <a:effectLst/>
              <a:uLnTx/>
              <a:uFillTx/>
              <a:latin typeface="+mj-lt"/>
              <a:ea typeface="MS PGothic" pitchFamily="34" charset="-128"/>
              <a:cs typeface="+mn-cs"/>
            </a:endParaRPr>
          </a:p>
        </p:txBody>
      </p:sp>
      <p:sp>
        <p:nvSpPr>
          <p:cNvPr id="30" name="TextBox 29"/>
          <p:cNvSpPr txBox="1"/>
          <p:nvPr>
            <p:custDataLst>
              <p:tags r:id="rId16"/>
            </p:custDataLst>
          </p:nvPr>
        </p:nvSpPr>
        <p:spPr>
          <a:xfrm>
            <a:off x="4487365" y="3946516"/>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27 is not found in its primary bucket; we need to access the remap entry array.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9" name="Straight Connector 28"/>
          <p:cNvCxnSpPr/>
          <p:nvPr>
            <p:custDataLst>
              <p:tags r:id="rId17"/>
            </p:custDataLst>
          </p:nvPr>
        </p:nvCxnSpPr>
        <p:spPr>
          <a:xfrm flipV="1">
            <a:off x="4172520" y="2103936"/>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a:xfrm flipV="1">
            <a:off x="4170346" y="2691262"/>
            <a:ext cx="170880" cy="13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12"/>
          <p:cNvGraphicFramePr>
            <a:graphicFrameLocks/>
          </p:cNvGraphicFramePr>
          <p:nvPr>
            <p:custDataLst>
              <p:tags r:id="rId19"/>
            </p:custDataLst>
            <p:extLst>
              <p:ext uri="{D42A27DB-BD31-4B8C-83A1-F6EECF244321}">
                <p14:modId xmlns:p14="http://schemas.microsoft.com/office/powerpoint/2010/main" val="2935485454"/>
              </p:ext>
            </p:extLst>
          </p:nvPr>
        </p:nvGraphicFramePr>
        <p:xfrm>
          <a:off x="4362186" y="2106382"/>
          <a:ext cx="4566152" cy="581804"/>
        </p:xfrm>
        <a:graphic>
          <a:graphicData uri="http://schemas.openxmlformats.org/drawingml/2006/table">
            <a:tbl>
              <a:tblPr firstRow="1" bandRow="1">
                <a:tableStyleId>{5C22544A-7EE6-4342-B048-85BDC9FD1C3A}</a:tableStyleId>
              </a:tblPr>
              <a:tblGrid>
                <a:gridCol w="217436">
                  <a:extLst>
                    <a:ext uri="{9D8B030D-6E8A-4147-A177-3AD203B41FA5}">
                      <a16:colId xmlns="" xmlns:a16="http://schemas.microsoft.com/office/drawing/2014/main" val="20000"/>
                    </a:ext>
                  </a:extLst>
                </a:gridCol>
                <a:gridCol w="217436"/>
                <a:gridCol w="217435"/>
                <a:gridCol w="217436"/>
                <a:gridCol w="217436"/>
                <a:gridCol w="217436"/>
                <a:gridCol w="217436"/>
                <a:gridCol w="217435"/>
                <a:gridCol w="217436"/>
                <a:gridCol w="217436"/>
                <a:gridCol w="217436"/>
                <a:gridCol w="217436"/>
                <a:gridCol w="217436"/>
                <a:gridCol w="217435"/>
                <a:gridCol w="217436"/>
                <a:gridCol w="217436"/>
                <a:gridCol w="217436"/>
                <a:gridCol w="217436"/>
                <a:gridCol w="217435"/>
                <a:gridCol w="217436"/>
                <a:gridCol w="217436"/>
              </a:tblGrid>
              <a:tr h="581804">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33" name="TextBox 32"/>
          <p:cNvSpPr txBox="1"/>
          <p:nvPr>
            <p:custDataLst>
              <p:tags r:id="rId20"/>
            </p:custDataLst>
          </p:nvPr>
        </p:nvSpPr>
        <p:spPr>
          <a:xfrm>
            <a:off x="5594350" y="1582380"/>
            <a:ext cx="1659428" cy="4247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a:t>
            </a:r>
            <a:r>
              <a:rPr kumimoji="0" lang="en-US" sz="2400" b="1" i="0" u="none" strike="noStrike" kern="1200" cap="none" spc="0" normalizeH="0" baseline="-25000" noProof="0" dirty="0" err="1" smtClean="0">
                <a:ln>
                  <a:noFill/>
                </a:ln>
                <a:solidFill>
                  <a:schemeClr val="tx1"/>
                </a:solidFill>
                <a:effectLst/>
                <a:uLnTx/>
                <a:uFillTx/>
                <a:latin typeface="+mj-lt"/>
                <a:ea typeface="MS PGothic" pitchFamily="34" charset="-128"/>
                <a:cs typeface="+mn-cs"/>
              </a:rPr>
              <a:t>tag</a:t>
            </a:r>
            <a:r>
              <a:rPr kumimoji="0" lang="en-US" sz="2400" b="1" i="0" u="none" strike="noStrike" kern="1200" cap="none" spc="0" normalizeH="0" noProof="0" dirty="0" smtClean="0">
                <a:ln>
                  <a:noFill/>
                </a:ln>
                <a:solidFill>
                  <a:schemeClr val="tx1"/>
                </a:solidFill>
                <a:effectLst/>
                <a:uLnTx/>
                <a:uFillTx/>
                <a:latin typeface="+mj-lt"/>
                <a:ea typeface="MS PGothic" pitchFamily="34" charset="-128"/>
                <a:cs typeface="+mn-cs"/>
              </a:rPr>
              <a:t>(27) = 1 </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custDataLst>
              <p:tags r:id="rId21"/>
            </p:custDataLst>
          </p:nvPr>
        </p:nvSpPr>
        <p:spPr>
          <a:xfrm>
            <a:off x="4243086" y="1813483"/>
            <a:ext cx="16764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Rectangle 34"/>
          <p:cNvSpPr/>
          <p:nvPr>
            <p:custDataLst>
              <p:tags r:id="rId22"/>
            </p:custDataLst>
          </p:nvPr>
        </p:nvSpPr>
        <p:spPr>
          <a:xfrm>
            <a:off x="8539989" y="1813483"/>
            <a:ext cx="418704" cy="341632"/>
          </a:xfrm>
          <a:prstGeom prst="rect">
            <a:avLst/>
          </a:prstGeom>
        </p:spPr>
        <p:txBody>
          <a:bodyPr wrap="none">
            <a:spAutoFit/>
          </a:bodyPr>
          <a:lstStyle/>
          <a:p>
            <a:pPr fontAlgn="auto">
              <a:lnSpc>
                <a:spcPct val="90000"/>
              </a:lnSpc>
              <a:spcBef>
                <a:spcPts val="300"/>
              </a:spcBef>
              <a:spcAft>
                <a:spcPts val="300"/>
              </a:spcAft>
              <a:buClr>
                <a:srgbClr val="FFFFFF"/>
              </a:buClr>
            </a:pPr>
            <a:r>
              <a:rPr lang="en-US" b="1" dirty="0" smtClean="0">
                <a:ea typeface="MS PGothic" pitchFamily="34" charset="-128"/>
              </a:rPr>
              <a:t>20</a:t>
            </a:r>
            <a:endParaRPr lang="en-US" b="1" dirty="0">
              <a:ea typeface="MS PGothic" pitchFamily="34" charset="-128"/>
            </a:endParaRPr>
          </a:p>
        </p:txBody>
      </p:sp>
      <p:cxnSp>
        <p:nvCxnSpPr>
          <p:cNvPr id="36" name="Straight Connector 35"/>
          <p:cNvCxnSpPr/>
          <p:nvPr>
            <p:custDataLst>
              <p:tags r:id="rId23"/>
            </p:custDataLst>
          </p:nvPr>
        </p:nvCxnSpPr>
        <p:spPr>
          <a:xfrm flipH="1" flipV="1">
            <a:off x="4667390" y="1764544"/>
            <a:ext cx="926960" cy="739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custDataLst>
              <p:tags r:id="rId24"/>
            </p:custDataLst>
          </p:nvPr>
        </p:nvCxnSpPr>
        <p:spPr>
          <a:xfrm>
            <a:off x="4693946" y="1782679"/>
            <a:ext cx="0" cy="33375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custDataLst>
              <p:tags r:id="rId25"/>
            </p:custDataLst>
          </p:nvPr>
        </p:nvSpPr>
        <p:spPr>
          <a:xfrm>
            <a:off x="8009220" y="2196965"/>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TextBox 38"/>
          <p:cNvSpPr txBox="1"/>
          <p:nvPr>
            <p:custDataLst>
              <p:tags r:id="rId26"/>
            </p:custDataLst>
          </p:nvPr>
        </p:nvSpPr>
        <p:spPr>
          <a:xfrm>
            <a:off x="4520273" y="2158924"/>
            <a:ext cx="448947"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custDataLst>
              <p:tags r:id="rId27"/>
            </p:custDataLst>
          </p:nvPr>
        </p:nvSpPr>
        <p:spPr>
          <a:xfrm>
            <a:off x="6557496" y="2901204"/>
            <a:ext cx="1917852" cy="424732"/>
          </a:xfrm>
          <a:prstGeom prst="rect">
            <a:avLst/>
          </a:prstGeom>
          <a:solidFill>
            <a:schemeClr val="bg1"/>
          </a:solidFill>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DELETE 27</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4" name="TextBox 43"/>
          <p:cNvSpPr txBox="1"/>
          <p:nvPr>
            <p:custDataLst>
              <p:tags r:id="rId28"/>
            </p:custDataLst>
          </p:nvPr>
        </p:nvSpPr>
        <p:spPr>
          <a:xfrm>
            <a:off x="4699328" y="2907638"/>
            <a:ext cx="1262117"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R</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5" name="Straight Arrow Connector 44"/>
          <p:cNvCxnSpPr>
            <a:stCxn id="44" idx="1"/>
          </p:cNvCxnSpPr>
          <p:nvPr>
            <p:custDataLst>
              <p:tags r:id="rId29"/>
            </p:custDataLst>
          </p:nvPr>
        </p:nvCxnSpPr>
        <p:spPr>
          <a:xfrm flipH="1" flipV="1">
            <a:off x="4170411" y="3117231"/>
            <a:ext cx="528917" cy="2773"/>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4" idx="3"/>
          </p:cNvCxnSpPr>
          <p:nvPr>
            <p:custDataLst>
              <p:tags r:id="rId30"/>
            </p:custDataLst>
          </p:nvPr>
        </p:nvCxnSpPr>
        <p:spPr>
          <a:xfrm flipH="1">
            <a:off x="5961445" y="3117231"/>
            <a:ext cx="674915" cy="2773"/>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31"/>
            </p:custDataLst>
          </p:nvPr>
        </p:nvSpPr>
        <p:spPr>
          <a:xfrm>
            <a:off x="4434869" y="3904652"/>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Search R</a:t>
            </a:r>
            <a:r>
              <a:rPr lang="en-US" sz="2000" baseline="-25000" dirty="0" smtClean="0">
                <a:latin typeface="+mj-lt"/>
                <a:ea typeface="MS PGothic" pitchFamily="34" charset="-128"/>
                <a:cs typeface="+mn-cs"/>
              </a:rPr>
              <a:t>3</a:t>
            </a:r>
            <a:r>
              <a:rPr lang="en-US" sz="2000" dirty="0" smtClean="0">
                <a:latin typeface="+mj-lt"/>
                <a:ea typeface="MS PGothic" pitchFamily="34" charset="-128"/>
                <a:cs typeface="+mn-cs"/>
              </a:rPr>
              <a:t>(27) = 3 and delete it upon discovery.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8" name="TextBox 47"/>
          <p:cNvSpPr txBox="1"/>
          <p:nvPr>
            <p:custDataLst>
              <p:tags r:id="rId32"/>
            </p:custDataLst>
          </p:nvPr>
        </p:nvSpPr>
        <p:spPr>
          <a:xfrm>
            <a:off x="4487365" y="3923709"/>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cs typeface="+mn-cs"/>
              </a:rPr>
              <a:t>Compute </a:t>
            </a:r>
            <a:r>
              <a:rPr lang="en-US" sz="2000" noProof="0" dirty="0" err="1" smtClean="0">
                <a:latin typeface="+mj-lt"/>
                <a:ea typeface="MS PGothic" pitchFamily="34" charset="-128"/>
                <a:cs typeface="+mn-cs"/>
              </a:rPr>
              <a:t>H</a:t>
            </a:r>
            <a:r>
              <a:rPr lang="en-US" sz="2000" baseline="-25000" noProof="0" dirty="0" err="1" smtClean="0">
                <a:latin typeface="+mj-lt"/>
                <a:ea typeface="MS PGothic" pitchFamily="34" charset="-128"/>
                <a:cs typeface="+mn-cs"/>
              </a:rPr>
              <a:t>primary</a:t>
            </a:r>
            <a:r>
              <a:rPr lang="en-US" sz="2000" noProof="0" dirty="0" smtClean="0">
                <a:latin typeface="+mj-lt"/>
                <a:ea typeface="MS PGothic" pitchFamily="34" charset="-128"/>
                <a:cs typeface="+mn-cs"/>
              </a:rPr>
              <a:t> on 16 and 37 and find that the remap entry is still active.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9" name="TextBox 48"/>
          <p:cNvSpPr txBox="1"/>
          <p:nvPr>
            <p:custDataLst>
              <p:tags r:id="rId33"/>
            </p:custDataLst>
          </p:nvPr>
        </p:nvSpPr>
        <p:spPr>
          <a:xfrm>
            <a:off x="4547371" y="3961821"/>
            <a:ext cx="4449556"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cs typeface="+mn-cs"/>
              </a:rPr>
              <a:t>A subsequent deletion of 16 would cause the remap entry to be deleted.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95056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0" nodeType="clickEffect">
                                  <p:stCondLst>
                                    <p:cond delay="0"/>
                                  </p:stCondLst>
                                  <p:childTnLst>
                                    <p:animEffect transition="out" filter="wipe(down)">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4" dur="500"/>
                                        <p:tgtEl>
                                          <p:spTgt spid="39">
                                            <p:txEl>
                                              <p:pRg st="0" end="0"/>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3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1" grpId="1" animBg="1"/>
      <p:bldP spid="24" grpId="0" animBg="1"/>
      <p:bldP spid="30" grpId="0" animBg="1"/>
      <p:bldP spid="33" grpId="0"/>
      <p:bldP spid="43" grpId="0" animBg="1"/>
      <p:bldP spid="44" grpId="0" animBg="1"/>
      <p:bldP spid="47"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251857" y="1693240"/>
            <a:ext cx="6106885" cy="4081117"/>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9600" b="0" i="0" u="none" strike="noStrike" kern="1200" cap="none" spc="0" normalizeH="0" baseline="0" noProof="0" dirty="0" smtClean="0">
                <a:ln>
                  <a:noFill/>
                </a:ln>
                <a:solidFill>
                  <a:schemeClr val="tx1"/>
                </a:solidFill>
                <a:effectLst/>
                <a:uLnTx/>
                <a:uFillTx/>
                <a:latin typeface="+mj-lt"/>
                <a:ea typeface="MS PGothic" pitchFamily="34" charset="-128"/>
                <a:cs typeface="+mn-cs"/>
              </a:rPr>
              <a:t>END OF BACKUP</a:t>
            </a:r>
            <a:r>
              <a:rPr kumimoji="0" lang="en-US" sz="9600" b="0" i="0" u="none" strike="noStrike" kern="1200" cap="none" spc="0" normalizeH="0" noProof="0" dirty="0" smtClean="0">
                <a:ln>
                  <a:noFill/>
                </a:ln>
                <a:solidFill>
                  <a:schemeClr val="tx1"/>
                </a:solidFill>
                <a:effectLst/>
                <a:uLnTx/>
                <a:uFillTx/>
                <a:latin typeface="+mj-lt"/>
                <a:ea typeface="MS PGothic" pitchFamily="34" charset="-128"/>
                <a:cs typeface="+mn-cs"/>
              </a:rPr>
              <a:t> SLIDES</a:t>
            </a:r>
            <a:endParaRPr kumimoji="0" lang="en-US" sz="9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8945609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Bucketized</a:t>
            </a:r>
            <a:r>
              <a:rPr lang="en-US" dirty="0"/>
              <a:t> Cuckoo Hash Tables</a:t>
            </a:r>
          </a:p>
        </p:txBody>
      </p:sp>
      <p:graphicFrame>
        <p:nvGraphicFramePr>
          <p:cNvPr id="8" name="Content Placeholder 12"/>
          <p:cNvGraphicFramePr>
            <a:graphicFrameLocks/>
          </p:cNvGraphicFramePr>
          <p:nvPr>
            <p:custDataLst>
              <p:tags r:id="rId2"/>
            </p:custDataLst>
            <p:extLst>
              <p:ext uri="{D42A27DB-BD31-4B8C-83A1-F6EECF244321}">
                <p14:modId xmlns:p14="http://schemas.microsoft.com/office/powerpoint/2010/main" val="2116966724"/>
              </p:ext>
            </p:extLst>
          </p:nvPr>
        </p:nvGraphicFramePr>
        <p:xfrm>
          <a:off x="1981085" y="1483992"/>
          <a:ext cx="3850554" cy="3200400"/>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442781">
                <a:tc>
                  <a:txBody>
                    <a:bodyPr/>
                    <a:lstStyle/>
                    <a:p>
                      <a:pPr algn="ctr"/>
                      <a:r>
                        <a:rPr lang="en-US" sz="2400" b="1" dirty="0">
                          <a:solidFill>
                            <a:schemeClr val="tx1"/>
                          </a:solidFill>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4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2781">
                <a:tc>
                  <a:txBody>
                    <a:bodyPr/>
                    <a:lstStyle/>
                    <a:p>
                      <a:pPr algn="ctr"/>
                      <a:r>
                        <a:rPr lang="en-US" sz="2400" b="1" dirty="0">
                          <a:solidFill>
                            <a:schemeClr val="tx1"/>
                          </a:solidFill>
                        </a:rPr>
                        <a: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2781">
                <a:tc>
                  <a:txBody>
                    <a:bodyPr/>
                    <a:lstStyle/>
                    <a:p>
                      <a:pPr algn="ctr"/>
                      <a:r>
                        <a:rPr lang="en-US" sz="2400" b="1" dirty="0" err="1">
                          <a:solidFill>
                            <a:schemeClr val="tx1"/>
                          </a:solidFill>
                        </a:rPr>
                        <a:t>i</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2781">
                <a:tc>
                  <a:txBody>
                    <a:bodyPr/>
                    <a:lstStyle/>
                    <a:p>
                      <a:pPr algn="ctr"/>
                      <a:r>
                        <a:rPr lang="en-US" sz="2400" b="1" dirty="0">
                          <a:solidFill>
                            <a:schemeClr val="tx1"/>
                          </a:solidFill>
                        </a:rPr>
                        <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2781">
                <a:tc>
                  <a:txBody>
                    <a:bodyPr/>
                    <a:lstStyle/>
                    <a:p>
                      <a:pPr algn="ctr"/>
                      <a:r>
                        <a:rPr lang="en-US" sz="2400" b="1" dirty="0">
                          <a:solidFill>
                            <a:schemeClr val="tx1"/>
                          </a:solidFill>
                        </a:rPr>
                        <a:t>q</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42781">
                <a:tc>
                  <a:txBody>
                    <a:bodyPr/>
                    <a:lstStyle/>
                    <a:p>
                      <a:pPr algn="ctr"/>
                      <a:r>
                        <a:rPr lang="en-US" sz="2400" b="1" dirty="0">
                          <a:solidFill>
                            <a:schemeClr val="tx1"/>
                          </a:solidFill>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9" name="TextBox 8"/>
          <p:cNvSpPr txBox="1"/>
          <p:nvPr>
            <p:custDataLst>
              <p:tags r:id="rId3"/>
            </p:custDataLst>
          </p:nvPr>
        </p:nvSpPr>
        <p:spPr>
          <a:xfrm>
            <a:off x="6107511" y="2408552"/>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4"/>
            </p:custDataLst>
          </p:nvPr>
        </p:nvSpPr>
        <p:spPr>
          <a:xfrm>
            <a:off x="6107511" y="1466257"/>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5"/>
            </p:custDataLst>
          </p:nvPr>
        </p:nvSpPr>
        <p:spPr>
          <a:xfrm>
            <a:off x="6029876" y="1942427"/>
            <a:ext cx="1751153"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INSERT KV</a:t>
            </a:r>
            <a:r>
              <a:rPr kumimoji="0" lang="en-US" sz="24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a:stCxn id="10" idx="1"/>
          </p:cNvCxnSpPr>
          <p:nvPr>
            <p:custDataLst>
              <p:tags r:id="rId6"/>
            </p:custDataLst>
          </p:nvPr>
        </p:nvCxnSpPr>
        <p:spPr>
          <a:xfrm flipH="1">
            <a:off x="5831639" y="1678623"/>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3"/>
            <a:endCxn id="11" idx="0"/>
          </p:cNvCxnSpPr>
          <p:nvPr>
            <p:custDataLst>
              <p:tags r:id="rId7"/>
            </p:custDataLst>
          </p:nvPr>
        </p:nvCxnSpPr>
        <p:spPr>
          <a:xfrm>
            <a:off x="6607843" y="1678623"/>
            <a:ext cx="297610" cy="263804"/>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11" idx="2"/>
          </p:cNvCxnSpPr>
          <p:nvPr>
            <p:custDataLst>
              <p:tags r:id="rId8"/>
            </p:custDataLst>
          </p:nvPr>
        </p:nvCxnSpPr>
        <p:spPr>
          <a:xfrm flipV="1">
            <a:off x="6607843" y="2367159"/>
            <a:ext cx="297610" cy="253759"/>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custDataLst>
              <p:tags r:id="rId9"/>
            </p:custDataLst>
            <p:extLst>
              <p:ext uri="{D42A27DB-BD31-4B8C-83A1-F6EECF244321}">
                <p14:modId xmlns:p14="http://schemas.microsoft.com/office/powerpoint/2010/main" val="2257906967"/>
              </p:ext>
            </p:extLst>
          </p:nvPr>
        </p:nvGraphicFramePr>
        <p:xfrm>
          <a:off x="3124878" y="4928884"/>
          <a:ext cx="2542674" cy="411480"/>
        </p:xfrm>
        <a:graphic>
          <a:graphicData uri="http://schemas.openxmlformats.org/drawingml/2006/table">
            <a:tbl>
              <a:tblPr firstRow="1" bandRow="1">
                <a:tableStyleId>{5C22544A-7EE6-4342-B048-85BDC9FD1C3A}</a:tableStyleId>
              </a:tblPr>
              <a:tblGrid>
                <a:gridCol w="1271336">
                  <a:extLst>
                    <a:ext uri="{9D8B030D-6E8A-4147-A177-3AD203B41FA5}">
                      <a16:colId xmlns="" xmlns:a16="http://schemas.microsoft.com/office/drawing/2014/main" val="20000"/>
                    </a:ext>
                  </a:extLst>
                </a:gridCol>
                <a:gridCol w="1271338">
                  <a:extLst>
                    <a:ext uri="{9D8B030D-6E8A-4147-A177-3AD203B41FA5}">
                      <a16:colId xmlns="" xmlns:a16="http://schemas.microsoft.com/office/drawing/2014/main" val="20001"/>
                    </a:ext>
                  </a:extLst>
                </a:gridCol>
              </a:tblGrid>
              <a:tr h="301026">
                <a:tc>
                  <a:txBody>
                    <a:bodyPr/>
                    <a:lstStyle/>
                    <a:p>
                      <a:pPr algn="ctr"/>
                      <a:r>
                        <a:rPr lang="en-US" sz="2100" dirty="0">
                          <a:solidFill>
                            <a:schemeClr val="tx1"/>
                          </a:solidFill>
                        </a:rPr>
                        <a:t>KEY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tx1"/>
                          </a:solidFill>
                        </a:rPr>
                        <a:t>VALUE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cxnSp>
        <p:nvCxnSpPr>
          <p:cNvPr id="21" name="Straight Connector 20"/>
          <p:cNvCxnSpPr/>
          <p:nvPr>
            <p:custDataLst>
              <p:tags r:id="rId10"/>
            </p:custDataLst>
          </p:nvPr>
        </p:nvCxnSpPr>
        <p:spPr>
          <a:xfrm flipH="1">
            <a:off x="3124878" y="4681518"/>
            <a:ext cx="781484"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1"/>
            </p:custDataLst>
          </p:nvPr>
        </p:nvCxnSpPr>
        <p:spPr>
          <a:xfrm>
            <a:off x="4873922" y="4681518"/>
            <a:ext cx="793630"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1"/>
          </p:cNvCxnSpPr>
          <p:nvPr>
            <p:custDataLst>
              <p:tags r:id="rId12"/>
            </p:custDataLst>
          </p:nvPr>
        </p:nvCxnSpPr>
        <p:spPr>
          <a:xfrm flipH="1">
            <a:off x="5831639" y="2620918"/>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custDataLst>
              <p:tags r:id="rId13"/>
            </p:custDataLst>
          </p:nvPr>
        </p:nvSpPr>
        <p:spPr>
          <a:xfrm>
            <a:off x="6076937" y="3484306"/>
            <a:ext cx="1631159"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INSERT KV</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custDataLst>
              <p:tags r:id="rId14"/>
            </p:custDataLst>
          </p:nvPr>
        </p:nvSpPr>
        <p:spPr>
          <a:xfrm>
            <a:off x="6107513" y="2904406"/>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custDataLst>
              <p:tags r:id="rId15"/>
            </p:custDataLst>
          </p:nvPr>
        </p:nvSpPr>
        <p:spPr>
          <a:xfrm>
            <a:off x="6073017" y="4169252"/>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61" name="Straight Arrow Connector 60"/>
          <p:cNvCxnSpPr/>
          <p:nvPr>
            <p:custDataLst>
              <p:tags r:id="rId16"/>
            </p:custDataLst>
          </p:nvPr>
        </p:nvCxnSpPr>
        <p:spPr>
          <a:xfrm flipH="1">
            <a:off x="5831639" y="3082125"/>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custDataLst>
              <p:tags r:id="rId17"/>
            </p:custDataLst>
          </p:nvPr>
        </p:nvCxnSpPr>
        <p:spPr>
          <a:xfrm flipH="1">
            <a:off x="5797145" y="4398491"/>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4" idx="0"/>
            <a:endCxn id="59" idx="3"/>
          </p:cNvCxnSpPr>
          <p:nvPr>
            <p:custDataLst>
              <p:tags r:id="rId18"/>
            </p:custDataLst>
          </p:nvPr>
        </p:nvCxnSpPr>
        <p:spPr>
          <a:xfrm flipH="1" flipV="1">
            <a:off x="6607845" y="3116772"/>
            <a:ext cx="284672" cy="367534"/>
          </a:xfrm>
          <a:prstGeom prst="straightConnector1">
            <a:avLst/>
          </a:prstGeom>
          <a:ln w="508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4" idx="2"/>
            <a:endCxn id="60" idx="3"/>
          </p:cNvCxnSpPr>
          <p:nvPr>
            <p:custDataLst>
              <p:tags r:id="rId19"/>
            </p:custDataLst>
          </p:nvPr>
        </p:nvCxnSpPr>
        <p:spPr>
          <a:xfrm flipH="1">
            <a:off x="6573349" y="3909038"/>
            <a:ext cx="319168" cy="472580"/>
          </a:xfrm>
          <a:prstGeom prst="straightConnector1">
            <a:avLst/>
          </a:prstGeom>
          <a:ln w="508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20"/>
            </p:custDataLst>
          </p:nvPr>
        </p:nvSpPr>
        <p:spPr>
          <a:xfrm>
            <a:off x="1659984" y="287555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1" name="TextBox 90"/>
          <p:cNvSpPr txBox="1"/>
          <p:nvPr>
            <p:custDataLst>
              <p:tags r:id="rId21"/>
            </p:custDataLst>
          </p:nvPr>
        </p:nvSpPr>
        <p:spPr>
          <a:xfrm>
            <a:off x="1659984" y="332027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TextBox 91"/>
          <p:cNvSpPr txBox="1"/>
          <p:nvPr>
            <p:custDataLst>
              <p:tags r:id="rId22"/>
            </p:custDataLst>
          </p:nvPr>
        </p:nvSpPr>
        <p:spPr>
          <a:xfrm>
            <a:off x="1659984" y="3800542"/>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3" name="TextBox 92"/>
          <p:cNvSpPr txBox="1"/>
          <p:nvPr>
            <p:custDataLst>
              <p:tags r:id="rId23"/>
            </p:custDataLst>
          </p:nvPr>
        </p:nvSpPr>
        <p:spPr>
          <a:xfrm>
            <a:off x="1659984" y="421946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5" name="TextBox 94"/>
          <p:cNvSpPr txBox="1"/>
          <p:nvPr>
            <p:custDataLst>
              <p:tags r:id="rId24"/>
            </p:custDataLst>
          </p:nvPr>
        </p:nvSpPr>
        <p:spPr>
          <a:xfrm>
            <a:off x="1659984" y="242221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6" name="TextBox 95"/>
          <p:cNvSpPr txBox="1"/>
          <p:nvPr>
            <p:custDataLst>
              <p:tags r:id="rId25"/>
            </p:custDataLst>
          </p:nvPr>
        </p:nvSpPr>
        <p:spPr>
          <a:xfrm>
            <a:off x="1659984" y="193489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7" name="TextBox 96"/>
          <p:cNvSpPr txBox="1"/>
          <p:nvPr>
            <p:custDataLst>
              <p:tags r:id="rId26"/>
            </p:custDataLst>
          </p:nvPr>
        </p:nvSpPr>
        <p:spPr>
          <a:xfrm>
            <a:off x="1659984" y="15056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custDataLst>
              <p:tags r:id="rId27"/>
            </p:custDataLst>
          </p:nvPr>
        </p:nvSpPr>
        <p:spPr>
          <a:xfrm>
            <a:off x="3009865" y="2425743"/>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chemeClr val="tx1"/>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TextBox 31"/>
          <p:cNvSpPr txBox="1"/>
          <p:nvPr>
            <p:custDataLst>
              <p:tags r:id="rId28"/>
            </p:custDataLst>
          </p:nvPr>
        </p:nvSpPr>
        <p:spPr>
          <a:xfrm>
            <a:off x="4888167" y="3782956"/>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e</a:t>
            </a:r>
          </a:p>
        </p:txBody>
      </p:sp>
      <p:sp>
        <p:nvSpPr>
          <p:cNvPr id="34" name="TextBox 33"/>
          <p:cNvSpPr txBox="1"/>
          <p:nvPr>
            <p:custDataLst>
              <p:tags r:id="rId29"/>
            </p:custDataLst>
          </p:nvPr>
        </p:nvSpPr>
        <p:spPr>
          <a:xfrm>
            <a:off x="2964884" y="1962105"/>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m</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81" name="Straight Arrow Connector 80"/>
          <p:cNvCxnSpPr/>
          <p:nvPr>
            <p:custDataLst>
              <p:tags r:id="rId30"/>
            </p:custDataLst>
          </p:nvPr>
        </p:nvCxnSpPr>
        <p:spPr>
          <a:xfrm>
            <a:off x="3695894" y="2122098"/>
            <a:ext cx="1742536" cy="1786940"/>
          </a:xfrm>
          <a:prstGeom prst="straightConnector1">
            <a:avLst/>
          </a:prstGeom>
          <a:ln w="508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2006254" y="3330482"/>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a:latin typeface="+mj-lt"/>
                <a:ea typeface="MS PGothic" pitchFamily="34" charset="-128"/>
                <a:cs typeface="+mn-cs"/>
              </a:rPr>
              <a:t>u</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8" name="Straight Arrow Connector 77"/>
          <p:cNvCxnSpPr/>
          <p:nvPr>
            <p:custDataLst>
              <p:tags r:id="rId32"/>
            </p:custDataLst>
          </p:nvPr>
        </p:nvCxnSpPr>
        <p:spPr>
          <a:xfrm flipV="1">
            <a:off x="2616089" y="2122098"/>
            <a:ext cx="1079805" cy="1389910"/>
          </a:xfrm>
          <a:prstGeom prst="straightConnector1">
            <a:avLst/>
          </a:prstGeom>
          <a:ln w="508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33"/>
            </p:custDataLst>
          </p:nvPr>
        </p:nvSpPr>
        <p:spPr>
          <a:xfrm>
            <a:off x="2993815" y="4259659"/>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lang="en-US" sz="2200" b="1" baseline="-25000" dirty="0">
                <a:solidFill>
                  <a:srgbClr val="FF0000"/>
                </a:solidFill>
                <a:latin typeface="+mj-lt"/>
                <a:ea typeface="MS PGothic" pitchFamily="34" charset="-128"/>
                <a:cs typeface="+mn-cs"/>
              </a:rPr>
              <a:t>2</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cxnSp>
        <p:nvCxnSpPr>
          <p:cNvPr id="77" name="Straight Arrow Connector 76"/>
          <p:cNvCxnSpPr/>
          <p:nvPr>
            <p:custDataLst>
              <p:tags r:id="rId34"/>
            </p:custDataLst>
          </p:nvPr>
        </p:nvCxnSpPr>
        <p:spPr>
          <a:xfrm flipH="1" flipV="1">
            <a:off x="2616089" y="3512007"/>
            <a:ext cx="700609" cy="803942"/>
          </a:xfrm>
          <a:prstGeom prst="straightConnector1">
            <a:avLst/>
          </a:prstGeom>
          <a:ln w="508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5"/>
            </p:custDataLst>
          </p:nvPr>
        </p:nvSpPr>
        <p:spPr>
          <a:xfrm>
            <a:off x="6107513" y="4931704"/>
            <a:ext cx="2807677"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Discover cuckoo chain with breadth-first search</a:t>
            </a:r>
          </a:p>
        </p:txBody>
      </p:sp>
      <p:sp>
        <p:nvSpPr>
          <p:cNvPr id="39" name="TextBox 38"/>
          <p:cNvSpPr txBox="1"/>
          <p:nvPr>
            <p:custDataLst>
              <p:tags r:id="rId36"/>
            </p:custDataLst>
          </p:nvPr>
        </p:nvSpPr>
        <p:spPr>
          <a:xfrm>
            <a:off x="6171690" y="4926965"/>
            <a:ext cx="2807677" cy="6463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Remap in sequence with alternate hash function</a:t>
            </a:r>
          </a:p>
        </p:txBody>
      </p:sp>
      <p:sp>
        <p:nvSpPr>
          <p:cNvPr id="40" name="TextBox 39"/>
          <p:cNvSpPr txBox="1"/>
          <p:nvPr>
            <p:custDataLst>
              <p:tags r:id="rId37"/>
            </p:custDataLst>
          </p:nvPr>
        </p:nvSpPr>
        <p:spPr>
          <a:xfrm>
            <a:off x="4956063" y="1519477"/>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rgbClr val="FF0000"/>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41" name="TextBox 40"/>
          <p:cNvSpPr txBox="1"/>
          <p:nvPr>
            <p:custDataLst>
              <p:tags r:id="rId38"/>
            </p:custDataLst>
          </p:nvPr>
        </p:nvSpPr>
        <p:spPr>
          <a:xfrm>
            <a:off x="6053001" y="4887945"/>
            <a:ext cx="2807677" cy="923330"/>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rPr>
              <a:t>Load balancing</a:t>
            </a: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
            </a:r>
            <a:b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br>
            <a:r>
              <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rPr>
              <a:t>Insert </a:t>
            </a:r>
            <a:r>
              <a:rPr lang="en-US" sz="2000" i="1" dirty="0">
                <a:latin typeface="+mj-lt"/>
                <a:ea typeface="MS PGothic" pitchFamily="34" charset="-128"/>
                <a:cs typeface="+mn-cs"/>
              </a:rPr>
              <a:t>KV</a:t>
            </a:r>
            <a:r>
              <a:rPr lang="en-US" sz="2000" i="1" baseline="-25000" dirty="0">
                <a:latin typeface="+mj-lt"/>
                <a:ea typeface="MS PGothic" pitchFamily="34" charset="-128"/>
                <a:cs typeface="+mn-cs"/>
              </a:rPr>
              <a:t>1</a:t>
            </a:r>
            <a:r>
              <a:rPr lang="en-US" sz="2000" i="1" dirty="0">
                <a:latin typeface="+mj-lt"/>
                <a:ea typeface="MS PGothic" pitchFamily="34" charset="-128"/>
                <a:cs typeface="+mn-cs"/>
              </a:rPr>
              <a:t> into the least full candidate bucket</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4" name="TextBox 43"/>
          <p:cNvSpPr txBox="1"/>
          <p:nvPr>
            <p:custDataLst>
              <p:tags r:id="rId39"/>
            </p:custDataLst>
          </p:nvPr>
        </p:nvSpPr>
        <p:spPr>
          <a:xfrm>
            <a:off x="6053001" y="4772426"/>
            <a:ext cx="3090999" cy="1754326"/>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rPr>
              <a:t>First-fit</a:t>
            </a: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
            </a:r>
            <a:b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br>
            <a:r>
              <a:rPr kumimoji="0" lang="en-US"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Evaluate the hash functions in </a:t>
            </a:r>
            <a:r>
              <a:rPr lang="en-US" sz="2000" i="1" dirty="0" smtClean="0">
                <a:latin typeface="+mj-lt"/>
                <a:ea typeface="MS PGothic" pitchFamily="34" charset="-128"/>
                <a:cs typeface="+mn-cs"/>
              </a:rPr>
              <a:t>numerical order and </a:t>
            </a:r>
            <a:r>
              <a:rPr lang="en-US" sz="2000" i="1" dirty="0" err="1">
                <a:latin typeface="+mj-lt"/>
                <a:ea typeface="MS PGothic" pitchFamily="34" charset="-128"/>
                <a:cs typeface="+mn-cs"/>
              </a:rPr>
              <a:t>i</a:t>
            </a:r>
            <a:r>
              <a:rPr kumimoji="0" lang="en-US" sz="2000" b="0" i="1" u="none" strike="noStrike" kern="1200" cap="none" spc="0" normalizeH="0" baseline="0" noProof="0" dirty="0" err="1" smtClean="0">
                <a:ln>
                  <a:noFill/>
                </a:ln>
                <a:solidFill>
                  <a:schemeClr val="tx1"/>
                </a:solidFill>
                <a:effectLst/>
                <a:uLnTx/>
                <a:uFillTx/>
                <a:latin typeface="+mj-lt"/>
                <a:ea typeface="MS PGothic" pitchFamily="34" charset="-128"/>
                <a:cs typeface="+mn-cs"/>
              </a:rPr>
              <a:t>nsert</a:t>
            </a:r>
            <a:r>
              <a:rPr kumimoji="0" lang="en-US"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sz="2000" i="1" dirty="0">
                <a:latin typeface="+mj-lt"/>
                <a:ea typeface="MS PGothic" pitchFamily="34" charset="-128"/>
                <a:cs typeface="+mn-cs"/>
              </a:rPr>
              <a:t>KV</a:t>
            </a:r>
            <a:r>
              <a:rPr lang="en-US" sz="2000" i="1" baseline="-25000" dirty="0">
                <a:latin typeface="+mj-lt"/>
                <a:ea typeface="MS PGothic" pitchFamily="34" charset="-128"/>
                <a:cs typeface="+mn-cs"/>
              </a:rPr>
              <a:t>1</a:t>
            </a:r>
            <a:r>
              <a:rPr lang="en-US" sz="2000" i="1" dirty="0">
                <a:latin typeface="+mj-lt"/>
                <a:ea typeface="MS PGothic" pitchFamily="34" charset="-128"/>
                <a:cs typeface="+mn-cs"/>
              </a:rPr>
              <a:t> into the first</a:t>
            </a:r>
            <a:br>
              <a:rPr lang="en-US" sz="2000" i="1" dirty="0">
                <a:latin typeface="+mj-lt"/>
                <a:ea typeface="MS PGothic" pitchFamily="34" charset="-128"/>
                <a:cs typeface="+mn-cs"/>
              </a:rPr>
            </a:br>
            <a:r>
              <a:rPr lang="en-US" sz="2000" i="1" dirty="0">
                <a:latin typeface="+mj-lt"/>
                <a:ea typeface="MS PGothic" pitchFamily="34" charset="-128"/>
                <a:cs typeface="+mn-cs"/>
              </a:rPr>
              <a:t>candidate </a:t>
            </a:r>
            <a:r>
              <a:rPr lang="en-US" sz="2000" i="1" dirty="0" smtClean="0">
                <a:latin typeface="+mj-lt"/>
                <a:ea typeface="MS PGothic" pitchFamily="34" charset="-128"/>
                <a:cs typeface="+mn-cs"/>
              </a:rPr>
              <a:t>bucket with </a:t>
            </a:r>
            <a:r>
              <a:rPr lang="en-US" sz="2000" i="1" dirty="0">
                <a:latin typeface="+mj-lt"/>
                <a:ea typeface="MS PGothic" pitchFamily="34" charset="-128"/>
                <a:cs typeface="+mn-cs"/>
              </a:rPr>
              <a:t>a free slot</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Rounded Rectangle 5"/>
          <p:cNvSpPr/>
          <p:nvPr/>
        </p:nvSpPr>
        <p:spPr>
          <a:xfrm>
            <a:off x="1922585" y="1383323"/>
            <a:ext cx="3962400" cy="627185"/>
          </a:xfrm>
          <a:prstGeom prst="roundRect">
            <a:avLst/>
          </a:prstGeom>
          <a:no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Content Placeholder 2"/>
          <p:cNvSpPr txBox="1">
            <a:spLocks/>
          </p:cNvSpPr>
          <p:nvPr>
            <p:custDataLst>
              <p:tags r:id="rId40"/>
            </p:custDataLst>
          </p:nvPr>
        </p:nvSpPr>
        <p:spPr bwMode="auto">
          <a:xfrm>
            <a:off x="366049" y="5362877"/>
            <a:ext cx="5751129" cy="971791"/>
          </a:xfrm>
          <a:prstGeom prst="rect">
            <a:avLst/>
          </a:prstGeom>
          <a:solidFill>
            <a:schemeClr val="bg1"/>
          </a:solidFill>
          <a:ln>
            <a:solidFill>
              <a:schemeClr val="bg1"/>
            </a:solid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ea typeface="MS PGothic" pitchFamily="34" charset="-128"/>
              </a:rPr>
              <a:t>Each </a:t>
            </a:r>
            <a:r>
              <a:rPr lang="en-US" sz="1800" dirty="0">
                <a:ea typeface="MS PGothic" pitchFamily="34" charset="-128"/>
              </a:rPr>
              <a:t>bucket is typically sized to one hardware cache line or less.</a:t>
            </a:r>
          </a:p>
          <a:p>
            <a:r>
              <a:rPr lang="en-US" sz="1800" dirty="0" smtClean="0">
                <a:ea typeface="MS PGothic" pitchFamily="34" charset="-128"/>
              </a:rPr>
              <a:t>Overwhelmingly, accesses to the bucket’s cache line hit in the hardware caches during accesses to consecutive cells.</a:t>
            </a:r>
            <a:endParaRPr lang="en-US" sz="1800" dirty="0">
              <a:ea typeface="MS PGothic" pitchFamily="34" charset="-128"/>
            </a:endParaRPr>
          </a:p>
          <a:p>
            <a:endParaRPr lang="en-US" sz="1800" dirty="0"/>
          </a:p>
        </p:txBody>
      </p:sp>
    </p:spTree>
    <p:extLst>
      <p:ext uri="{BB962C8B-B14F-4D97-AF65-F5344CB8AC3E}">
        <p14:creationId xmlns:p14="http://schemas.microsoft.com/office/powerpoint/2010/main" val="416397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3"/>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1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1"/>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4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61"/>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9"/>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6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5"/>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0" grpId="2" animBg="1"/>
      <p:bldP spid="10" grpId="3" animBg="1"/>
      <p:bldP spid="11" grpId="0"/>
      <p:bldP spid="11" grpId="1"/>
      <p:bldP spid="54" grpId="0"/>
      <p:bldP spid="59" grpId="0" animBg="1"/>
      <p:bldP spid="59" grpId="1" animBg="1"/>
      <p:bldP spid="60" grpId="0" animBg="1"/>
      <p:bldP spid="89" grpId="0"/>
      <p:bldP spid="91" grpId="0"/>
      <p:bldP spid="92" grpId="0"/>
      <p:bldP spid="93" grpId="0"/>
      <p:bldP spid="95" grpId="0"/>
      <p:bldP spid="96" grpId="0"/>
      <p:bldP spid="97" grpId="0"/>
      <p:bldP spid="3" grpId="0" animBg="1"/>
      <p:bldP spid="3" grpId="1" animBg="1"/>
      <p:bldP spid="32" grpId="0" animBg="1"/>
      <p:bldP spid="34" grpId="0" animBg="1"/>
      <p:bldP spid="35" grpId="0" animBg="1"/>
      <p:bldP spid="37" grpId="0" animBg="1"/>
      <p:bldP spid="5" grpId="0"/>
      <p:bldP spid="39" grpId="0" animBg="1"/>
      <p:bldP spid="40" grpId="0" animBg="1"/>
      <p:bldP spid="41" grpId="0" animBg="1"/>
      <p:bldP spid="41" grpId="1" animBg="1"/>
      <p:bldP spid="44" grpId="0" animBg="1"/>
      <p:bldP spid="44" grpId="1" animBg="1"/>
      <p:bldP spid="6"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2"/>
          <p:cNvGraphicFramePr>
            <a:graphicFrameLocks/>
          </p:cNvGraphicFramePr>
          <p:nvPr>
            <p:custDataLst>
              <p:tags r:id="rId1"/>
            </p:custDataLst>
            <p:extLst>
              <p:ext uri="{D42A27DB-BD31-4B8C-83A1-F6EECF244321}">
                <p14:modId xmlns:p14="http://schemas.microsoft.com/office/powerpoint/2010/main" val="2116966724"/>
              </p:ext>
            </p:extLst>
          </p:nvPr>
        </p:nvGraphicFramePr>
        <p:xfrm>
          <a:off x="1981085" y="1483992"/>
          <a:ext cx="3850554" cy="3200400"/>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442781">
                <a:tc>
                  <a:txBody>
                    <a:bodyPr/>
                    <a:lstStyle/>
                    <a:p>
                      <a:pPr algn="ctr"/>
                      <a:r>
                        <a:rPr lang="en-US" sz="2400" b="1" dirty="0">
                          <a:solidFill>
                            <a:schemeClr val="tx1"/>
                          </a:solidFill>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4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2781">
                <a:tc>
                  <a:txBody>
                    <a:bodyPr/>
                    <a:lstStyle/>
                    <a:p>
                      <a:pPr algn="ctr"/>
                      <a:r>
                        <a:rPr lang="en-US" sz="2400" b="1" dirty="0">
                          <a:solidFill>
                            <a:schemeClr val="tx1"/>
                          </a:solidFill>
                        </a:rPr>
                        <a: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2781">
                <a:tc>
                  <a:txBody>
                    <a:bodyPr/>
                    <a:lstStyle/>
                    <a:p>
                      <a:pPr algn="ctr"/>
                      <a:r>
                        <a:rPr lang="en-US" sz="2400" b="1" dirty="0" err="1">
                          <a:solidFill>
                            <a:schemeClr val="tx1"/>
                          </a:solidFill>
                        </a:rPr>
                        <a:t>i</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2781">
                <a:tc>
                  <a:txBody>
                    <a:bodyPr/>
                    <a:lstStyle/>
                    <a:p>
                      <a:pPr algn="ctr"/>
                      <a:r>
                        <a:rPr lang="en-US" sz="2400" b="1" dirty="0">
                          <a:solidFill>
                            <a:schemeClr val="tx1"/>
                          </a:solidFill>
                        </a:rPr>
                        <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2781">
                <a:tc>
                  <a:txBody>
                    <a:bodyPr/>
                    <a:lstStyle/>
                    <a:p>
                      <a:pPr algn="ctr"/>
                      <a:r>
                        <a:rPr lang="en-US" sz="2400" b="1" dirty="0">
                          <a:solidFill>
                            <a:schemeClr val="tx1"/>
                          </a:solidFill>
                        </a:rPr>
                        <a:t>q</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42781">
                <a:tc>
                  <a:txBody>
                    <a:bodyPr/>
                    <a:lstStyle/>
                    <a:p>
                      <a:pPr algn="ctr"/>
                      <a:r>
                        <a:rPr lang="en-US" sz="2400" b="1" dirty="0">
                          <a:solidFill>
                            <a:schemeClr val="tx1"/>
                          </a:solidFill>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9" name="TextBox 8"/>
          <p:cNvSpPr txBox="1"/>
          <p:nvPr>
            <p:custDataLst>
              <p:tags r:id="rId2"/>
            </p:custDataLst>
          </p:nvPr>
        </p:nvSpPr>
        <p:spPr>
          <a:xfrm>
            <a:off x="6107511" y="2408552"/>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3"/>
            </p:custDataLst>
          </p:nvPr>
        </p:nvSpPr>
        <p:spPr>
          <a:xfrm>
            <a:off x="6107511" y="1466257"/>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4"/>
            </p:custDataLst>
          </p:nvPr>
        </p:nvSpPr>
        <p:spPr>
          <a:xfrm>
            <a:off x="6029876" y="1942427"/>
            <a:ext cx="1751153"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INSERT KV</a:t>
            </a:r>
            <a:r>
              <a:rPr kumimoji="0" lang="en-US" sz="24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a:stCxn id="10" idx="1"/>
          </p:cNvCxnSpPr>
          <p:nvPr>
            <p:custDataLst>
              <p:tags r:id="rId5"/>
            </p:custDataLst>
          </p:nvPr>
        </p:nvCxnSpPr>
        <p:spPr>
          <a:xfrm flipH="1">
            <a:off x="5831639" y="1678623"/>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3"/>
            <a:endCxn id="11" idx="0"/>
          </p:cNvCxnSpPr>
          <p:nvPr>
            <p:custDataLst>
              <p:tags r:id="rId6"/>
            </p:custDataLst>
          </p:nvPr>
        </p:nvCxnSpPr>
        <p:spPr>
          <a:xfrm>
            <a:off x="6607843" y="1678623"/>
            <a:ext cx="297610" cy="263804"/>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11" idx="2"/>
          </p:cNvCxnSpPr>
          <p:nvPr>
            <p:custDataLst>
              <p:tags r:id="rId7"/>
            </p:custDataLst>
          </p:nvPr>
        </p:nvCxnSpPr>
        <p:spPr>
          <a:xfrm flipV="1">
            <a:off x="6607843" y="2367159"/>
            <a:ext cx="297610" cy="253759"/>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custDataLst>
              <p:tags r:id="rId8"/>
            </p:custDataLst>
            <p:extLst>
              <p:ext uri="{D42A27DB-BD31-4B8C-83A1-F6EECF244321}">
                <p14:modId xmlns:p14="http://schemas.microsoft.com/office/powerpoint/2010/main" val="2257906967"/>
              </p:ext>
            </p:extLst>
          </p:nvPr>
        </p:nvGraphicFramePr>
        <p:xfrm>
          <a:off x="3124878" y="4928884"/>
          <a:ext cx="2542674" cy="411480"/>
        </p:xfrm>
        <a:graphic>
          <a:graphicData uri="http://schemas.openxmlformats.org/drawingml/2006/table">
            <a:tbl>
              <a:tblPr firstRow="1" bandRow="1">
                <a:tableStyleId>{5C22544A-7EE6-4342-B048-85BDC9FD1C3A}</a:tableStyleId>
              </a:tblPr>
              <a:tblGrid>
                <a:gridCol w="1271336">
                  <a:extLst>
                    <a:ext uri="{9D8B030D-6E8A-4147-A177-3AD203B41FA5}">
                      <a16:colId xmlns="" xmlns:a16="http://schemas.microsoft.com/office/drawing/2014/main" val="20000"/>
                    </a:ext>
                  </a:extLst>
                </a:gridCol>
                <a:gridCol w="1271338">
                  <a:extLst>
                    <a:ext uri="{9D8B030D-6E8A-4147-A177-3AD203B41FA5}">
                      <a16:colId xmlns="" xmlns:a16="http://schemas.microsoft.com/office/drawing/2014/main" val="20001"/>
                    </a:ext>
                  </a:extLst>
                </a:gridCol>
              </a:tblGrid>
              <a:tr h="301026">
                <a:tc>
                  <a:txBody>
                    <a:bodyPr/>
                    <a:lstStyle/>
                    <a:p>
                      <a:pPr algn="ctr"/>
                      <a:r>
                        <a:rPr lang="en-US" sz="2100" dirty="0">
                          <a:solidFill>
                            <a:schemeClr val="tx1"/>
                          </a:solidFill>
                        </a:rPr>
                        <a:t>KEY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tx1"/>
                          </a:solidFill>
                        </a:rPr>
                        <a:t>VALUE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cxnSp>
        <p:nvCxnSpPr>
          <p:cNvPr id="21" name="Straight Connector 20"/>
          <p:cNvCxnSpPr/>
          <p:nvPr>
            <p:custDataLst>
              <p:tags r:id="rId9"/>
            </p:custDataLst>
          </p:nvPr>
        </p:nvCxnSpPr>
        <p:spPr>
          <a:xfrm flipH="1">
            <a:off x="3124878" y="4681518"/>
            <a:ext cx="781484"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0"/>
            </p:custDataLst>
          </p:nvPr>
        </p:nvCxnSpPr>
        <p:spPr>
          <a:xfrm>
            <a:off x="4873922" y="4681518"/>
            <a:ext cx="793630"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1"/>
          </p:cNvCxnSpPr>
          <p:nvPr>
            <p:custDataLst>
              <p:tags r:id="rId11"/>
            </p:custDataLst>
          </p:nvPr>
        </p:nvCxnSpPr>
        <p:spPr>
          <a:xfrm flipH="1">
            <a:off x="5831639" y="2620918"/>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12"/>
            </p:custDataLst>
          </p:nvPr>
        </p:nvSpPr>
        <p:spPr>
          <a:xfrm>
            <a:off x="1659984" y="287555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1" name="TextBox 90"/>
          <p:cNvSpPr txBox="1"/>
          <p:nvPr>
            <p:custDataLst>
              <p:tags r:id="rId13"/>
            </p:custDataLst>
          </p:nvPr>
        </p:nvSpPr>
        <p:spPr>
          <a:xfrm>
            <a:off x="1659984" y="332027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TextBox 91"/>
          <p:cNvSpPr txBox="1"/>
          <p:nvPr>
            <p:custDataLst>
              <p:tags r:id="rId14"/>
            </p:custDataLst>
          </p:nvPr>
        </p:nvSpPr>
        <p:spPr>
          <a:xfrm>
            <a:off x="1659984" y="3800542"/>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3" name="TextBox 92"/>
          <p:cNvSpPr txBox="1"/>
          <p:nvPr>
            <p:custDataLst>
              <p:tags r:id="rId15"/>
            </p:custDataLst>
          </p:nvPr>
        </p:nvSpPr>
        <p:spPr>
          <a:xfrm>
            <a:off x="1659984" y="421946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5" name="TextBox 94"/>
          <p:cNvSpPr txBox="1"/>
          <p:nvPr>
            <p:custDataLst>
              <p:tags r:id="rId16"/>
            </p:custDataLst>
          </p:nvPr>
        </p:nvSpPr>
        <p:spPr>
          <a:xfrm>
            <a:off x="1659984" y="242221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6" name="TextBox 95"/>
          <p:cNvSpPr txBox="1"/>
          <p:nvPr>
            <p:custDataLst>
              <p:tags r:id="rId17"/>
            </p:custDataLst>
          </p:nvPr>
        </p:nvSpPr>
        <p:spPr>
          <a:xfrm>
            <a:off x="1659984" y="193489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7" name="TextBox 96"/>
          <p:cNvSpPr txBox="1"/>
          <p:nvPr>
            <p:custDataLst>
              <p:tags r:id="rId18"/>
            </p:custDataLst>
          </p:nvPr>
        </p:nvSpPr>
        <p:spPr>
          <a:xfrm>
            <a:off x="1659984" y="15056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custDataLst>
              <p:tags r:id="rId19"/>
            </p:custDataLst>
          </p:nvPr>
        </p:nvSpPr>
        <p:spPr>
          <a:xfrm>
            <a:off x="3009865" y="2425743"/>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rgbClr val="FF0000"/>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41" name="Text Placeholder 3"/>
          <p:cNvSpPr>
            <a:spLocks noGrp="1"/>
          </p:cNvSpPr>
          <p:nvPr>
            <p:ph type="body" sz="quarter" idx="10"/>
            <p:custDataLst>
              <p:tags r:id="rId20"/>
            </p:custDataLst>
          </p:nvPr>
        </p:nvSpPr>
        <p:spPr>
          <a:xfrm>
            <a:off x="274388" y="752474"/>
            <a:ext cx="7680960" cy="285750"/>
          </a:xfrm>
        </p:spPr>
        <p:txBody>
          <a:bodyPr/>
          <a:lstStyle/>
          <a:p>
            <a:r>
              <a:rPr lang="en-US" dirty="0" smtClean="0"/>
              <a:t>Lookups and Load balancing heuristic</a:t>
            </a:r>
            <a:endParaRPr lang="en-US" dirty="0"/>
          </a:p>
        </p:txBody>
      </p:sp>
      <p:sp>
        <p:nvSpPr>
          <p:cNvPr id="6" name="Title 5"/>
          <p:cNvSpPr>
            <a:spLocks noGrp="1"/>
          </p:cNvSpPr>
          <p:nvPr>
            <p:ph type="title"/>
            <p:custDataLst>
              <p:tags r:id="rId21"/>
            </p:custDataLst>
          </p:nvPr>
        </p:nvSpPr>
        <p:spPr/>
        <p:txBody>
          <a:bodyPr/>
          <a:lstStyle/>
          <a:p>
            <a:r>
              <a:rPr lang="en-US" dirty="0" err="1"/>
              <a:t>Bucketized</a:t>
            </a:r>
            <a:r>
              <a:rPr lang="en-US" dirty="0"/>
              <a:t> cuckoo hash tables</a:t>
            </a:r>
          </a:p>
        </p:txBody>
      </p:sp>
      <p:sp>
        <p:nvSpPr>
          <p:cNvPr id="44" name="Rectangle 43"/>
          <p:cNvSpPr/>
          <p:nvPr>
            <p:custDataLst>
              <p:tags r:id="rId22"/>
            </p:custDataLst>
          </p:nvPr>
        </p:nvSpPr>
        <p:spPr>
          <a:xfrm>
            <a:off x="5860810" y="1079617"/>
            <a:ext cx="2144329" cy="88226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8" name="Content Placeholder 2"/>
          <p:cNvSpPr>
            <a:spLocks noGrp="1"/>
          </p:cNvSpPr>
          <p:nvPr>
            <p:ph idx="1"/>
            <p:custDataLst>
              <p:tags r:id="rId23"/>
            </p:custDataLst>
          </p:nvPr>
        </p:nvSpPr>
        <p:spPr>
          <a:xfrm>
            <a:off x="366049" y="5395870"/>
            <a:ext cx="7344215" cy="375283"/>
          </a:xfrm>
        </p:spPr>
        <p:txBody>
          <a:bodyPr/>
          <a:lstStyle/>
          <a:p>
            <a:r>
              <a:rPr lang="en-US" sz="1800" dirty="0"/>
              <a:t>Expected Positive Lookup Cost Per Item in Buckets: </a:t>
            </a:r>
            <a:br>
              <a:rPr lang="en-US" sz="1800" dirty="0"/>
            </a:br>
            <a:r>
              <a:rPr lang="en-US" sz="1800" dirty="0"/>
              <a:t>(Fraction of Items Hashed by </a:t>
            </a:r>
            <a:r>
              <a:rPr lang="en-US" sz="1800" dirty="0">
                <a:ea typeface="MS PGothic" pitchFamily="34" charset="-128"/>
              </a:rPr>
              <a:t>H</a:t>
            </a:r>
            <a:r>
              <a:rPr lang="en-US" sz="1800" baseline="-25000" dirty="0">
                <a:ea typeface="MS PGothic" pitchFamily="34" charset="-128"/>
              </a:rPr>
              <a:t>1</a:t>
            </a:r>
            <a:r>
              <a:rPr lang="en-US" sz="1800" dirty="0">
                <a:ea typeface="MS PGothic" pitchFamily="34" charset="-128"/>
              </a:rPr>
              <a:t>) + 2 * (Fraction of Items Hashed by H</a:t>
            </a:r>
            <a:r>
              <a:rPr lang="en-US" sz="1800" baseline="-25000" dirty="0">
                <a:ea typeface="MS PGothic" pitchFamily="34" charset="-128"/>
              </a:rPr>
              <a:t>2</a:t>
            </a:r>
            <a:r>
              <a:rPr lang="en-US" sz="1800" dirty="0">
                <a:ea typeface="MS PGothic" pitchFamily="34" charset="-128"/>
              </a:rPr>
              <a:t>)</a:t>
            </a:r>
          </a:p>
          <a:p>
            <a:r>
              <a:rPr lang="en-US" sz="1800" dirty="0"/>
              <a:t> Expected Negative Lookup Cost per Item in Buckets: </a:t>
            </a:r>
            <a:br>
              <a:rPr lang="en-US" sz="1800" dirty="0"/>
            </a:br>
            <a:r>
              <a:rPr lang="en-US" sz="1800" dirty="0"/>
              <a:t> 2 (also worst-case)</a:t>
            </a:r>
          </a:p>
        </p:txBody>
      </p:sp>
      <p:sp>
        <p:nvSpPr>
          <p:cNvPr id="29" name="Content Placeholder 2"/>
          <p:cNvSpPr txBox="1">
            <a:spLocks/>
          </p:cNvSpPr>
          <p:nvPr>
            <p:custDataLst>
              <p:tags r:id="rId24"/>
            </p:custDataLst>
          </p:nvPr>
        </p:nvSpPr>
        <p:spPr bwMode="auto">
          <a:xfrm>
            <a:off x="366049" y="5394959"/>
            <a:ext cx="6986076" cy="1223288"/>
          </a:xfrm>
          <a:prstGeom prst="rect">
            <a:avLst/>
          </a:prstGeom>
          <a:solidFill>
            <a:schemeClr val="bg1"/>
          </a:solidFill>
          <a:ln>
            <a:solidFill>
              <a:schemeClr val="bg1"/>
            </a:solid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Expected Positive Lookup Cost Per Item in Buckets: </a:t>
            </a:r>
            <a:br>
              <a:rPr lang="en-US" sz="1800" dirty="0"/>
            </a:br>
            <a:r>
              <a:rPr lang="en-US" sz="1800" dirty="0"/>
              <a:t>1.5 = (0.5 Hashed by </a:t>
            </a:r>
            <a:r>
              <a:rPr lang="en-US" sz="1800" dirty="0">
                <a:ea typeface="MS PGothic" pitchFamily="34" charset="-128"/>
              </a:rPr>
              <a:t>H</a:t>
            </a:r>
            <a:r>
              <a:rPr lang="en-US" sz="1800" baseline="-25000" dirty="0">
                <a:ea typeface="MS PGothic" pitchFamily="34" charset="-128"/>
              </a:rPr>
              <a:t>1</a:t>
            </a:r>
            <a:r>
              <a:rPr lang="en-US" sz="1800" dirty="0">
                <a:ea typeface="MS PGothic" pitchFamily="34" charset="-128"/>
              </a:rPr>
              <a:t>) + 2 * (0.5 Hashed by H</a:t>
            </a:r>
            <a:r>
              <a:rPr lang="en-US" sz="1800" baseline="-25000" dirty="0">
                <a:ea typeface="MS PGothic" pitchFamily="34" charset="-128"/>
              </a:rPr>
              <a:t>2</a:t>
            </a:r>
            <a:r>
              <a:rPr lang="en-US" sz="1800" dirty="0">
                <a:ea typeface="MS PGothic" pitchFamily="34" charset="-128"/>
              </a:rPr>
              <a:t>)                              </a:t>
            </a:r>
          </a:p>
          <a:p>
            <a:r>
              <a:rPr lang="en-US" sz="1800" dirty="0"/>
              <a:t> Expected Negative Lookup Cost per Item in Buckets: </a:t>
            </a:r>
            <a:br>
              <a:rPr lang="en-US" sz="1800" dirty="0"/>
            </a:br>
            <a:r>
              <a:rPr lang="en-US" sz="1800" dirty="0"/>
              <a:t> 2 (also worst-case)</a:t>
            </a:r>
          </a:p>
        </p:txBody>
      </p:sp>
      <p:sp>
        <p:nvSpPr>
          <p:cNvPr id="43" name="TextBox 42"/>
          <p:cNvSpPr txBox="1"/>
          <p:nvPr>
            <p:custDataLst>
              <p:tags r:id="rId25"/>
            </p:custDataLst>
          </p:nvPr>
        </p:nvSpPr>
        <p:spPr>
          <a:xfrm>
            <a:off x="6083802" y="4713203"/>
            <a:ext cx="2807677" cy="923330"/>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rPr>
              <a:t>Load balancing</a:t>
            </a: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
            </a:r>
            <a:b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br>
            <a:r>
              <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rPr>
              <a:t>Insert </a:t>
            </a:r>
            <a:r>
              <a:rPr lang="en-US" sz="2000" i="1" dirty="0">
                <a:latin typeface="+mj-lt"/>
                <a:ea typeface="MS PGothic" pitchFamily="34" charset="-128"/>
                <a:cs typeface="+mn-cs"/>
              </a:rPr>
              <a:t>KV</a:t>
            </a:r>
            <a:r>
              <a:rPr lang="en-US" sz="2000" i="1" baseline="-25000" dirty="0">
                <a:latin typeface="+mj-lt"/>
                <a:ea typeface="MS PGothic" pitchFamily="34" charset="-128"/>
                <a:cs typeface="+mn-cs"/>
              </a:rPr>
              <a:t>1</a:t>
            </a:r>
            <a:r>
              <a:rPr lang="en-US" sz="2000" i="1" dirty="0">
                <a:latin typeface="+mj-lt"/>
                <a:ea typeface="MS PGothic" pitchFamily="34" charset="-128"/>
                <a:cs typeface="+mn-cs"/>
              </a:rPr>
              <a:t> into the least full candidate bucket</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444495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P spid="28" grpId="0" build="p"/>
      <p:bldP spid="29" grpId="0" build="p"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2"/>
          <p:cNvGraphicFramePr>
            <a:graphicFrameLocks/>
          </p:cNvGraphicFramePr>
          <p:nvPr>
            <p:custDataLst>
              <p:tags r:id="rId1"/>
            </p:custDataLst>
            <p:extLst>
              <p:ext uri="{D42A27DB-BD31-4B8C-83A1-F6EECF244321}">
                <p14:modId xmlns:p14="http://schemas.microsoft.com/office/powerpoint/2010/main" val="2116966724"/>
              </p:ext>
            </p:extLst>
          </p:nvPr>
        </p:nvGraphicFramePr>
        <p:xfrm>
          <a:off x="1981085" y="1483992"/>
          <a:ext cx="3850554" cy="3200400"/>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442781">
                <a:tc>
                  <a:txBody>
                    <a:bodyPr/>
                    <a:lstStyle/>
                    <a:p>
                      <a:pPr algn="ctr"/>
                      <a:r>
                        <a:rPr lang="en-US" sz="2400" b="1" dirty="0">
                          <a:solidFill>
                            <a:schemeClr val="tx1"/>
                          </a:solidFill>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4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2781">
                <a:tc>
                  <a:txBody>
                    <a:bodyPr/>
                    <a:lstStyle/>
                    <a:p>
                      <a:pPr algn="ctr"/>
                      <a:r>
                        <a:rPr lang="en-US" sz="2400" b="1" dirty="0">
                          <a:solidFill>
                            <a:schemeClr val="tx1"/>
                          </a:solidFill>
                        </a:rPr>
                        <a: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2781">
                <a:tc>
                  <a:txBody>
                    <a:bodyPr/>
                    <a:lstStyle/>
                    <a:p>
                      <a:pPr algn="ctr"/>
                      <a:r>
                        <a:rPr lang="en-US" sz="2400" b="1" dirty="0" err="1">
                          <a:solidFill>
                            <a:schemeClr val="tx1"/>
                          </a:solidFill>
                        </a:rPr>
                        <a:t>i</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2781">
                <a:tc>
                  <a:txBody>
                    <a:bodyPr/>
                    <a:lstStyle/>
                    <a:p>
                      <a:pPr algn="ctr"/>
                      <a:r>
                        <a:rPr lang="en-US" sz="2400" b="1" dirty="0">
                          <a:solidFill>
                            <a:schemeClr val="tx1"/>
                          </a:solidFill>
                        </a:rPr>
                        <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2781">
                <a:tc>
                  <a:txBody>
                    <a:bodyPr/>
                    <a:lstStyle/>
                    <a:p>
                      <a:pPr algn="ctr"/>
                      <a:r>
                        <a:rPr lang="en-US" sz="2400" b="1" dirty="0">
                          <a:solidFill>
                            <a:schemeClr val="tx1"/>
                          </a:solidFill>
                        </a:rPr>
                        <a:t>q</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42781">
                <a:tc>
                  <a:txBody>
                    <a:bodyPr/>
                    <a:lstStyle/>
                    <a:p>
                      <a:pPr algn="ctr"/>
                      <a:r>
                        <a:rPr lang="en-US" sz="2400" b="1" dirty="0">
                          <a:solidFill>
                            <a:schemeClr val="tx1"/>
                          </a:solidFill>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9" name="TextBox 8"/>
          <p:cNvSpPr txBox="1"/>
          <p:nvPr>
            <p:custDataLst>
              <p:tags r:id="rId2"/>
            </p:custDataLst>
          </p:nvPr>
        </p:nvSpPr>
        <p:spPr>
          <a:xfrm>
            <a:off x="6107511" y="2408552"/>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custDataLst>
              <p:tags r:id="rId3"/>
            </p:custDataLst>
          </p:nvPr>
        </p:nvSpPr>
        <p:spPr>
          <a:xfrm>
            <a:off x="6107511" y="1466257"/>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custDataLst>
              <p:tags r:id="rId4"/>
            </p:custDataLst>
          </p:nvPr>
        </p:nvSpPr>
        <p:spPr>
          <a:xfrm>
            <a:off x="6029876" y="1942427"/>
            <a:ext cx="1751153"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INSERT KV</a:t>
            </a:r>
            <a:r>
              <a:rPr kumimoji="0" lang="en-US" sz="24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a:stCxn id="10" idx="1"/>
          </p:cNvCxnSpPr>
          <p:nvPr>
            <p:custDataLst>
              <p:tags r:id="rId5"/>
            </p:custDataLst>
          </p:nvPr>
        </p:nvCxnSpPr>
        <p:spPr>
          <a:xfrm flipH="1">
            <a:off x="5831639" y="1678623"/>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3"/>
            <a:endCxn id="11" idx="0"/>
          </p:cNvCxnSpPr>
          <p:nvPr>
            <p:custDataLst>
              <p:tags r:id="rId6"/>
            </p:custDataLst>
          </p:nvPr>
        </p:nvCxnSpPr>
        <p:spPr>
          <a:xfrm>
            <a:off x="6607843" y="1678623"/>
            <a:ext cx="297610" cy="263804"/>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11" idx="2"/>
          </p:cNvCxnSpPr>
          <p:nvPr>
            <p:custDataLst>
              <p:tags r:id="rId7"/>
            </p:custDataLst>
          </p:nvPr>
        </p:nvCxnSpPr>
        <p:spPr>
          <a:xfrm flipV="1">
            <a:off x="6607843" y="2367159"/>
            <a:ext cx="297610" cy="253759"/>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custDataLst>
              <p:tags r:id="rId8"/>
            </p:custDataLst>
            <p:extLst>
              <p:ext uri="{D42A27DB-BD31-4B8C-83A1-F6EECF244321}">
                <p14:modId xmlns:p14="http://schemas.microsoft.com/office/powerpoint/2010/main" val="2257906967"/>
              </p:ext>
            </p:extLst>
          </p:nvPr>
        </p:nvGraphicFramePr>
        <p:xfrm>
          <a:off x="3124878" y="4928884"/>
          <a:ext cx="2542674" cy="411480"/>
        </p:xfrm>
        <a:graphic>
          <a:graphicData uri="http://schemas.openxmlformats.org/drawingml/2006/table">
            <a:tbl>
              <a:tblPr firstRow="1" bandRow="1">
                <a:tableStyleId>{5C22544A-7EE6-4342-B048-85BDC9FD1C3A}</a:tableStyleId>
              </a:tblPr>
              <a:tblGrid>
                <a:gridCol w="1271336">
                  <a:extLst>
                    <a:ext uri="{9D8B030D-6E8A-4147-A177-3AD203B41FA5}">
                      <a16:colId xmlns="" xmlns:a16="http://schemas.microsoft.com/office/drawing/2014/main" val="20000"/>
                    </a:ext>
                  </a:extLst>
                </a:gridCol>
                <a:gridCol w="1271338">
                  <a:extLst>
                    <a:ext uri="{9D8B030D-6E8A-4147-A177-3AD203B41FA5}">
                      <a16:colId xmlns="" xmlns:a16="http://schemas.microsoft.com/office/drawing/2014/main" val="20001"/>
                    </a:ext>
                  </a:extLst>
                </a:gridCol>
              </a:tblGrid>
              <a:tr h="301026">
                <a:tc>
                  <a:txBody>
                    <a:bodyPr/>
                    <a:lstStyle/>
                    <a:p>
                      <a:pPr algn="ctr"/>
                      <a:r>
                        <a:rPr lang="en-US" sz="2100" dirty="0">
                          <a:solidFill>
                            <a:schemeClr val="tx1"/>
                          </a:solidFill>
                        </a:rPr>
                        <a:t>KEY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tx1"/>
                          </a:solidFill>
                        </a:rPr>
                        <a:t>VALUE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cxnSp>
        <p:nvCxnSpPr>
          <p:cNvPr id="21" name="Straight Connector 20"/>
          <p:cNvCxnSpPr/>
          <p:nvPr>
            <p:custDataLst>
              <p:tags r:id="rId9"/>
            </p:custDataLst>
          </p:nvPr>
        </p:nvCxnSpPr>
        <p:spPr>
          <a:xfrm flipH="1">
            <a:off x="3124878" y="4681518"/>
            <a:ext cx="781484"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0"/>
            </p:custDataLst>
          </p:nvPr>
        </p:nvCxnSpPr>
        <p:spPr>
          <a:xfrm>
            <a:off x="4873922" y="4681518"/>
            <a:ext cx="793630"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1"/>
          </p:cNvCxnSpPr>
          <p:nvPr>
            <p:custDataLst>
              <p:tags r:id="rId11"/>
            </p:custDataLst>
          </p:nvPr>
        </p:nvCxnSpPr>
        <p:spPr>
          <a:xfrm flipH="1">
            <a:off x="5831639" y="2620918"/>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12"/>
            </p:custDataLst>
          </p:nvPr>
        </p:nvSpPr>
        <p:spPr>
          <a:xfrm>
            <a:off x="1659984" y="287555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91" name="TextBox 90"/>
          <p:cNvSpPr txBox="1"/>
          <p:nvPr>
            <p:custDataLst>
              <p:tags r:id="rId13"/>
            </p:custDataLst>
          </p:nvPr>
        </p:nvSpPr>
        <p:spPr>
          <a:xfrm>
            <a:off x="1659984" y="332027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TextBox 91"/>
          <p:cNvSpPr txBox="1"/>
          <p:nvPr>
            <p:custDataLst>
              <p:tags r:id="rId14"/>
            </p:custDataLst>
          </p:nvPr>
        </p:nvSpPr>
        <p:spPr>
          <a:xfrm>
            <a:off x="1659984" y="3800542"/>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3" name="TextBox 92"/>
          <p:cNvSpPr txBox="1"/>
          <p:nvPr>
            <p:custDataLst>
              <p:tags r:id="rId15"/>
            </p:custDataLst>
          </p:nvPr>
        </p:nvSpPr>
        <p:spPr>
          <a:xfrm>
            <a:off x="1659984" y="421946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5" name="TextBox 94"/>
          <p:cNvSpPr txBox="1"/>
          <p:nvPr>
            <p:custDataLst>
              <p:tags r:id="rId16"/>
            </p:custDataLst>
          </p:nvPr>
        </p:nvSpPr>
        <p:spPr>
          <a:xfrm>
            <a:off x="1659984" y="242221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6" name="TextBox 95"/>
          <p:cNvSpPr txBox="1"/>
          <p:nvPr>
            <p:custDataLst>
              <p:tags r:id="rId17"/>
            </p:custDataLst>
          </p:nvPr>
        </p:nvSpPr>
        <p:spPr>
          <a:xfrm>
            <a:off x="1659984" y="193489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7" name="TextBox 96"/>
          <p:cNvSpPr txBox="1"/>
          <p:nvPr>
            <p:custDataLst>
              <p:tags r:id="rId18"/>
            </p:custDataLst>
          </p:nvPr>
        </p:nvSpPr>
        <p:spPr>
          <a:xfrm>
            <a:off x="1659984" y="15056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custDataLst>
              <p:tags r:id="rId19"/>
            </p:custDataLst>
          </p:nvPr>
        </p:nvSpPr>
        <p:spPr>
          <a:xfrm>
            <a:off x="4917353" y="1502151"/>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rgbClr val="FF0000"/>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41" name="Text Placeholder 3"/>
          <p:cNvSpPr>
            <a:spLocks noGrp="1"/>
          </p:cNvSpPr>
          <p:nvPr>
            <p:ph type="body" sz="quarter" idx="10"/>
            <p:custDataLst>
              <p:tags r:id="rId20"/>
            </p:custDataLst>
          </p:nvPr>
        </p:nvSpPr>
        <p:spPr>
          <a:xfrm>
            <a:off x="274388" y="752474"/>
            <a:ext cx="7680960" cy="285750"/>
          </a:xfrm>
        </p:spPr>
        <p:txBody>
          <a:bodyPr/>
          <a:lstStyle/>
          <a:p>
            <a:r>
              <a:rPr lang="en-US" dirty="0" smtClean="0"/>
              <a:t>Lookups and First-fit </a:t>
            </a:r>
            <a:r>
              <a:rPr lang="en-US" dirty="0"/>
              <a:t>Insertion heuristic</a:t>
            </a:r>
          </a:p>
        </p:txBody>
      </p:sp>
      <p:sp>
        <p:nvSpPr>
          <p:cNvPr id="6" name="Title 5"/>
          <p:cNvSpPr>
            <a:spLocks noGrp="1"/>
          </p:cNvSpPr>
          <p:nvPr>
            <p:ph type="title"/>
            <p:custDataLst>
              <p:tags r:id="rId21"/>
            </p:custDataLst>
          </p:nvPr>
        </p:nvSpPr>
        <p:spPr/>
        <p:txBody>
          <a:bodyPr/>
          <a:lstStyle/>
          <a:p>
            <a:r>
              <a:rPr lang="en-US" dirty="0" err="1"/>
              <a:t>Bucketized</a:t>
            </a:r>
            <a:r>
              <a:rPr lang="en-US" dirty="0"/>
              <a:t> cuckoo hash tables</a:t>
            </a:r>
          </a:p>
        </p:txBody>
      </p:sp>
      <p:sp>
        <p:nvSpPr>
          <p:cNvPr id="44" name="Rectangle 43"/>
          <p:cNvSpPr/>
          <p:nvPr>
            <p:custDataLst>
              <p:tags r:id="rId22"/>
            </p:custDataLst>
          </p:nvPr>
        </p:nvSpPr>
        <p:spPr>
          <a:xfrm>
            <a:off x="5860810" y="2341759"/>
            <a:ext cx="2144329" cy="88226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TextBox 44"/>
          <p:cNvSpPr txBox="1"/>
          <p:nvPr>
            <p:custDataLst>
              <p:tags r:id="rId23"/>
            </p:custDataLst>
          </p:nvPr>
        </p:nvSpPr>
        <p:spPr>
          <a:xfrm>
            <a:off x="6107511" y="4630975"/>
            <a:ext cx="2807677" cy="923330"/>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rPr>
              <a:t>First-fit</a:t>
            </a: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
            </a:r>
            <a:b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br>
            <a:r>
              <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rPr>
              <a:t>Insert </a:t>
            </a:r>
            <a:r>
              <a:rPr lang="en-US" sz="2000" dirty="0">
                <a:latin typeface="+mj-lt"/>
                <a:ea typeface="MS PGothic" pitchFamily="34" charset="-128"/>
                <a:cs typeface="+mn-cs"/>
              </a:rPr>
              <a:t>KV</a:t>
            </a:r>
            <a:r>
              <a:rPr lang="en-US" sz="2000" baseline="-25000" dirty="0">
                <a:latin typeface="+mj-lt"/>
                <a:ea typeface="MS PGothic" pitchFamily="34" charset="-128"/>
                <a:cs typeface="+mn-cs"/>
              </a:rPr>
              <a:t>1</a:t>
            </a:r>
            <a:r>
              <a:rPr lang="en-US" sz="2000" i="1" dirty="0">
                <a:latin typeface="+mj-lt"/>
                <a:ea typeface="MS PGothic" pitchFamily="34" charset="-128"/>
                <a:cs typeface="+mn-cs"/>
              </a:rPr>
              <a:t> into the first</a:t>
            </a:r>
            <a:br>
              <a:rPr lang="en-US" sz="2000" i="1" dirty="0">
                <a:latin typeface="+mj-lt"/>
                <a:ea typeface="MS PGothic" pitchFamily="34" charset="-128"/>
                <a:cs typeface="+mn-cs"/>
              </a:rPr>
            </a:br>
            <a:r>
              <a:rPr lang="en-US" sz="2000" i="1" dirty="0">
                <a:latin typeface="+mj-lt"/>
                <a:ea typeface="MS PGothic" pitchFamily="34" charset="-128"/>
                <a:cs typeface="+mn-cs"/>
              </a:rPr>
              <a:t>candidate with a free slot</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Content Placeholder 2"/>
          <p:cNvSpPr txBox="1">
            <a:spLocks/>
          </p:cNvSpPr>
          <p:nvPr>
            <p:custDataLst>
              <p:tags r:id="rId24"/>
            </p:custDataLst>
          </p:nvPr>
        </p:nvSpPr>
        <p:spPr bwMode="auto">
          <a:xfrm>
            <a:off x="366049" y="5394959"/>
            <a:ext cx="6986076" cy="1223288"/>
          </a:xfrm>
          <a:prstGeom prst="rect">
            <a:avLst/>
          </a:prstGeom>
          <a:noFill/>
          <a:ln>
            <a:no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Expected Positive Lookup Cost Per Item in Buckets: </a:t>
            </a:r>
            <a:br>
              <a:rPr lang="en-US" sz="1800" dirty="0"/>
            </a:br>
            <a:r>
              <a:rPr lang="en-US" sz="1800" dirty="0"/>
              <a:t> 1 to 1.3ish depending on the table load factor</a:t>
            </a:r>
            <a:r>
              <a:rPr lang="en-US" sz="1800" dirty="0">
                <a:ea typeface="MS PGothic" pitchFamily="34" charset="-128"/>
              </a:rPr>
              <a:t> and the slots per bucket                         </a:t>
            </a:r>
          </a:p>
          <a:p>
            <a:r>
              <a:rPr lang="en-US" sz="1800" dirty="0"/>
              <a:t> Expected Negative Lookup Cost per Item in Buckets: </a:t>
            </a:r>
            <a:br>
              <a:rPr lang="en-US" sz="1800" dirty="0"/>
            </a:br>
            <a:r>
              <a:rPr lang="en-US" sz="1800" dirty="0"/>
              <a:t> 2 (also worst-case)</a:t>
            </a:r>
          </a:p>
        </p:txBody>
      </p:sp>
    </p:spTree>
    <p:extLst>
      <p:ext uri="{BB962C8B-B14F-4D97-AF65-F5344CB8AC3E}">
        <p14:creationId xmlns:p14="http://schemas.microsoft.com/office/powerpoint/2010/main" val="355437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P spid="45" grpId="0" animBg="1"/>
      <p:bldP spid="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p:cNvSpPr>
            <a:spLocks noGrp="1"/>
          </p:cNvSpPr>
          <p:nvPr>
            <p:ph type="body" sz="quarter" idx="10"/>
            <p:custDataLst>
              <p:tags r:id="rId1"/>
            </p:custDataLst>
          </p:nvPr>
        </p:nvSpPr>
        <p:spPr>
          <a:xfrm>
            <a:off x="274388" y="752474"/>
            <a:ext cx="7680960" cy="285750"/>
          </a:xfrm>
        </p:spPr>
        <p:txBody>
          <a:bodyPr/>
          <a:lstStyle/>
          <a:p>
            <a:r>
              <a:rPr lang="en-US" dirty="0" smtClean="0"/>
              <a:t>Benefits of First-fit</a:t>
            </a:r>
            <a:endParaRPr lang="en-US" dirty="0"/>
          </a:p>
        </p:txBody>
      </p:sp>
      <p:sp>
        <p:nvSpPr>
          <p:cNvPr id="6" name="Title 5"/>
          <p:cNvSpPr>
            <a:spLocks noGrp="1"/>
          </p:cNvSpPr>
          <p:nvPr>
            <p:ph type="title"/>
            <p:custDataLst>
              <p:tags r:id="rId2"/>
            </p:custDataLst>
          </p:nvPr>
        </p:nvSpPr>
        <p:spPr/>
        <p:txBody>
          <a:bodyPr/>
          <a:lstStyle/>
          <a:p>
            <a:r>
              <a:rPr lang="en-US" dirty="0" err="1"/>
              <a:t>Bucketized</a:t>
            </a:r>
            <a:r>
              <a:rPr lang="en-US" dirty="0"/>
              <a:t> cuckoo hash tables</a:t>
            </a:r>
          </a:p>
        </p:txBody>
      </p:sp>
      <p:sp>
        <p:nvSpPr>
          <p:cNvPr id="26" name="Content Placeholder 2"/>
          <p:cNvSpPr txBox="1">
            <a:spLocks/>
          </p:cNvSpPr>
          <p:nvPr>
            <p:custDataLst>
              <p:tags r:id="rId3"/>
            </p:custDataLst>
          </p:nvPr>
        </p:nvSpPr>
        <p:spPr bwMode="auto">
          <a:xfrm>
            <a:off x="366049" y="5277729"/>
            <a:ext cx="8251740" cy="1223288"/>
          </a:xfrm>
          <a:prstGeom prst="rect">
            <a:avLst/>
          </a:prstGeom>
          <a:noFill/>
          <a:ln>
            <a:no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Positive Lookups</a:t>
            </a:r>
            <a:r>
              <a:rPr lang="en-US" dirty="0" smtClean="0"/>
              <a:t>:</a:t>
            </a:r>
          </a:p>
          <a:p>
            <a:pPr lvl="1"/>
            <a:r>
              <a:rPr lang="en-US" dirty="0" smtClean="0"/>
              <a:t>First-fit gets us most of the way to 1.0 on positive lookups because most elements are hashed with H</a:t>
            </a:r>
            <a:r>
              <a:rPr lang="en-US" baseline="-25000" dirty="0" smtClean="0"/>
              <a:t>1</a:t>
            </a:r>
          </a:p>
          <a:p>
            <a:r>
              <a:rPr lang="en-US" dirty="0" smtClean="0"/>
              <a:t>But…</a:t>
            </a:r>
            <a:endParaRPr lang="en-US" dirty="0"/>
          </a:p>
        </p:txBody>
      </p:sp>
      <p:graphicFrame>
        <p:nvGraphicFramePr>
          <p:cNvPr id="38" name="Content Placeholder 12"/>
          <p:cNvGraphicFramePr>
            <a:graphicFrameLocks/>
          </p:cNvGraphicFramePr>
          <p:nvPr>
            <p:custDataLst>
              <p:tags r:id="rId4"/>
            </p:custDataLst>
            <p:extLst>
              <p:ext uri="{D42A27DB-BD31-4B8C-83A1-F6EECF244321}">
                <p14:modId xmlns:p14="http://schemas.microsoft.com/office/powerpoint/2010/main" val="1673477873"/>
              </p:ext>
            </p:extLst>
          </p:nvPr>
        </p:nvGraphicFramePr>
        <p:xfrm>
          <a:off x="1981085" y="1483992"/>
          <a:ext cx="3850554" cy="3200400"/>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442781">
                <a:tc>
                  <a:txBody>
                    <a:bodyPr/>
                    <a:lstStyle/>
                    <a:p>
                      <a:pPr algn="ctr"/>
                      <a:r>
                        <a:rPr lang="en-US" sz="2400" b="1" dirty="0">
                          <a:solidFill>
                            <a:schemeClr val="tx1"/>
                          </a:solidFill>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4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2781">
                <a:tc>
                  <a:txBody>
                    <a:bodyPr/>
                    <a:lstStyle/>
                    <a:p>
                      <a:pPr algn="ctr"/>
                      <a:r>
                        <a:rPr lang="en-US" sz="2400" b="1" dirty="0">
                          <a:solidFill>
                            <a:schemeClr val="tx1"/>
                          </a:solidFill>
                        </a:rPr>
                        <a: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2781">
                <a:tc>
                  <a:txBody>
                    <a:bodyPr/>
                    <a:lstStyle/>
                    <a:p>
                      <a:pPr algn="ctr"/>
                      <a:r>
                        <a:rPr lang="en-US" sz="2400" b="1" dirty="0" err="1">
                          <a:solidFill>
                            <a:schemeClr val="tx1"/>
                          </a:solidFill>
                        </a:rPr>
                        <a:t>i</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2781">
                <a:tc>
                  <a:txBody>
                    <a:bodyPr/>
                    <a:lstStyle/>
                    <a:p>
                      <a:pPr algn="ctr"/>
                      <a:r>
                        <a:rPr lang="en-US" sz="2400" b="1" dirty="0">
                          <a:solidFill>
                            <a:schemeClr val="tx1"/>
                          </a:solidFill>
                        </a:rPr>
                        <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2781">
                <a:tc>
                  <a:txBody>
                    <a:bodyPr/>
                    <a:lstStyle/>
                    <a:p>
                      <a:pPr algn="ctr"/>
                      <a:r>
                        <a:rPr lang="en-US" sz="2400" b="1" dirty="0">
                          <a:solidFill>
                            <a:schemeClr val="tx1"/>
                          </a:solidFill>
                        </a:rPr>
                        <a:t>q</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42781">
                <a:tc>
                  <a:txBody>
                    <a:bodyPr/>
                    <a:lstStyle/>
                    <a:p>
                      <a:pPr algn="ctr"/>
                      <a:r>
                        <a:rPr lang="en-US" sz="2400" b="1" dirty="0">
                          <a:solidFill>
                            <a:schemeClr val="tx1"/>
                          </a:solidFill>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graphicFrame>
        <p:nvGraphicFramePr>
          <p:cNvPr id="48" name="Table 47"/>
          <p:cNvGraphicFramePr>
            <a:graphicFrameLocks noGrp="1"/>
          </p:cNvGraphicFramePr>
          <p:nvPr>
            <p:custDataLst>
              <p:tags r:id="rId5"/>
            </p:custDataLst>
            <p:extLst>
              <p:ext uri="{D42A27DB-BD31-4B8C-83A1-F6EECF244321}">
                <p14:modId xmlns:p14="http://schemas.microsoft.com/office/powerpoint/2010/main" val="2039042547"/>
              </p:ext>
            </p:extLst>
          </p:nvPr>
        </p:nvGraphicFramePr>
        <p:xfrm>
          <a:off x="3124878" y="4928884"/>
          <a:ext cx="2542674" cy="411480"/>
        </p:xfrm>
        <a:graphic>
          <a:graphicData uri="http://schemas.openxmlformats.org/drawingml/2006/table">
            <a:tbl>
              <a:tblPr firstRow="1" bandRow="1">
                <a:tableStyleId>{5C22544A-7EE6-4342-B048-85BDC9FD1C3A}</a:tableStyleId>
              </a:tblPr>
              <a:tblGrid>
                <a:gridCol w="1271336">
                  <a:extLst>
                    <a:ext uri="{9D8B030D-6E8A-4147-A177-3AD203B41FA5}">
                      <a16:colId xmlns="" xmlns:a16="http://schemas.microsoft.com/office/drawing/2014/main" val="20000"/>
                    </a:ext>
                  </a:extLst>
                </a:gridCol>
                <a:gridCol w="1271338">
                  <a:extLst>
                    <a:ext uri="{9D8B030D-6E8A-4147-A177-3AD203B41FA5}">
                      <a16:colId xmlns="" xmlns:a16="http://schemas.microsoft.com/office/drawing/2014/main" val="20001"/>
                    </a:ext>
                  </a:extLst>
                </a:gridCol>
              </a:tblGrid>
              <a:tr h="301026">
                <a:tc>
                  <a:txBody>
                    <a:bodyPr/>
                    <a:lstStyle/>
                    <a:p>
                      <a:pPr algn="ctr"/>
                      <a:r>
                        <a:rPr lang="en-US" sz="2100" dirty="0">
                          <a:solidFill>
                            <a:schemeClr val="tx1"/>
                          </a:solidFill>
                        </a:rPr>
                        <a:t>KEY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tx1"/>
                          </a:solidFill>
                        </a:rPr>
                        <a:t>VALUE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cxnSp>
        <p:nvCxnSpPr>
          <p:cNvPr id="49" name="Straight Connector 48"/>
          <p:cNvCxnSpPr/>
          <p:nvPr>
            <p:custDataLst>
              <p:tags r:id="rId6"/>
            </p:custDataLst>
          </p:nvPr>
        </p:nvCxnSpPr>
        <p:spPr>
          <a:xfrm flipH="1">
            <a:off x="3124878" y="4681518"/>
            <a:ext cx="781484"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7"/>
            </p:custDataLst>
          </p:nvPr>
        </p:nvCxnSpPr>
        <p:spPr>
          <a:xfrm>
            <a:off x="4873922" y="4681518"/>
            <a:ext cx="793630"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8"/>
            </p:custDataLst>
          </p:nvPr>
        </p:nvSpPr>
        <p:spPr>
          <a:xfrm>
            <a:off x="6076937" y="3484306"/>
            <a:ext cx="1957373"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LOOKUP </a:t>
            </a: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KV</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3" name="TextBox 52"/>
          <p:cNvSpPr txBox="1"/>
          <p:nvPr>
            <p:custDataLst>
              <p:tags r:id="rId9"/>
            </p:custDataLst>
          </p:nvPr>
        </p:nvSpPr>
        <p:spPr>
          <a:xfrm>
            <a:off x="6107513" y="2904406"/>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4" name="TextBox 53"/>
          <p:cNvSpPr txBox="1"/>
          <p:nvPr>
            <p:custDataLst>
              <p:tags r:id="rId10"/>
            </p:custDataLst>
          </p:nvPr>
        </p:nvSpPr>
        <p:spPr>
          <a:xfrm>
            <a:off x="6073017" y="4169252"/>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5" name="Straight Arrow Connector 54"/>
          <p:cNvCxnSpPr/>
          <p:nvPr>
            <p:custDataLst>
              <p:tags r:id="rId11"/>
            </p:custDataLst>
          </p:nvPr>
        </p:nvCxnSpPr>
        <p:spPr>
          <a:xfrm flipH="1">
            <a:off x="5831639" y="3082125"/>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custDataLst>
              <p:tags r:id="rId12"/>
            </p:custDataLst>
          </p:nvPr>
        </p:nvCxnSpPr>
        <p:spPr>
          <a:xfrm flipH="1">
            <a:off x="5797145" y="4398491"/>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0"/>
            <a:endCxn id="53" idx="3"/>
          </p:cNvCxnSpPr>
          <p:nvPr>
            <p:custDataLst>
              <p:tags r:id="rId13"/>
            </p:custDataLst>
          </p:nvPr>
        </p:nvCxnSpPr>
        <p:spPr>
          <a:xfrm flipH="1" flipV="1">
            <a:off x="6607845" y="3116772"/>
            <a:ext cx="447779" cy="367534"/>
          </a:xfrm>
          <a:prstGeom prst="straightConnector1">
            <a:avLst/>
          </a:prstGeom>
          <a:ln w="508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2"/>
            <a:endCxn id="54" idx="3"/>
          </p:cNvCxnSpPr>
          <p:nvPr>
            <p:custDataLst>
              <p:tags r:id="rId14"/>
            </p:custDataLst>
          </p:nvPr>
        </p:nvCxnSpPr>
        <p:spPr>
          <a:xfrm flipH="1">
            <a:off x="6573349" y="3909038"/>
            <a:ext cx="482275" cy="472580"/>
          </a:xfrm>
          <a:prstGeom prst="straightConnector1">
            <a:avLst/>
          </a:prstGeom>
          <a:ln w="508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15"/>
            </p:custDataLst>
          </p:nvPr>
        </p:nvSpPr>
        <p:spPr>
          <a:xfrm>
            <a:off x="1659984" y="287555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60" name="TextBox 59"/>
          <p:cNvSpPr txBox="1"/>
          <p:nvPr>
            <p:custDataLst>
              <p:tags r:id="rId16"/>
            </p:custDataLst>
          </p:nvPr>
        </p:nvSpPr>
        <p:spPr>
          <a:xfrm>
            <a:off x="1659984" y="332027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1" name="TextBox 60"/>
          <p:cNvSpPr txBox="1"/>
          <p:nvPr>
            <p:custDataLst>
              <p:tags r:id="rId17"/>
            </p:custDataLst>
          </p:nvPr>
        </p:nvSpPr>
        <p:spPr>
          <a:xfrm>
            <a:off x="1659984" y="3800542"/>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2" name="TextBox 61"/>
          <p:cNvSpPr txBox="1"/>
          <p:nvPr>
            <p:custDataLst>
              <p:tags r:id="rId18"/>
            </p:custDataLst>
          </p:nvPr>
        </p:nvSpPr>
        <p:spPr>
          <a:xfrm>
            <a:off x="1659984" y="421946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3" name="TextBox 62"/>
          <p:cNvSpPr txBox="1"/>
          <p:nvPr>
            <p:custDataLst>
              <p:tags r:id="rId19"/>
            </p:custDataLst>
          </p:nvPr>
        </p:nvSpPr>
        <p:spPr>
          <a:xfrm>
            <a:off x="1659984" y="242221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4" name="TextBox 63"/>
          <p:cNvSpPr txBox="1"/>
          <p:nvPr>
            <p:custDataLst>
              <p:tags r:id="rId20"/>
            </p:custDataLst>
          </p:nvPr>
        </p:nvSpPr>
        <p:spPr>
          <a:xfrm>
            <a:off x="1659984" y="193489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21"/>
            </p:custDataLst>
          </p:nvPr>
        </p:nvSpPr>
        <p:spPr>
          <a:xfrm>
            <a:off x="1659984" y="15056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7" name="TextBox 66"/>
          <p:cNvSpPr txBox="1"/>
          <p:nvPr>
            <p:custDataLst>
              <p:tags r:id="rId22"/>
            </p:custDataLst>
          </p:nvPr>
        </p:nvSpPr>
        <p:spPr>
          <a:xfrm>
            <a:off x="4888167" y="3782956"/>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e</a:t>
            </a:r>
          </a:p>
        </p:txBody>
      </p:sp>
      <p:sp>
        <p:nvSpPr>
          <p:cNvPr id="69" name="TextBox 68"/>
          <p:cNvSpPr txBox="1"/>
          <p:nvPr>
            <p:custDataLst>
              <p:tags r:id="rId23"/>
            </p:custDataLst>
          </p:nvPr>
        </p:nvSpPr>
        <p:spPr>
          <a:xfrm>
            <a:off x="2964884" y="1962105"/>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m</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1" name="TextBox 70"/>
          <p:cNvSpPr txBox="1"/>
          <p:nvPr>
            <p:custDataLst>
              <p:tags r:id="rId24"/>
            </p:custDataLst>
          </p:nvPr>
        </p:nvSpPr>
        <p:spPr>
          <a:xfrm>
            <a:off x="2006254" y="3330482"/>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a:latin typeface="+mj-lt"/>
                <a:ea typeface="MS PGothic" pitchFamily="34" charset="-128"/>
                <a:cs typeface="+mn-cs"/>
              </a:rPr>
              <a:t>u</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3" name="TextBox 72"/>
          <p:cNvSpPr txBox="1"/>
          <p:nvPr>
            <p:custDataLst>
              <p:tags r:id="rId25"/>
            </p:custDataLst>
          </p:nvPr>
        </p:nvSpPr>
        <p:spPr>
          <a:xfrm>
            <a:off x="2993815" y="4259659"/>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lang="en-US" sz="2200" b="1" baseline="-25000" dirty="0">
                <a:solidFill>
                  <a:srgbClr val="FF0000"/>
                </a:solidFill>
                <a:latin typeface="+mj-lt"/>
                <a:ea typeface="MS PGothic" pitchFamily="34" charset="-128"/>
                <a:cs typeface="+mn-cs"/>
              </a:rPr>
              <a:t>2</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76" name="Rectangle 75"/>
          <p:cNvSpPr/>
          <p:nvPr>
            <p:custDataLst>
              <p:tags r:id="rId26"/>
            </p:custDataLst>
          </p:nvPr>
        </p:nvSpPr>
        <p:spPr>
          <a:xfrm>
            <a:off x="5860810" y="2629746"/>
            <a:ext cx="2144329" cy="88226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 name="TextBox 77"/>
          <p:cNvSpPr txBox="1"/>
          <p:nvPr>
            <p:custDataLst>
              <p:tags r:id="rId27"/>
            </p:custDataLst>
          </p:nvPr>
        </p:nvSpPr>
        <p:spPr>
          <a:xfrm>
            <a:off x="4917353" y="1502151"/>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rgbClr val="FF0000"/>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34" name="TextBox 33"/>
          <p:cNvSpPr txBox="1"/>
          <p:nvPr>
            <p:custDataLst>
              <p:tags r:id="rId28"/>
            </p:custDataLst>
          </p:nvPr>
        </p:nvSpPr>
        <p:spPr>
          <a:xfrm>
            <a:off x="6107511" y="1466257"/>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TextBox 34"/>
          <p:cNvSpPr txBox="1"/>
          <p:nvPr>
            <p:custDataLst>
              <p:tags r:id="rId29"/>
            </p:custDataLst>
          </p:nvPr>
        </p:nvSpPr>
        <p:spPr>
          <a:xfrm>
            <a:off x="6029876" y="1942427"/>
            <a:ext cx="1917852"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LOOKUP</a:t>
            </a:r>
            <a:r>
              <a:rPr kumimoji="0" lang="en-US" sz="2400" b="1" i="0"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KV</a:t>
            </a:r>
            <a:r>
              <a:rPr kumimoji="0" lang="en-US" sz="24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6" name="Straight Arrow Connector 35"/>
          <p:cNvCxnSpPr>
            <a:stCxn id="34" idx="1"/>
          </p:cNvCxnSpPr>
          <p:nvPr>
            <p:custDataLst>
              <p:tags r:id="rId30"/>
            </p:custDataLst>
          </p:nvPr>
        </p:nvCxnSpPr>
        <p:spPr>
          <a:xfrm flipH="1">
            <a:off x="5831639" y="1678623"/>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3"/>
            <a:endCxn id="35" idx="0"/>
          </p:cNvCxnSpPr>
          <p:nvPr>
            <p:custDataLst>
              <p:tags r:id="rId31"/>
            </p:custDataLst>
          </p:nvPr>
        </p:nvCxnSpPr>
        <p:spPr>
          <a:xfrm>
            <a:off x="6607843" y="1678623"/>
            <a:ext cx="380959" cy="263804"/>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custDataLst>
              <p:tags r:id="rId32"/>
            </p:custDataLst>
          </p:nvPr>
        </p:nvCxnSpPr>
        <p:spPr>
          <a:xfrm flipH="1">
            <a:off x="2466301" y="1230923"/>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33"/>
            </p:custDataLst>
          </p:nvPr>
        </p:nvSpPr>
        <p:spPr>
          <a:xfrm>
            <a:off x="2629548" y="711257"/>
            <a:ext cx="2967666" cy="550920"/>
          </a:xfrm>
          <a:prstGeom prst="rect">
            <a:avLst/>
          </a:prstGeom>
          <a:solidFill>
            <a:schemeClr val="bg1"/>
          </a:solidFill>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lang="en-US" sz="100" b="1" dirty="0" smtClean="0">
              <a:latin typeface="+mj-lt"/>
              <a:ea typeface="MS PGothic" pitchFamily="34" charset="-128"/>
              <a:cs typeface="+mn-cs"/>
            </a:endParaRP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mj-lt"/>
                <a:ea typeface="MS PGothic" pitchFamily="34" charset="-128"/>
                <a:cs typeface="+mn-cs"/>
              </a:rPr>
              <a:t>a.key</a:t>
            </a:r>
            <a:r>
              <a:rPr lang="en-US" sz="2000" b="1" dirty="0" smtClean="0">
                <a:latin typeface="+mj-lt"/>
                <a:ea typeface="MS PGothic" pitchFamily="34" charset="-128"/>
                <a:cs typeface="+mn-cs"/>
              </a:rPr>
              <a:t> == KV</a:t>
            </a:r>
            <a:r>
              <a:rPr lang="en-US" sz="2000" b="1" baseline="-25000" dirty="0" smtClean="0">
                <a:latin typeface="+mj-lt"/>
                <a:ea typeface="MS PGothic" pitchFamily="34" charset="-128"/>
                <a:cs typeface="+mn-cs"/>
              </a:rPr>
              <a:t>1</a:t>
            </a:r>
            <a:r>
              <a:rPr lang="en-US" sz="2000" b="1" dirty="0" smtClean="0">
                <a:latin typeface="+mj-lt"/>
                <a:ea typeface="MS PGothic" pitchFamily="34" charset="-128"/>
                <a:cs typeface="+mn-cs"/>
              </a:rPr>
              <a:t>.key?</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kumimoji="0" lang="en-US" sz="1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1" name="Straight Arrow Connector 50"/>
          <p:cNvCxnSpPr/>
          <p:nvPr>
            <p:custDataLst>
              <p:tags r:id="rId34"/>
            </p:custDataLst>
          </p:nvPr>
        </p:nvCxnSpPr>
        <p:spPr>
          <a:xfrm flipH="1">
            <a:off x="3390223" y="1256284"/>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custDataLst>
              <p:tags r:id="rId35"/>
            </p:custDataLst>
          </p:nvPr>
        </p:nvCxnSpPr>
        <p:spPr>
          <a:xfrm flipH="1">
            <a:off x="4320375" y="1254657"/>
            <a:ext cx="250791" cy="235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custDataLst>
              <p:tags r:id="rId36"/>
            </p:custDataLst>
          </p:nvPr>
        </p:nvCxnSpPr>
        <p:spPr>
          <a:xfrm flipH="1">
            <a:off x="5238804" y="1265656"/>
            <a:ext cx="250791" cy="235334"/>
          </a:xfrm>
          <a:prstGeom prst="straightConnector1">
            <a:avLst/>
          </a:prstGeom>
          <a:ln w="38100">
            <a:solidFill>
              <a:srgbClr val="A6CE3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7"/>
            </p:custDataLst>
          </p:nvPr>
        </p:nvSpPr>
        <p:spPr>
          <a:xfrm>
            <a:off x="3038531" y="794478"/>
            <a:ext cx="281354" cy="369332"/>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b</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1" name="TextBox 80"/>
          <p:cNvSpPr txBox="1"/>
          <p:nvPr>
            <p:custDataLst>
              <p:tags r:id="rId38"/>
            </p:custDataLst>
          </p:nvPr>
        </p:nvSpPr>
        <p:spPr>
          <a:xfrm>
            <a:off x="3025310" y="781468"/>
            <a:ext cx="281354" cy="369332"/>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a:latin typeface="+mj-lt"/>
                <a:ea typeface="MS PGothic" pitchFamily="34" charset="-128"/>
                <a:cs typeface="+mn-cs"/>
              </a:rPr>
              <a:t>c</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2" name="TextBox 81"/>
          <p:cNvSpPr txBox="1"/>
          <p:nvPr>
            <p:custDataLst>
              <p:tags r:id="rId39"/>
            </p:custDataLst>
          </p:nvPr>
        </p:nvSpPr>
        <p:spPr>
          <a:xfrm>
            <a:off x="2684488" y="781051"/>
            <a:ext cx="622176" cy="369332"/>
          </a:xfrm>
          <a:prstGeom prst="rect">
            <a:avLst/>
          </a:prstGeom>
          <a:solidFill>
            <a:schemeClr val="bg1"/>
          </a:solidFill>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mj-lt"/>
                <a:ea typeface="MS PGothic" pitchFamily="34" charset="-128"/>
                <a:cs typeface="+mn-cs"/>
              </a:rPr>
              <a:t>KV</a:t>
            </a:r>
            <a:r>
              <a:rPr lang="en-US" sz="2000" b="1" baseline="-25000" dirty="0" smtClean="0">
                <a:latin typeface="+mj-lt"/>
                <a:ea typeface="MS PGothic" pitchFamily="34" charset="-128"/>
                <a:cs typeface="+mn-cs"/>
              </a:rPr>
              <a:t>1</a:t>
            </a:r>
            <a:endParaRPr kumimoji="0" lang="en-US" sz="2000" b="1" i="0" u="none" strike="noStrike" kern="1200" cap="none" spc="0" normalizeH="0" baseline="-2500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1921067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P spid="34" grpId="0" animBg="1"/>
      <p:bldP spid="35" grpId="0"/>
      <p:bldP spid="8" grpId="0" animBg="1"/>
      <p:bldP spid="10" grpId="0" animBg="1"/>
      <p:bldP spid="81" grpId="0" animBg="1"/>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p:cNvSpPr>
            <a:spLocks noGrp="1"/>
          </p:cNvSpPr>
          <p:nvPr>
            <p:ph type="body" sz="quarter" idx="10"/>
            <p:custDataLst>
              <p:tags r:id="rId1"/>
            </p:custDataLst>
          </p:nvPr>
        </p:nvSpPr>
        <p:spPr>
          <a:xfrm>
            <a:off x="274388" y="752474"/>
            <a:ext cx="7680960" cy="285750"/>
          </a:xfrm>
        </p:spPr>
        <p:txBody>
          <a:bodyPr/>
          <a:lstStyle/>
          <a:p>
            <a:r>
              <a:rPr lang="en-US" dirty="0"/>
              <a:t>Limitations of First-fit</a:t>
            </a:r>
          </a:p>
        </p:txBody>
      </p:sp>
      <p:sp>
        <p:nvSpPr>
          <p:cNvPr id="6" name="Title 5"/>
          <p:cNvSpPr>
            <a:spLocks noGrp="1"/>
          </p:cNvSpPr>
          <p:nvPr>
            <p:ph type="title"/>
            <p:custDataLst>
              <p:tags r:id="rId2"/>
            </p:custDataLst>
          </p:nvPr>
        </p:nvSpPr>
        <p:spPr/>
        <p:txBody>
          <a:bodyPr/>
          <a:lstStyle/>
          <a:p>
            <a:r>
              <a:rPr lang="en-US" dirty="0" err="1"/>
              <a:t>Bucketized</a:t>
            </a:r>
            <a:r>
              <a:rPr lang="en-US" dirty="0"/>
              <a:t> cuckoo hash tables</a:t>
            </a:r>
          </a:p>
        </p:txBody>
      </p:sp>
      <p:sp>
        <p:nvSpPr>
          <p:cNvPr id="26" name="Content Placeholder 2"/>
          <p:cNvSpPr txBox="1">
            <a:spLocks/>
          </p:cNvSpPr>
          <p:nvPr>
            <p:custDataLst>
              <p:tags r:id="rId3"/>
            </p:custDataLst>
          </p:nvPr>
        </p:nvSpPr>
        <p:spPr bwMode="auto">
          <a:xfrm>
            <a:off x="366049" y="5394959"/>
            <a:ext cx="8251740" cy="1223288"/>
          </a:xfrm>
          <a:prstGeom prst="rect">
            <a:avLst/>
          </a:prstGeom>
          <a:noFill/>
          <a:ln>
            <a:noFill/>
          </a:ln>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 Expected Negative Lookup Cost per Item in Buckets: </a:t>
            </a:r>
          </a:p>
          <a:p>
            <a:pPr lvl="1"/>
            <a:r>
              <a:rPr lang="en-US" sz="1600" dirty="0"/>
              <a:t>First-fit doesn’t address the comparatively expensive negative lookup cost.  We still need to check all candidate buckets.</a:t>
            </a:r>
          </a:p>
        </p:txBody>
      </p:sp>
      <p:graphicFrame>
        <p:nvGraphicFramePr>
          <p:cNvPr id="38" name="Content Placeholder 12"/>
          <p:cNvGraphicFramePr>
            <a:graphicFrameLocks/>
          </p:cNvGraphicFramePr>
          <p:nvPr>
            <p:custDataLst>
              <p:tags r:id="rId4"/>
            </p:custDataLst>
            <p:extLst>
              <p:ext uri="{D42A27DB-BD31-4B8C-83A1-F6EECF244321}">
                <p14:modId xmlns:p14="http://schemas.microsoft.com/office/powerpoint/2010/main" val="1673477873"/>
              </p:ext>
            </p:extLst>
          </p:nvPr>
        </p:nvGraphicFramePr>
        <p:xfrm>
          <a:off x="1981085" y="1483992"/>
          <a:ext cx="3850554" cy="3200400"/>
        </p:xfrm>
        <a:graphic>
          <a:graphicData uri="http://schemas.openxmlformats.org/drawingml/2006/table">
            <a:tbl>
              <a:tblPr firstRow="1" bandRow="1">
                <a:tableStyleId>{5C22544A-7EE6-4342-B048-85BDC9FD1C3A}</a:tableStyleId>
              </a:tblPr>
              <a:tblGrid>
                <a:gridCol w="962638">
                  <a:extLst>
                    <a:ext uri="{9D8B030D-6E8A-4147-A177-3AD203B41FA5}">
                      <a16:colId xmlns="" xmlns:a16="http://schemas.microsoft.com/office/drawing/2014/main" val="20000"/>
                    </a:ext>
                  </a:extLst>
                </a:gridCol>
                <a:gridCol w="962638">
                  <a:extLst>
                    <a:ext uri="{9D8B030D-6E8A-4147-A177-3AD203B41FA5}">
                      <a16:colId xmlns="" xmlns:a16="http://schemas.microsoft.com/office/drawing/2014/main" val="20001"/>
                    </a:ext>
                  </a:extLst>
                </a:gridCol>
                <a:gridCol w="962638">
                  <a:extLst>
                    <a:ext uri="{9D8B030D-6E8A-4147-A177-3AD203B41FA5}">
                      <a16:colId xmlns="" xmlns:a16="http://schemas.microsoft.com/office/drawing/2014/main" val="20002"/>
                    </a:ext>
                  </a:extLst>
                </a:gridCol>
                <a:gridCol w="962640">
                  <a:extLst>
                    <a:ext uri="{9D8B030D-6E8A-4147-A177-3AD203B41FA5}">
                      <a16:colId xmlns="" xmlns:a16="http://schemas.microsoft.com/office/drawing/2014/main" val="20003"/>
                    </a:ext>
                  </a:extLst>
                </a:gridCol>
              </a:tblGrid>
              <a:tr h="442781">
                <a:tc>
                  <a:txBody>
                    <a:bodyPr/>
                    <a:lstStyle/>
                    <a:p>
                      <a:pPr algn="ctr"/>
                      <a:r>
                        <a:rPr lang="en-US" sz="2400" b="1" dirty="0">
                          <a:solidFill>
                            <a:schemeClr val="tx1"/>
                          </a:solidFill>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4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2781">
                <a:tc>
                  <a:txBody>
                    <a:bodyPr/>
                    <a:lstStyle/>
                    <a:p>
                      <a:pPr algn="ctr"/>
                      <a:r>
                        <a:rPr lang="en-US" sz="2400" b="1" dirty="0">
                          <a:solidFill>
                            <a:schemeClr val="tx1"/>
                          </a:solidFill>
                        </a:rPr>
                        <a: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2781">
                <a:tc>
                  <a:txBody>
                    <a:bodyPr/>
                    <a:lstStyle/>
                    <a:p>
                      <a:pPr algn="ctr"/>
                      <a:r>
                        <a:rPr lang="en-US" sz="2400" b="1" dirty="0" err="1">
                          <a:solidFill>
                            <a:schemeClr val="tx1"/>
                          </a:solidFill>
                        </a:rPr>
                        <a:t>i</a:t>
                      </a:r>
                      <a:endParaRPr lang="en-U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2781">
                <a:tc>
                  <a:txBody>
                    <a:bodyPr/>
                    <a:lstStyle/>
                    <a:p>
                      <a:pPr algn="ctr"/>
                      <a:r>
                        <a:rPr lang="en-US" sz="2400" b="1" dirty="0">
                          <a:solidFill>
                            <a:schemeClr val="tx1"/>
                          </a:solidFill>
                        </a:rPr>
                        <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2781">
                <a:tc>
                  <a:txBody>
                    <a:bodyPr/>
                    <a:lstStyle/>
                    <a:p>
                      <a:pPr algn="ctr"/>
                      <a:r>
                        <a:rPr lang="en-US" sz="2400" b="1" dirty="0">
                          <a:solidFill>
                            <a:schemeClr val="tx1"/>
                          </a:solidFill>
                        </a:rPr>
                        <a:t>q</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b="1" dirty="0">
                          <a:solidFill>
                            <a:schemeClr val="tx1"/>
                          </a:solidFill>
                        </a:rPr>
                        <a:t>EMPTY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42781">
                <a:tc>
                  <a:txBody>
                    <a:bodyPr/>
                    <a:lstStyle/>
                    <a:p>
                      <a:pPr algn="ctr"/>
                      <a:r>
                        <a:rPr lang="en-US" sz="2400" b="1" dirty="0">
                          <a:solidFill>
                            <a:schemeClr val="tx1"/>
                          </a:solidFill>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graphicFrame>
        <p:nvGraphicFramePr>
          <p:cNvPr id="48" name="Table 47"/>
          <p:cNvGraphicFramePr>
            <a:graphicFrameLocks noGrp="1"/>
          </p:cNvGraphicFramePr>
          <p:nvPr>
            <p:custDataLst>
              <p:tags r:id="rId5"/>
            </p:custDataLst>
            <p:extLst>
              <p:ext uri="{D42A27DB-BD31-4B8C-83A1-F6EECF244321}">
                <p14:modId xmlns:p14="http://schemas.microsoft.com/office/powerpoint/2010/main" val="2039042547"/>
              </p:ext>
            </p:extLst>
          </p:nvPr>
        </p:nvGraphicFramePr>
        <p:xfrm>
          <a:off x="3124878" y="4928884"/>
          <a:ext cx="2542674" cy="411480"/>
        </p:xfrm>
        <a:graphic>
          <a:graphicData uri="http://schemas.openxmlformats.org/drawingml/2006/table">
            <a:tbl>
              <a:tblPr firstRow="1" bandRow="1">
                <a:tableStyleId>{5C22544A-7EE6-4342-B048-85BDC9FD1C3A}</a:tableStyleId>
              </a:tblPr>
              <a:tblGrid>
                <a:gridCol w="1271336">
                  <a:extLst>
                    <a:ext uri="{9D8B030D-6E8A-4147-A177-3AD203B41FA5}">
                      <a16:colId xmlns="" xmlns:a16="http://schemas.microsoft.com/office/drawing/2014/main" val="20000"/>
                    </a:ext>
                  </a:extLst>
                </a:gridCol>
                <a:gridCol w="1271338">
                  <a:extLst>
                    <a:ext uri="{9D8B030D-6E8A-4147-A177-3AD203B41FA5}">
                      <a16:colId xmlns="" xmlns:a16="http://schemas.microsoft.com/office/drawing/2014/main" val="20001"/>
                    </a:ext>
                  </a:extLst>
                </a:gridCol>
              </a:tblGrid>
              <a:tr h="301026">
                <a:tc>
                  <a:txBody>
                    <a:bodyPr/>
                    <a:lstStyle/>
                    <a:p>
                      <a:pPr algn="ctr"/>
                      <a:r>
                        <a:rPr lang="en-US" sz="2100" dirty="0">
                          <a:solidFill>
                            <a:schemeClr val="tx1"/>
                          </a:solidFill>
                        </a:rPr>
                        <a:t>KEY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tx1"/>
                          </a:solidFill>
                        </a:rPr>
                        <a:t>VALUE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cxnSp>
        <p:nvCxnSpPr>
          <p:cNvPr id="49" name="Straight Connector 48"/>
          <p:cNvCxnSpPr/>
          <p:nvPr>
            <p:custDataLst>
              <p:tags r:id="rId6"/>
            </p:custDataLst>
          </p:nvPr>
        </p:nvCxnSpPr>
        <p:spPr>
          <a:xfrm flipH="1">
            <a:off x="3124878" y="4681518"/>
            <a:ext cx="781484"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7"/>
            </p:custDataLst>
          </p:nvPr>
        </p:nvCxnSpPr>
        <p:spPr>
          <a:xfrm>
            <a:off x="4873922" y="4681518"/>
            <a:ext cx="793630" cy="247366"/>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8"/>
            </p:custDataLst>
          </p:nvPr>
        </p:nvSpPr>
        <p:spPr>
          <a:xfrm>
            <a:off x="6107513" y="3851466"/>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5" name="Straight Arrow Connector 54"/>
          <p:cNvCxnSpPr/>
          <p:nvPr>
            <p:custDataLst>
              <p:tags r:id="rId9"/>
            </p:custDataLst>
          </p:nvPr>
        </p:nvCxnSpPr>
        <p:spPr>
          <a:xfrm flipH="1">
            <a:off x="5831639" y="4029185"/>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3" idx="3"/>
          </p:cNvCxnSpPr>
          <p:nvPr>
            <p:custDataLst>
              <p:tags r:id="rId10"/>
            </p:custDataLst>
          </p:nvPr>
        </p:nvCxnSpPr>
        <p:spPr>
          <a:xfrm flipH="1" flipV="1">
            <a:off x="6607845" y="4063832"/>
            <a:ext cx="284672" cy="367534"/>
          </a:xfrm>
          <a:prstGeom prst="straightConnector1">
            <a:avLst/>
          </a:prstGeom>
          <a:ln w="508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11"/>
            </p:custDataLst>
          </p:nvPr>
        </p:nvSpPr>
        <p:spPr>
          <a:xfrm>
            <a:off x="1659984" y="287555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3</a:t>
            </a:r>
          </a:p>
        </p:txBody>
      </p:sp>
      <p:sp>
        <p:nvSpPr>
          <p:cNvPr id="60" name="TextBox 59"/>
          <p:cNvSpPr txBox="1"/>
          <p:nvPr>
            <p:custDataLst>
              <p:tags r:id="rId12"/>
            </p:custDataLst>
          </p:nvPr>
        </p:nvSpPr>
        <p:spPr>
          <a:xfrm>
            <a:off x="1659984" y="332027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4</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1" name="TextBox 60"/>
          <p:cNvSpPr txBox="1"/>
          <p:nvPr>
            <p:custDataLst>
              <p:tags r:id="rId13"/>
            </p:custDataLst>
          </p:nvPr>
        </p:nvSpPr>
        <p:spPr>
          <a:xfrm>
            <a:off x="1659984" y="3800542"/>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5</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2" name="TextBox 61"/>
          <p:cNvSpPr txBox="1"/>
          <p:nvPr>
            <p:custDataLst>
              <p:tags r:id="rId14"/>
            </p:custDataLst>
          </p:nvPr>
        </p:nvSpPr>
        <p:spPr>
          <a:xfrm>
            <a:off x="1659984" y="421946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6</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3" name="TextBox 62"/>
          <p:cNvSpPr txBox="1"/>
          <p:nvPr>
            <p:custDataLst>
              <p:tags r:id="rId15"/>
            </p:custDataLst>
          </p:nvPr>
        </p:nvSpPr>
        <p:spPr>
          <a:xfrm>
            <a:off x="1659984" y="2422218"/>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4" name="TextBox 63"/>
          <p:cNvSpPr txBox="1"/>
          <p:nvPr>
            <p:custDataLst>
              <p:tags r:id="rId16"/>
            </p:custDataLst>
          </p:nvPr>
        </p:nvSpPr>
        <p:spPr>
          <a:xfrm>
            <a:off x="1659984" y="1934890"/>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5" name="TextBox 64"/>
          <p:cNvSpPr txBox="1"/>
          <p:nvPr>
            <p:custDataLst>
              <p:tags r:id="rId17"/>
            </p:custDataLst>
          </p:nvPr>
        </p:nvSpPr>
        <p:spPr>
          <a:xfrm>
            <a:off x="1659984" y="1505627"/>
            <a:ext cx="21923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0</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7" name="TextBox 66"/>
          <p:cNvSpPr txBox="1"/>
          <p:nvPr>
            <p:custDataLst>
              <p:tags r:id="rId18"/>
            </p:custDataLst>
          </p:nvPr>
        </p:nvSpPr>
        <p:spPr>
          <a:xfrm>
            <a:off x="4888167" y="3782956"/>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e</a:t>
            </a:r>
          </a:p>
        </p:txBody>
      </p:sp>
      <p:sp>
        <p:nvSpPr>
          <p:cNvPr id="69" name="TextBox 68"/>
          <p:cNvSpPr txBox="1"/>
          <p:nvPr>
            <p:custDataLst>
              <p:tags r:id="rId19"/>
            </p:custDataLst>
          </p:nvPr>
        </p:nvSpPr>
        <p:spPr>
          <a:xfrm>
            <a:off x="2964884" y="1962105"/>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a:latin typeface="+mj-lt"/>
                <a:ea typeface="MS PGothic" pitchFamily="34" charset="-128"/>
                <a:cs typeface="+mn-cs"/>
              </a:rPr>
              <a:t>m</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1" name="TextBox 70"/>
          <p:cNvSpPr txBox="1"/>
          <p:nvPr>
            <p:custDataLst>
              <p:tags r:id="rId20"/>
            </p:custDataLst>
          </p:nvPr>
        </p:nvSpPr>
        <p:spPr>
          <a:xfrm>
            <a:off x="2006254" y="3330482"/>
            <a:ext cx="920094" cy="4247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noProof="0" dirty="0">
                <a:latin typeface="+mj-lt"/>
                <a:ea typeface="MS PGothic" pitchFamily="34" charset="-128"/>
                <a:cs typeface="+mn-cs"/>
              </a:rPr>
              <a:t>u</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3" name="TextBox 72"/>
          <p:cNvSpPr txBox="1"/>
          <p:nvPr>
            <p:custDataLst>
              <p:tags r:id="rId21"/>
            </p:custDataLst>
          </p:nvPr>
        </p:nvSpPr>
        <p:spPr>
          <a:xfrm>
            <a:off x="2993815" y="4259659"/>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rPr>
              <a:t>KV</a:t>
            </a:r>
            <a:r>
              <a:rPr lang="en-US" sz="2200" b="1" baseline="-25000" dirty="0">
                <a:solidFill>
                  <a:srgbClr val="FF0000"/>
                </a:solidFill>
                <a:latin typeface="+mj-lt"/>
                <a:ea typeface="MS PGothic" pitchFamily="34" charset="-128"/>
                <a:cs typeface="+mn-cs"/>
              </a:rPr>
              <a:t>2</a:t>
            </a:r>
            <a:endParaRPr kumimoji="0" lang="en-US" sz="2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76" name="Rectangle 75"/>
          <p:cNvSpPr/>
          <p:nvPr>
            <p:custDataLst>
              <p:tags r:id="rId22"/>
            </p:custDataLst>
          </p:nvPr>
        </p:nvSpPr>
        <p:spPr>
          <a:xfrm>
            <a:off x="5860810" y="3576806"/>
            <a:ext cx="2144329" cy="88226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 name="TextBox 77"/>
          <p:cNvSpPr txBox="1"/>
          <p:nvPr>
            <p:custDataLst>
              <p:tags r:id="rId23"/>
            </p:custDataLst>
          </p:nvPr>
        </p:nvSpPr>
        <p:spPr>
          <a:xfrm>
            <a:off x="4917353" y="1502151"/>
            <a:ext cx="827907" cy="3970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a:ln>
                  <a:noFill/>
                </a:ln>
                <a:solidFill>
                  <a:schemeClr val="tx1"/>
                </a:solidFill>
                <a:effectLst/>
                <a:uLnTx/>
                <a:uFillTx/>
                <a:latin typeface="+mj-lt"/>
                <a:ea typeface="MS PGothic" pitchFamily="34" charset="-128"/>
                <a:cs typeface="+mn-cs"/>
              </a:rPr>
              <a:t>KV</a:t>
            </a:r>
            <a:r>
              <a:rPr kumimoji="0" lang="en-US" sz="2200" b="1" i="0" u="none" strike="noStrike" kern="1200" cap="none" spc="0" normalizeH="0" baseline="-25000" noProof="0" dirty="0">
                <a:ln>
                  <a:noFill/>
                </a:ln>
                <a:solidFill>
                  <a:schemeClr val="tx1"/>
                </a:solidFill>
                <a:effectLst/>
                <a:uLnTx/>
                <a:uFillTx/>
                <a:latin typeface="+mj-lt"/>
                <a:ea typeface="MS PGothic" pitchFamily="34" charset="-128"/>
                <a:cs typeface="+mn-cs"/>
              </a:rPr>
              <a:t>1</a:t>
            </a:r>
            <a:endParaRPr kumimoji="0" lang="en-US" sz="22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custDataLst>
              <p:tags r:id="rId24"/>
            </p:custDataLst>
          </p:nvPr>
        </p:nvSpPr>
        <p:spPr>
          <a:xfrm>
            <a:off x="6107511" y="3778299"/>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noProof="0" dirty="0">
                <a:latin typeface="+mj-lt"/>
                <a:ea typeface="MS PGothic" pitchFamily="34" charset="-128"/>
                <a:cs typeface="+mn-cs"/>
              </a:rPr>
              <a:t>1</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TextBox 34"/>
          <p:cNvSpPr txBox="1"/>
          <p:nvPr>
            <p:custDataLst>
              <p:tags r:id="rId25"/>
            </p:custDataLst>
          </p:nvPr>
        </p:nvSpPr>
        <p:spPr>
          <a:xfrm>
            <a:off x="6107511" y="2413317"/>
            <a:ext cx="500332" cy="424732"/>
          </a:xfrm>
          <a:prstGeom prst="rect">
            <a:avLst/>
          </a:prstGeom>
          <a:ln w="28575">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H</a:t>
            </a:r>
            <a:r>
              <a:rPr lang="en-US" sz="2400" b="1" baseline="-25000" dirty="0">
                <a:latin typeface="+mj-lt"/>
                <a:ea typeface="MS PGothic" pitchFamily="34" charset="-128"/>
                <a:cs typeface="+mn-cs"/>
              </a:rPr>
              <a:t>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TextBox 35"/>
          <p:cNvSpPr txBox="1"/>
          <p:nvPr>
            <p:custDataLst>
              <p:tags r:id="rId26"/>
            </p:custDataLst>
          </p:nvPr>
        </p:nvSpPr>
        <p:spPr>
          <a:xfrm>
            <a:off x="6029876" y="3096523"/>
            <a:ext cx="1818724" cy="424732"/>
          </a:xfrm>
          <a:prstGeom prst="rect">
            <a:avLst/>
          </a:prstGeom>
          <a:ln w="28575">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rPr>
              <a:t>LOOKUP KV</a:t>
            </a:r>
            <a:r>
              <a:rPr lang="en-US" sz="2400" b="1" baseline="-25000" dirty="0">
                <a:latin typeface="+mj-lt"/>
                <a:ea typeface="MS PGothic" pitchFamily="34" charset="-128"/>
                <a:cs typeface="+mn-cs"/>
              </a:rPr>
              <a:t>3</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7" name="Straight Connector 36"/>
          <p:cNvCxnSpPr>
            <a:stCxn id="35" idx="3"/>
            <a:endCxn id="36" idx="0"/>
          </p:cNvCxnSpPr>
          <p:nvPr>
            <p:custDataLst>
              <p:tags r:id="rId27"/>
            </p:custDataLst>
          </p:nvPr>
        </p:nvCxnSpPr>
        <p:spPr>
          <a:xfrm>
            <a:off x="6607843" y="2625683"/>
            <a:ext cx="331395" cy="47084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4" idx="3"/>
            <a:endCxn id="36" idx="2"/>
          </p:cNvCxnSpPr>
          <p:nvPr>
            <p:custDataLst>
              <p:tags r:id="rId28"/>
            </p:custDataLst>
          </p:nvPr>
        </p:nvCxnSpPr>
        <p:spPr>
          <a:xfrm flipV="1">
            <a:off x="6607843" y="3521255"/>
            <a:ext cx="331395" cy="46941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29"/>
            </p:custDataLst>
          </p:nvPr>
        </p:nvCxnSpPr>
        <p:spPr>
          <a:xfrm flipH="1">
            <a:off x="5831639" y="4021516"/>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30"/>
            </p:custDataLst>
          </p:nvPr>
        </p:nvCxnSpPr>
        <p:spPr>
          <a:xfrm flipH="1">
            <a:off x="5831639" y="2621827"/>
            <a:ext cx="275872"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96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34" grpId="0" animBg="1"/>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Horton Tables</a:t>
            </a:r>
          </a:p>
        </p:txBody>
      </p:sp>
      <p:sp>
        <p:nvSpPr>
          <p:cNvPr id="3" name="Content Placeholder 2"/>
          <p:cNvSpPr>
            <a:spLocks noGrp="1"/>
          </p:cNvSpPr>
          <p:nvPr>
            <p:ph idx="1"/>
            <p:custDataLst>
              <p:tags r:id="rId2"/>
            </p:custDataLst>
          </p:nvPr>
        </p:nvSpPr>
        <p:spPr>
          <a:xfrm>
            <a:off x="274388" y="1312115"/>
            <a:ext cx="8595360" cy="4937760"/>
          </a:xfrm>
        </p:spPr>
        <p:txBody>
          <a:bodyPr/>
          <a:lstStyle/>
          <a:p>
            <a:r>
              <a:rPr lang="en-US" dirty="0"/>
              <a:t>Positive lookups that typically require accessing only 1 bucket per query</a:t>
            </a:r>
          </a:p>
          <a:p>
            <a:pPr lvl="1"/>
            <a:r>
              <a:rPr lang="en-US" dirty="0" smtClean="0"/>
              <a:t>If buckets are at most a cache line in size, then only 1 cache line is accessed as well.</a:t>
            </a:r>
          </a:p>
          <a:p>
            <a:pPr lvl="1"/>
            <a:endParaRPr lang="en-US" dirty="0"/>
          </a:p>
          <a:p>
            <a:r>
              <a:rPr lang="en-US" dirty="0"/>
              <a:t>Negative lookups that typically require accessing only 1 bucket per </a:t>
            </a:r>
            <a:r>
              <a:rPr lang="en-US" dirty="0" smtClean="0"/>
              <a:t>query</a:t>
            </a:r>
          </a:p>
          <a:p>
            <a:pPr lvl="1"/>
            <a:r>
              <a:rPr lang="en-US" dirty="0" smtClean="0"/>
              <a:t>If buckets are at most a cache line in size, then only 1 cache line is accessed as well.</a:t>
            </a:r>
            <a:endParaRPr lang="en-US" dirty="0"/>
          </a:p>
          <a:p>
            <a:pPr marL="0" indent="0">
              <a:buNone/>
            </a:pPr>
            <a:endParaRPr lang="en-US" dirty="0"/>
          </a:p>
          <a:p>
            <a:r>
              <a:rPr lang="en-US" dirty="0"/>
              <a:t>Retain a worst-case lookup cost of 2 </a:t>
            </a:r>
            <a:r>
              <a:rPr lang="en-US" dirty="0" smtClean="0"/>
              <a:t>buckets (i.e</a:t>
            </a:r>
            <a:r>
              <a:rPr lang="en-US" dirty="0"/>
              <a:t>., often 2 hardware cache </a:t>
            </a:r>
            <a:r>
              <a:rPr lang="en-US" dirty="0" smtClean="0"/>
              <a:t>lines)</a:t>
            </a:r>
          </a:p>
          <a:p>
            <a:endParaRPr lang="en-US" dirty="0" smtClean="0"/>
          </a:p>
          <a:p>
            <a:r>
              <a:rPr lang="en-US" dirty="0"/>
              <a:t>Achieve a load factor exceeding 0.95 (akin to a </a:t>
            </a:r>
            <a:r>
              <a:rPr lang="en-US" dirty="0" err="1" smtClean="0"/>
              <a:t>bucketized</a:t>
            </a:r>
            <a:r>
              <a:rPr lang="en-US" dirty="0" smtClean="0"/>
              <a:t> cuckoo hash table that uses 2 hash functions and 4-cell buckets)</a:t>
            </a:r>
            <a:endParaRPr lang="en-US" dirty="0"/>
          </a:p>
          <a:p>
            <a:endParaRPr lang="en-US" dirty="0"/>
          </a:p>
          <a:p>
            <a:endParaRPr lang="en-US" dirty="0"/>
          </a:p>
        </p:txBody>
      </p:sp>
      <p:sp>
        <p:nvSpPr>
          <p:cNvPr id="4" name="Text Placeholder 3"/>
          <p:cNvSpPr>
            <a:spLocks noGrp="1"/>
          </p:cNvSpPr>
          <p:nvPr>
            <p:ph type="body" sz="quarter" idx="10"/>
            <p:custDataLst>
              <p:tags r:id="rId3"/>
            </p:custDataLst>
          </p:nvPr>
        </p:nvSpPr>
        <p:spPr/>
        <p:txBody>
          <a:bodyPr/>
          <a:lstStyle/>
          <a:p>
            <a:r>
              <a:rPr lang="en-US" dirty="0"/>
              <a:t>Design </a:t>
            </a:r>
            <a:r>
              <a:rPr lang="en-US" dirty="0" err="1" smtClean="0"/>
              <a:t>GoALS</a:t>
            </a:r>
            <a:endParaRPr lang="en-US" dirty="0"/>
          </a:p>
        </p:txBody>
      </p:sp>
    </p:spTree>
    <p:extLst>
      <p:ext uri="{BB962C8B-B14F-4D97-AF65-F5344CB8AC3E}">
        <p14:creationId xmlns:p14="http://schemas.microsoft.com/office/powerpoint/2010/main" val="4026502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MD STANDARD LITE Printer Friendly - 0807">
  <a:themeElements>
    <a:clrScheme name="Custom 6">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extLst>
    <a:ext uri="{05A4C25C-085E-4340-85A3-A5531E510DB2}">
      <thm15:themeFamily xmlns:thm15="http://schemas.microsoft.com/office/thememl/2012/main" name="Newer Engine Clock Frequency Results 4-23.potx" id="{A9648328-9142-4E6E-B22D-CBAD8014028D}" vid="{9AD90F91-2F56-4EB4-8697-CEA282B487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A74857-C18E-4D99-9AED-6382AC8444E9}">
  <ds:schemaRefs>
    <ds:schemaRef ds:uri="http://schemas.microsoft.com/sharepoint/v3/contenttype/forms"/>
  </ds:schemaRefs>
</ds:datastoreItem>
</file>

<file path=customXml/itemProps2.xml><?xml version="1.0" encoding="utf-8"?>
<ds:datastoreItem xmlns:ds="http://schemas.openxmlformats.org/officeDocument/2006/customXml" ds:itemID="{9C625C2D-6781-4D05-9F55-114A4754A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478FBA9-FF94-4384-BDFB-8BB4FFF70803}">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117548</TotalTime>
  <Words>3420</Words>
  <Application>Microsoft Office PowerPoint</Application>
  <PresentationFormat>On-screen Show (4:3)</PresentationFormat>
  <Paragraphs>1305</Paragraphs>
  <Slides>34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MS PGothic</vt:lpstr>
      <vt:lpstr>Arial</vt:lpstr>
      <vt:lpstr>Calibri</vt:lpstr>
      <vt:lpstr>Wingdings 3</vt:lpstr>
      <vt:lpstr>AMD STANDARD LITE Printer Friendly - 0807</vt:lpstr>
      <vt:lpstr>Horton Tables: Fast Hash tables for  In-Memory Data-Intensive Computing</vt:lpstr>
      <vt:lpstr>The Role of hash Tables</vt:lpstr>
      <vt:lpstr>Focus of this talk </vt:lpstr>
      <vt:lpstr>Bucketized Cuckoo Hash Tables</vt:lpstr>
      <vt:lpstr>Bucketized cuckoo hash tables</vt:lpstr>
      <vt:lpstr>Bucketized cuckoo hash tables</vt:lpstr>
      <vt:lpstr>Bucketized cuckoo hash tables</vt:lpstr>
      <vt:lpstr>Bucketized cuckoo hash tables</vt:lpstr>
      <vt:lpstr>Horton Tables</vt:lpstr>
      <vt:lpstr>Horton Tables</vt:lpstr>
      <vt:lpstr>Horton Tables</vt:lpstr>
      <vt:lpstr>Horton Tables</vt:lpstr>
      <vt:lpstr>Horton Tables</vt:lpstr>
      <vt:lpstr>Horton Tables</vt:lpstr>
      <vt:lpstr>Horton Tables</vt:lpstr>
      <vt:lpstr>Horton Tables</vt:lpstr>
      <vt:lpstr>Horton Tables</vt:lpstr>
      <vt:lpstr>Horton Tables</vt:lpstr>
      <vt:lpstr>Horton Tables</vt:lpstr>
      <vt:lpstr>Horton Tables</vt:lpstr>
      <vt:lpstr>Additional content in the Paper</vt:lpstr>
      <vt:lpstr>Experimental methodology</vt:lpstr>
      <vt:lpstr>REsults</vt:lpstr>
      <vt:lpstr>REsults</vt:lpstr>
      <vt:lpstr>Conclusions from Horton tables</vt:lpstr>
      <vt:lpstr>Future Work</vt:lpstr>
      <vt:lpstr>Questions?</vt:lpstr>
      <vt:lpstr>Disclaimer &amp; Attribution</vt:lpstr>
      <vt:lpstr>PowerPoint Presentation</vt:lpstr>
      <vt:lpstr>Horton tables</vt:lpstr>
      <vt:lpstr>Horton tables</vt:lpstr>
      <vt:lpstr>Horton tables</vt:lpstr>
      <vt:lpstr>Horton tables</vt:lpstr>
      <vt:lpstr>PowerPoint Presentation</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 Tables: Fast Hash Tables for In-Memory Data-Intensive Computing</dc:title>
  <dc:creator>Alex.Breslow@amd.com</dc:creator>
  <cp:lastModifiedBy>Greathouse, Joseph</cp:lastModifiedBy>
  <cp:revision>380</cp:revision>
  <cp:lastPrinted>2016-05-23T21:30:19Z</cp:lastPrinted>
  <dcterms:created xsi:type="dcterms:W3CDTF">2013-12-20T20:44:19Z</dcterms:created>
  <dcterms:modified xsi:type="dcterms:W3CDTF">2016-08-07T07:50:17Z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