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notesSlides/notesSlide21.xml" ContentType="application/vnd.openxmlformats-officedocument.presentationml.notesSlide+xml"/>
  <Override PartName="/ppt/charts/chart6.xml" ContentType="application/vnd.openxmlformats-officedocument.drawingml.chart+xml"/>
  <Override PartName="/ppt/notesSlides/notesSlide22.xml" ContentType="application/vnd.openxmlformats-officedocument.presentationml.notesSlide+xml"/>
  <Override PartName="/ppt/charts/chart7.xml" ContentType="application/vnd.openxmlformats-officedocument.drawingml.chart+xml"/>
  <Override PartName="/ppt/notesSlides/notesSlide23.xml" ContentType="application/vnd.openxmlformats-officedocument.presentationml.notesSlide+xml"/>
  <Override PartName="/ppt/charts/chart8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9.xml" ContentType="application/vnd.openxmlformats-officedocument.drawingml.chart+xml"/>
  <Override PartName="/ppt/notesSlides/notesSlide31.xml" ContentType="application/vnd.openxmlformats-officedocument.presentationml.notesSlide+xml"/>
  <Override PartName="/ppt/charts/chart10.xml" ContentType="application/vnd.openxmlformats-officedocument.drawingml.chart+xml"/>
  <Override PartName="/ppt/notesSlides/notesSlide32.xml" ContentType="application/vnd.openxmlformats-officedocument.presentationml.notesSlide+xml"/>
  <Override PartName="/ppt/charts/chart11.xml" ContentType="application/vnd.openxmlformats-officedocument.drawingml.chart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41"/>
  </p:notesMasterIdLst>
  <p:sldIdLst>
    <p:sldId id="256" r:id="rId2"/>
    <p:sldId id="298" r:id="rId3"/>
    <p:sldId id="337" r:id="rId4"/>
    <p:sldId id="398" r:id="rId5"/>
    <p:sldId id="302" r:id="rId6"/>
    <p:sldId id="397" r:id="rId7"/>
    <p:sldId id="366" r:id="rId8"/>
    <p:sldId id="306" r:id="rId9"/>
    <p:sldId id="307" r:id="rId10"/>
    <p:sldId id="315" r:id="rId11"/>
    <p:sldId id="332" r:id="rId12"/>
    <p:sldId id="400" r:id="rId13"/>
    <p:sldId id="410" r:id="rId14"/>
    <p:sldId id="401" r:id="rId15"/>
    <p:sldId id="402" r:id="rId16"/>
    <p:sldId id="403" r:id="rId17"/>
    <p:sldId id="405" r:id="rId18"/>
    <p:sldId id="406" r:id="rId19"/>
    <p:sldId id="407" r:id="rId20"/>
    <p:sldId id="286" r:id="rId21"/>
    <p:sldId id="267" r:id="rId22"/>
    <p:sldId id="411" r:id="rId23"/>
    <p:sldId id="415" r:id="rId24"/>
    <p:sldId id="408" r:id="rId25"/>
    <p:sldId id="409" r:id="rId26"/>
    <p:sldId id="412" r:id="rId27"/>
    <p:sldId id="416" r:id="rId28"/>
    <p:sldId id="417" r:id="rId29"/>
    <p:sldId id="423" r:id="rId30"/>
    <p:sldId id="424" r:id="rId31"/>
    <p:sldId id="425" r:id="rId32"/>
    <p:sldId id="426" r:id="rId33"/>
    <p:sldId id="427" r:id="rId34"/>
    <p:sldId id="428" r:id="rId35"/>
    <p:sldId id="429" r:id="rId36"/>
    <p:sldId id="430" r:id="rId37"/>
    <p:sldId id="273" r:id="rId38"/>
    <p:sldId id="333" r:id="rId39"/>
    <p:sldId id="325" r:id="rId4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82185" autoAdjust="0"/>
  </p:normalViewPr>
  <p:slideViewPr>
    <p:cSldViewPr>
      <p:cViewPr>
        <p:scale>
          <a:sx n="66" d="100"/>
          <a:sy n="66" d="100"/>
        </p:scale>
        <p:origin x="-6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ISKSTATION\jlgreathouse\Backups\Proposal\Figure%20Sources\Intro_CodeComplexit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Xen%20Project\Experimentals\Security%202010\Analysis%20with%20BG%20Tasks\Graphs\SSH_Background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Xen%20Project\Camera%20Copy\CGO2011\Figures%20Sources\Experimentals\Eurosys%20Repeat\EurosysGraph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esktop\sharing_percentag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Xen%20Project\Experimentals\Security%202010\Eurosys%20Repeat\EurosysGraph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CVE!$B$1</c:f>
              <c:strCache>
                <c:ptCount val="1"/>
                <c:pt idx="0">
                  <c:v>CVE Candidates</c:v>
                </c:pt>
              </c:strCache>
            </c:strRef>
          </c:tx>
          <c:invertIfNegative val="0"/>
          <c:cat>
            <c:numRef>
              <c:f>CVE!$A$2:$A$10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CVE!$B$2:$B$10</c:f>
              <c:numCache>
                <c:formatCode>General</c:formatCode>
                <c:ptCount val="9"/>
                <c:pt idx="0">
                  <c:v>1246</c:v>
                </c:pt>
                <c:pt idx="1">
                  <c:v>1587</c:v>
                </c:pt>
                <c:pt idx="2">
                  <c:v>2434</c:v>
                </c:pt>
                <c:pt idx="3">
                  <c:v>1596</c:v>
                </c:pt>
                <c:pt idx="4">
                  <c:v>2769</c:v>
                </c:pt>
                <c:pt idx="5">
                  <c:v>4889</c:v>
                </c:pt>
                <c:pt idx="6">
                  <c:v>7245</c:v>
                </c:pt>
                <c:pt idx="7">
                  <c:v>6743</c:v>
                </c:pt>
                <c:pt idx="8">
                  <c:v>7291</c:v>
                </c:pt>
              </c:numCache>
            </c:numRef>
          </c:val>
        </c:ser>
        <c:ser>
          <c:idx val="1"/>
          <c:order val="1"/>
          <c:tx>
            <c:strRef>
              <c:f>CVE!$C$1</c:f>
              <c:strCache>
                <c:ptCount val="1"/>
                <c:pt idx="0">
                  <c:v>CERT Vulnerabilities</c:v>
                </c:pt>
              </c:strCache>
            </c:strRef>
          </c:tx>
          <c:invertIfNegative val="0"/>
          <c:cat>
            <c:numRef>
              <c:f>CVE!$A$2:$A$10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CVE!$C$2:$C$10</c:f>
              <c:numCache>
                <c:formatCode>General</c:formatCode>
                <c:ptCount val="9"/>
                <c:pt idx="0">
                  <c:v>1090</c:v>
                </c:pt>
                <c:pt idx="1">
                  <c:v>2437</c:v>
                </c:pt>
                <c:pt idx="2">
                  <c:v>4129</c:v>
                </c:pt>
                <c:pt idx="3">
                  <c:v>3784</c:v>
                </c:pt>
                <c:pt idx="4">
                  <c:v>3780</c:v>
                </c:pt>
                <c:pt idx="5">
                  <c:v>5990</c:v>
                </c:pt>
                <c:pt idx="6">
                  <c:v>8064</c:v>
                </c:pt>
                <c:pt idx="7">
                  <c:v>7236</c:v>
                </c:pt>
                <c:pt idx="8">
                  <c:v>8077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0189824"/>
        <c:axId val="97728128"/>
      </c:barChart>
      <c:catAx>
        <c:axId val="13018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728128"/>
        <c:crosses val="autoZero"/>
        <c:auto val="1"/>
        <c:lblAlgn val="ctr"/>
        <c:lblOffset val="100"/>
        <c:noMultiLvlLbl val="0"/>
      </c:catAx>
      <c:valAx>
        <c:axId val="97728128"/>
        <c:scaling>
          <c:orientation val="minMax"/>
          <c:max val="9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189824"/>
        <c:crosses val="autoZero"/>
        <c:crossBetween val="between"/>
        <c:majorUnit val="3000"/>
        <c:minorUnit val="1000"/>
      </c:valAx>
    </c:plotArea>
    <c:legend>
      <c:legendPos val="l"/>
      <c:layout>
        <c:manualLayout>
          <c:xMode val="edge"/>
          <c:yMode val="edge"/>
          <c:x val="0.120809319417817"/>
          <c:y val="0.12594169289019405"/>
          <c:w val="0.39537500110776647"/>
          <c:h val="0.3307484271358214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4254250827343"/>
          <c:y val="8.9688514963026877E-2"/>
          <c:w val="0.88475745749172663"/>
          <c:h val="0.73059552487445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Apache</c:v>
                </c:pt>
              </c:strCache>
            </c:strRef>
          </c:tx>
          <c:spPr>
            <a:solidFill>
              <a:srgbClr val="00B0F0"/>
            </a:solidFill>
            <a:ln w="31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9.2592947620677851E-3"/>
                  <c:y val="1.388834208223972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2000"/>
                      <a:t>0.1</a:t>
                    </a:r>
                    <a:endParaRPr lang="en-US" sz="90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404541823576398E-3"/>
                  <c:y val="1.3888888888888888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2000"/>
                      <a:t>0.7</a:t>
                    </a:r>
                    <a:endParaRPr lang="en-US" sz="90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6.9444444444444441E-3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2000"/>
                      <a:t>2</a:t>
                    </a:r>
                    <a:endParaRPr lang="en-US" sz="90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(Sheet1!$D$2,Sheet1!$G$2,Sheet1!$J$2,Sheet1!$M$2,Sheet1!$P$2)</c:f>
                <c:numCache>
                  <c:formatCode>General</c:formatCode>
                  <c:ptCount val="5"/>
                  <c:pt idx="0">
                    <c:v>0.16</c:v>
                  </c:pt>
                  <c:pt idx="1">
                    <c:v>0.64000000000000012</c:v>
                  </c:pt>
                  <c:pt idx="2">
                    <c:v>0.96</c:v>
                  </c:pt>
                  <c:pt idx="3">
                    <c:v>2.1000000000000014</c:v>
                  </c:pt>
                  <c:pt idx="4">
                    <c:v>4.1000000000000085</c:v>
                  </c:pt>
                </c:numCache>
              </c:numRef>
            </c:plus>
            <c:minus>
              <c:numRef>
                <c:f>(Sheet1!$B$2,Sheet1!$E$2,Sheet1!$H$2,Sheet1!$K$2,Sheet1!$N$2)</c:f>
                <c:numCache>
                  <c:formatCode>General</c:formatCode>
                  <c:ptCount val="5"/>
                  <c:pt idx="0">
                    <c:v>0.1</c:v>
                  </c:pt>
                  <c:pt idx="1">
                    <c:v>0.45999999999999996</c:v>
                  </c:pt>
                  <c:pt idx="2">
                    <c:v>0.8</c:v>
                  </c:pt>
                  <c:pt idx="3">
                    <c:v>1.8999999999999986</c:v>
                  </c:pt>
                  <c:pt idx="4">
                    <c:v>4.1999999999999957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(Sheet1!$C$2,Sheet1!$F$2,Sheet1!$I$2,Sheet1!$L$2,Sheet1!$O$2)</c:f>
              <c:numCache>
                <c:formatCode>General</c:formatCode>
                <c:ptCount val="5"/>
                <c:pt idx="0">
                  <c:v>0.1</c:v>
                </c:pt>
                <c:pt idx="1">
                  <c:v>0.7</c:v>
                </c:pt>
                <c:pt idx="2">
                  <c:v>2</c:v>
                </c:pt>
                <c:pt idx="3">
                  <c:v>11.7</c:v>
                </c:pt>
                <c:pt idx="4">
                  <c:v>65.3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Eggdrop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(Sheet1!$D$3,Sheet1!$G$3,Sheet1!$J$3,Sheet1!$M$3,Sheet1!$P$3)</c:f>
                <c:numCache>
                  <c:formatCode>General</c:formatCode>
                  <c:ptCount val="5"/>
                  <c:pt idx="0">
                    <c:v>5.9</c:v>
                  </c:pt>
                  <c:pt idx="1">
                    <c:v>8.1000000000000014</c:v>
                  </c:pt>
                  <c:pt idx="2">
                    <c:v>8.6000000000000014</c:v>
                  </c:pt>
                  <c:pt idx="3">
                    <c:v>8.1000000000000085</c:v>
                  </c:pt>
                  <c:pt idx="4">
                    <c:v>4.3999999999999915</c:v>
                  </c:pt>
                </c:numCache>
              </c:numRef>
            </c:plus>
            <c:minus>
              <c:numRef>
                <c:f>(Sheet1!$B$3,Sheet1!$E$3,Sheet1!$H$3,Sheet1!$K$3,Sheet1!$N$3)</c:f>
                <c:numCache>
                  <c:formatCode>General</c:formatCode>
                  <c:ptCount val="5"/>
                  <c:pt idx="0">
                    <c:v>4.5999999999999996</c:v>
                  </c:pt>
                  <c:pt idx="1">
                    <c:v>7.0999999999999979</c:v>
                  </c:pt>
                  <c:pt idx="2">
                    <c:v>8.7999999999999972</c:v>
                  </c:pt>
                  <c:pt idx="3">
                    <c:v>8.8999999999999986</c:v>
                  </c:pt>
                  <c:pt idx="4">
                    <c:v>6.8000000000000114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(Sheet1!$C$3,Sheet1!$F$3,Sheet1!$I$3,Sheet1!$L$3,Sheet1!$O$3)</c:f>
              <c:numCache>
                <c:formatCode>General</c:formatCode>
                <c:ptCount val="5"/>
                <c:pt idx="0">
                  <c:v>8.6</c:v>
                </c:pt>
                <c:pt idx="1">
                  <c:v>20.399999999999999</c:v>
                </c:pt>
                <c:pt idx="2">
                  <c:v>53.3</c:v>
                </c:pt>
                <c:pt idx="3">
                  <c:v>62.8</c:v>
                </c:pt>
                <c:pt idx="4">
                  <c:v>89.4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Lynx</c:v>
                </c:pt>
              </c:strCache>
            </c:strRef>
          </c:tx>
          <c:spPr>
            <a:solidFill>
              <a:srgbClr val="8CAF47"/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(Sheet1!$D$4,Sheet1!$G$4,Sheet1!$J$4,Sheet1!$M$4,Sheet1!$P$4)</c:f>
                <c:numCache>
                  <c:formatCode>General</c:formatCode>
                  <c:ptCount val="5"/>
                  <c:pt idx="0">
                    <c:v>6.3999999999999986</c:v>
                  </c:pt>
                  <c:pt idx="1">
                    <c:v>7.6999999999999993</c:v>
                  </c:pt>
                  <c:pt idx="2">
                    <c:v>9.5999999999999943</c:v>
                  </c:pt>
                  <c:pt idx="3">
                    <c:v>6.8999999999999986</c:v>
                  </c:pt>
                  <c:pt idx="4">
                    <c:v>5.2000000000000028</c:v>
                  </c:pt>
                </c:numCache>
              </c:numRef>
            </c:plus>
            <c:minus>
              <c:numRef>
                <c:f>(Sheet1!$B$4,Sheet1!$E$4,Sheet1!$H$4,Sheet1!$K$4,Sheet1!$N$4)</c:f>
                <c:numCache>
                  <c:formatCode>General</c:formatCode>
                  <c:ptCount val="5"/>
                  <c:pt idx="0">
                    <c:v>4.9000000000000004</c:v>
                  </c:pt>
                  <c:pt idx="1">
                    <c:v>6.5</c:v>
                  </c:pt>
                  <c:pt idx="2">
                    <c:v>9.1000000000000014</c:v>
                  </c:pt>
                  <c:pt idx="3">
                    <c:v>6.8999999999999986</c:v>
                  </c:pt>
                  <c:pt idx="4">
                    <c:v>6.6000000000000085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(Sheet1!$C$4,Sheet1!$F$4,Sheet1!$I$4,Sheet1!$L$4,Sheet1!$O$4)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15.7</c:v>
                </c:pt>
                <c:pt idx="2">
                  <c:v>38.200000000000003</c:v>
                </c:pt>
                <c:pt idx="3">
                  <c:v>46</c:v>
                </c:pt>
                <c:pt idx="4">
                  <c:v>90.2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ProFTPD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(Sheet1!$D$5,Sheet1!$G$5,Sheet1!$J$5,Sheet1!$M$5,Sheet1!$P$5)</c:f>
                <c:numCache>
                  <c:formatCode>General</c:formatCode>
                  <c:ptCount val="5"/>
                  <c:pt idx="0">
                    <c:v>7</c:v>
                  </c:pt>
                  <c:pt idx="1">
                    <c:v>6.3000000000000007</c:v>
                  </c:pt>
                  <c:pt idx="2">
                    <c:v>8.8000000000000043</c:v>
                  </c:pt>
                  <c:pt idx="3">
                    <c:v>7.3000000000000043</c:v>
                  </c:pt>
                  <c:pt idx="4">
                    <c:v>4.0999999999999943</c:v>
                  </c:pt>
                </c:numCache>
              </c:numRef>
            </c:plus>
            <c:minus>
              <c:numRef>
                <c:f>(Sheet1!$B$5,Sheet1!$E$5,Sheet1!$H$5,Sheet1!$K$5,Sheet1!$N$5)</c:f>
                <c:numCache>
                  <c:formatCode>General</c:formatCode>
                  <c:ptCount val="5"/>
                  <c:pt idx="0">
                    <c:v>5.7000000000000011</c:v>
                  </c:pt>
                  <c:pt idx="1">
                    <c:v>5.1999999999999993</c:v>
                  </c:pt>
                  <c:pt idx="2">
                    <c:v>8</c:v>
                  </c:pt>
                  <c:pt idx="3">
                    <c:v>7.6000000000000014</c:v>
                  </c:pt>
                  <c:pt idx="4">
                    <c:v>4.7999999999999972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(Sheet1!$C$5,Sheet1!$F$5,Sheet1!$I$5,Sheet1!$L$5,Sheet1!$O$5)</c:f>
              <c:numCache>
                <c:formatCode>General</c:formatCode>
                <c:ptCount val="5"/>
                <c:pt idx="0">
                  <c:v>11.8</c:v>
                </c:pt>
                <c:pt idx="1">
                  <c:v>13.2</c:v>
                </c:pt>
                <c:pt idx="2">
                  <c:v>28.4</c:v>
                </c:pt>
                <c:pt idx="3">
                  <c:v>53.9</c:v>
                </c:pt>
                <c:pt idx="4">
                  <c:v>89.7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Squid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(Sheet1!$D$6,Sheet1!$G$6,Sheet1!$J$6,Sheet1!$M$6,Sheet1!$P$6)</c:f>
                <c:numCache>
                  <c:formatCode>General</c:formatCode>
                  <c:ptCount val="5"/>
                  <c:pt idx="0">
                    <c:v>4.9999999999999991</c:v>
                  </c:pt>
                  <c:pt idx="1">
                    <c:v>7</c:v>
                  </c:pt>
                  <c:pt idx="2">
                    <c:v>8.8999999999999986</c:v>
                  </c:pt>
                  <c:pt idx="3">
                    <c:v>6.6000000000000085</c:v>
                  </c:pt>
                  <c:pt idx="4">
                    <c:v>2.7000000000000028</c:v>
                  </c:pt>
                </c:numCache>
              </c:numRef>
            </c:plus>
            <c:minus>
              <c:numRef>
                <c:f>(Sheet1!$B$6,Sheet1!$E$6,Sheet1!$H$6,Sheet1!$K$6,Sheet1!$N$6)</c:f>
                <c:numCache>
                  <c:formatCode>General</c:formatCode>
                  <c:ptCount val="5"/>
                  <c:pt idx="0">
                    <c:v>3.9000000000000004</c:v>
                  </c:pt>
                  <c:pt idx="1">
                    <c:v>6.5</c:v>
                  </c:pt>
                  <c:pt idx="2">
                    <c:v>8.5</c:v>
                  </c:pt>
                  <c:pt idx="3">
                    <c:v>8.5999999999999943</c:v>
                  </c:pt>
                  <c:pt idx="4">
                    <c:v>4.0999999999999943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(Sheet1!$C$6,Sheet1!$F$6,Sheet1!$I$6,Sheet1!$L$6,Sheet1!$O$6)</c:f>
              <c:numCache>
                <c:formatCode>General</c:formatCode>
                <c:ptCount val="5"/>
                <c:pt idx="0">
                  <c:v>7.2</c:v>
                </c:pt>
                <c:pt idx="1">
                  <c:v>28</c:v>
                </c:pt>
                <c:pt idx="2">
                  <c:v>40</c:v>
                </c:pt>
                <c:pt idx="3">
                  <c:v>79.599999999999994</c:v>
                </c:pt>
                <c:pt idx="4">
                  <c:v>96.8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243904"/>
        <c:axId val="297188672"/>
      </c:barChart>
      <c:catAx>
        <c:axId val="93243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2000" b="0" i="0" baseline="0" dirty="0" smtClean="0">
                    <a:effectLst/>
                  </a:rPr>
                  <a:t>Maximum % Time in Analysis</a:t>
                </a:r>
                <a:endParaRPr lang="en-US" sz="24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cross"/>
        <c:minorTickMark val="none"/>
        <c:tickLblPos val="nextTo"/>
        <c:txPr>
          <a:bodyPr/>
          <a:lstStyle/>
          <a:p>
            <a:pPr>
              <a:defRPr sz="20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97188672"/>
        <c:crosses val="autoZero"/>
        <c:auto val="1"/>
        <c:lblAlgn val="ctr"/>
        <c:lblOffset val="0"/>
        <c:noMultiLvlLbl val="0"/>
      </c:catAx>
      <c:valAx>
        <c:axId val="297188672"/>
        <c:scaling>
          <c:orientation val="minMax"/>
          <c:max val="100"/>
        </c:scaling>
        <c:delete val="0"/>
        <c:axPos val="l"/>
        <c:majorGridlines/>
        <c:minorGridlines>
          <c:spPr>
            <a:ln w="6350"/>
          </c:spPr>
        </c:minorGridlines>
        <c:title>
          <c:tx>
            <c:rich>
              <a:bodyPr rot="-5400000" vert="horz"/>
              <a:lstStyle/>
              <a:p>
                <a:pPr algn="ctr">
                  <a:defRPr sz="20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2000" b="0" dirty="0">
                    <a:latin typeface="Arial" pitchFamily="34" charset="0"/>
                    <a:cs typeface="Arial" pitchFamily="34" charset="0"/>
                  </a:rPr>
                  <a:t>% Chance </a:t>
                </a:r>
                <a:r>
                  <a:rPr lang="en-US" sz="2000" b="0" dirty="0" smtClean="0">
                    <a:latin typeface="Arial" pitchFamily="34" charset="0"/>
                    <a:cs typeface="Arial" pitchFamily="34" charset="0"/>
                  </a:rPr>
                  <a:t>of Detecting </a:t>
                </a:r>
                <a:r>
                  <a:rPr lang="en-US" sz="2000" b="0" dirty="0">
                    <a:latin typeface="Arial" pitchFamily="34" charset="0"/>
                    <a:cs typeface="Arial" pitchFamily="34" charset="0"/>
                  </a:rPr>
                  <a:t>Exploit</a:t>
                </a:r>
              </a:p>
            </c:rich>
          </c:tx>
          <c:layout>
            <c:manualLayout>
              <c:xMode val="edge"/>
              <c:yMode val="edge"/>
              <c:x val="0"/>
              <c:y val="7.123159393211443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3243904"/>
        <c:crosses val="autoZero"/>
        <c:crossBetween val="between"/>
        <c:majorUnit val="20"/>
        <c:minorUnit val="10"/>
      </c:valAx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0.13774375425294061"/>
          <c:y val="0.11774453193350831"/>
          <c:w val="0.16717847769028871"/>
          <c:h val="0.45929601265595221"/>
        </c:manualLayout>
      </c:layout>
      <c:overlay val="1"/>
      <c:spPr>
        <a:solidFill>
          <a:schemeClr val="bg1"/>
        </a:solidFill>
        <a:ln w="6350">
          <a:solidFill>
            <a:prstClr val="black"/>
          </a:solidFill>
        </a:ln>
      </c:spPr>
      <c:txPr>
        <a:bodyPr/>
        <a:lstStyle/>
        <a:p>
          <a:pPr>
            <a:defRPr sz="20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5890776810794"/>
          <c:y val="4.1819553805774276E-2"/>
          <c:w val="0.87107208638393874"/>
          <c:h val="0.61818460192475944"/>
        </c:manualLayout>
      </c:layout>
      <c:barChart>
        <c:barDir val="col"/>
        <c:grouping val="clustered"/>
        <c:varyColors val="0"/>
        <c:ser>
          <c:idx val="1"/>
          <c:order val="1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Performance'!$B$36:$H$36,'Aggregate Performance'!$I$36,'Aggregate Performance'!$I$35,'Aggregate Performance'!$I$34,'Aggregate Performance'!$I$37,'Aggregate Performance'!$J$36:$V$36)</c:f>
                <c:numCache>
                  <c:formatCode>General</c:formatCode>
                  <c:ptCount val="24"/>
                  <c:pt idx="0">
                    <c:v>0.60014057388834385</c:v>
                  </c:pt>
                  <c:pt idx="1">
                    <c:v>7.5719464485833097</c:v>
                  </c:pt>
                  <c:pt idx="2">
                    <c:v>7.7473276616979536</c:v>
                  </c:pt>
                  <c:pt idx="3">
                    <c:v>7.9769840689368827</c:v>
                  </c:pt>
                  <c:pt idx="4">
                    <c:v>0.84348360696712754</c:v>
                  </c:pt>
                  <c:pt idx="5">
                    <c:v>0.53695244154114863</c:v>
                  </c:pt>
                  <c:pt idx="6">
                    <c:v>0.53437278527158605</c:v>
                  </c:pt>
                  <c:pt idx="11">
                    <c:v>0.19988156493283912</c:v>
                  </c:pt>
                  <c:pt idx="12">
                    <c:v>2.8795887073290585</c:v>
                  </c:pt>
                  <c:pt idx="13">
                    <c:v>3.5371761789673135</c:v>
                  </c:pt>
                  <c:pt idx="14">
                    <c:v>3.9625252150158934</c:v>
                  </c:pt>
                  <c:pt idx="15">
                    <c:v>1.9557789596527637</c:v>
                  </c:pt>
                  <c:pt idx="16">
                    <c:v>6.4025999340072942E-2</c:v>
                  </c:pt>
                  <c:pt idx="17">
                    <c:v>14.80295974301036</c:v>
                  </c:pt>
                  <c:pt idx="18">
                    <c:v>7.9619570900538594</c:v>
                  </c:pt>
                  <c:pt idx="19">
                    <c:v>10.696258194424072</c:v>
                  </c:pt>
                  <c:pt idx="20">
                    <c:v>11.103523303964716</c:v>
                  </c:pt>
                  <c:pt idx="21">
                    <c:v>1.0088501636862535</c:v>
                  </c:pt>
                  <c:pt idx="22">
                    <c:v>8.7819022087327223</c:v>
                  </c:pt>
                  <c:pt idx="23">
                    <c:v>19.746974307232602</c:v>
                  </c:pt>
                </c:numCache>
              </c:numRef>
            </c:plus>
            <c:minus>
              <c:numRef>
                <c:f>('Aggregate Performance'!$B$36:$H$36,'Aggregate Performance'!$I$36,'Aggregate Performance'!$I$35,'Aggregate Performance'!$I$34,'Aggregate Performance'!$I$37,'Aggregate Performance'!$J$36:$V$36)</c:f>
                <c:numCache>
                  <c:formatCode>General</c:formatCode>
                  <c:ptCount val="24"/>
                  <c:pt idx="0">
                    <c:v>0.60014057388834385</c:v>
                  </c:pt>
                  <c:pt idx="1">
                    <c:v>7.5719464485833097</c:v>
                  </c:pt>
                  <c:pt idx="2">
                    <c:v>7.7473276616979536</c:v>
                  </c:pt>
                  <c:pt idx="3">
                    <c:v>7.9769840689368827</c:v>
                  </c:pt>
                  <c:pt idx="4">
                    <c:v>0.84348360696712754</c:v>
                  </c:pt>
                  <c:pt idx="5">
                    <c:v>0.53695244154114863</c:v>
                  </c:pt>
                  <c:pt idx="6">
                    <c:v>0.53437278527158605</c:v>
                  </c:pt>
                  <c:pt idx="11">
                    <c:v>0.19988156493283912</c:v>
                  </c:pt>
                  <c:pt idx="12">
                    <c:v>2.8795887073290585</c:v>
                  </c:pt>
                  <c:pt idx="13">
                    <c:v>3.5371761789673135</c:v>
                  </c:pt>
                  <c:pt idx="14">
                    <c:v>3.9625252150158934</c:v>
                  </c:pt>
                  <c:pt idx="15">
                    <c:v>1.9557789596527637</c:v>
                  </c:pt>
                  <c:pt idx="16">
                    <c:v>6.4025999340072942E-2</c:v>
                  </c:pt>
                  <c:pt idx="17">
                    <c:v>14.80295974301036</c:v>
                  </c:pt>
                  <c:pt idx="18">
                    <c:v>7.9619570900538594</c:v>
                  </c:pt>
                  <c:pt idx="19">
                    <c:v>10.696258194424072</c:v>
                  </c:pt>
                  <c:pt idx="20">
                    <c:v>11.103523303964716</c:v>
                  </c:pt>
                  <c:pt idx="21">
                    <c:v>1.0088501636862535</c:v>
                  </c:pt>
                  <c:pt idx="22">
                    <c:v>8.7819022087327223</c:v>
                  </c:pt>
                  <c:pt idx="23">
                    <c:v>19.746974307232602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Performance'!$B$27:$H$27,'Aggregate Performance'!$G$28,'Aggregate Performance'!$I$28,'Aggregate Performance'!$J$28,'Aggregate Performance'!$K$28,'Aggregate Performance'!$J$27:$V$27,'Aggregate Performance'!$U$28,'Aggregate Performance'!$W$28)</c:f>
              <c:numCache>
                <c:formatCode>General</c:formatCode>
                <c:ptCount val="26"/>
                <c:pt idx="0">
                  <c:v>48.14825581395349</c:v>
                </c:pt>
                <c:pt idx="1">
                  <c:v>98.429118773946342</c:v>
                </c:pt>
                <c:pt idx="2">
                  <c:v>261.20958083832335</c:v>
                </c:pt>
                <c:pt idx="3">
                  <c:v>278.48737083811716</c:v>
                </c:pt>
                <c:pt idx="4">
                  <c:v>121.33272394881169</c:v>
                </c:pt>
                <c:pt idx="5">
                  <c:v>28.040293040293037</c:v>
                </c:pt>
                <c:pt idx="6">
                  <c:v>23.549946865037192</c:v>
                </c:pt>
                <c:pt idx="8">
                  <c:v>83.210562117645637</c:v>
                </c:pt>
                <c:pt idx="11">
                  <c:v>28.465</c:v>
                </c:pt>
                <c:pt idx="12">
                  <c:v>119.35297105129509</c:v>
                </c:pt>
                <c:pt idx="13">
                  <c:v>103.96866410115447</c:v>
                </c:pt>
                <c:pt idx="14">
                  <c:v>80.058718861209954</c:v>
                </c:pt>
                <c:pt idx="15">
                  <c:v>123.46864991815529</c:v>
                </c:pt>
                <c:pt idx="16">
                  <c:v>5.3480959097320175</c:v>
                </c:pt>
                <c:pt idx="17">
                  <c:v>65.907216494845372</c:v>
                </c:pt>
                <c:pt idx="18">
                  <c:v>137.16427104722794</c:v>
                </c:pt>
                <c:pt idx="19">
                  <c:v>164.49390469154045</c:v>
                </c:pt>
                <c:pt idx="20">
                  <c:v>109.12324929971986</c:v>
                </c:pt>
                <c:pt idx="21">
                  <c:v>36.279111429595133</c:v>
                </c:pt>
                <c:pt idx="22">
                  <c:v>99.129722814498919</c:v>
                </c:pt>
                <c:pt idx="23">
                  <c:v>207.88528428093645</c:v>
                </c:pt>
                <c:pt idx="25">
                  <c:v>74.72605553996425</c:v>
                </c:pt>
              </c:numCache>
            </c:numRef>
          </c:val>
        </c:ser>
        <c:ser>
          <c:idx val="0"/>
          <c:order val="0"/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Performance'!$B$35:$H$35,'Aggregate Performance'!$I$37,'Aggregate Performance'!$I$36,'Aggregate Performance'!$I$35,'Aggregate Performance'!$I$34,'Aggregate Performance'!$J$35:$V$35)</c:f>
                <c:numCache>
                  <c:formatCode>General</c:formatCode>
                  <c:ptCount val="24"/>
                  <c:pt idx="0">
                    <c:v>0.14892766640463451</c:v>
                  </c:pt>
                  <c:pt idx="1">
                    <c:v>0.79500578545025025</c:v>
                  </c:pt>
                  <c:pt idx="2">
                    <c:v>0.54243884254589059</c:v>
                  </c:pt>
                  <c:pt idx="3">
                    <c:v>0.21149487520815904</c:v>
                  </c:pt>
                  <c:pt idx="4">
                    <c:v>0.13202614493545622</c:v>
                  </c:pt>
                  <c:pt idx="5">
                    <c:v>0.26825895486335732</c:v>
                  </c:pt>
                  <c:pt idx="6">
                    <c:v>2.6140044974006891</c:v>
                  </c:pt>
                  <c:pt idx="11">
                    <c:v>0.15679999999999988</c:v>
                  </c:pt>
                  <c:pt idx="12">
                    <c:v>1.915007628650029</c:v>
                  </c:pt>
                  <c:pt idx="13">
                    <c:v>0.7769639921205217</c:v>
                  </c:pt>
                  <c:pt idx="14">
                    <c:v>3.8871783772687789</c:v>
                  </c:pt>
                  <c:pt idx="15">
                    <c:v>1.7019700168043845</c:v>
                  </c:pt>
                  <c:pt idx="16">
                    <c:v>9.0658722837491795E-3</c:v>
                  </c:pt>
                  <c:pt idx="17">
                    <c:v>11.32602875363726</c:v>
                  </c:pt>
                  <c:pt idx="18">
                    <c:v>6.4565937637076063</c:v>
                  </c:pt>
                  <c:pt idx="19">
                    <c:v>36.581325576574059</c:v>
                  </c:pt>
                  <c:pt idx="20">
                    <c:v>5.616027611897171</c:v>
                  </c:pt>
                  <c:pt idx="21">
                    <c:v>0.52737345013721038</c:v>
                  </c:pt>
                  <c:pt idx="22">
                    <c:v>9.8166820199237801</c:v>
                  </c:pt>
                  <c:pt idx="23">
                    <c:v>28.529422613091405</c:v>
                  </c:pt>
                </c:numCache>
              </c:numRef>
            </c:plus>
            <c:minus>
              <c:numRef>
                <c:f>('Aggregate Performance'!$B$35:$H$35,'Aggregate Performance'!$I$37,'Aggregate Performance'!$I$36,'Aggregate Performance'!$I$35,'Aggregate Performance'!$I$34,'Aggregate Performance'!$J$35:$V$35)</c:f>
                <c:numCache>
                  <c:formatCode>General</c:formatCode>
                  <c:ptCount val="24"/>
                  <c:pt idx="0">
                    <c:v>0.14892766640463451</c:v>
                  </c:pt>
                  <c:pt idx="1">
                    <c:v>0.79500578545025025</c:v>
                  </c:pt>
                  <c:pt idx="2">
                    <c:v>0.54243884254589059</c:v>
                  </c:pt>
                  <c:pt idx="3">
                    <c:v>0.21149487520815904</c:v>
                  </c:pt>
                  <c:pt idx="4">
                    <c:v>0.13202614493545622</c:v>
                  </c:pt>
                  <c:pt idx="5">
                    <c:v>0.26825895486335732</c:v>
                  </c:pt>
                  <c:pt idx="6">
                    <c:v>2.6140044974006891</c:v>
                  </c:pt>
                  <c:pt idx="11">
                    <c:v>0.15679999999999988</c:v>
                  </c:pt>
                  <c:pt idx="12">
                    <c:v>1.915007628650029</c:v>
                  </c:pt>
                  <c:pt idx="13">
                    <c:v>0.7769639921205217</c:v>
                  </c:pt>
                  <c:pt idx="14">
                    <c:v>3.8871783772687789</c:v>
                  </c:pt>
                  <c:pt idx="15">
                    <c:v>1.7019700168043845</c:v>
                  </c:pt>
                  <c:pt idx="16">
                    <c:v>9.0658722837491795E-3</c:v>
                  </c:pt>
                  <c:pt idx="17">
                    <c:v>11.32602875363726</c:v>
                  </c:pt>
                  <c:pt idx="18">
                    <c:v>6.4565937637076063</c:v>
                  </c:pt>
                  <c:pt idx="19">
                    <c:v>36.581325576574059</c:v>
                  </c:pt>
                  <c:pt idx="20">
                    <c:v>5.616027611897171</c:v>
                  </c:pt>
                  <c:pt idx="21">
                    <c:v>0.52737345013721038</c:v>
                  </c:pt>
                  <c:pt idx="22">
                    <c:v>9.8166820199237801</c:v>
                  </c:pt>
                  <c:pt idx="23">
                    <c:v>28.529422613091405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Performance'!$B$25:$H$25,'Aggregate Performance'!$G$26,'Aggregate Performance'!$I$26,'Aggregate Performance'!$J$26,'Aggregate Performance'!$K$26,'Aggregate Performance'!$J$25:$V$25,'Aggregate Performance'!$U$26,'Aggregate Performance'!$W$26)</c:f>
              <c:numCache>
                <c:formatCode>General</c:formatCode>
                <c:ptCount val="26"/>
                <c:pt idx="0">
                  <c:v>6.2238372093023244</c:v>
                </c:pt>
                <c:pt idx="1">
                  <c:v>12.140996168582374</c:v>
                </c:pt>
                <c:pt idx="2">
                  <c:v>16.640718562874252</c:v>
                </c:pt>
                <c:pt idx="3">
                  <c:v>5.4552238805970159</c:v>
                </c:pt>
                <c:pt idx="4">
                  <c:v>10.76691042047532</c:v>
                </c:pt>
                <c:pt idx="5">
                  <c:v>8.8600732600732588</c:v>
                </c:pt>
                <c:pt idx="6">
                  <c:v>4.3034006376195535</c:v>
                </c:pt>
                <c:pt idx="8">
                  <c:v>8.3440475534631382</c:v>
                </c:pt>
                <c:pt idx="11">
                  <c:v>5.4399999999999986</c:v>
                </c:pt>
                <c:pt idx="12">
                  <c:v>15.547486033519554</c:v>
                </c:pt>
                <c:pt idx="13">
                  <c:v>21.312809235843869</c:v>
                </c:pt>
                <c:pt idx="14">
                  <c:v>24.185053380782914</c:v>
                </c:pt>
                <c:pt idx="15">
                  <c:v>9.1783502953526437</c:v>
                </c:pt>
                <c:pt idx="16">
                  <c:v>3.3791255289139639</c:v>
                </c:pt>
                <c:pt idx="17">
                  <c:v>29.842783505154639</c:v>
                </c:pt>
                <c:pt idx="18">
                  <c:v>58.328542094455848</c:v>
                </c:pt>
                <c:pt idx="19">
                  <c:v>134.57874645979558</c:v>
                </c:pt>
                <c:pt idx="20">
                  <c:v>34.271988795518205</c:v>
                </c:pt>
                <c:pt idx="21">
                  <c:v>17.05087782156933</c:v>
                </c:pt>
                <c:pt idx="22">
                  <c:v>53.734754797441369</c:v>
                </c:pt>
                <c:pt idx="23">
                  <c:v>168.58639910813827</c:v>
                </c:pt>
                <c:pt idx="25">
                  <c:v>25.227999424223441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axId val="95640576"/>
        <c:axId val="297442624"/>
      </c:barChart>
      <c:catAx>
        <c:axId val="95640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297442624"/>
        <c:crosses val="autoZero"/>
        <c:auto val="1"/>
        <c:lblAlgn val="ctr"/>
        <c:lblOffset val="100"/>
        <c:noMultiLvlLbl val="0"/>
      </c:catAx>
      <c:valAx>
        <c:axId val="297442624"/>
        <c:scaling>
          <c:orientation val="minMax"/>
          <c:max val="3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Race Detector Slowdown (x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8.771929824561403E-3"/>
              <c:y val="2.9306649168853887E-3"/>
            </c:manualLayout>
          </c:layout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5640576"/>
        <c:crosses val="autoZero"/>
        <c:crossBetween val="between"/>
        <c:minorUnit val="25"/>
      </c:valAx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Table!$E$3:$E$6</c:f>
              <c:strCache>
                <c:ptCount val="4"/>
                <c:pt idx="0">
                  <c:v>netcat_transmit</c:v>
                </c:pt>
                <c:pt idx="1">
                  <c:v>netcat_receive</c:v>
                </c:pt>
                <c:pt idx="2">
                  <c:v>ssh_transmit</c:v>
                </c:pt>
                <c:pt idx="3">
                  <c:v>ssh_receive</c:v>
                </c:pt>
              </c:strCache>
            </c:strRef>
          </c:cat>
          <c:val>
            <c:numRef>
              <c:f>Table!$F$3:$F$6</c:f>
              <c:numCache>
                <c:formatCode>General</c:formatCode>
                <c:ptCount val="4"/>
                <c:pt idx="0">
                  <c:v>164.18397626112758</c:v>
                </c:pt>
                <c:pt idx="1">
                  <c:v>13.164835164835164</c:v>
                </c:pt>
                <c:pt idx="2">
                  <c:v>130.41884816753927</c:v>
                </c:pt>
                <c:pt idx="3">
                  <c:v>113.98843930635839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987776"/>
        <c:axId val="100263616"/>
      </c:barChart>
      <c:catAx>
        <c:axId val="246987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263616"/>
        <c:crosses val="autoZero"/>
        <c:auto val="1"/>
        <c:lblAlgn val="ctr"/>
        <c:lblOffset val="100"/>
        <c:noMultiLvlLbl val="0"/>
      </c:catAx>
      <c:valAx>
        <c:axId val="100263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Slowdown 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46987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2089607220151"/>
          <c:y val="4.1819553805774276E-2"/>
          <c:w val="0.86814810977575174"/>
          <c:h val="0.6181846019247594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Performance'!$B$36:$H$36,'Aggregate Performance'!$I$36,'Aggregate Performance'!$I$35,'Aggregate Performance'!$I$34,'Aggregate Performance'!$I$37,'Aggregate Performance'!$J$36:$V$36)</c:f>
                <c:numCache>
                  <c:formatCode>General</c:formatCode>
                  <c:ptCount val="24"/>
                  <c:pt idx="0">
                    <c:v>0.60014057388834385</c:v>
                  </c:pt>
                  <c:pt idx="1">
                    <c:v>7.5719464485833106</c:v>
                  </c:pt>
                  <c:pt idx="2">
                    <c:v>7.7473276616979527</c:v>
                  </c:pt>
                  <c:pt idx="3">
                    <c:v>7.9769840689368818</c:v>
                  </c:pt>
                  <c:pt idx="4">
                    <c:v>0.84348360696712754</c:v>
                  </c:pt>
                  <c:pt idx="5">
                    <c:v>0.53695244154114852</c:v>
                  </c:pt>
                  <c:pt idx="6">
                    <c:v>0.53437278527158594</c:v>
                  </c:pt>
                  <c:pt idx="11">
                    <c:v>0.19988156493283915</c:v>
                  </c:pt>
                  <c:pt idx="12">
                    <c:v>2.8795887073290585</c:v>
                  </c:pt>
                  <c:pt idx="13">
                    <c:v>3.5371761789673144</c:v>
                  </c:pt>
                  <c:pt idx="14">
                    <c:v>3.9625252150158934</c:v>
                  </c:pt>
                  <c:pt idx="15">
                    <c:v>1.9557789596527637</c:v>
                  </c:pt>
                  <c:pt idx="16">
                    <c:v>6.4025999340072956E-2</c:v>
                  </c:pt>
                  <c:pt idx="17">
                    <c:v>14.80295974301036</c:v>
                  </c:pt>
                  <c:pt idx="18">
                    <c:v>7.9619570900538594</c:v>
                  </c:pt>
                  <c:pt idx="19">
                    <c:v>10.69625819442407</c:v>
                  </c:pt>
                  <c:pt idx="20">
                    <c:v>11.103523303964716</c:v>
                  </c:pt>
                  <c:pt idx="21">
                    <c:v>1.0088501636862539</c:v>
                  </c:pt>
                  <c:pt idx="22">
                    <c:v>8.7819022087327205</c:v>
                  </c:pt>
                  <c:pt idx="23">
                    <c:v>19.746974307232605</c:v>
                  </c:pt>
                </c:numCache>
              </c:numRef>
            </c:plus>
            <c:minus>
              <c:numRef>
                <c:f>('Aggregate Performance'!$B$36:$H$36,'Aggregate Performance'!$I$36,'Aggregate Performance'!$I$35,'Aggregate Performance'!$I$34,'Aggregate Performance'!$I$37,'Aggregate Performance'!$J$36:$V$36)</c:f>
                <c:numCache>
                  <c:formatCode>General</c:formatCode>
                  <c:ptCount val="24"/>
                  <c:pt idx="0">
                    <c:v>0.60014057388834385</c:v>
                  </c:pt>
                  <c:pt idx="1">
                    <c:v>7.5719464485833106</c:v>
                  </c:pt>
                  <c:pt idx="2">
                    <c:v>7.7473276616979527</c:v>
                  </c:pt>
                  <c:pt idx="3">
                    <c:v>7.9769840689368818</c:v>
                  </c:pt>
                  <c:pt idx="4">
                    <c:v>0.84348360696712754</c:v>
                  </c:pt>
                  <c:pt idx="5">
                    <c:v>0.53695244154114852</c:v>
                  </c:pt>
                  <c:pt idx="6">
                    <c:v>0.53437278527158594</c:v>
                  </c:pt>
                  <c:pt idx="11">
                    <c:v>0.19988156493283915</c:v>
                  </c:pt>
                  <c:pt idx="12">
                    <c:v>2.8795887073290585</c:v>
                  </c:pt>
                  <c:pt idx="13">
                    <c:v>3.5371761789673144</c:v>
                  </c:pt>
                  <c:pt idx="14">
                    <c:v>3.9625252150158934</c:v>
                  </c:pt>
                  <c:pt idx="15">
                    <c:v>1.9557789596527637</c:v>
                  </c:pt>
                  <c:pt idx="16">
                    <c:v>6.4025999340072956E-2</c:v>
                  </c:pt>
                  <c:pt idx="17">
                    <c:v>14.80295974301036</c:v>
                  </c:pt>
                  <c:pt idx="18">
                    <c:v>7.9619570900538594</c:v>
                  </c:pt>
                  <c:pt idx="19">
                    <c:v>10.69625819442407</c:v>
                  </c:pt>
                  <c:pt idx="20">
                    <c:v>11.103523303964716</c:v>
                  </c:pt>
                  <c:pt idx="21">
                    <c:v>1.0088501636862539</c:v>
                  </c:pt>
                  <c:pt idx="22">
                    <c:v>8.7819022087327205</c:v>
                  </c:pt>
                  <c:pt idx="23">
                    <c:v>19.746974307232605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Performance'!$B$27:$H$27,'Aggregate Performance'!$G$28,'Aggregate Performance'!$I$28,'Aggregate Performance'!$J$28,'Aggregate Performance'!$K$28,'Aggregate Performance'!$J$27:$V$27,'Aggregate Performance'!$U$28,'Aggregate Performance'!$W$28)</c:f>
              <c:numCache>
                <c:formatCode>General</c:formatCode>
                <c:ptCount val="26"/>
                <c:pt idx="0">
                  <c:v>48.148255813953497</c:v>
                </c:pt>
                <c:pt idx="1">
                  <c:v>98.429118773946342</c:v>
                </c:pt>
                <c:pt idx="2">
                  <c:v>261.2095808383234</c:v>
                </c:pt>
                <c:pt idx="3">
                  <c:v>278.4873708381171</c:v>
                </c:pt>
                <c:pt idx="4">
                  <c:v>121.33272394881169</c:v>
                </c:pt>
                <c:pt idx="5">
                  <c:v>28.040293040293033</c:v>
                </c:pt>
                <c:pt idx="6">
                  <c:v>23.549946865037189</c:v>
                </c:pt>
                <c:pt idx="8">
                  <c:v>83.210562117645622</c:v>
                </c:pt>
                <c:pt idx="11">
                  <c:v>28.464999999999996</c:v>
                </c:pt>
                <c:pt idx="12">
                  <c:v>119.35297105129507</c:v>
                </c:pt>
                <c:pt idx="13">
                  <c:v>103.96866410115447</c:v>
                </c:pt>
                <c:pt idx="14">
                  <c:v>80.05871886120994</c:v>
                </c:pt>
                <c:pt idx="15">
                  <c:v>123.46864991815529</c:v>
                </c:pt>
                <c:pt idx="16">
                  <c:v>5.3480959097320175</c:v>
                </c:pt>
                <c:pt idx="17">
                  <c:v>65.9072164948454</c:v>
                </c:pt>
                <c:pt idx="18">
                  <c:v>137.16427104722794</c:v>
                </c:pt>
                <c:pt idx="19">
                  <c:v>164.49390469154039</c:v>
                </c:pt>
                <c:pt idx="20">
                  <c:v>109.12324929971986</c:v>
                </c:pt>
                <c:pt idx="21">
                  <c:v>36.279111429595133</c:v>
                </c:pt>
                <c:pt idx="22">
                  <c:v>99.129722814498891</c:v>
                </c:pt>
                <c:pt idx="23">
                  <c:v>207.88528428093647</c:v>
                </c:pt>
                <c:pt idx="25">
                  <c:v>74.72605553996425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60795904"/>
        <c:axId val="121823808"/>
      </c:barChart>
      <c:catAx>
        <c:axId val="260795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21823808"/>
        <c:crosses val="autoZero"/>
        <c:auto val="1"/>
        <c:lblAlgn val="ctr"/>
        <c:lblOffset val="100"/>
        <c:noMultiLvlLbl val="0"/>
      </c:catAx>
      <c:valAx>
        <c:axId val="121823808"/>
        <c:scaling>
          <c:orientation val="minMax"/>
          <c:max val="3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Race Detector Slowdown (x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8.771929824561403E-3"/>
              <c:y val="2.7777777777777779E-3"/>
            </c:manualLayout>
          </c:layout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60795904"/>
        <c:crosses val="autoZero"/>
        <c:crossBetween val="between"/>
        <c:majorUnit val="50"/>
        <c:minorUnit val="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44287885067"/>
          <c:y val="4.1819553805774276E-2"/>
          <c:w val="0.8688498641617165"/>
          <c:h val="0.6181846019247594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('Small (Fixed Code)'!$A$2:$A$11,'Small (Fixed Code)'!$A$13:$A$21)</c:f>
              <c:strCache>
                <c:ptCount val="19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7">
                  <c:v>blackscholes</c:v>
                </c:pt>
                <c:pt idx="8">
                  <c:v>bodytrack</c:v>
                </c:pt>
                <c:pt idx="9">
                  <c:v>facesim</c:v>
                </c:pt>
                <c:pt idx="10">
                  <c:v>freqmine</c:v>
                </c:pt>
                <c:pt idx="11">
                  <c:v>raytrace</c:v>
                </c:pt>
                <c:pt idx="12">
                  <c:v>swaptions</c:v>
                </c:pt>
                <c:pt idx="13">
                  <c:v>fluidanimate</c:v>
                </c:pt>
                <c:pt idx="14">
                  <c:v>vips</c:v>
                </c:pt>
                <c:pt idx="15">
                  <c:v>x264</c:v>
                </c:pt>
                <c:pt idx="16">
                  <c:v>canneal</c:v>
                </c:pt>
                <c:pt idx="17">
                  <c:v>dedup</c:v>
                </c:pt>
                <c:pt idx="18">
                  <c:v>streamcluster</c:v>
                </c:pt>
              </c:strCache>
            </c:strRef>
          </c:cat>
          <c:val>
            <c:numRef>
              <c:f>('Small (Fixed Code)'!$D$2:$D$11,'Small (Fixed Code)'!$D$13:$D$21)</c:f>
              <c:numCache>
                <c:formatCode>General</c:formatCode>
                <c:ptCount val="19"/>
                <c:pt idx="0">
                  <c:v>7.9849129047215541E-5</c:v>
                </c:pt>
                <c:pt idx="1">
                  <c:v>1.1519874427498382E-3</c:v>
                </c:pt>
                <c:pt idx="2">
                  <c:v>2.3675663361270421E-5</c:v>
                </c:pt>
                <c:pt idx="3">
                  <c:v>8.4682929251938981E-6</c:v>
                </c:pt>
                <c:pt idx="4">
                  <c:v>1.9398371665369972E-5</c:v>
                </c:pt>
                <c:pt idx="5">
                  <c:v>7.4787827429086077E-5</c:v>
                </c:pt>
                <c:pt idx="6">
                  <c:v>2.4551777943098041E-2</c:v>
                </c:pt>
                <c:pt idx="7">
                  <c:v>3.6514916284761375E-4</c:v>
                </c:pt>
                <c:pt idx="8">
                  <c:v>1.2407643771385803</c:v>
                </c:pt>
                <c:pt idx="9">
                  <c:v>0.24108791917752348</c:v>
                </c:pt>
                <c:pt idx="10">
                  <c:v>0.60988632060631109</c:v>
                </c:pt>
                <c:pt idx="11">
                  <c:v>6.7052952329806916E-4</c:v>
                </c:pt>
                <c:pt idx="12">
                  <c:v>0.22956050213278847</c:v>
                </c:pt>
                <c:pt idx="13">
                  <c:v>8.63464077317488E-2</c:v>
                </c:pt>
                <c:pt idx="14">
                  <c:v>0.54612704098329856</c:v>
                </c:pt>
                <c:pt idx="15">
                  <c:v>0.48583682761235425</c:v>
                </c:pt>
                <c:pt idx="16">
                  <c:v>0.19270514524978086</c:v>
                </c:pt>
                <c:pt idx="17">
                  <c:v>2.8840059856637938</c:v>
                </c:pt>
                <c:pt idx="18">
                  <c:v>0.18590640255475158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906240"/>
        <c:axId val="121829568"/>
      </c:barChart>
      <c:catAx>
        <c:axId val="272906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21829568"/>
        <c:crosses val="autoZero"/>
        <c:auto val="1"/>
        <c:lblAlgn val="ctr"/>
        <c:lblOffset val="100"/>
        <c:noMultiLvlLbl val="0"/>
      </c:catAx>
      <c:valAx>
        <c:axId val="121829568"/>
        <c:scaling>
          <c:orientation val="minMax"/>
          <c:max val="3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solidFill>
                      <a:schemeClr val="tx1"/>
                    </a:solidFill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% Write-Sharing Events</a:t>
                </a:r>
              </a:p>
            </c:rich>
          </c:tx>
          <c:layout>
            <c:manualLayout>
              <c:xMode val="edge"/>
              <c:yMode val="edge"/>
              <c:x val="8.771929824561403E-3"/>
              <c:y val="6.1043744531933508E-2"/>
            </c:manualLayout>
          </c:layout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72906240"/>
        <c:crosses val="autoZero"/>
        <c:crossBetween val="between"/>
        <c:majorUnit val="0.5"/>
        <c:min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0627618916057"/>
          <c:y val="4.1819553805774276E-2"/>
          <c:w val="0.8681627296587926"/>
          <c:h val="0.6181846019247594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Performance'!$B$37:$H$37,'Aggregate Performance'!$D$39,'Aggregate Performance'!$E$39,'Aggregate Performance'!$F$39,'Aggregate Performance'!$G$39,'Aggregate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plus>
            <c:minus>
              <c:numRef>
                <c:f>('Aggregate Performance'!$B$37:$H$37,'Aggregate Performance'!$C$39,'Aggregate Performance'!$D$39,'Aggregate Performance'!$E$39,'Aggregate Performance'!$F$39,'Aggregate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Performance'!$B$38:$H$38,'Aggregate Performance'!$G$39,'Aggregate Performance'!$I$39,'Aggregate Performance'!$J$39,'Aggregate Performance'!$K$39,'Aggregate Performance'!$J$38:$V$38,'Aggregate Performance'!$U$39,'Aggregate Performance'!$W$39)</c:f>
              <c:numCache>
                <c:formatCode>General</c:formatCode>
                <c:ptCount val="26"/>
                <c:pt idx="0">
                  <c:v>7.7361046240074751</c:v>
                </c:pt>
                <c:pt idx="1">
                  <c:v>8.1071699065892453</c:v>
                </c:pt>
                <c:pt idx="2">
                  <c:v>15.697013314141778</c:v>
                </c:pt>
                <c:pt idx="3">
                  <c:v>51.04966852572872</c:v>
                </c:pt>
                <c:pt idx="4">
                  <c:v>11.269038118685796</c:v>
                </c:pt>
                <c:pt idx="5">
                  <c:v>3.1647924590706134</c:v>
                </c:pt>
                <c:pt idx="6">
                  <c:v>5.4724040004938876</c:v>
                </c:pt>
                <c:pt idx="8">
                  <c:v>9.9724458165521455</c:v>
                </c:pt>
                <c:pt idx="11">
                  <c:v>5.232536764705884</c:v>
                </c:pt>
                <c:pt idx="12">
                  <c:v>7.6766733087250518</c:v>
                </c:pt>
                <c:pt idx="13">
                  <c:v>4.8782243087082131</c:v>
                </c:pt>
                <c:pt idx="14">
                  <c:v>3.3102560329605653</c:v>
                </c:pt>
                <c:pt idx="15">
                  <c:v>13.452161439150158</c:v>
                </c:pt>
                <c:pt idx="16">
                  <c:v>1.5826863678103347</c:v>
                </c:pt>
                <c:pt idx="17">
                  <c:v>2.2084808705414978</c:v>
                </c:pt>
                <c:pt idx="18">
                  <c:v>2.3515806519749352</c:v>
                </c:pt>
                <c:pt idx="19">
                  <c:v>1.2222873894926776</c:v>
                </c:pt>
                <c:pt idx="20">
                  <c:v>3.1840360928803193</c:v>
                </c:pt>
                <c:pt idx="21">
                  <c:v>2.1276975771711952</c:v>
                </c:pt>
                <c:pt idx="22">
                  <c:v>1.8447971557361433</c:v>
                </c:pt>
                <c:pt idx="23">
                  <c:v>1.2331082778960731</c:v>
                </c:pt>
                <c:pt idx="25">
                  <c:v>2.9620285890847824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1890816"/>
        <c:axId val="161288704"/>
      </c:barChart>
      <c:catAx>
        <c:axId val="81890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1288704"/>
        <c:crosses val="autoZero"/>
        <c:auto val="1"/>
        <c:lblAlgn val="ctr"/>
        <c:lblOffset val="100"/>
        <c:noMultiLvlLbl val="0"/>
      </c:catAx>
      <c:valAx>
        <c:axId val="161288704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Demand-driven Analysis Speedup (x</a:t>
                </a:r>
                <a:r>
                  <a:rPr lang="en-US" sz="1800" dirty="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1890816"/>
        <c:crosses val="autoZero"/>
        <c:crossBetween val="between"/>
        <c:majorUnit val="2"/>
        <c:minorUnit val="1"/>
      </c:valAx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0627618916057"/>
          <c:y val="4.1819553805774276E-2"/>
          <c:w val="0.8681627296587926"/>
          <c:h val="0.6181846019247594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Performance'!$B$37:$H$37,'Aggregate Performance'!$D$39,'Aggregate Performance'!$E$39,'Aggregate Performance'!$F$39,'Aggregate Performance'!$G$39,'Aggregate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plus>
            <c:minus>
              <c:numRef>
                <c:f>('Aggregate Performance'!$B$37:$H$37,'Aggregate Performance'!$C$39,'Aggregate Performance'!$D$39,'Aggregate Performance'!$E$39,'Aggregate Performance'!$F$39,'Aggregate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Performance'!$B$38:$H$38,'Aggregate Performance'!$G$39,'Aggregate Performance'!$I$39,'Aggregate Performance'!$J$39,'Aggregate Performance'!$K$39,'Aggregate Performance'!$J$38:$V$38,'Aggregate Performance'!$U$39,'Aggregate Performance'!$W$39)</c:f>
              <c:numCache>
                <c:formatCode>General</c:formatCode>
                <c:ptCount val="26"/>
                <c:pt idx="0">
                  <c:v>7.7361046240074751</c:v>
                </c:pt>
                <c:pt idx="1">
                  <c:v>8.1071699065892453</c:v>
                </c:pt>
                <c:pt idx="2">
                  <c:v>15.697013314141778</c:v>
                </c:pt>
                <c:pt idx="3">
                  <c:v>51.04966852572872</c:v>
                </c:pt>
                <c:pt idx="4">
                  <c:v>11.269038118685796</c:v>
                </c:pt>
                <c:pt idx="5">
                  <c:v>3.1647924590706134</c:v>
                </c:pt>
                <c:pt idx="6">
                  <c:v>5.4724040004938876</c:v>
                </c:pt>
                <c:pt idx="8">
                  <c:v>9.9724458165521455</c:v>
                </c:pt>
                <c:pt idx="11">
                  <c:v>5.232536764705884</c:v>
                </c:pt>
                <c:pt idx="12">
                  <c:v>7.6766733087250518</c:v>
                </c:pt>
                <c:pt idx="13">
                  <c:v>4.8782243087082131</c:v>
                </c:pt>
                <c:pt idx="14">
                  <c:v>3.3102560329605653</c:v>
                </c:pt>
                <c:pt idx="15">
                  <c:v>13.452161439150158</c:v>
                </c:pt>
                <c:pt idx="16">
                  <c:v>1.5826863678103347</c:v>
                </c:pt>
                <c:pt idx="17">
                  <c:v>2.2084808705414978</c:v>
                </c:pt>
                <c:pt idx="18">
                  <c:v>2.3515806519749352</c:v>
                </c:pt>
                <c:pt idx="19">
                  <c:v>1.2222873894926776</c:v>
                </c:pt>
                <c:pt idx="20">
                  <c:v>3.1840360928803193</c:v>
                </c:pt>
                <c:pt idx="21">
                  <c:v>2.1276975771711952</c:v>
                </c:pt>
                <c:pt idx="22">
                  <c:v>1.8447971557361433</c:v>
                </c:pt>
                <c:pt idx="23">
                  <c:v>1.2331082778960731</c:v>
                </c:pt>
                <c:pt idx="25">
                  <c:v>2.9620285890847824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2053120"/>
        <c:axId val="161290432"/>
      </c:barChart>
      <c:catAx>
        <c:axId val="82053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1290432"/>
        <c:crosses val="autoZero"/>
        <c:auto val="1"/>
        <c:lblAlgn val="ctr"/>
        <c:lblOffset val="100"/>
        <c:noMultiLvlLbl val="0"/>
      </c:catAx>
      <c:valAx>
        <c:axId val="161290432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b="1" i="0" baseline="0" dirty="0" smtClean="0">
                    <a:effectLst/>
                  </a:rPr>
                  <a:t>Demand-driven Analysis Speedup (x)</a:t>
                </a:r>
                <a:endParaRPr lang="en-US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2053120"/>
        <c:crosses val="autoZero"/>
        <c:crossBetween val="between"/>
        <c:majorUnit val="2"/>
        <c:minorUnit val="1"/>
      </c:valAx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63500"/>
          </c:spPr>
          <c:marker>
            <c:symbol val="none"/>
          </c:marker>
          <c:cat>
            <c:numRef>
              <c:f>Sheet1!$A$1:$A$101</c:f>
              <c:numCache>
                <c:formatCode>General</c:formatCode>
                <c:ptCount val="101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cat>
          <c:val>
            <c:numRef>
              <c:f>Sheet1!$B$1:$B$5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52960"/>
        <c:axId val="161313856"/>
      </c:lineChart>
      <c:catAx>
        <c:axId val="821529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baseline="0" dirty="0" smtClean="0"/>
                  <a:t>Overhead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1313856"/>
        <c:crosses val="autoZero"/>
        <c:auto val="1"/>
        <c:lblAlgn val="ctr"/>
        <c:lblOffset val="100"/>
        <c:noMultiLvlLbl val="0"/>
      </c:catAx>
      <c:valAx>
        <c:axId val="161313856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Ideal</a:t>
                </a:r>
                <a:br>
                  <a:rPr lang="en-US" sz="2000" dirty="0" smtClean="0"/>
                </a:br>
                <a:r>
                  <a:rPr lang="en-US" sz="2000" dirty="0" smtClean="0"/>
                  <a:t>Detection </a:t>
                </a:r>
                <a:r>
                  <a:rPr lang="en-US" sz="2000" dirty="0"/>
                  <a:t>Accuracy </a:t>
                </a:r>
                <a:r>
                  <a:rPr lang="en-US" sz="2000" dirty="0" smtClean="0"/>
                  <a:t>(%)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152960"/>
        <c:crosses val="autoZero"/>
        <c:crossBetween val="midCat"/>
        <c:majorUnit val="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63500"/>
          </c:spPr>
          <c:marker>
            <c:symbol val="none"/>
          </c:marker>
          <c:cat>
            <c:numRef>
              <c:f>Sheet1!$A$1:$A$101</c:f>
              <c:numCache>
                <c:formatCode>General</c:formatCode>
                <c:ptCount val="101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cat>
          <c:val>
            <c:numRef>
              <c:f>Sheet1!$B$1:$B$5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76000"/>
        <c:axId val="182505984"/>
      </c:lineChart>
      <c:catAx>
        <c:axId val="821760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baseline="0" dirty="0" smtClean="0"/>
                  <a:t>Overhead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2505984"/>
        <c:crosses val="autoZero"/>
        <c:auto val="1"/>
        <c:lblAlgn val="ctr"/>
        <c:lblOffset val="100"/>
        <c:noMultiLvlLbl val="0"/>
      </c:catAx>
      <c:valAx>
        <c:axId val="18250598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Ideal</a:t>
                </a:r>
                <a:br>
                  <a:rPr lang="en-US" sz="2000" dirty="0" smtClean="0"/>
                </a:br>
                <a:r>
                  <a:rPr lang="en-US" sz="2000" dirty="0" smtClean="0"/>
                  <a:t>Detection </a:t>
                </a:r>
                <a:r>
                  <a:rPr lang="en-US" sz="2000" dirty="0"/>
                  <a:t>Accuracy </a:t>
                </a:r>
                <a:r>
                  <a:rPr lang="en-US" sz="2000" dirty="0" smtClean="0"/>
                  <a:t>(%)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176000"/>
        <c:crosses val="autoZero"/>
        <c:crossBetween val="midCat"/>
        <c:majorUnit val="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14485165794065"/>
          <c:y val="4.7619047619047616E-2"/>
          <c:w val="0.81675392670157065"/>
          <c:h val="0.74404761904761907"/>
        </c:manualLayout>
      </c:layout>
      <c:scatterChart>
        <c:scatterStyle val="lineMarker"/>
        <c:varyColors val="0"/>
        <c:ser>
          <c:idx val="0"/>
          <c:order val="0"/>
          <c:spPr>
            <a:ln w="50800">
              <a:solidFill>
                <a:prstClr val="black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'SSH Into DUT'!$G$48:$G$58</c:f>
                <c:numCache>
                  <c:formatCode>General</c:formatCode>
                  <c:ptCount val="11"/>
                  <c:pt idx="0">
                    <c:v>0.2062167333333278</c:v>
                  </c:pt>
                  <c:pt idx="1">
                    <c:v>0.25178993333333466</c:v>
                  </c:pt>
                  <c:pt idx="2">
                    <c:v>0.27333781333333107</c:v>
                  </c:pt>
                  <c:pt idx="3">
                    <c:v>0.24146734333333164</c:v>
                  </c:pt>
                  <c:pt idx="4">
                    <c:v>0.20050358714285643</c:v>
                  </c:pt>
                  <c:pt idx="5">
                    <c:v>0.20341883899999935</c:v>
                  </c:pt>
                  <c:pt idx="6">
                    <c:v>0.15600885833333233</c:v>
                  </c:pt>
                  <c:pt idx="7">
                    <c:v>0.12890646299999897</c:v>
                  </c:pt>
                  <c:pt idx="8">
                    <c:v>0.1100866840000001</c:v>
                  </c:pt>
                  <c:pt idx="9">
                    <c:v>3.199796515384612E-2</c:v>
                  </c:pt>
                  <c:pt idx="10">
                    <c:v>1.5312035714285799E-3</c:v>
                  </c:pt>
                </c:numCache>
              </c:numRef>
            </c:plus>
            <c:minus>
              <c:numRef>
                <c:f>'SSH Into DUT'!$F$48:$F$58</c:f>
                <c:numCache>
                  <c:formatCode>General</c:formatCode>
                  <c:ptCount val="11"/>
                  <c:pt idx="0">
                    <c:v>0.20621672666667124</c:v>
                  </c:pt>
                  <c:pt idx="1">
                    <c:v>0.25178992666666744</c:v>
                  </c:pt>
                  <c:pt idx="2">
                    <c:v>0.27333780666666918</c:v>
                  </c:pt>
                  <c:pt idx="3">
                    <c:v>0.24146733666666798</c:v>
                  </c:pt>
                  <c:pt idx="4">
                    <c:v>0.20050359285714414</c:v>
                  </c:pt>
                  <c:pt idx="5">
                    <c:v>0.20341883900000113</c:v>
                  </c:pt>
                  <c:pt idx="6">
                    <c:v>0.15600885766666739</c:v>
                  </c:pt>
                  <c:pt idx="7">
                    <c:v>0.12890646300000075</c:v>
                  </c:pt>
                  <c:pt idx="8">
                    <c:v>0.11008668399999966</c:v>
                  </c:pt>
                  <c:pt idx="9">
                    <c:v>3.1997964846153859E-2</c:v>
                  </c:pt>
                  <c:pt idx="10">
                    <c:v>1.5312044285714366E-3</c:v>
                  </c:pt>
                </c:numCache>
              </c:numRef>
            </c:minus>
            <c:spPr>
              <a:ln w="38100">
                <a:solidFill>
                  <a:srgbClr val="333333"/>
                </a:solidFill>
                <a:prstDash val="solid"/>
              </a:ln>
            </c:spPr>
          </c:errBars>
          <c:xVal>
            <c:numRef>
              <c:f>'SSH Into DUT'!$A$48:$A$58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'SSH Into DUT'!$B$48:$B$58</c:f>
              <c:numCache>
                <c:formatCode>General</c:formatCode>
                <c:ptCount val="11"/>
                <c:pt idx="0">
                  <c:v>19.673866666666672</c:v>
                </c:pt>
                <c:pt idx="1">
                  <c:v>16.891666666666666</c:v>
                </c:pt>
                <c:pt idx="2">
                  <c:v>15.167066666666669</c:v>
                </c:pt>
                <c:pt idx="3">
                  <c:v>13.031466666666669</c:v>
                </c:pt>
                <c:pt idx="4">
                  <c:v>10.979357142857143</c:v>
                </c:pt>
                <c:pt idx="5">
                  <c:v>8.8668000000000013</c:v>
                </c:pt>
                <c:pt idx="6">
                  <c:v>6.5110666666666672</c:v>
                </c:pt>
                <c:pt idx="7">
                  <c:v>4.1898000000000009</c:v>
                </c:pt>
                <c:pt idx="8">
                  <c:v>1.9419999999999997</c:v>
                </c:pt>
                <c:pt idx="9">
                  <c:v>0.40484615384615386</c:v>
                </c:pt>
                <c:pt idx="10">
                  <c:v>0.17342857142857143</c:v>
                </c:pt>
              </c:numCache>
            </c:numRef>
          </c:yVal>
          <c:smooth val="0"/>
        </c:ser>
        <c:ser>
          <c:idx val="1"/>
          <c:order val="1"/>
          <c:spPr>
            <a:ln w="50800">
              <a:prstDash val="sysDash"/>
            </a:ln>
          </c:spPr>
          <c:marker>
            <c:symbol val="none"/>
          </c:marker>
          <c:xVal>
            <c:numRef>
              <c:f>'SSH Into DUT'!$A$61:$A$62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'SSH Into DUT'!$B$61:$B$62</c:f>
              <c:numCache>
                <c:formatCode>General</c:formatCode>
                <c:ptCount val="2"/>
                <c:pt idx="0">
                  <c:v>19.719200000000001</c:v>
                </c:pt>
                <c:pt idx="1">
                  <c:v>19.719200000000001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968640"/>
        <c:axId val="297186368"/>
      </c:scatterChart>
      <c:valAx>
        <c:axId val="290968640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b="0" i="0" baseline="0" dirty="0" smtClean="0">
                    <a:latin typeface="Arial" pitchFamily="34" charset="0"/>
                    <a:cs typeface="Arial" pitchFamily="34" charset="0"/>
                  </a:rPr>
                  <a:t>Maximum % Time in Analysis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34513246819757287"/>
              <c:y val="0.91964285714285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7186368"/>
        <c:crosses val="autoZero"/>
        <c:crossBetween val="midCat"/>
        <c:majorUnit val="20"/>
      </c:valAx>
      <c:valAx>
        <c:axId val="297186368"/>
        <c:scaling>
          <c:orientation val="minMax"/>
          <c:max val="2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b="0" i="0" baseline="0">
                    <a:latin typeface="Arial" pitchFamily="34" charset="0"/>
                    <a:cs typeface="Arial" pitchFamily="34" charset="0"/>
                  </a:rPr>
                  <a:t>Throughput (MB/s)</a:t>
                </a:r>
                <a:endParaRPr lang="en-US" sz="2400" b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1.0273715785526808E-3"/>
              <c:y val="0.182005061867266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90968640"/>
        <c:crosses val="autoZero"/>
        <c:crossBetween val="midCat"/>
        <c:maj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9D29D-8310-4EDD-9298-96DFB7AF31C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C861F-453D-4B2F-BB18-AD0B2F5680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6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talk was given at VMware on December 1, 2011. (Thanks to Jim Chow). This is basically a mix of my CGO 2011 talk along with my ISCA 2011 talk. See those slides for detailed notes of what all the animations mean.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08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3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3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73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239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5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83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869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8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8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8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01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010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206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20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581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50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154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947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935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45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930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case the projector is clipping.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6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5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2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79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en-US" dirty="0" smtClean="0"/>
              <a:t>Title of Presentation</a:t>
            </a:r>
            <a:endParaRPr lang="en-US" alt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0" y="3429000"/>
            <a:ext cx="91440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 baseline="0"/>
            </a:lvl1pPr>
          </a:lstStyle>
          <a:p>
            <a:r>
              <a:rPr lang="en-US" altLang="en-US" dirty="0" smtClean="0"/>
              <a:t>Authors</a:t>
            </a:r>
            <a:endParaRPr lang="en-US" altLang="en-US" dirty="0"/>
          </a:p>
        </p:txBody>
      </p:sp>
      <p:sp>
        <p:nvSpPr>
          <p:cNvPr id="20583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038600"/>
            <a:ext cx="9144000" cy="1524000"/>
          </a:xfrm>
        </p:spPr>
        <p:txBody>
          <a:bodyPr/>
          <a:lstStyle>
            <a:lvl1pPr algn="ctr">
              <a:buNone/>
              <a:defRPr sz="2000" baseline="0"/>
            </a:lvl1pPr>
          </a:lstStyle>
          <a:p>
            <a:pPr lvl="0"/>
            <a:r>
              <a:rPr lang="en-US" dirty="0" smtClean="0"/>
              <a:t>Presentation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2E9FC7-48F1-444A-B9DB-2EAF8B39F4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C0CC0-907B-4EFB-9551-C839E9B3B7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19838"/>
            <a:ext cx="2133600" cy="46196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AC5898B9-ED2C-4925-9C9E-7644545534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C48A6C3-5D25-43E7-B229-76FED0D286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5D69C9-1510-470B-A70C-5DC55A57FD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8AADE0-43F2-45DA-AAC4-38BD0E9DB8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C43652-29FC-4863-885F-EF39FB6264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19838"/>
            <a:ext cx="2133600" cy="46196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AC5898B9-ED2C-4925-9C9E-7644545534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 descr="wordmark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24600"/>
            <a:ext cx="2632257" cy="310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0517CB-9D1E-4D5D-A1DD-C4CFF3EDCE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1D935E-CED4-4B22-B759-A7163D5AB4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0480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9838"/>
            <a:ext cx="2133600" cy="461962"/>
          </a:xfrm>
          <a:prstGeom prst="rect">
            <a:avLst/>
          </a:prstGeom>
        </p:spPr>
        <p:txBody>
          <a:bodyPr/>
          <a:lstStyle>
            <a:lvl1pPr algn="r">
              <a:defRPr sz="1600"/>
            </a:lvl1pPr>
          </a:lstStyle>
          <a:p>
            <a:fld id="{AC5898B9-ED2C-4925-9C9E-7644545534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2050" name="Picture 2" descr="C:\Users\jlgreathouse\Desktop\BlockM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6" y="6294985"/>
            <a:ext cx="533401" cy="36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image" Target="../media/image14.png"/><Relationship Id="rId5" Type="http://schemas.microsoft.com/office/2007/relationships/hdphoto" Target="../media/hdphoto1.wdp"/><Relationship Id="rId10" Type="http://schemas.openxmlformats.org/officeDocument/2006/relationships/image" Target="../media/image13.png"/><Relationship Id="rId4" Type="http://schemas.openxmlformats.org/officeDocument/2006/relationships/image" Target="../media/image19.jpe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2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jpeg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jpeg"/><Relationship Id="rId5" Type="http://schemas.openxmlformats.org/officeDocument/2006/relationships/image" Target="../media/image32.png"/><Relationship Id="rId4" Type="http://schemas.openxmlformats.org/officeDocument/2006/relationships/image" Target="../media/image12.jpeg"/><Relationship Id="rId9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8610600" cy="2743200"/>
          </a:xfrm>
        </p:spPr>
        <p:txBody>
          <a:bodyPr anchor="ctr"/>
          <a:lstStyle/>
          <a:p>
            <a:pPr algn="ctr"/>
            <a:r>
              <a:rPr lang="en-US" sz="5400" dirty="0" smtClean="0"/>
              <a:t>Accelerating Dynamic</a:t>
            </a:r>
            <a:br>
              <a:rPr lang="en-US" sz="5400" dirty="0" smtClean="0"/>
            </a:br>
            <a:r>
              <a:rPr lang="en-US" sz="5400" dirty="0" smtClean="0"/>
              <a:t>Software Analyses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1742364"/>
          </a:xfrm>
        </p:spPr>
        <p:txBody>
          <a:bodyPr anchor="ctr"/>
          <a:lstStyle/>
          <a:p>
            <a:r>
              <a:rPr lang="en-US" sz="2400" dirty="0" smtClean="0"/>
              <a:t>Joseph L. Greathouse</a:t>
            </a:r>
            <a:endParaRPr lang="en-US" sz="2400" dirty="0"/>
          </a:p>
          <a:p>
            <a:r>
              <a:rPr lang="en-US" sz="2400" dirty="0" smtClean="0"/>
              <a:t>Ph.D. Candidate</a:t>
            </a:r>
          </a:p>
          <a:p>
            <a:r>
              <a:rPr lang="en-US" sz="2400" dirty="0" smtClean="0"/>
              <a:t>Advanced Computer Architecture Laboratory</a:t>
            </a:r>
          </a:p>
          <a:p>
            <a:r>
              <a:rPr lang="en-US" sz="2400" dirty="0" smtClean="0"/>
              <a:t>University of Michigan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-26158" y="5704764"/>
            <a:ext cx="917015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defRPr sz="2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dirty="0" smtClean="0"/>
          </a:p>
          <a:p>
            <a:r>
              <a:rPr lang="en-US" sz="1800" dirty="0" smtClean="0"/>
              <a:t>December 1, 2011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346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Demand-Driven Dataflow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3652-29FC-4863-885F-EF39FB626472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Only Analyze Shadowed Data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14400" y="1884362"/>
            <a:ext cx="7315200" cy="2611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1447800" y="2829719"/>
            <a:ext cx="2743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Native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7957" y="3495775"/>
            <a:ext cx="1142886" cy="857164"/>
          </a:xfrm>
          <a:prstGeom prst="rect">
            <a:avLst/>
          </a:prstGeom>
          <a:noFill/>
        </p:spPr>
      </p:pic>
      <p:sp>
        <p:nvSpPr>
          <p:cNvPr id="23" name="Down Arrow 22"/>
          <p:cNvSpPr/>
          <p:nvPr/>
        </p:nvSpPr>
        <p:spPr bwMode="auto">
          <a:xfrm rot="10800000">
            <a:off x="4114800" y="4419599"/>
            <a:ext cx="457200" cy="914400"/>
          </a:xfrm>
          <a:prstGeom prst="downArrow">
            <a:avLst/>
          </a:prstGeom>
          <a:solidFill>
            <a:srgbClr val="FF0000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lumMod val="100000"/>
                  <a:alpha val="60000"/>
                </a:schemeClr>
              </a:gs>
              <a:gs pos="35000">
                <a:schemeClr val="dk1">
                  <a:tint val="37000"/>
                  <a:satMod val="300000"/>
                  <a:lumMod val="50000"/>
                  <a:lumOff val="50000"/>
                  <a:alpha val="60000"/>
                </a:schemeClr>
              </a:gs>
              <a:gs pos="100000">
                <a:schemeClr val="dk1">
                  <a:tint val="15000"/>
                  <a:satMod val="350000"/>
                  <a:lumMod val="0"/>
                  <a:lumOff val="100000"/>
                  <a:alpha val="6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Instrumented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Instrumented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pic>
        <p:nvPicPr>
          <p:cNvPr id="26" name="Picture 2" descr="C:\Users\jgreathx\AppData\Local\Microsoft\Windows\Temporary Internet Files\Content.IE5\1MI2RH4L\MC90043385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3157" y="3352914"/>
            <a:ext cx="1142886" cy="1142886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 bwMode="auto">
          <a:xfrm>
            <a:off x="914400" y="5257800"/>
            <a:ext cx="73152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</a:rPr>
              <a:t>Meta-Data Detection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37" y="1977826"/>
            <a:ext cx="560663" cy="85341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88" y="1977601"/>
            <a:ext cx="559815" cy="852118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2628900" y="3427476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628900" y="5021271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2598730" y="34290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Callout 30"/>
          <p:cNvSpPr/>
          <p:nvPr/>
        </p:nvSpPr>
        <p:spPr>
          <a:xfrm>
            <a:off x="3509470" y="4487969"/>
            <a:ext cx="2083281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Non-Shadowed Data</a:t>
            </a:r>
            <a:endParaRPr lang="en-US" b="1" dirty="0"/>
          </a:p>
        </p:txBody>
      </p:sp>
      <p:sp>
        <p:nvSpPr>
          <p:cNvPr id="32" name="Oval Callout 31"/>
          <p:cNvSpPr/>
          <p:nvPr/>
        </p:nvSpPr>
        <p:spPr>
          <a:xfrm>
            <a:off x="3433575" y="4487969"/>
            <a:ext cx="2235721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Shadowed Data</a:t>
            </a:r>
            <a:endParaRPr lang="en-US" b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399" y="3505200"/>
            <a:ext cx="1143000" cy="857250"/>
          </a:xfrm>
          <a:prstGeom prst="rect">
            <a:avLst/>
          </a:prstGeom>
        </p:spPr>
      </p:pic>
      <p:sp>
        <p:nvSpPr>
          <p:cNvPr id="34" name="Rounded Rectangle 33"/>
          <p:cNvSpPr/>
          <p:nvPr/>
        </p:nvSpPr>
        <p:spPr>
          <a:xfrm>
            <a:off x="4800600" y="33528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598730" y="3427475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276600" y="3962400"/>
            <a:ext cx="2209800" cy="419100"/>
          </a:xfrm>
          <a:prstGeom prst="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dk1"/>
                </a:solidFill>
                <a:latin typeface="+mn-lt"/>
              </a:rPr>
              <a:t>No meta-data</a:t>
            </a:r>
            <a:endParaRPr lang="en-US" sz="2400" b="1" dirty="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922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22685 L -3.33333E-6 -3.7037E-6 " pathEditMode="relative" rAng="0" ptsTypes="AA">
                                      <p:cBhvr>
                                        <p:cTn id="29" dur="1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21667 -2.22222E-6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27205 -0.004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94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3" grpId="0" animBg="1"/>
      <p:bldP spid="23" grpId="1" animBg="1"/>
      <p:bldP spid="25" grpId="0" animBg="1"/>
      <p:bldP spid="25" grpId="1" animBg="1"/>
      <p:bldP spid="19" grpId="0" animBg="1"/>
      <p:bldP spid="19" grpId="1" animBg="1"/>
      <p:bldP spid="19" grpId="2" animBg="1"/>
      <p:bldP spid="24" grpId="0" animBg="1"/>
      <p:bldP spid="24" grpId="1" animBg="1"/>
      <p:bldP spid="24" grpId="2" animBg="1"/>
      <p:bldP spid="29" grpId="0" animBg="1"/>
      <p:bldP spid="29" grpId="1" animBg="1"/>
      <p:bldP spid="29" grpId="2" animBg="1"/>
      <p:bldP spid="31" grpId="0" animBg="1"/>
      <p:bldP spid="31" grpId="1" animBg="1"/>
      <p:bldP spid="32" grpId="0" animBg="1"/>
      <p:bldP spid="32" grpId="1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28" grpId="0" animBg="1"/>
      <p:bldP spid="2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Meta-Data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3652-29FC-4863-885F-EF39FB626472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No additional overhead when no meta-data</a:t>
            </a:r>
          </a:p>
          <a:p>
            <a:pPr lvl="1"/>
            <a:r>
              <a:rPr lang="en-US" dirty="0" smtClean="0"/>
              <a:t>Needs hardware support</a:t>
            </a:r>
          </a:p>
          <a:p>
            <a:r>
              <a:rPr lang="en-US" dirty="0" smtClean="0"/>
              <a:t>Take a fault when touching shadowed data</a:t>
            </a:r>
          </a:p>
          <a:p>
            <a:r>
              <a:rPr lang="en-US" dirty="0" smtClean="0"/>
              <a:t>Solution: Virtual Memory Watchpoints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09470" y="3732582"/>
            <a:ext cx="227685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86320" y="3732581"/>
            <a:ext cx="227685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flipV="1">
            <a:off x="1991570" y="4719215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74147" y="5402270"/>
            <a:ext cx="1062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V→P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603941" y="4727260"/>
            <a:ext cx="1062530" cy="1206275"/>
            <a:chOff x="1574147" y="4719215"/>
            <a:chExt cx="1062530" cy="1206275"/>
          </a:xfrm>
        </p:grpSpPr>
        <p:sp>
          <p:nvSpPr>
            <p:cNvPr id="14" name="Down Arrow 13"/>
            <p:cNvSpPr/>
            <p:nvPr/>
          </p:nvSpPr>
          <p:spPr>
            <a:xfrm flipV="1">
              <a:off x="1991570" y="4719215"/>
              <a:ext cx="227685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74147" y="5402270"/>
              <a:ext cx="106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V→P</a:t>
              </a: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1232620" y="3732580"/>
            <a:ext cx="227685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839780" y="3732580"/>
            <a:ext cx="948687" cy="986635"/>
            <a:chOff x="1839780" y="3732580"/>
            <a:chExt cx="948687" cy="986635"/>
          </a:xfrm>
        </p:grpSpPr>
        <p:sp>
          <p:nvSpPr>
            <p:cNvPr id="20" name="Rounded Rectangle 19"/>
            <p:cNvSpPr/>
            <p:nvPr/>
          </p:nvSpPr>
          <p:spPr>
            <a:xfrm>
              <a:off x="1839780" y="3732580"/>
              <a:ext cx="379475" cy="98663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598730" y="3732580"/>
              <a:ext cx="189737" cy="98663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08516" y="4719214"/>
            <a:ext cx="1593794" cy="1637163"/>
            <a:chOff x="1556076" y="4719214"/>
            <a:chExt cx="1062530" cy="1637163"/>
          </a:xfrm>
        </p:grpSpPr>
        <p:sp>
          <p:nvSpPr>
            <p:cNvPr id="27" name="Down Arrow 26"/>
            <p:cNvSpPr/>
            <p:nvPr/>
          </p:nvSpPr>
          <p:spPr>
            <a:xfrm flipV="1">
              <a:off x="1973500" y="4719214"/>
              <a:ext cx="177689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56076" y="5402270"/>
              <a:ext cx="1062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FAULT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1232620" y="3732580"/>
            <a:ext cx="227685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9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0" grpId="1" animBg="1"/>
      <p:bldP spid="11" grpId="0"/>
      <p:bldP spid="11" grpId="1"/>
      <p:bldP spid="19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by Ho et 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lmbench</a:t>
            </a:r>
            <a:r>
              <a:rPr lang="en-US" dirty="0" smtClean="0"/>
              <a:t> Best Case Results: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Results when everything is tainted: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73070"/>
              </p:ext>
            </p:extLst>
          </p:nvPr>
        </p:nvGraphicFramePr>
        <p:xfrm>
          <a:off x="473670" y="1759310"/>
          <a:ext cx="8196660" cy="1371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098330"/>
                <a:gridCol w="40983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System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Slowdown (normalized)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Taint Analysis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101.7x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On-Demand Taint Analysis</a:t>
                      </a:r>
                      <a:endParaRPr lang="en-US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1.98x</a:t>
                      </a:r>
                      <a:endParaRPr lang="en-US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896760"/>
              </p:ext>
            </p:extLst>
          </p:nvPr>
        </p:nvGraphicFramePr>
        <p:xfrm>
          <a:off x="929039" y="3732580"/>
          <a:ext cx="7361815" cy="2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86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Problem Statement</a:t>
            </a:r>
          </a:p>
          <a:p>
            <a:pPr lvl="3"/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Background Information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Demand-Driven Dynamic Dataflow Analysis</a:t>
            </a:r>
          </a:p>
          <a:p>
            <a:pPr lvl="1"/>
            <a:endParaRPr lang="en-US" dirty="0" smtClean="0"/>
          </a:p>
          <a:p>
            <a:r>
              <a:rPr lang="en-US" dirty="0"/>
              <a:t>Proposed Solutions</a:t>
            </a:r>
          </a:p>
          <a:p>
            <a:pPr lvl="1"/>
            <a:r>
              <a:rPr lang="en-US" dirty="0"/>
              <a:t>Demand-Driven Data Race Detection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Sampling to Cap Maximum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3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Data Race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600" dirty="0" smtClean="0"/>
          </a:p>
          <a:p>
            <a:r>
              <a:rPr lang="en-US" dirty="0" smtClean="0"/>
              <a:t>Add checks around every memory access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Find inter-thread sharing events</a:t>
            </a:r>
          </a:p>
          <a:p>
            <a:endParaRPr lang="en-US" dirty="0" smtClean="0"/>
          </a:p>
          <a:p>
            <a:r>
              <a:rPr lang="en-US" dirty="0" smtClean="0"/>
              <a:t>Synchronization between write-shared accesses?</a:t>
            </a:r>
          </a:p>
          <a:p>
            <a:pPr lvl="1"/>
            <a:r>
              <a:rPr lang="en-US" sz="2800" dirty="0" smtClean="0"/>
              <a:t>No? Data race.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5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59573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36713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=large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213360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90500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=small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1905000" y="1636776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5334000" y="3444705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1219200" y="2038745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len1=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67840" y="2438855"/>
            <a:ext cx="2103120" cy="4023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ptr</a:t>
            </a:r>
            <a:r>
              <a:rPr lang="en-US" sz="2000" dirty="0" smtClean="0"/>
              <a:t>=</a:t>
            </a:r>
            <a:r>
              <a:rPr lang="en-US" sz="2000" dirty="0" err="1" smtClean="0"/>
              <a:t>malloc</a:t>
            </a:r>
            <a:r>
              <a:rPr lang="en-US" sz="2000" dirty="0" smtClean="0"/>
              <a:t>(len1);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1295400" y="2841195"/>
            <a:ext cx="30480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ptr</a:t>
            </a:r>
            <a:r>
              <a:rPr lang="en-US" sz="2000" dirty="0" smtClean="0"/>
              <a:t>, data1, len1)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648200" y="3849624"/>
            <a:ext cx="32004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len2=</a:t>
            </a:r>
            <a:r>
              <a:rPr lang="en-US" dirty="0" err="1" smtClean="0"/>
              <a:t>thread_local</a:t>
            </a:r>
            <a:r>
              <a:rPr lang="en-US" dirty="0" smtClean="0"/>
              <a:t>-</a:t>
            </a:r>
            <a:r>
              <a:rPr lang="en-US" dirty="0"/>
              <a:t>&gt;</a:t>
            </a:r>
            <a:r>
              <a:rPr lang="en-US" dirty="0" err="1"/>
              <a:t>mylen</a:t>
            </a:r>
            <a:r>
              <a:rPr lang="en-US" dirty="0"/>
              <a:t>;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96840" y="4254186"/>
            <a:ext cx="210312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 smtClean="0"/>
              <a:t>ptr</a:t>
            </a:r>
            <a:r>
              <a:rPr lang="en-US" dirty="0" smtClean="0"/>
              <a:t>=</a:t>
            </a:r>
            <a:r>
              <a:rPr lang="en-US" dirty="0" err="1" smtClean="0"/>
              <a:t>malloc</a:t>
            </a:r>
            <a:r>
              <a:rPr lang="en-US" dirty="0" smtClean="0"/>
              <a:t>(len2);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24400" y="4654296"/>
            <a:ext cx="30480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/>
              <a:t>memcpy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, data2</a:t>
            </a:r>
            <a:r>
              <a:rPr lang="en-US" dirty="0" smtClean="0"/>
              <a:t>, len2)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Data Race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18504"/>
            <a:ext cx="2133600" cy="461962"/>
          </a:xfrm>
        </p:spPr>
        <p:txBody>
          <a:bodyPr/>
          <a:lstStyle/>
          <a:p>
            <a:fld id="{AC5898B9-ED2C-4925-9C9E-7644545534BD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pic>
        <p:nvPicPr>
          <p:cNvPr id="1027" name="Picture 3" descr="C:\Users\jlgreathouse\AppData\Local\Microsoft\Windows\Temporary Internet Files\Content.IE5\QZ2QA16U\MC9004325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285920"/>
            <a:ext cx="611820" cy="6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151362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1493931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189367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1915961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269835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530" y="332841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2308447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231829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27157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ight Arrow 21"/>
          <p:cNvSpPr/>
          <p:nvPr/>
        </p:nvSpPr>
        <p:spPr>
          <a:xfrm rot="766155">
            <a:off x="2376093" y="3023662"/>
            <a:ext cx="3261705" cy="27561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983480" y="2189682"/>
            <a:ext cx="2529840" cy="46166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2400" kern="1200" dirty="0" err="1">
                <a:latin typeface="Arial" charset="0"/>
              </a:rPr>
              <a:t>p</a:t>
            </a:r>
            <a:r>
              <a:rPr lang="en-US" sz="2400" kern="1200" dirty="0" err="1" smtClean="0">
                <a:latin typeface="Arial" charset="0"/>
              </a:rPr>
              <a:t>tr</a:t>
            </a:r>
            <a:r>
              <a:rPr lang="en-US" sz="2400" kern="1200" dirty="0" smtClean="0">
                <a:latin typeface="Arial" charset="0"/>
              </a:rPr>
              <a:t> write-shared?</a:t>
            </a:r>
            <a:endParaRPr lang="en-US" sz="2400" kern="1200" dirty="0">
              <a:latin typeface="Arial" charset="0"/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 bwMode="auto">
          <a:xfrm>
            <a:off x="4962525" y="2179731"/>
            <a:ext cx="2529840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sz="2400" kern="1200" dirty="0" smtClean="0">
                <a:latin typeface="Arial" charset="0"/>
              </a:rPr>
              <a:t>Interleaved Synchronization?</a:t>
            </a:r>
            <a:endParaRPr lang="en-US" sz="2400" kern="1200" dirty="0">
              <a:latin typeface="Arial" charset="0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548599" y="1618488"/>
            <a:ext cx="201171" cy="340147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TIME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0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63" grpId="0" build="p" animBg="1"/>
      <p:bldP spid="63" grpId="1" build="p" animBg="1"/>
      <p:bldP spid="6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1219200" y="391456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 Race Detection is Slow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230461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</p:spTree>
    <p:extLst>
      <p:ext uri="{BB962C8B-B14F-4D97-AF65-F5344CB8AC3E}">
        <p14:creationId xmlns:p14="http://schemas.microsoft.com/office/powerpoint/2010/main" val="231674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Inter-thread Sharing is What’s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250" dirty="0" smtClean="0"/>
              <a:t>Data races ... </a:t>
            </a:r>
            <a:r>
              <a:rPr lang="en-US" sz="2250" dirty="0"/>
              <a:t>a</a:t>
            </a:r>
            <a:r>
              <a:rPr lang="en-US" sz="2250" dirty="0" smtClean="0"/>
              <a:t>re failures </a:t>
            </a:r>
            <a:r>
              <a:rPr lang="en-US" sz="2250" dirty="0"/>
              <a:t>in programs that </a:t>
            </a:r>
            <a:r>
              <a:rPr lang="en-US" sz="2250" b="1" dirty="0"/>
              <a:t>access and update </a:t>
            </a:r>
            <a:r>
              <a:rPr lang="en-US" sz="2250" b="1" dirty="0" smtClean="0"/>
              <a:t>shared data</a:t>
            </a:r>
            <a:r>
              <a:rPr lang="en-US" sz="2250" dirty="0" smtClean="0"/>
              <a:t> </a:t>
            </a:r>
            <a:r>
              <a:rPr lang="en-US" sz="2250" dirty="0"/>
              <a:t>in critical sections</a:t>
            </a:r>
            <a:r>
              <a:rPr lang="en-US" sz="2250" dirty="0" smtClean="0"/>
              <a:t>” – </a:t>
            </a:r>
            <a:r>
              <a:rPr lang="en-US" sz="2250" dirty="0" err="1" smtClean="0"/>
              <a:t>Netzer</a:t>
            </a:r>
            <a:r>
              <a:rPr lang="en-US" sz="2250" dirty="0" smtClean="0"/>
              <a:t> &amp; Miller, 1992</a:t>
            </a:r>
            <a:endParaRPr lang="en-US" sz="22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05000" y="2121395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0" y="3929324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2510494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len1=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67840" y="2923474"/>
            <a:ext cx="2103120" cy="4023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ptr</a:t>
            </a:r>
            <a:r>
              <a:rPr lang="en-US" sz="2000" dirty="0" smtClean="0"/>
              <a:t>=</a:t>
            </a:r>
            <a:r>
              <a:rPr lang="en-US" sz="2000" dirty="0" err="1" smtClean="0"/>
              <a:t>malloc</a:t>
            </a:r>
            <a:r>
              <a:rPr lang="en-US" sz="2000" dirty="0" smtClean="0"/>
              <a:t>(len1);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295400" y="3325814"/>
            <a:ext cx="30480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ptr</a:t>
            </a:r>
            <a:r>
              <a:rPr lang="en-US" sz="2000" dirty="0" smtClean="0"/>
              <a:t>, data1, len1)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648200" y="4334243"/>
            <a:ext cx="32004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len2=</a:t>
            </a:r>
            <a:r>
              <a:rPr lang="en-US" dirty="0" err="1" smtClean="0"/>
              <a:t>thread_local</a:t>
            </a:r>
            <a:r>
              <a:rPr lang="en-US" dirty="0" smtClean="0"/>
              <a:t>-</a:t>
            </a:r>
            <a:r>
              <a:rPr lang="en-US" dirty="0"/>
              <a:t>&gt;</a:t>
            </a:r>
            <a:r>
              <a:rPr lang="en-US" dirty="0" err="1"/>
              <a:t>mylen</a:t>
            </a:r>
            <a:r>
              <a:rPr lang="en-US" dirty="0"/>
              <a:t>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96840" y="4738805"/>
            <a:ext cx="210312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 smtClean="0"/>
              <a:t>ptr</a:t>
            </a:r>
            <a:r>
              <a:rPr lang="en-US" dirty="0" smtClean="0"/>
              <a:t>=</a:t>
            </a:r>
            <a:r>
              <a:rPr lang="en-US" dirty="0" err="1" smtClean="0"/>
              <a:t>malloc</a:t>
            </a:r>
            <a:r>
              <a:rPr lang="en-US" dirty="0" smtClean="0"/>
              <a:t>(len2);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24400" y="5138915"/>
            <a:ext cx="30480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memcpy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ptr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data2, len2)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4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201167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240058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280291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320038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830" y="381303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4852400" y="1870674"/>
            <a:ext cx="2816380" cy="914400"/>
          </a:xfrm>
          <a:prstGeom prst="wedgeEllipseCallout">
            <a:avLst>
              <a:gd name="adj1" fmla="val -53300"/>
              <a:gd name="adj2" fmla="val 4453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Thread-local data</a:t>
            </a:r>
          </a:p>
          <a:p>
            <a:pPr algn="ctr"/>
            <a:r>
              <a:rPr lang="en-US" b="1" dirty="0" smtClean="0"/>
              <a:t>NO SHARING</a:t>
            </a:r>
            <a:endParaRPr lang="en-US" b="1" dirty="0"/>
          </a:p>
        </p:txBody>
      </p:sp>
      <p:sp>
        <p:nvSpPr>
          <p:cNvPr id="57" name="Oval Callout 56"/>
          <p:cNvSpPr/>
          <p:nvPr/>
        </p:nvSpPr>
        <p:spPr>
          <a:xfrm>
            <a:off x="4956020" y="2825490"/>
            <a:ext cx="3337626" cy="1088028"/>
          </a:xfrm>
          <a:prstGeom prst="wedgeEllipseCallout">
            <a:avLst>
              <a:gd name="adj1" fmla="val -55065"/>
              <a:gd name="adj2" fmla="val 391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data</a:t>
            </a:r>
          </a:p>
          <a:p>
            <a:pPr algn="ctr"/>
            <a:r>
              <a:rPr lang="en-US" b="1" dirty="0" smtClean="0"/>
              <a:t>NO INTER-THREAD SHARING EVENTS</a:t>
            </a:r>
            <a:endParaRPr lang="en-US" b="1" dirty="0"/>
          </a:p>
        </p:txBody>
      </p:sp>
      <p:sp>
        <p:nvSpPr>
          <p:cNvPr id="59" name="Down Arrow 58"/>
          <p:cNvSpPr/>
          <p:nvPr/>
        </p:nvSpPr>
        <p:spPr bwMode="auto">
          <a:xfrm>
            <a:off x="548599" y="2011675"/>
            <a:ext cx="201171" cy="340147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TIME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 rot="766155">
            <a:off x="2376092" y="3496711"/>
            <a:ext cx="3261705" cy="27561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7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7" grpId="0" animBg="1"/>
      <p:bldP spid="57" grpId="1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Little Inter-Thread Sharing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213125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65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Demand-Driven Analysis!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77250" y="1905000"/>
            <a:ext cx="7452350" cy="2286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447800" y="2524919"/>
            <a:ext cx="2743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Multi-threaded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4953000" y="2057400"/>
            <a:ext cx="2743200" cy="192563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lumMod val="100000"/>
                  <a:alpha val="60000"/>
                </a:schemeClr>
              </a:gs>
              <a:gs pos="35000">
                <a:schemeClr val="dk1">
                  <a:tint val="37000"/>
                  <a:satMod val="300000"/>
                  <a:lumMod val="50000"/>
                  <a:lumOff val="50000"/>
                  <a:alpha val="60000"/>
                </a:schemeClr>
              </a:gs>
              <a:gs pos="100000">
                <a:schemeClr val="dk1">
                  <a:tint val="15000"/>
                  <a:satMod val="350000"/>
                  <a:lumMod val="0"/>
                  <a:lumOff val="100000"/>
                  <a:alpha val="6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Software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Race Detector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953000" y="2057400"/>
            <a:ext cx="2743200" cy="19256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Software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Race Detector</a:t>
            </a:r>
          </a:p>
        </p:txBody>
      </p:sp>
      <p:pic>
        <p:nvPicPr>
          <p:cNvPr id="11" name="Picture 2" descr="C:\Users\jgreathx\AppData\Local\Microsoft\Windows\Temporary Internet Files\Content.IE5\1MI2RH4L\MC90043385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3157" y="3048114"/>
            <a:ext cx="1142886" cy="1142886"/>
          </a:xfrm>
          <a:prstGeom prst="rect">
            <a:avLst/>
          </a:prstGeom>
          <a:noFill/>
        </p:spPr>
      </p:pic>
      <p:sp>
        <p:nvSpPr>
          <p:cNvPr id="15" name="Rounded Rectangle 14"/>
          <p:cNvSpPr/>
          <p:nvPr/>
        </p:nvSpPr>
        <p:spPr>
          <a:xfrm>
            <a:off x="1676400" y="3133825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628900" y="46482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52" y="2362199"/>
            <a:ext cx="1828800" cy="13716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52" y="2362199"/>
            <a:ext cx="1828800" cy="137160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6172200" y="46482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4800600" y="33528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125" y="2362314"/>
            <a:ext cx="1843548" cy="1371600"/>
          </a:xfrm>
          <a:prstGeom prst="rect">
            <a:avLst/>
          </a:prstGeom>
        </p:spPr>
      </p:pic>
      <p:sp>
        <p:nvSpPr>
          <p:cNvPr id="30" name="Oval Callout 29"/>
          <p:cNvSpPr/>
          <p:nvPr/>
        </p:nvSpPr>
        <p:spPr>
          <a:xfrm>
            <a:off x="3867905" y="3931925"/>
            <a:ext cx="1509283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Local Access</a:t>
            </a:r>
            <a:endParaRPr lang="en-US" b="1" dirty="0"/>
          </a:p>
        </p:txBody>
      </p:sp>
      <p:sp>
        <p:nvSpPr>
          <p:cNvPr id="31" name="Oval Callout 30"/>
          <p:cNvSpPr/>
          <p:nvPr/>
        </p:nvSpPr>
        <p:spPr>
          <a:xfrm>
            <a:off x="3543299" y="3931925"/>
            <a:ext cx="2235721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Inter-thread sharing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2628900" y="46482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676400" y="3133825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543299" y="313452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914400" y="4953000"/>
            <a:ext cx="73152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Inter-thread Sharing Monitor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47" y="1911325"/>
            <a:ext cx="560663" cy="85341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8" y="1911100"/>
            <a:ext cx="559815" cy="85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2 L -3.33333E-6 4.44444E-6 " pathEditMode="relative" rAng="0" ptsTypes="AA">
                                      <p:cBhvr>
                                        <p:cTn id="27" dur="1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2 L -3.33333E-6 4.44444E-6 " pathEditMode="relative" rAng="0" ptsTypes="AA">
                                      <p:cBhvr>
                                        <p:cTn id="54" dur="1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21667 -2.22222E-6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9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2 L -3.33333E-6 4.44444E-6 " pathEditMode="relative" rAng="0" ptsTypes="AA">
                                      <p:cBhvr>
                                        <p:cTn id="122" dur="1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0" grpId="1" animBg="1"/>
      <p:bldP spid="15" grpId="0" animBg="1"/>
      <p:bldP spid="15" grpId="1" animBg="1"/>
      <p:bldP spid="15" grpId="2" animBg="1"/>
      <p:bldP spid="17" grpId="0" animBg="1"/>
      <p:bldP spid="17" grpId="1" animBg="1"/>
      <p:bldP spid="17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23" grpId="0" animBg="1"/>
      <p:bldP spid="23" grpId="1" animBg="1"/>
      <p:bldP spid="23" grpId="2" animBg="1"/>
      <p:bldP spid="22" grpId="0" animBg="1"/>
      <p:bldP spid="22" grpId="1" animBg="1"/>
      <p:bldP spid="22" grpId="2" animBg="1"/>
      <p:bldP spid="25" grpId="0" animBg="1"/>
      <p:bldP spid="25" grpId="1" animBg="1"/>
      <p:bldP spid="25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305800" cy="198120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00" dirty="0" smtClean="0"/>
              <a:t>NIST: SW errors cost U.S. ~$60 billion/year as of 2002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00" dirty="0" smtClean="0"/>
              <a:t>FBI CCS: Security Issues $67 billion/year as of 2005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100" dirty="0" smtClean="0"/>
              <a:t>&gt;⅓ from viruses, network intrusion, etc.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Errors Abound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080830" y="2973630"/>
            <a:ext cx="7315200" cy="2875935"/>
            <a:chOff x="975655" y="3330985"/>
            <a:chExt cx="7315200" cy="2875935"/>
          </a:xfrm>
        </p:grpSpPr>
        <p:grpSp>
          <p:nvGrpSpPr>
            <p:cNvPr id="13" name="Group 12"/>
            <p:cNvGrpSpPr/>
            <p:nvPr/>
          </p:nvGrpSpPr>
          <p:grpSpPr>
            <a:xfrm>
              <a:off x="975655" y="3330985"/>
              <a:ext cx="7315200" cy="2875935"/>
              <a:chOff x="5232925" y="2590799"/>
              <a:chExt cx="4748981" cy="2285999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5232925" y="2590799"/>
                <a:ext cx="4748981" cy="2285999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334000" y="2667000"/>
                <a:ext cx="4503175" cy="31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Cataloged Software Vulnerabilities</a:t>
                </a:r>
                <a:endParaRPr lang="en-US" sz="2000" dirty="0"/>
              </a:p>
            </p:txBody>
          </p:sp>
        </p:grpSp>
        <p:graphicFrame>
          <p:nvGraphicFramePr>
            <p:cNvPr id="17" name="Chart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99283585"/>
                </p:ext>
              </p:extLst>
            </p:nvPr>
          </p:nvGraphicFramePr>
          <p:xfrm>
            <a:off x="1297535" y="3801108"/>
            <a:ext cx="6770380" cy="22832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5073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</p:cBhvr>
                                      <p:by x="45000" y="4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14435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Inter-thread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Memory Watchpoints?</a:t>
            </a:r>
          </a:p>
          <a:p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>
              <a:buClr>
                <a:srgbClr val="FF0000"/>
              </a:buClr>
              <a:buSzPct val="100000"/>
              <a:buFont typeface="Arial" pitchFamily="34" charset="0"/>
              <a:buChar char="–"/>
            </a:pPr>
            <a:r>
              <a:rPr lang="en-US" dirty="0" smtClean="0"/>
              <a:t>~100% of accesses cause page faults</a:t>
            </a:r>
          </a:p>
          <a:p>
            <a:endParaRPr lang="en-US" dirty="0" smtClean="0"/>
          </a:p>
          <a:p>
            <a:r>
              <a:rPr lang="en-US" dirty="0" smtClean="0"/>
              <a:t>Granularity Gap</a:t>
            </a:r>
          </a:p>
          <a:p>
            <a:r>
              <a:rPr lang="en-US" dirty="0"/>
              <a:t>Per-process not </a:t>
            </a:r>
            <a:r>
              <a:rPr lang="en-US" dirty="0" smtClean="0"/>
              <a:t>per-thread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7" name="Down Arrow 6"/>
          <p:cNvSpPr/>
          <p:nvPr/>
        </p:nvSpPr>
        <p:spPr>
          <a:xfrm flipV="1">
            <a:off x="1991570" y="3216972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080830" y="2230337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598730" y="2230336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179160" y="2230337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721424" y="2230335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598730" y="2230334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179160" y="2230337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721424" y="2230337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080830" y="2533917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598730" y="2533920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203524" y="2533916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721424" y="2533919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1080830" y="2533914"/>
            <a:ext cx="91074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219254" y="2533915"/>
            <a:ext cx="379476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1080830" y="2230337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 flipV="1">
            <a:off x="1308515" y="3216972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 flipV="1">
            <a:off x="1725937" y="3218438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4572000" y="3216969"/>
            <a:ext cx="1593794" cy="1637163"/>
            <a:chOff x="1556076" y="4719214"/>
            <a:chExt cx="1062530" cy="1637163"/>
          </a:xfrm>
        </p:grpSpPr>
        <p:sp>
          <p:nvSpPr>
            <p:cNvPr id="40" name="Down Arrow 39"/>
            <p:cNvSpPr/>
            <p:nvPr/>
          </p:nvSpPr>
          <p:spPr>
            <a:xfrm flipV="1">
              <a:off x="1973500" y="4719214"/>
              <a:ext cx="177689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56076" y="5402270"/>
              <a:ext cx="1062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FAULT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340046" y="3233842"/>
            <a:ext cx="1593794" cy="1637163"/>
            <a:chOff x="1556076" y="4719214"/>
            <a:chExt cx="1062530" cy="1637163"/>
          </a:xfrm>
        </p:grpSpPr>
        <p:sp>
          <p:nvSpPr>
            <p:cNvPr id="43" name="Down Arrow 42"/>
            <p:cNvSpPr/>
            <p:nvPr/>
          </p:nvSpPr>
          <p:spPr>
            <a:xfrm flipV="1">
              <a:off x="1973500" y="4719214"/>
              <a:ext cx="177689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56076" y="5402270"/>
              <a:ext cx="1062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FAULT</a:t>
              </a:r>
            </a:p>
          </p:txBody>
        </p:sp>
      </p:grpSp>
      <p:sp>
        <p:nvSpPr>
          <p:cNvPr id="45" name="Rounded Rectangle 44"/>
          <p:cNvSpPr/>
          <p:nvPr/>
        </p:nvSpPr>
        <p:spPr>
          <a:xfrm>
            <a:off x="5464668" y="2533913"/>
            <a:ext cx="1251367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urved Down Arrow 45"/>
          <p:cNvSpPr/>
          <p:nvPr/>
        </p:nvSpPr>
        <p:spPr>
          <a:xfrm>
            <a:off x="1080830" y="1607520"/>
            <a:ext cx="4553700" cy="1116131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Inter-Thread Sharing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080830" y="2533912"/>
            <a:ext cx="341527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2" animBg="1"/>
      <p:bldP spid="7" grpId="3" animBg="1"/>
      <p:bldP spid="15" grpId="0" animBg="1"/>
      <p:bldP spid="15" grpId="1" animBg="1"/>
      <p:bldP spid="15" grpId="2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1" grpId="0" animBg="1"/>
      <p:bldP spid="31" grpId="1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6" grpId="1" animBg="1"/>
      <p:bldP spid="37" grpId="0" animBg="1"/>
      <p:bldP spid="37" grpId="1" animBg="1"/>
      <p:bldP spid="45" grpId="0" animBg="1"/>
      <p:bldP spid="46" grpId="0" animBg="1"/>
      <p:bldP spid="46" grpId="1" animBg="1"/>
      <p:bldP spid="47" grpId="0" animBg="1"/>
      <p:bldP spid="4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42026" cy="636587"/>
          </a:xfrm>
        </p:spPr>
        <p:txBody>
          <a:bodyPr/>
          <a:lstStyle/>
          <a:p>
            <a:r>
              <a:rPr lang="en-US" dirty="0" smtClean="0"/>
              <a:t>Hardware Sharing Detector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Hardware Performance Counters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Intel’s HITM event: W→R Data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14400" y="4712920"/>
            <a:ext cx="7315200" cy="13769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432810" y="50779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6048" y="50779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432810" y="55351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56048" y="55351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261610" y="50779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S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261610" y="55351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M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784848" y="50779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S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784848" y="55351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I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116630" y="5612840"/>
            <a:ext cx="910740" cy="303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ctagon 16"/>
          <p:cNvSpPr/>
          <p:nvPr/>
        </p:nvSpPr>
        <p:spPr bwMode="auto">
          <a:xfrm>
            <a:off x="5527548" y="5306515"/>
            <a:ext cx="685800" cy="685800"/>
          </a:xfrm>
          <a:prstGeom prst="octagon">
            <a:avLst/>
          </a:prstGeom>
          <a:solidFill>
            <a:srgbClr val="FF000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HITM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1683415"/>
            <a:ext cx="7315200" cy="250453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32620" y="1835206"/>
            <a:ext cx="1608435" cy="11004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solidFill>
                  <a:schemeClr val="dk1"/>
                </a:solidFill>
                <a:latin typeface="Verdana" pitchFamily="34" charset="0"/>
              </a:rPr>
              <a:t>Pipeline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232619" y="2935683"/>
            <a:ext cx="1608435" cy="11004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solidFill>
                  <a:schemeClr val="dk1"/>
                </a:solidFill>
                <a:latin typeface="Verdana" pitchFamily="34" charset="0"/>
              </a:rPr>
              <a:t>Cache</a:t>
            </a:r>
            <a:endParaRPr lang="en-US" sz="2400" dirty="0">
              <a:solidFill>
                <a:schemeClr val="dk1"/>
              </a:solidFill>
              <a:latin typeface="Verdan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281785" y="213878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0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281785" y="259415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0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81785" y="304952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281785" y="350489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81785" y="1683415"/>
            <a:ext cx="159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Perf</a:t>
            </a:r>
            <a:r>
              <a:rPr lang="en-US" sz="2400" dirty="0" smtClean="0"/>
              <a:t>. </a:t>
            </a:r>
            <a:r>
              <a:rPr lang="en-US" sz="2400" dirty="0" err="1" smtClean="0"/>
              <a:t>Ctrs</a:t>
            </a:r>
            <a:endParaRPr lang="en-US" sz="2400" dirty="0" smtClean="0"/>
          </a:p>
        </p:txBody>
      </p:sp>
      <p:sp>
        <p:nvSpPr>
          <p:cNvPr id="26" name="Rounded Rectangle 25"/>
          <p:cNvSpPr/>
          <p:nvPr/>
        </p:nvSpPr>
        <p:spPr>
          <a:xfrm>
            <a:off x="3281784" y="213878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1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281783" y="213878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2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2750520" y="2265262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281785" y="304952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1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2767890" y="315702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281785" y="259415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-1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2767890" y="270165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ctagon 32"/>
          <p:cNvSpPr/>
          <p:nvPr/>
        </p:nvSpPr>
        <p:spPr bwMode="auto">
          <a:xfrm>
            <a:off x="4615890" y="2410360"/>
            <a:ext cx="822960" cy="822960"/>
          </a:xfrm>
          <a:prstGeom prst="octagon">
            <a:avLst/>
          </a:prstGeom>
          <a:solidFill>
            <a:srgbClr val="FF000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FAULT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3622" y="4681728"/>
            <a:ext cx="159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Core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51131" y="4681728"/>
            <a:ext cx="159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Core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027371" y="213878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-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027371" y="259415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-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027371" y="304952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-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027371" y="350489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-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27371" y="1683415"/>
            <a:ext cx="1185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PEBS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5027370" y="259415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Armed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47" name="Right Arrow 46"/>
          <p:cNvSpPr/>
          <p:nvPr/>
        </p:nvSpPr>
        <p:spPr>
          <a:xfrm>
            <a:off x="4572000" y="270165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6621165" y="2145080"/>
            <a:ext cx="1442005" cy="18151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248028" y="1683414"/>
            <a:ext cx="1981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Debug Store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21165" y="2145080"/>
            <a:ext cx="14420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EFLAGS</a:t>
            </a:r>
          </a:p>
          <a:p>
            <a:pPr algn="ctr"/>
            <a:r>
              <a:rPr lang="en-US" sz="1600" dirty="0" smtClean="0"/>
              <a:t>EIP</a:t>
            </a:r>
          </a:p>
          <a:p>
            <a:pPr algn="ctr"/>
            <a:r>
              <a:rPr lang="en-US" sz="1600" dirty="0" err="1" smtClean="0"/>
              <a:t>RegVals</a:t>
            </a:r>
            <a:endParaRPr lang="en-US" sz="1600" dirty="0" smtClean="0"/>
          </a:p>
          <a:p>
            <a:pPr algn="ctr"/>
            <a:r>
              <a:rPr lang="en-US" sz="1600" dirty="0" err="1" smtClean="0"/>
              <a:t>MemInfo</a:t>
            </a:r>
            <a:endParaRPr lang="en-US" sz="1600" dirty="0" smtClean="0"/>
          </a:p>
        </p:txBody>
      </p:sp>
      <p:sp>
        <p:nvSpPr>
          <p:cNvPr id="52" name="Right Arrow 51"/>
          <p:cNvSpPr/>
          <p:nvPr/>
        </p:nvSpPr>
        <p:spPr>
          <a:xfrm>
            <a:off x="2773714" y="2683689"/>
            <a:ext cx="2329551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>
            <a:off x="6183676" y="270165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ctagon 53"/>
          <p:cNvSpPr/>
          <p:nvPr/>
        </p:nvSpPr>
        <p:spPr bwMode="auto">
          <a:xfrm>
            <a:off x="6856295" y="3198752"/>
            <a:ext cx="1005840" cy="1005840"/>
          </a:xfrm>
          <a:prstGeom prst="octagon">
            <a:avLst/>
          </a:prstGeom>
          <a:solidFill>
            <a:srgbClr val="FF000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Precise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Fault</a:t>
            </a:r>
          </a:p>
        </p:txBody>
      </p:sp>
    </p:spTree>
    <p:extLst>
      <p:ext uri="{BB962C8B-B14F-4D97-AF65-F5344CB8AC3E}">
        <p14:creationId xmlns:p14="http://schemas.microsoft.com/office/powerpoint/2010/main" val="121265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8" grpId="0" animBg="1"/>
      <p:bldP spid="9" grpId="0" animBg="1"/>
      <p:bldP spid="18" grpId="0" animBg="1"/>
      <p:bldP spid="19" grpId="0" animBg="1"/>
      <p:bldP spid="19" grpId="1" animBg="1"/>
      <p:bldP spid="20" grpId="0" animBg="1"/>
      <p:bldP spid="22" grpId="0" animBg="1"/>
      <p:bldP spid="22" grpId="1" animBg="1"/>
      <p:bldP spid="23" grpId="0" animBg="1"/>
      <p:bldP spid="24" grpId="0"/>
      <p:bldP spid="26" grpId="0" animBg="1"/>
      <p:bldP spid="26" grpId="1" animBg="1"/>
      <p:bldP spid="27" grpId="0" animBg="1"/>
      <p:bldP spid="25" grpId="0" animBg="1"/>
      <p:bldP spid="25" grpId="1" animBg="1"/>
      <p:bldP spid="25" grpId="2" animBg="1"/>
      <p:bldP spid="25" grpId="3" animBg="1"/>
      <p:bldP spid="29" grpId="0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1" grpId="2" animBg="1"/>
      <p:bldP spid="31" grpId="3" animBg="1"/>
      <p:bldP spid="33" grpId="0" animBg="1"/>
      <p:bldP spid="33" grpId="1" animBg="1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5" grpId="0" animBg="1"/>
      <p:bldP spid="45" grpId="1" animBg="1"/>
      <p:bldP spid="47" grpId="0" animBg="1"/>
      <p:bldP spid="47" grpId="1" animBg="1"/>
      <p:bldP spid="48" grpId="0" animBg="1"/>
      <p:bldP spid="49" grpId="0"/>
      <p:bldP spid="50" grpId="0"/>
      <p:bldP spid="52" grpId="0" animBg="1"/>
      <p:bldP spid="52" grpId="2" animBg="1"/>
      <p:bldP spid="53" grpId="0" animBg="1"/>
      <p:bldP spid="53" grpId="1" animBg="1"/>
      <p:bldP spid="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42026" cy="636587"/>
          </a:xfrm>
        </p:spPr>
        <p:txBody>
          <a:bodyPr/>
          <a:lstStyle/>
          <a:p>
            <a:r>
              <a:rPr lang="en-US" dirty="0" smtClean="0"/>
              <a:t>Potential Accuracy &amp; </a:t>
            </a:r>
            <a:r>
              <a:rPr lang="en-US" dirty="0" err="1" smtClean="0"/>
              <a:t>Perf</a:t>
            </a:r>
            <a:r>
              <a:rPr lang="en-US" dirty="0" smtClean="0"/>
              <a:t>.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 of Performance Counters</a:t>
            </a:r>
          </a:p>
          <a:p>
            <a:pPr lvl="1"/>
            <a:r>
              <a:rPr lang="en-US" dirty="0" smtClean="0"/>
              <a:t>HITM only finds W→R Data Sharing</a:t>
            </a:r>
          </a:p>
          <a:p>
            <a:pPr lvl="1"/>
            <a:r>
              <a:rPr lang="en-US" dirty="0" smtClean="0"/>
              <a:t>Hardware </a:t>
            </a:r>
            <a:r>
              <a:rPr lang="en-US" dirty="0" err="1" smtClean="0"/>
              <a:t>prefetcher</a:t>
            </a:r>
            <a:r>
              <a:rPr lang="en-US" dirty="0" smtClean="0"/>
              <a:t> events aren’t counted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Limitations of Cache Events</a:t>
            </a:r>
          </a:p>
          <a:p>
            <a:pPr lvl="1"/>
            <a:r>
              <a:rPr lang="en-US" dirty="0" smtClean="0"/>
              <a:t>SMT </a:t>
            </a:r>
            <a:r>
              <a:rPr lang="en-US" dirty="0"/>
              <a:t>sharing can’t be counted</a:t>
            </a:r>
          </a:p>
          <a:p>
            <a:pPr lvl="1"/>
            <a:r>
              <a:rPr lang="en-US" dirty="0" smtClean="0"/>
              <a:t>Cache eviction causes missed events</a:t>
            </a:r>
            <a:endParaRPr lang="en-US" dirty="0"/>
          </a:p>
          <a:p>
            <a:pPr lvl="1"/>
            <a:r>
              <a:rPr lang="en-US" dirty="0" smtClean="0"/>
              <a:t>False sharing, etc…</a:t>
            </a:r>
          </a:p>
          <a:p>
            <a:pPr lvl="2"/>
            <a:endParaRPr lang="en-US" dirty="0"/>
          </a:p>
          <a:p>
            <a:r>
              <a:rPr lang="en-US" dirty="0" smtClean="0"/>
              <a:t>PEBS events still go through the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Demand-Driven Analysis on Real HW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3590143" y="1618934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Execute Instruction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590143" y="4579482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SW Race Detection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12034" y="4579483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Enable Analysis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6203435" y="3033000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Disable Analysis</a:t>
            </a:r>
            <a:endParaRPr lang="en-US" sz="2000" dirty="0"/>
          </a:p>
        </p:txBody>
      </p:sp>
      <p:sp>
        <p:nvSpPr>
          <p:cNvPr id="6" name="Down Arrow 5"/>
          <p:cNvSpPr/>
          <p:nvPr/>
        </p:nvSpPr>
        <p:spPr>
          <a:xfrm>
            <a:off x="4159773" y="2398423"/>
            <a:ext cx="239842" cy="52215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2570815" y="3297834"/>
            <a:ext cx="640080" cy="26982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159773" y="3869953"/>
            <a:ext cx="239842" cy="6858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nt Arrow 15"/>
          <p:cNvSpPr/>
          <p:nvPr/>
        </p:nvSpPr>
        <p:spPr>
          <a:xfrm rot="5400000" flipH="1">
            <a:off x="6844071" y="3320321"/>
            <a:ext cx="2890978" cy="524651"/>
          </a:xfrm>
          <a:prstGeom prst="bentArrow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984228" y="4826829"/>
            <a:ext cx="685800" cy="274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4984228" y="1871518"/>
            <a:ext cx="3566160" cy="27432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6767308" y="3812489"/>
            <a:ext cx="274320" cy="65456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6763317" y="2092375"/>
            <a:ext cx="274320" cy="9144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2106119" y="4826829"/>
            <a:ext cx="1484024" cy="274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1271916" y="3957632"/>
            <a:ext cx="274320" cy="59436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ent Arrow 23"/>
          <p:cNvSpPr/>
          <p:nvPr/>
        </p:nvSpPr>
        <p:spPr>
          <a:xfrm>
            <a:off x="1334126" y="1873766"/>
            <a:ext cx="2241027" cy="1166728"/>
          </a:xfrm>
          <a:prstGeom prst="bentArrow">
            <a:avLst>
              <a:gd name="adj1" fmla="val 13437"/>
              <a:gd name="adj2" fmla="val 14079"/>
              <a:gd name="adj3" fmla="val 12152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247340" y="2920574"/>
            <a:ext cx="2323475" cy="1004341"/>
          </a:xfrm>
          <a:prstGeom prst="flowChartDecis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HITM</a:t>
            </a:r>
          </a:p>
          <a:p>
            <a:pPr algn="ctr"/>
            <a:r>
              <a:rPr lang="en-US" dirty="0" smtClean="0"/>
              <a:t>Interrupt?</a:t>
            </a:r>
            <a:endParaRPr lang="en-US" dirty="0"/>
          </a:p>
        </p:txBody>
      </p:sp>
      <p:sp>
        <p:nvSpPr>
          <p:cNvPr id="10" name="Flowchart: Decision 9"/>
          <p:cNvSpPr/>
          <p:nvPr/>
        </p:nvSpPr>
        <p:spPr>
          <a:xfrm>
            <a:off x="5683774" y="4467055"/>
            <a:ext cx="2433406" cy="1004341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Sharing Recently?</a:t>
            </a:r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125447" y="2920575"/>
            <a:ext cx="2323475" cy="1004341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Analysis</a:t>
            </a:r>
          </a:p>
          <a:p>
            <a:pPr algn="ctr"/>
            <a:r>
              <a:rPr lang="en-US" dirty="0" smtClean="0"/>
              <a:t>Enabled?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70815" y="292850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1836" y="247483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0143" y="4097723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99615" y="3962619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10308" y="5174305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46984" y="3962619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YES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47340" y="1484026"/>
            <a:ext cx="5422688" cy="261369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4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1" grpId="0" animBg="1"/>
      <p:bldP spid="6" grpId="0" animBg="1"/>
      <p:bldP spid="12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2" grpId="0" animBg="1"/>
      <p:bldP spid="21" grpId="0" animBg="1"/>
      <p:bldP spid="23" grpId="0" animBg="1"/>
      <p:bldP spid="24" grpId="0" animBg="1"/>
      <p:bldP spid="8" grpId="0" animBg="1"/>
      <p:bldP spid="10" grpId="0" animBg="1"/>
      <p:bldP spid="5" grpId="0" animBg="1"/>
      <p:bldP spid="25" grpId="0"/>
      <p:bldP spid="27" grpId="0"/>
      <p:bldP spid="28" grpId="0"/>
      <p:bldP spid="29" grpId="0"/>
      <p:bldP spid="30" grpId="0"/>
      <p:bldP spid="31" grpId="0"/>
      <p:bldP spid="3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219200" y="447889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028795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227007" y="1783222"/>
            <a:ext cx="693173" cy="4426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51x</a:t>
            </a:r>
            <a:endParaRPr 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0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19200" y="447889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447889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Demand-Driven Analysis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772421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316736" y="1051560"/>
            <a:ext cx="822960" cy="576072"/>
          </a:xfrm>
          <a:prstGeom prst="wedgeRoundRectCallout">
            <a:avLst>
              <a:gd name="adj1" fmla="val -10339"/>
              <a:gd name="adj2" fmla="val 36981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1/1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2364947" y="1051560"/>
            <a:ext cx="822960" cy="576072"/>
          </a:xfrm>
          <a:prstGeom prst="wedgeRoundRectCallout">
            <a:avLst>
              <a:gd name="adj1" fmla="val 284336"/>
              <a:gd name="adj2" fmla="val 4485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2/4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3448882" y="1051560"/>
            <a:ext cx="822960" cy="576072"/>
          </a:xfrm>
          <a:prstGeom prst="wedgeRoundRectCallout">
            <a:avLst>
              <a:gd name="adj1" fmla="val 188493"/>
              <a:gd name="adj2" fmla="val 48127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3/3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4617720" y="1051560"/>
            <a:ext cx="822960" cy="576072"/>
          </a:xfrm>
          <a:prstGeom prst="wedgeRoundRectCallout">
            <a:avLst>
              <a:gd name="adj1" fmla="val 83447"/>
              <a:gd name="adj2" fmla="val 2338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5655581" y="1051560"/>
            <a:ext cx="822960" cy="576072"/>
          </a:xfrm>
          <a:prstGeom prst="wedgeRoundRectCallout">
            <a:avLst>
              <a:gd name="adj1" fmla="val 96202"/>
              <a:gd name="adj2" fmla="val 5347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3/3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6726173" y="1051560"/>
            <a:ext cx="822960" cy="576072"/>
          </a:xfrm>
          <a:prstGeom prst="wedgeRoundRectCallout">
            <a:avLst>
              <a:gd name="adj1" fmla="val 0"/>
              <a:gd name="adj2" fmla="val 4838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7827005" y="1051560"/>
            <a:ext cx="822960" cy="576072"/>
          </a:xfrm>
          <a:prstGeom prst="wedgeRoundRectCallout">
            <a:avLst>
              <a:gd name="adj1" fmla="val -26898"/>
              <a:gd name="adj2" fmla="val 53241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" name="Rounded Rectangular Callout 38"/>
          <p:cNvSpPr/>
          <p:nvPr/>
        </p:nvSpPr>
        <p:spPr>
          <a:xfrm>
            <a:off x="2364947" y="1051560"/>
            <a:ext cx="822960" cy="576072"/>
          </a:xfrm>
          <a:prstGeom prst="wedgeRoundRectCallout">
            <a:avLst>
              <a:gd name="adj1" fmla="val 284336"/>
              <a:gd name="adj2" fmla="val 448523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2/4</a:t>
            </a:r>
          </a:p>
        </p:txBody>
      </p:sp>
      <p:sp>
        <p:nvSpPr>
          <p:cNvPr id="40" name="Rounded Rectangular Callout 39"/>
          <p:cNvSpPr/>
          <p:nvPr/>
        </p:nvSpPr>
        <p:spPr>
          <a:xfrm>
            <a:off x="4617720" y="1051560"/>
            <a:ext cx="822960" cy="576072"/>
          </a:xfrm>
          <a:prstGeom prst="wedgeRoundRectCallout">
            <a:avLst>
              <a:gd name="adj1" fmla="val 83447"/>
              <a:gd name="adj2" fmla="val 233823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4/4</a:t>
            </a:r>
          </a:p>
        </p:txBody>
      </p:sp>
      <p:sp>
        <p:nvSpPr>
          <p:cNvPr id="41" name="Rounded Rectangular Callout 40"/>
          <p:cNvSpPr/>
          <p:nvPr/>
        </p:nvSpPr>
        <p:spPr>
          <a:xfrm>
            <a:off x="6726173" y="1051560"/>
            <a:ext cx="822960" cy="576072"/>
          </a:xfrm>
          <a:prstGeom prst="wedgeRoundRectCallout">
            <a:avLst>
              <a:gd name="adj1" fmla="val 0"/>
              <a:gd name="adj2" fmla="val 483823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4/4</a:t>
            </a:r>
          </a:p>
        </p:txBody>
      </p:sp>
      <p:sp>
        <p:nvSpPr>
          <p:cNvPr id="42" name="Rounded Rectangular Callout 41"/>
          <p:cNvSpPr/>
          <p:nvPr/>
        </p:nvSpPr>
        <p:spPr>
          <a:xfrm>
            <a:off x="2364947" y="1051560"/>
            <a:ext cx="822960" cy="576072"/>
          </a:xfrm>
          <a:prstGeom prst="wedgeRoundRectCallout">
            <a:avLst>
              <a:gd name="adj1" fmla="val 284336"/>
              <a:gd name="adj2" fmla="val 448523"/>
              <a:gd name="adj3" fmla="val 16667"/>
            </a:avLst>
          </a:prstGeom>
          <a:pattFill prst="solidDmnd">
            <a:fgClr>
              <a:srgbClr val="FF0000"/>
            </a:fgClr>
            <a:bgClr>
              <a:srgbClr val="00B050"/>
            </a:bgClr>
          </a:patt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2/4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2286000" y="2513147"/>
            <a:ext cx="4572000" cy="17366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charset="0"/>
              </a:rPr>
              <a:t>Accuracy vs. Continuous Analysis: </a:t>
            </a:r>
            <a:r>
              <a:rPr lang="en-US" sz="3200" dirty="0">
                <a:solidFill>
                  <a:schemeClr val="tx1"/>
                </a:solidFill>
                <a:latin typeface="Arial" charset="0"/>
              </a:rPr>
              <a:t>97%</a:t>
            </a:r>
          </a:p>
        </p:txBody>
      </p:sp>
    </p:spTree>
    <p:extLst>
      <p:ext uri="{BB962C8B-B14F-4D97-AF65-F5344CB8AC3E}">
        <p14:creationId xmlns:p14="http://schemas.microsoft.com/office/powerpoint/2010/main" val="70679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  <p:bldP spid="30" grpId="0" animBg="1"/>
      <p:bldP spid="30" grpId="1" animBg="1"/>
      <p:bldP spid="31" grpId="0" animBg="1"/>
      <p:bldP spid="39" grpId="0" animBg="1"/>
      <p:bldP spid="39" grpId="1" animBg="1"/>
      <p:bldP spid="40" grpId="0" animBg="1"/>
      <p:bldP spid="41" grpId="0" animBg="1"/>
      <p:bldP spid="42" grpId="0" animBg="1"/>
      <p:bldP spid="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Problem Statement</a:t>
            </a:r>
          </a:p>
          <a:p>
            <a:pPr lvl="3"/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Background Information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Demand-Driven Dynamic Dataflow Analysis</a:t>
            </a:r>
          </a:p>
          <a:p>
            <a:pPr lvl="1"/>
            <a:endParaRPr lang="en-US" dirty="0" smtClean="0"/>
          </a:p>
          <a:p>
            <a:r>
              <a:rPr lang="en-US" dirty="0"/>
              <a:t>Proposed Solutions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Demand-Driven Data Race Detection</a:t>
            </a:r>
          </a:p>
          <a:p>
            <a:pPr lvl="1"/>
            <a:r>
              <a:rPr lang="en-US" dirty="0"/>
              <a:t>Sampling to Cap Maximum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3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Overheads Further: Sampling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fld id="{1FC43652-29FC-4863-885F-EF39FB626472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Lower overheads by skipping some analyses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620930"/>
              </p:ext>
            </p:extLst>
          </p:nvPr>
        </p:nvGraphicFramePr>
        <p:xfrm>
          <a:off x="452284" y="1600200"/>
          <a:ext cx="822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8534400" y="1981200"/>
            <a:ext cx="0" cy="294132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600" y="5029200"/>
            <a:ext cx="16002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pPr algn="r"/>
            <a:r>
              <a:rPr lang="en-US" dirty="0" smtClean="0"/>
              <a:t>Complete</a:t>
            </a:r>
            <a:br>
              <a:rPr lang="en-US" dirty="0" smtClean="0"/>
            </a:b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5029201"/>
            <a:ext cx="1447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pPr algn="l"/>
            <a:r>
              <a:rPr lang="en-US" sz="2400" dirty="0" smtClean="0"/>
              <a:t>No</a:t>
            </a:r>
          </a:p>
          <a:p>
            <a:pPr algn="l"/>
            <a:r>
              <a:rPr lang="en-US" sz="2400" dirty="0" smtClean="0"/>
              <a:t>Analysis</a:t>
            </a:r>
            <a:endParaRPr lang="en-US" sz="24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820" y="4922520"/>
            <a:ext cx="1615580" cy="12344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443" y="4922520"/>
            <a:ext cx="1615580" cy="12344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20" y="4940808"/>
            <a:ext cx="1618488" cy="12366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535" y="4920298"/>
            <a:ext cx="1618488" cy="123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8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Allows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fld id="{1FC43652-29FC-4863-885F-EF39FB626472}" type="slidenum">
              <a:rPr lang="en-US" altLang="en-US" smtClean="0"/>
              <a:pPr/>
              <a:t>28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78165"/>
              </p:ext>
            </p:extLst>
          </p:nvPr>
        </p:nvGraphicFramePr>
        <p:xfrm>
          <a:off x="457200" y="1604244"/>
          <a:ext cx="822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ight Arrow 11"/>
          <p:cNvSpPr/>
          <p:nvPr/>
        </p:nvSpPr>
        <p:spPr>
          <a:xfrm rot="16200000">
            <a:off x="8168640" y="3755569"/>
            <a:ext cx="7315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86600" y="4193065"/>
            <a:ext cx="1752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Developer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2910840" y="2536370"/>
            <a:ext cx="7315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124200" y="1942010"/>
            <a:ext cx="19812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Beta Testers</a:t>
            </a:r>
          </a:p>
        </p:txBody>
      </p:sp>
      <p:sp>
        <p:nvSpPr>
          <p:cNvPr id="18" name="Right Arrow 17"/>
          <p:cNvSpPr/>
          <p:nvPr/>
        </p:nvSpPr>
        <p:spPr>
          <a:xfrm rot="5400000">
            <a:off x="1539240" y="2536370"/>
            <a:ext cx="7315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71600" y="1942010"/>
            <a:ext cx="1676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End Users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2551670"/>
            <a:ext cx="594360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Many users testing at little overhead see more errors than one user at high overhead.</a:t>
            </a: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229" y="4654730"/>
            <a:ext cx="669341" cy="68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408943" y="989418"/>
            <a:ext cx="1601131" cy="955050"/>
            <a:chOff x="1408943" y="1211488"/>
            <a:chExt cx="1601131" cy="955050"/>
          </a:xfrm>
        </p:grpSpPr>
        <p:grpSp>
          <p:nvGrpSpPr>
            <p:cNvPr id="5" name="Group 4"/>
            <p:cNvGrpSpPr/>
            <p:nvPr/>
          </p:nvGrpSpPr>
          <p:grpSpPr>
            <a:xfrm>
              <a:off x="1410631" y="1974464"/>
              <a:ext cx="1599269" cy="192074"/>
              <a:chOff x="1410631" y="1974464"/>
              <a:chExt cx="1599269" cy="192074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70" name="Picture 69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71" name="Picture 70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72" name="Group 71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73" name="Picture 7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74" name="Picture 7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75" name="Group 74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76" name="Picture 75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77" name="Picture 76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81" name="Group 80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82" name="Picture 81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83" name="Picture 82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84" name="Group 83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85" name="Picture 8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86" name="Picture 8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87" name="Group 86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88" name="Picture 87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89" name="Picture 88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0" name="Group 89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91" name="Picture 9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92" name="Picture 9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3" name="Group 92"/>
            <p:cNvGrpSpPr/>
            <p:nvPr/>
          </p:nvGrpSpPr>
          <p:grpSpPr>
            <a:xfrm>
              <a:off x="1410631" y="1782440"/>
              <a:ext cx="1599269" cy="192074"/>
              <a:chOff x="1410631" y="1974464"/>
              <a:chExt cx="1599269" cy="192074"/>
            </a:xfrm>
          </p:grpSpPr>
          <p:grpSp>
            <p:nvGrpSpPr>
              <p:cNvPr id="94" name="Group 93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13" name="Picture 11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14" name="Picture 11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5" name="Group 94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11" name="Picture 11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12" name="Picture 11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6" name="Group 95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9" name="Picture 10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10" name="Picture 10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7" name="Group 96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7" name="Picture 10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8" name="Picture 10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8" name="Group 97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5" name="Picture 10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6" name="Picture 10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9" name="Group 98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3" name="Picture 10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4" name="Picture 10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00" name="Group 99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1" name="Picture 10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2" name="Picture 10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5" name="Group 114"/>
            <p:cNvGrpSpPr/>
            <p:nvPr/>
          </p:nvGrpSpPr>
          <p:grpSpPr>
            <a:xfrm>
              <a:off x="1410165" y="1595586"/>
              <a:ext cx="1599269" cy="192074"/>
              <a:chOff x="1410631" y="1974464"/>
              <a:chExt cx="1599269" cy="192074"/>
            </a:xfrm>
          </p:grpSpPr>
          <p:grpSp>
            <p:nvGrpSpPr>
              <p:cNvPr id="116" name="Group 115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35" name="Picture 13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6" name="Picture 13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17" name="Group 116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33" name="Picture 13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4" name="Picture 13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18" name="Group 117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31" name="Picture 13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2" name="Picture 13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19" name="Group 118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9" name="Picture 12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0" name="Picture 12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20" name="Group 119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7" name="Picture 12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28" name="Picture 12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21" name="Group 120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5" name="Picture 12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26" name="Picture 12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22" name="Group 121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3" name="Picture 12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24" name="Picture 12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7" name="Group 136"/>
            <p:cNvGrpSpPr/>
            <p:nvPr/>
          </p:nvGrpSpPr>
          <p:grpSpPr>
            <a:xfrm>
              <a:off x="1408943" y="1403562"/>
              <a:ext cx="1599269" cy="192074"/>
              <a:chOff x="1410631" y="1974464"/>
              <a:chExt cx="1599269" cy="192074"/>
            </a:xfrm>
          </p:grpSpPr>
          <p:grpSp>
            <p:nvGrpSpPr>
              <p:cNvPr id="138" name="Group 137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7" name="Picture 15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8" name="Picture 15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39" name="Group 138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5" name="Picture 15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6" name="Picture 15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0" name="Group 139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3" name="Picture 15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4" name="Picture 15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1" name="Group 140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1" name="Picture 15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2" name="Picture 15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2" name="Group 141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49" name="Picture 14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0" name="Picture 14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3" name="Group 142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47" name="Picture 14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48" name="Picture 14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4" name="Group 143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45" name="Picture 14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46" name="Picture 14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59" name="Group 158"/>
            <p:cNvGrpSpPr/>
            <p:nvPr/>
          </p:nvGrpSpPr>
          <p:grpSpPr>
            <a:xfrm>
              <a:off x="1410805" y="1211488"/>
              <a:ext cx="1599269" cy="192074"/>
              <a:chOff x="1410631" y="1974464"/>
              <a:chExt cx="1599269" cy="192074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9" name="Picture 17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80" name="Picture 17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1" name="Group 160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7" name="Picture 17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8" name="Picture 17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2" name="Group 161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5" name="Picture 17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6" name="Picture 17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3" name="Group 162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3" name="Picture 17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4" name="Picture 17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4" name="Group 163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1" name="Picture 17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2" name="Picture 17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5" name="Group 164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69" name="Picture 16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0" name="Picture 16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6" name="Group 165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67" name="Picture 16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68" name="Picture 16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1" name="Group 10"/>
          <p:cNvGrpSpPr/>
          <p:nvPr/>
        </p:nvGrpSpPr>
        <p:grpSpPr>
          <a:xfrm>
            <a:off x="3178810" y="1324098"/>
            <a:ext cx="1920240" cy="617912"/>
            <a:chOff x="3178810" y="1324098"/>
            <a:chExt cx="1920240" cy="617912"/>
          </a:xfrm>
        </p:grpSpPr>
        <p:pic>
          <p:nvPicPr>
            <p:cNvPr id="1027" name="Picture 3" descr="C:\Users\jlgreathouse\AppData\Local\Microsoft\Windows\Temporary Internet Files\Content.IE5\F4F6JPEA\MC900045118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8810" y="1324098"/>
              <a:ext cx="640080" cy="61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1" name="Picture 3" descr="C:\Users\jlgreathouse\AppData\Local\Microsoft\Windows\Temporary Internet Files\Content.IE5\F4F6JPEA\MC900045118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90" y="1324098"/>
              <a:ext cx="640080" cy="61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3" descr="C:\Users\jlgreathouse\AppData\Local\Microsoft\Windows\Temporary Internet Files\Content.IE5\F4F6JPEA\MC900045118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8970" y="1324098"/>
              <a:ext cx="640080" cy="61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32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57200" y="4952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590800" y="4953000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7" name="Right Arrow 6"/>
          <p:cNvSpPr/>
          <p:nvPr/>
        </p:nvSpPr>
        <p:spPr>
          <a:xfrm rot="7682756">
            <a:off x="2044897" y="4537118"/>
            <a:ext cx="800611" cy="2362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own Arrow 9"/>
          <p:cNvSpPr/>
          <p:nvPr/>
        </p:nvSpPr>
        <p:spPr>
          <a:xfrm>
            <a:off x="3429000" y="4267199"/>
            <a:ext cx="228600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2590800" y="3809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6840" y="38100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 = x + 42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Naïvely Sample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5510373" y="3176553"/>
            <a:ext cx="1040064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/>
          <p:cNvSpPr/>
          <p:nvPr/>
        </p:nvSpPr>
        <p:spPr>
          <a:xfrm rot="5400000">
            <a:off x="3062825" y="3216107"/>
            <a:ext cx="960950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Down Arrow 15"/>
          <p:cNvSpPr/>
          <p:nvPr/>
        </p:nvSpPr>
        <p:spPr>
          <a:xfrm>
            <a:off x="3429001" y="1828799"/>
            <a:ext cx="228600" cy="6849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/>
          <p:cNvSpPr/>
          <p:nvPr/>
        </p:nvSpPr>
        <p:spPr>
          <a:xfrm>
            <a:off x="5181600" y="25146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Validate(x)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4133771" y="2748095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2286000" y="2516492"/>
            <a:ext cx="25146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04800" y="4800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63" name="Right Arrow 62"/>
          <p:cNvSpPr/>
          <p:nvPr/>
        </p:nvSpPr>
        <p:spPr>
          <a:xfrm rot="7682756">
            <a:off x="1892497" y="4384719"/>
            <a:ext cx="800611" cy="236267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4" name="Rounded Rectangle 63"/>
          <p:cNvSpPr/>
          <p:nvPr/>
        </p:nvSpPr>
        <p:spPr>
          <a:xfrm>
            <a:off x="2438400" y="3657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65" name="Right Arrow 64"/>
          <p:cNvSpPr/>
          <p:nvPr/>
        </p:nvSpPr>
        <p:spPr>
          <a:xfrm rot="5400000">
            <a:off x="2893617" y="3080516"/>
            <a:ext cx="994566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" name="TextBox 49"/>
          <p:cNvSpPr txBox="1"/>
          <p:nvPr/>
        </p:nvSpPr>
        <p:spPr>
          <a:xfrm>
            <a:off x="6400800" y="3124200"/>
            <a:ext cx="2286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 Positive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0799" y="5021687"/>
            <a:ext cx="228600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False Negative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5044440" y="3657600"/>
            <a:ext cx="173736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w = x + 42</a:t>
            </a:r>
          </a:p>
        </p:txBody>
      </p:sp>
      <p:sp>
        <p:nvSpPr>
          <p:cNvPr id="57" name="Right Arrow 56"/>
          <p:cNvSpPr/>
          <p:nvPr/>
        </p:nvSpPr>
        <p:spPr>
          <a:xfrm rot="5400000">
            <a:off x="5337593" y="3044531"/>
            <a:ext cx="1080823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4" name="Rounded Rectangle 53"/>
          <p:cNvSpPr/>
          <p:nvPr/>
        </p:nvSpPr>
        <p:spPr>
          <a:xfrm>
            <a:off x="5044440" y="2362200"/>
            <a:ext cx="173736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</a:t>
            </a:r>
            <a:r>
              <a:rPr lang="en-US" sz="2400" dirty="0"/>
              <a:t>)</a:t>
            </a:r>
          </a:p>
        </p:txBody>
      </p:sp>
      <p:sp>
        <p:nvSpPr>
          <p:cNvPr id="55" name="Right Arrow 54"/>
          <p:cNvSpPr/>
          <p:nvPr/>
        </p:nvSpPr>
        <p:spPr>
          <a:xfrm>
            <a:off x="3996611" y="2595695"/>
            <a:ext cx="1080823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7" name="Rounded Rectangle 66"/>
          <p:cNvSpPr/>
          <p:nvPr/>
        </p:nvSpPr>
        <p:spPr>
          <a:xfrm>
            <a:off x="2133600" y="2364093"/>
            <a:ext cx="25146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6" name="Down Arrow 65"/>
          <p:cNvSpPr/>
          <p:nvPr/>
        </p:nvSpPr>
        <p:spPr>
          <a:xfrm>
            <a:off x="3276601" y="1676400"/>
            <a:ext cx="228600" cy="701040"/>
          </a:xfrm>
          <a:prstGeom prst="down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3" name="Right Arrow 52"/>
          <p:cNvSpPr/>
          <p:nvPr/>
        </p:nvSpPr>
        <p:spPr>
          <a:xfrm flipH="1">
            <a:off x="6808120" y="2479338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Skip Instr</a:t>
            </a:r>
            <a:r>
              <a:rPr lang="en-US" sz="2400" dirty="0"/>
              <a:t>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286000" y="1219200"/>
            <a:ext cx="2514599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48" name="Pentagon 47"/>
          <p:cNvSpPr/>
          <p:nvPr/>
        </p:nvSpPr>
        <p:spPr>
          <a:xfrm flipH="1">
            <a:off x="6790441" y="37338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9" name="Pentagon 48"/>
          <p:cNvSpPr/>
          <p:nvPr/>
        </p:nvSpPr>
        <p:spPr>
          <a:xfrm flipH="1">
            <a:off x="6781800" y="3736574"/>
            <a:ext cx="1828800" cy="609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2" name="Pentagon 41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43" name="Pentagon 42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52" name="Right Arrow 51"/>
          <p:cNvSpPr/>
          <p:nvPr/>
        </p:nvSpPr>
        <p:spPr>
          <a:xfrm flipH="1">
            <a:off x="4419600" y="4915846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Skip Instr</a:t>
            </a:r>
            <a:r>
              <a:rPr lang="en-US" sz="2400" dirty="0"/>
              <a:t>.</a:t>
            </a:r>
          </a:p>
        </p:txBody>
      </p:sp>
      <p:sp>
        <p:nvSpPr>
          <p:cNvPr id="5" name="Pentagon 4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6" name="Pentagon 45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8009" cy="22345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5785" cy="223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" grpId="0" animBg="1"/>
      <p:bldP spid="10" grpId="0" animBg="1"/>
      <p:bldP spid="19" grpId="0" animBg="1"/>
      <p:bldP spid="20" grpId="0" animBg="1"/>
      <p:bldP spid="12" grpId="0" animBg="1"/>
      <p:bldP spid="14" grpId="0" animBg="1"/>
      <p:bldP spid="16" grpId="0" animBg="1"/>
      <p:bldP spid="38" grpId="0" animBg="1"/>
      <p:bldP spid="47" grpId="0" animBg="1"/>
      <p:bldP spid="18" grpId="0" animBg="1"/>
      <p:bldP spid="61" grpId="0" animBg="1"/>
      <p:bldP spid="63" grpId="0" animBg="1"/>
      <p:bldP spid="64" grpId="0" animBg="1"/>
      <p:bldP spid="65" grpId="0" animBg="1"/>
      <p:bldP spid="50" grpId="0" animBg="1"/>
      <p:bldP spid="51" grpId="0" animBg="1"/>
      <p:bldP spid="56" grpId="0" animBg="1"/>
      <p:bldP spid="57" grpId="0" animBg="1"/>
      <p:bldP spid="54" grpId="0" animBg="1"/>
      <p:bldP spid="55" grpId="0" animBg="1"/>
      <p:bldP spid="67" grpId="0" animBg="1"/>
      <p:bldP spid="66" grpId="0" animBg="1"/>
      <p:bldP spid="53" grpId="0" animBg="1"/>
      <p:bldP spid="53" grpId="1" animBg="1"/>
      <p:bldP spid="48" grpId="0" animBg="1"/>
      <p:bldP spid="48" grpId="1" animBg="1"/>
      <p:bldP spid="49" grpId="0" animBg="1"/>
      <p:bldP spid="42" grpId="0" animBg="1"/>
      <p:bldP spid="42" grpId="1" animBg="1"/>
      <p:bldP spid="43" grpId="0" animBg="1"/>
      <p:bldP spid="52" grpId="0" animBg="1"/>
      <p:bldP spid="52" grpId="1" animBg="1"/>
      <p:bldP spid="5" grpId="0" animBg="1"/>
      <p:bldP spid="5" grpId="1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Modern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9573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536713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=large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=small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996957" y="5029200"/>
            <a:ext cx="1219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err="1" smtClean="0">
                <a:latin typeface="Lucida Console" pitchFamily="49" charset="0"/>
              </a:rPr>
              <a:t>ptr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757" y="5463570"/>
            <a:ext cx="6096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latin typeface="Lucida Console" pitchFamily="49" charset="0"/>
              </a:rPr>
              <a:t>∅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371600" y="2753990"/>
            <a:ext cx="6400800" cy="52322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2800" kern="1200" dirty="0">
                <a:latin typeface="Arial" charset="0"/>
              </a:rPr>
              <a:t>Nov. 2010 </a:t>
            </a:r>
            <a:r>
              <a:rPr lang="en-US" sz="2800" kern="1200" dirty="0" err="1">
                <a:latin typeface="Arial" charset="0"/>
              </a:rPr>
              <a:t>OpenSSL</a:t>
            </a:r>
            <a:r>
              <a:rPr lang="en-US" sz="2800" kern="1200" dirty="0">
                <a:latin typeface="Arial" charset="0"/>
              </a:rPr>
              <a:t> </a:t>
            </a:r>
            <a:r>
              <a:rPr lang="en-US" sz="2800" kern="1200" dirty="0" smtClean="0">
                <a:latin typeface="Arial" charset="0"/>
              </a:rPr>
              <a:t>Security </a:t>
            </a:r>
            <a:r>
              <a:rPr lang="en-US" sz="2800" kern="1200" dirty="0">
                <a:latin typeface="Arial" charset="0"/>
              </a:rPr>
              <a:t>Flaw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7951" y="2372068"/>
            <a:ext cx="45193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if(</a:t>
            </a:r>
            <a:r>
              <a:rPr lang="en-US" sz="2800" dirty="0" err="1" smtClean="0">
                <a:latin typeface="+mn-lt"/>
              </a:rPr>
              <a:t>ptr</a:t>
            </a:r>
            <a:r>
              <a:rPr lang="en-US" sz="2800" dirty="0" smtClean="0">
                <a:latin typeface="+mn-lt"/>
              </a:rPr>
              <a:t> == NULL) {</a:t>
            </a:r>
          </a:p>
          <a:p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</a:t>
            </a:r>
            <a:r>
              <a:rPr lang="en-US" sz="2800" dirty="0" err="1" smtClean="0">
                <a:latin typeface="+mn-lt"/>
              </a:rPr>
              <a:t>len</a:t>
            </a:r>
            <a:r>
              <a:rPr lang="en-US" sz="2800" dirty="0" smtClean="0">
                <a:latin typeface="+mn-lt"/>
              </a:rPr>
              <a:t>=</a:t>
            </a:r>
            <a:r>
              <a:rPr lang="en-US" sz="2800" dirty="0" err="1" smtClean="0">
                <a:latin typeface="+mn-lt"/>
              </a:rPr>
              <a:t>thread_local</a:t>
            </a:r>
            <a:r>
              <a:rPr lang="en-US" sz="2800" dirty="0" smtClean="0">
                <a:latin typeface="+mn-lt"/>
              </a:rPr>
              <a:t>-&gt;</a:t>
            </a:r>
            <a:r>
              <a:rPr lang="en-US" sz="2800" dirty="0" err="1" smtClean="0">
                <a:latin typeface="+mn-lt"/>
              </a:rPr>
              <a:t>mylen</a:t>
            </a:r>
            <a:r>
              <a:rPr lang="en-US" sz="2800" dirty="0" smtClean="0">
                <a:latin typeface="+mn-lt"/>
              </a:rPr>
              <a:t>;</a:t>
            </a:r>
          </a:p>
          <a:p>
            <a:r>
              <a:rPr lang="en-US" sz="2800" dirty="0" smtClean="0">
                <a:latin typeface="+mn-lt"/>
              </a:rPr>
              <a:t>   </a:t>
            </a:r>
            <a:r>
              <a:rPr lang="en-US" sz="2800" dirty="0" err="1" smtClean="0">
                <a:latin typeface="+mn-lt"/>
              </a:rPr>
              <a:t>ptr</a:t>
            </a:r>
            <a:r>
              <a:rPr lang="en-US" sz="2800" dirty="0" smtClean="0">
                <a:latin typeface="+mn-lt"/>
              </a:rPr>
              <a:t>=</a:t>
            </a:r>
            <a:r>
              <a:rPr lang="en-US" sz="2800" dirty="0" err="1" smtClean="0">
                <a:latin typeface="+mn-lt"/>
              </a:rPr>
              <a:t>malloc</a:t>
            </a:r>
            <a:r>
              <a:rPr lang="en-US" sz="2800" dirty="0" smtClean="0">
                <a:latin typeface="+mn-lt"/>
              </a:rPr>
              <a:t>(</a:t>
            </a:r>
            <a:r>
              <a:rPr lang="en-US" sz="2800" dirty="0" err="1" smtClean="0">
                <a:latin typeface="+mn-lt"/>
              </a:rPr>
              <a:t>len</a:t>
            </a:r>
            <a:r>
              <a:rPr lang="en-US" sz="2800" dirty="0" smtClean="0">
                <a:latin typeface="+mn-lt"/>
              </a:rPr>
              <a:t>);</a:t>
            </a:r>
          </a:p>
          <a:p>
            <a:r>
              <a:rPr lang="en-US" sz="2800" dirty="0" smtClean="0">
                <a:latin typeface="+mn-lt"/>
              </a:rPr>
              <a:t>   </a:t>
            </a:r>
            <a:r>
              <a:rPr lang="en-US" sz="2800" dirty="0" err="1" smtClean="0">
                <a:latin typeface="+mn-lt"/>
              </a:rPr>
              <a:t>memcpy</a:t>
            </a:r>
            <a:r>
              <a:rPr lang="en-US" sz="2800" dirty="0" smtClean="0">
                <a:latin typeface="+mn-lt"/>
              </a:rPr>
              <a:t>(</a:t>
            </a:r>
            <a:r>
              <a:rPr lang="en-US" sz="2800" dirty="0" err="1" smtClean="0">
                <a:latin typeface="+mn-lt"/>
              </a:rPr>
              <a:t>ptr</a:t>
            </a:r>
            <a:r>
              <a:rPr lang="en-US" sz="2800" dirty="0" smtClean="0">
                <a:latin typeface="+mn-lt"/>
              </a:rPr>
              <a:t>, data, </a:t>
            </a:r>
            <a:r>
              <a:rPr lang="en-US" sz="2800" dirty="0" err="1" smtClean="0">
                <a:latin typeface="+mn-lt"/>
              </a:rPr>
              <a:t>len</a:t>
            </a:r>
            <a:r>
              <a:rPr lang="en-US" sz="2800" dirty="0" smtClean="0">
                <a:latin typeface="+mn-lt"/>
              </a:rPr>
              <a:t>);</a:t>
            </a:r>
          </a:p>
          <a:p>
            <a:r>
              <a:rPr lang="en-US" sz="2800" dirty="0" smtClean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507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8" grpId="0"/>
      <p:bldP spid="10" grpId="0"/>
      <p:bldP spid="11" grpId="0"/>
      <p:bldP spid="12" grpId="0"/>
      <p:bldP spid="13" grpId="1"/>
      <p:bldP spid="9" grpId="1" uiExpand="1" build="p" animBg="1"/>
      <p:bldP spid="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dirty="0" smtClean="0"/>
              <a:t>Sampling must be aware of meta-data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Remove meta-data from skipped </a:t>
            </a:r>
            <a:r>
              <a:rPr lang="en-US" dirty="0" err="1" smtClean="0"/>
              <a:t>dataflows</a:t>
            </a:r>
            <a:endParaRPr lang="en-US" dirty="0" smtClean="0"/>
          </a:p>
          <a:p>
            <a:pPr lvl="1"/>
            <a:r>
              <a:rPr lang="en-US" dirty="0" smtClean="0"/>
              <a:t>Prevents </a:t>
            </a:r>
            <a:r>
              <a:rPr lang="en-US" dirty="0"/>
              <a:t>false </a:t>
            </a:r>
            <a:r>
              <a:rPr lang="en-US" dirty="0" smtClean="0"/>
              <a:t>positives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Sample </a:t>
            </a:r>
            <a:r>
              <a:rPr lang="en-US" u="sng" dirty="0" smtClean="0"/>
              <a:t>Data</a:t>
            </a:r>
            <a:r>
              <a:rPr lang="en-US" dirty="0" smtClean="0"/>
              <a:t>, not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30</a:t>
            </a:fld>
            <a:endParaRPr lang="en-US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5" name="Oval 4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5" idx="3"/>
              <a:endCxn id="6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" idx="5"/>
              <a:endCxn id="12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6" idx="3"/>
              <a:endCxn id="7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6" idx="5"/>
              <a:endCxn id="8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7" idx="5"/>
              <a:endCxn id="9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8" idx="3"/>
              <a:endCxn id="9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2" idx="5"/>
              <a:endCxn id="13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3" idx="4"/>
              <a:endCxn id="14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9" idx="4"/>
              <a:endCxn id="10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4" idx="3"/>
              <a:endCxn id="15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4" idx="5"/>
              <a:endCxn id="16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5" idx="4"/>
              <a:endCxn id="17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6" idx="4"/>
              <a:endCxn id="19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117" name="Oval 116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9" name="Oval 118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0" name="Oval 119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1" name="Oval 120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2" name="Oval 121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3" name="Oval 122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8" name="Oval 127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30" name="Straight Arrow Connector 129"/>
            <p:cNvCxnSpPr>
              <a:stCxn id="117" idx="3"/>
              <a:endCxn id="118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2" name="Straight Arrow Connector 211"/>
            <p:cNvCxnSpPr>
              <a:stCxn id="117" idx="5"/>
              <a:endCxn id="123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3" name="Straight Arrow Connector 212"/>
            <p:cNvCxnSpPr>
              <a:stCxn id="118" idx="3"/>
              <a:endCxn id="119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4" name="Straight Arrow Connector 213"/>
            <p:cNvCxnSpPr>
              <a:stCxn id="118" idx="5"/>
              <a:endCxn id="120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5" name="Straight Arrow Connector 214"/>
            <p:cNvCxnSpPr>
              <a:stCxn id="119" idx="5"/>
              <a:endCxn id="121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6" name="Straight Arrow Connector 215"/>
            <p:cNvCxnSpPr>
              <a:stCxn id="120" idx="3"/>
              <a:endCxn id="121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7" name="Straight Arrow Connector 216"/>
            <p:cNvCxnSpPr>
              <a:stCxn id="123" idx="5"/>
              <a:endCxn id="124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8" name="Straight Arrow Connector 217"/>
            <p:cNvCxnSpPr>
              <a:stCxn id="124" idx="4"/>
              <a:endCxn id="125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9" name="Straight Arrow Connector 218"/>
            <p:cNvCxnSpPr>
              <a:stCxn id="121" idx="4"/>
              <a:endCxn id="122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0" name="Straight Arrow Connector 219"/>
            <p:cNvCxnSpPr>
              <a:stCxn id="125" idx="3"/>
              <a:endCxn id="126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1" name="Straight Arrow Connector 220"/>
            <p:cNvCxnSpPr>
              <a:stCxn id="125" idx="5"/>
              <a:endCxn id="127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2" name="Straight Arrow Connector 221"/>
            <p:cNvCxnSpPr>
              <a:stCxn id="126" idx="4"/>
              <a:endCxn id="128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3" name="Straight Arrow Connector 222"/>
            <p:cNvCxnSpPr>
              <a:stCxn id="127" idx="4"/>
              <a:endCxn id="129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224" name="Group 223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225" name="Oval 224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7" name="Oval 226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8" name="Oval 227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9" name="Oval 228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0" name="Oval 229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1" name="Oval 230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5" name="Oval 234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7" name="Oval 236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cxnSp>
          <p:nvCxnSpPr>
            <p:cNvPr id="238" name="Straight Arrow Connector 237"/>
            <p:cNvCxnSpPr>
              <a:stCxn id="225" idx="3"/>
              <a:endCxn id="226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39" name="Straight Arrow Connector 238"/>
            <p:cNvCxnSpPr>
              <a:stCxn id="225" idx="5"/>
              <a:endCxn id="231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0" name="Straight Arrow Connector 239"/>
            <p:cNvCxnSpPr>
              <a:stCxn id="226" idx="3"/>
              <a:endCxn id="227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1" name="Straight Arrow Connector 240"/>
            <p:cNvCxnSpPr>
              <a:stCxn id="226" idx="5"/>
              <a:endCxn id="228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2" name="Straight Arrow Connector 241"/>
            <p:cNvCxnSpPr>
              <a:stCxn id="227" idx="5"/>
              <a:endCxn id="229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3" name="Straight Arrow Connector 242"/>
            <p:cNvCxnSpPr>
              <a:stCxn id="228" idx="3"/>
              <a:endCxn id="229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4" name="Straight Arrow Connector 243"/>
            <p:cNvCxnSpPr>
              <a:stCxn id="231" idx="5"/>
              <a:endCxn id="232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5" name="Straight Arrow Connector 244"/>
            <p:cNvCxnSpPr>
              <a:stCxn id="232" idx="4"/>
              <a:endCxn id="233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6" name="Straight Arrow Connector 245"/>
            <p:cNvCxnSpPr>
              <a:stCxn id="229" idx="4"/>
              <a:endCxn id="230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7" name="Straight Arrow Connector 246"/>
            <p:cNvCxnSpPr>
              <a:stCxn id="233" idx="3"/>
              <a:endCxn id="234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8" name="Straight Arrow Connector 247"/>
            <p:cNvCxnSpPr>
              <a:stCxn id="233" idx="5"/>
              <a:endCxn id="235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9" name="Straight Arrow Connector 248"/>
            <p:cNvCxnSpPr>
              <a:stCxn id="234" idx="4"/>
              <a:endCxn id="236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50" name="Straight Arrow Connector 249"/>
            <p:cNvCxnSpPr>
              <a:stCxn id="235" idx="4"/>
              <a:endCxn id="237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251" name="Group 250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252" name="Oval 251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3" name="Oval 252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6" name="Oval 255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7" name="Oval 256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59" name="Oval 258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0" name="Oval 259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1" name="Oval 260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2" name="Oval 261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3" name="Oval 262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4" name="Oval 263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65" name="Straight Arrow Connector 264"/>
            <p:cNvCxnSpPr>
              <a:stCxn id="252" idx="3"/>
              <a:endCxn id="253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6" name="Straight Arrow Connector 265"/>
            <p:cNvCxnSpPr>
              <a:stCxn id="252" idx="5"/>
              <a:endCxn id="258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7" name="Straight Arrow Connector 266"/>
            <p:cNvCxnSpPr>
              <a:stCxn id="253" idx="3"/>
              <a:endCxn id="254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8" name="Straight Arrow Connector 267"/>
            <p:cNvCxnSpPr>
              <a:stCxn id="253" idx="5"/>
              <a:endCxn id="255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9" name="Straight Arrow Connector 268"/>
            <p:cNvCxnSpPr>
              <a:stCxn id="254" idx="5"/>
              <a:endCxn id="256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0" name="Straight Arrow Connector 269"/>
            <p:cNvCxnSpPr>
              <a:stCxn id="255" idx="3"/>
              <a:endCxn id="256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1" name="Straight Arrow Connector 270"/>
            <p:cNvCxnSpPr>
              <a:stCxn id="258" idx="5"/>
              <a:endCxn id="259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2" name="Straight Arrow Connector 271"/>
            <p:cNvCxnSpPr>
              <a:stCxn id="259" idx="4"/>
              <a:endCxn id="260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3" name="Straight Arrow Connector 272"/>
            <p:cNvCxnSpPr>
              <a:stCxn id="256" idx="4"/>
              <a:endCxn id="257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4" name="Straight Arrow Connector 273"/>
            <p:cNvCxnSpPr>
              <a:stCxn id="260" idx="3"/>
              <a:endCxn id="261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5" name="Straight Arrow Connector 274"/>
            <p:cNvCxnSpPr>
              <a:stCxn id="260" idx="5"/>
              <a:endCxn id="262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6" name="Straight Arrow Connector 275"/>
            <p:cNvCxnSpPr>
              <a:stCxn id="261" idx="4"/>
              <a:endCxn id="263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7" name="Straight Arrow Connector 276"/>
            <p:cNvCxnSpPr>
              <a:stCxn id="262" idx="4"/>
              <a:endCxn id="264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91712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5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0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57200" y="4952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590800" y="4953000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7" name="Right Arrow 6"/>
          <p:cNvSpPr/>
          <p:nvPr/>
        </p:nvSpPr>
        <p:spPr>
          <a:xfrm rot="7682756">
            <a:off x="2044897" y="4537118"/>
            <a:ext cx="800611" cy="2362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own Arrow 9"/>
          <p:cNvSpPr/>
          <p:nvPr/>
        </p:nvSpPr>
        <p:spPr>
          <a:xfrm>
            <a:off x="3429000" y="4267199"/>
            <a:ext cx="228600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2590800" y="3809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6840" y="38100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 = x + 42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Dataflow Sampling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31</a:t>
            </a:fld>
            <a:endParaRPr lang="en-US" alt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5510373" y="3176553"/>
            <a:ext cx="1040064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/>
          <p:cNvSpPr/>
          <p:nvPr/>
        </p:nvSpPr>
        <p:spPr>
          <a:xfrm rot="5400000">
            <a:off x="3062825" y="3216107"/>
            <a:ext cx="960950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Down Arrow 15"/>
          <p:cNvSpPr/>
          <p:nvPr/>
        </p:nvSpPr>
        <p:spPr>
          <a:xfrm>
            <a:off x="3429001" y="1828799"/>
            <a:ext cx="228600" cy="6849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/>
          <p:cNvSpPr/>
          <p:nvPr/>
        </p:nvSpPr>
        <p:spPr>
          <a:xfrm>
            <a:off x="5181600" y="25146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validate(x)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4133771" y="2748095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2286000" y="2516492"/>
            <a:ext cx="25146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04800" y="4800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63" name="Right Arrow 62"/>
          <p:cNvSpPr/>
          <p:nvPr/>
        </p:nvSpPr>
        <p:spPr>
          <a:xfrm rot="7682756">
            <a:off x="1892497" y="4384719"/>
            <a:ext cx="800611" cy="236267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4" name="Rounded Rectangle 63"/>
          <p:cNvSpPr/>
          <p:nvPr/>
        </p:nvSpPr>
        <p:spPr>
          <a:xfrm>
            <a:off x="2438400" y="3657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65" name="Right Arrow 64"/>
          <p:cNvSpPr/>
          <p:nvPr/>
        </p:nvSpPr>
        <p:spPr>
          <a:xfrm rot="5400000">
            <a:off x="2893617" y="3080516"/>
            <a:ext cx="994566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" name="TextBox 50"/>
          <p:cNvSpPr txBox="1"/>
          <p:nvPr/>
        </p:nvSpPr>
        <p:spPr>
          <a:xfrm>
            <a:off x="6400799" y="5021687"/>
            <a:ext cx="228600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False Negative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133600" y="2364093"/>
            <a:ext cx="25146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6" name="Down Arrow 65"/>
          <p:cNvSpPr/>
          <p:nvPr/>
        </p:nvSpPr>
        <p:spPr>
          <a:xfrm>
            <a:off x="3276601" y="1676400"/>
            <a:ext cx="228600" cy="701040"/>
          </a:xfrm>
          <a:prstGeom prst="down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3" name="Right Arrow 52"/>
          <p:cNvSpPr/>
          <p:nvPr/>
        </p:nvSpPr>
        <p:spPr>
          <a:xfrm flipH="1">
            <a:off x="5000244" y="2520441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Skip Dataflow</a:t>
            </a:r>
            <a:endParaRPr lang="en-US" sz="20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286000" y="1219200"/>
            <a:ext cx="2514599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48" name="Pentagon 47"/>
          <p:cNvSpPr/>
          <p:nvPr/>
        </p:nvSpPr>
        <p:spPr>
          <a:xfrm flipH="1">
            <a:off x="6866640" y="3772669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9" name="Pentagon 48"/>
          <p:cNvSpPr/>
          <p:nvPr/>
        </p:nvSpPr>
        <p:spPr>
          <a:xfrm flipH="1">
            <a:off x="6857999" y="3775443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 w</a:t>
            </a:r>
          </a:p>
        </p:txBody>
      </p:sp>
      <p:sp>
        <p:nvSpPr>
          <p:cNvPr id="42" name="Pentagon 41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43" name="Pentagon 42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 z</a:t>
            </a:r>
          </a:p>
        </p:txBody>
      </p:sp>
      <p:sp>
        <p:nvSpPr>
          <p:cNvPr id="52" name="Right Arrow 51"/>
          <p:cNvSpPr/>
          <p:nvPr/>
        </p:nvSpPr>
        <p:spPr>
          <a:xfrm flipH="1">
            <a:off x="3585260" y="4337779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Skip Dataflow</a:t>
            </a:r>
            <a:endParaRPr lang="en-US" sz="2000" b="1" dirty="0"/>
          </a:p>
        </p:txBody>
      </p:sp>
      <p:sp>
        <p:nvSpPr>
          <p:cNvPr id="5" name="Pentagon 4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6" name="Pentagon 45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8009" cy="223452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5785" cy="223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2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" grpId="0" animBg="1"/>
      <p:bldP spid="10" grpId="0" animBg="1"/>
      <p:bldP spid="19" grpId="0" animBg="1"/>
      <p:bldP spid="20" grpId="0" animBg="1"/>
      <p:bldP spid="12" grpId="0" animBg="1"/>
      <p:bldP spid="14" grpId="0" animBg="1"/>
      <p:bldP spid="16" grpId="0" animBg="1"/>
      <p:bldP spid="38" grpId="0" animBg="1"/>
      <p:bldP spid="47" grpId="0" animBg="1"/>
      <p:bldP spid="18" grpId="0" animBg="1"/>
      <p:bldP spid="61" grpId="0" animBg="1"/>
      <p:bldP spid="63" grpId="0" animBg="1"/>
      <p:bldP spid="64" grpId="0" animBg="1"/>
      <p:bldP spid="65" grpId="0" animBg="1"/>
      <p:bldP spid="51" grpId="0" animBg="1"/>
      <p:bldP spid="67" grpId="0" animBg="1"/>
      <p:bldP spid="66" grpId="0" animBg="1"/>
      <p:bldP spid="53" grpId="0" animBg="1"/>
      <p:bldP spid="53" grpId="1" animBg="1"/>
      <p:bldP spid="48" grpId="0" animBg="1"/>
      <p:bldP spid="48" grpId="1" animBg="1"/>
      <p:bldP spid="49" grpId="0" animBg="1"/>
      <p:bldP spid="42" grpId="0" animBg="1"/>
      <p:bldP spid="42" grpId="1" animBg="1"/>
      <p:bldP spid="43" grpId="0" animBg="1"/>
      <p:bldP spid="52" grpId="0" animBg="1"/>
      <p:bldP spid="52" grpId="1" animBg="1"/>
      <p:bldP spid="5" grpId="0" animBg="1"/>
      <p:bldP spid="5" grpId="1" animBg="1"/>
      <p:bldP spid="4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Sampling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3652-29FC-4863-885F-EF39FB626472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dirty="0" smtClean="0"/>
              <a:t>Remove</a:t>
            </a:r>
            <a:r>
              <a:rPr lang="en-US" dirty="0" smtClean="0"/>
              <a:t> </a:t>
            </a:r>
            <a:r>
              <a:rPr lang="en-US" dirty="0" err="1" smtClean="0"/>
              <a:t>dataflows</a:t>
            </a:r>
            <a:r>
              <a:rPr lang="en-US" dirty="0" smtClean="0"/>
              <a:t> if execution is too slow</a:t>
            </a:r>
            <a:endParaRPr lang="en-US" b="1" dirty="0" smtClean="0"/>
          </a:p>
        </p:txBody>
      </p:sp>
      <p:sp>
        <p:nvSpPr>
          <p:cNvPr id="14" name="Rectangle 13"/>
          <p:cNvSpPr/>
          <p:nvPr/>
        </p:nvSpPr>
        <p:spPr bwMode="auto">
          <a:xfrm>
            <a:off x="914400" y="1884362"/>
            <a:ext cx="7315200" cy="2611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Sampling Analysis Tool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  <a:alpha val="75000"/>
                  <a:lumMod val="50000"/>
                  <a:lumOff val="50000"/>
                </a:schemeClr>
              </a:gs>
              <a:gs pos="100000">
                <a:schemeClr val="dk1">
                  <a:tint val="15000"/>
                  <a:satMod val="350000"/>
                  <a:lumMod val="0"/>
                  <a:lumOff val="100000"/>
                  <a:alpha val="7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Instrumented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1447800" y="2829719"/>
            <a:ext cx="2743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Native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23" name="Down Arrow 22"/>
          <p:cNvSpPr/>
          <p:nvPr/>
        </p:nvSpPr>
        <p:spPr bwMode="auto">
          <a:xfrm rot="10800000">
            <a:off x="4114800" y="4419599"/>
            <a:ext cx="457200" cy="914400"/>
          </a:xfrm>
          <a:prstGeom prst="downArrow">
            <a:avLst/>
          </a:prstGeom>
          <a:solidFill>
            <a:srgbClr val="FF0000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Instrumented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pic>
        <p:nvPicPr>
          <p:cNvPr id="26" name="Picture 2" descr="C:\Users\jgreathx\AppData\Local\Microsoft\Windows\Temporary Internet Files\Content.IE5\1MI2RH4L\MC90043385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3157" y="3352914"/>
            <a:ext cx="1142886" cy="1142886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 bwMode="auto">
          <a:xfrm>
            <a:off x="914400" y="5257800"/>
            <a:ext cx="73152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Verdana" pitchFamily="34" charset="0"/>
              </a:rPr>
              <a:t>Meta-Data Detection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16-Point Star 20"/>
          <p:cNvSpPr/>
          <p:nvPr/>
        </p:nvSpPr>
        <p:spPr bwMode="auto">
          <a:xfrm>
            <a:off x="3238499" y="4953000"/>
            <a:ext cx="2209800" cy="838200"/>
          </a:xfrm>
          <a:prstGeom prst="star16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>
                <a:solidFill>
                  <a:schemeClr val="dk1"/>
                </a:solidFill>
                <a:latin typeface="+mn-lt"/>
              </a:rPr>
              <a:t>Meta-data</a:t>
            </a:r>
          </a:p>
        </p:txBody>
      </p:sp>
      <p:sp>
        <p:nvSpPr>
          <p:cNvPr id="24" name="Down Arrow 23"/>
          <p:cNvSpPr/>
          <p:nvPr/>
        </p:nvSpPr>
        <p:spPr bwMode="auto">
          <a:xfrm>
            <a:off x="4114800" y="4343400"/>
            <a:ext cx="457200" cy="914400"/>
          </a:xfrm>
          <a:prstGeom prst="downArrow">
            <a:avLst/>
          </a:prstGeom>
          <a:solidFill>
            <a:srgbClr val="FF0000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971799" y="3958713"/>
            <a:ext cx="2743200" cy="419100"/>
          </a:xfrm>
          <a:prstGeom prst="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 smtClean="0"/>
              <a:t>Clear meta-data</a:t>
            </a:r>
            <a:endParaRPr lang="en-US" sz="2400" b="1" dirty="0">
              <a:solidFill>
                <a:schemeClr val="dk1"/>
              </a:solidFill>
            </a:endParaRPr>
          </a:p>
        </p:txBody>
      </p:sp>
      <p:sp>
        <p:nvSpPr>
          <p:cNvPr id="29" name="16-Point Star 28"/>
          <p:cNvSpPr/>
          <p:nvPr/>
        </p:nvSpPr>
        <p:spPr bwMode="auto">
          <a:xfrm>
            <a:off x="2971799" y="3633019"/>
            <a:ext cx="2743200" cy="838200"/>
          </a:xfrm>
          <a:prstGeom prst="star16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dk1"/>
                </a:solidFill>
                <a:latin typeface="+mn-lt"/>
              </a:rPr>
              <a:t>OH Threshold</a:t>
            </a:r>
            <a:endParaRPr lang="en-US" sz="2400" b="1" dirty="0">
              <a:solidFill>
                <a:schemeClr val="dk1"/>
              </a:solidFill>
              <a:latin typeface="+mn-lt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7957" y="3495047"/>
            <a:ext cx="1142886" cy="857164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542045"/>
            <a:ext cx="781050" cy="9048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57" y="3505200"/>
            <a:ext cx="1143000" cy="857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399" y="3505200"/>
            <a:ext cx="1143000" cy="8572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37" y="1977826"/>
            <a:ext cx="560663" cy="85341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88" y="1977601"/>
            <a:ext cx="559815" cy="85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7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92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23" grpId="0" animBg="1"/>
      <p:bldP spid="23" grpId="1" animBg="1"/>
      <p:bldP spid="25" grpId="0" animBg="1"/>
      <p:bldP spid="25" grpId="1" animBg="1"/>
      <p:bldP spid="21" grpId="0" animBg="1"/>
      <p:bldP spid="21" grpId="1" animBg="1"/>
      <p:bldP spid="24" grpId="0" animBg="1"/>
      <p:bldP spid="24" grpId="1" animBg="1"/>
      <p:bldP spid="27" grpId="0" animBg="1"/>
      <p:bldP spid="27" grpId="1" animBg="1"/>
      <p:bldP spid="29" grpId="0" animBg="1"/>
      <p:bldP spid="29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Taint analysis sampling system</a:t>
            </a:r>
          </a:p>
          <a:p>
            <a:pPr lvl="1"/>
            <a:r>
              <a:rPr lang="en-US" dirty="0"/>
              <a:t>Network packets untrusted</a:t>
            </a:r>
          </a:p>
          <a:p>
            <a:r>
              <a:rPr lang="en-US" dirty="0" err="1" smtClean="0"/>
              <a:t>Xen</a:t>
            </a:r>
            <a:r>
              <a:rPr lang="en-US" dirty="0" smtClean="0"/>
              <a:t>-based </a:t>
            </a:r>
            <a:r>
              <a:rPr lang="en-US" dirty="0"/>
              <a:t>demand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Whole-system analysis with modified QEMU</a:t>
            </a:r>
          </a:p>
          <a:p>
            <a:r>
              <a:rPr lang="en-US" dirty="0" smtClean="0"/>
              <a:t>Overhead Manager (OHM) is user-controlled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33</a:t>
            </a:fld>
            <a:endParaRPr lang="en-US" alt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33400" y="3733800"/>
            <a:ext cx="7848600" cy="2362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Xen Hypervisor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5638800" y="4206240"/>
            <a:ext cx="2514600" cy="1828800"/>
            <a:chOff x="6019800" y="1676400"/>
            <a:chExt cx="2514600" cy="1828800"/>
          </a:xfrm>
        </p:grpSpPr>
        <p:sp>
          <p:nvSpPr>
            <p:cNvPr id="52" name="Rounded Rectangle 51"/>
            <p:cNvSpPr/>
            <p:nvPr/>
          </p:nvSpPr>
          <p:spPr>
            <a:xfrm>
              <a:off x="6019800" y="1676400"/>
              <a:ext cx="2514600" cy="1828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OS and Applications</a:t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172200" y="2133600"/>
              <a:ext cx="609600" cy="609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</a:t>
              </a:r>
              <a:endParaRPr lang="en-US" sz="1600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6858000" y="2133600"/>
              <a:ext cx="609600" cy="609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</a:t>
              </a:r>
              <a:endParaRPr lang="en-US" sz="1600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772400" y="2133600"/>
              <a:ext cx="609600" cy="609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</a:t>
              </a:r>
              <a:endParaRPr lang="en-US" sz="16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424352" y="2221468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6172200" y="2819400"/>
              <a:ext cx="2209800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Linux</a:t>
              </a:r>
              <a:endParaRPr lang="en-US" dirty="0"/>
            </a:p>
          </p:txBody>
        </p:sp>
      </p:grpSp>
      <p:sp>
        <p:nvSpPr>
          <p:cNvPr id="58" name="Rounded Rectangle 57"/>
          <p:cNvSpPr/>
          <p:nvPr/>
        </p:nvSpPr>
        <p:spPr>
          <a:xfrm>
            <a:off x="685800" y="4343400"/>
            <a:ext cx="1143000" cy="14478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ShadowPage</a:t>
            </a:r>
            <a:r>
              <a:rPr lang="en-US" dirty="0" smtClean="0"/>
              <a:t> Table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981200" y="4206240"/>
            <a:ext cx="3581400" cy="182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 VM</a:t>
            </a:r>
          </a:p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3200400" y="4648200"/>
            <a:ext cx="1219200" cy="11430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Taint Analysis QEMU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2286000" y="4648200"/>
            <a:ext cx="914400" cy="112776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Stack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419600" y="4648200"/>
            <a:ext cx="914400" cy="112776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OHM</a:t>
            </a:r>
          </a:p>
        </p:txBody>
      </p:sp>
    </p:spTree>
    <p:extLst>
      <p:ext uri="{BB962C8B-B14F-4D97-AF65-F5344CB8AC3E}">
        <p14:creationId xmlns:p14="http://schemas.microsoft.com/office/powerpoint/2010/main" val="49531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– Network Throughput</a:t>
            </a:r>
          </a:p>
          <a:p>
            <a:pPr lvl="1"/>
            <a:r>
              <a:rPr lang="en-US" i="1" dirty="0" smtClean="0"/>
              <a:t>Example: </a:t>
            </a:r>
            <a:r>
              <a:rPr lang="en-US" b="1" i="1" dirty="0" err="1" smtClean="0"/>
              <a:t>ssh_receive</a:t>
            </a:r>
            <a:endParaRPr lang="en-US" b="1" i="1" dirty="0" smtClean="0"/>
          </a:p>
          <a:p>
            <a:r>
              <a:rPr lang="en-US" dirty="0" smtClean="0"/>
              <a:t>Accuracy of Sampling Analysis</a:t>
            </a:r>
          </a:p>
          <a:p>
            <a:pPr lvl="1"/>
            <a:r>
              <a:rPr lang="en-US" dirty="0" smtClean="0"/>
              <a:t>Real-world</a:t>
            </a:r>
            <a:r>
              <a:rPr lang="en-US" b="1" dirty="0" smtClean="0"/>
              <a:t> </a:t>
            </a:r>
            <a:r>
              <a:rPr lang="en-US" dirty="0" smtClean="0"/>
              <a:t>Security Exploits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34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10847"/>
              </p:ext>
            </p:extLst>
          </p:nvPr>
        </p:nvGraphicFramePr>
        <p:xfrm>
          <a:off x="457200" y="3200400"/>
          <a:ext cx="8229600" cy="27432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24000"/>
                <a:gridCol w="670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Error Description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 overflow in Apache Tomcat JK Connector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Eggdrop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 overflow in </a:t>
                      </a:r>
                      <a:r>
                        <a:rPr lang="en-US" sz="2400" dirty="0" err="1" smtClean="0"/>
                        <a:t>Eggdrop</a:t>
                      </a:r>
                      <a:r>
                        <a:rPr lang="en-US" sz="2400" dirty="0" smtClean="0"/>
                        <a:t> IRC</a:t>
                      </a:r>
                      <a:r>
                        <a:rPr lang="en-US" sz="2400" baseline="0" dirty="0" smtClean="0"/>
                        <a:t> bot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Lynx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 overflow in Lynx web browser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ProFTPD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Heap smashing attack on </a:t>
                      </a:r>
                      <a:r>
                        <a:rPr lang="en-US" sz="2400" dirty="0" err="1" smtClean="0"/>
                        <a:t>ProFTPD</a:t>
                      </a:r>
                      <a:r>
                        <a:rPr lang="en-US" sz="2400" dirty="0" smtClean="0"/>
                        <a:t> Server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Squid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Heap smashing attack on Squid proxy server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4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066800"/>
            <a:ext cx="8229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dirty="0" err="1" smtClean="0"/>
              <a:t>ssh_receive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Dataflow Sampling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35</a:t>
            </a:fld>
            <a:endParaRPr lang="en-US" alt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51438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77000" y="2173069"/>
            <a:ext cx="1800664" cy="646331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Throughput with no analysis</a:t>
            </a:r>
          </a:p>
        </p:txBody>
      </p:sp>
    </p:spTree>
    <p:extLst>
      <p:ext uri="{BB962C8B-B14F-4D97-AF65-F5344CB8AC3E}">
        <p14:creationId xmlns:p14="http://schemas.microsoft.com/office/powerpoint/2010/main" val="345405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with Background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i="1" dirty="0" err="1" smtClean="0"/>
              <a:t>ssh_receive</a:t>
            </a:r>
            <a:r>
              <a:rPr lang="en-US" sz="2400" dirty="0" smtClean="0"/>
              <a:t> running in background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36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136831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1447800" y="2362200"/>
            <a:ext cx="7239000" cy="2667000"/>
          </a:xfrm>
          <a:prstGeom prst="line">
            <a:avLst/>
          </a:prstGeom>
          <a:ln w="38100" cap="rnd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60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48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482465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</p:spTree>
    <p:extLst>
      <p:ext uri="{BB962C8B-B14F-4D97-AF65-F5344CB8AC3E}">
        <p14:creationId xmlns:p14="http://schemas.microsoft.com/office/powerpoint/2010/main" val="414888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Width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39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44780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22898" y="1447800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91440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1447800"/>
            <a:ext cx="914400" cy="914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8450" y="1447800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144780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86400" y="144780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82603" y="1447800"/>
            <a:ext cx="9144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97003" y="1447800"/>
            <a:ext cx="914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229600" y="1447800"/>
            <a:ext cx="4572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686800" y="1447800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1447800"/>
            <a:ext cx="457200" cy="914400"/>
          </a:xfrm>
          <a:prstGeom prst="rect">
            <a:avLst/>
          </a:prstGeom>
          <a:solidFill>
            <a:srgbClr val="2DFF8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Modern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05000" y="1636776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5334000" y="2039112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724400" y="4654296"/>
            <a:ext cx="30480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memcpy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r>
              <a:rPr lang="en-US" sz="2000" dirty="0" smtClean="0">
                <a:solidFill>
                  <a:schemeClr val="tx1"/>
                </a:solidFill>
              </a:rPr>
              <a:t>, data2, len2)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96957" y="5029200"/>
            <a:ext cx="1219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err="1" smtClean="0">
                <a:latin typeface="Lucida Console" pitchFamily="49" charset="0"/>
              </a:rPr>
              <a:t>ptr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49253" y="5181600"/>
            <a:ext cx="11430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5181600" y="5130775"/>
            <a:ext cx="1143000" cy="1828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956547" y="5189732"/>
            <a:ext cx="1143000" cy="5384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0800000">
            <a:off x="3108960" y="5130774"/>
            <a:ext cx="1005840" cy="1828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956547" y="5187218"/>
            <a:ext cx="1143000" cy="5410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956547" y="5222214"/>
            <a:ext cx="1143000" cy="87378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956547" y="5187218"/>
            <a:ext cx="1143000" cy="5410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1956547" y="5181600"/>
            <a:ext cx="1143000" cy="54100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349253" y="5181600"/>
            <a:ext cx="11430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LEAKED</a:t>
            </a:r>
            <a:endParaRPr lang="en-US" sz="1700" dirty="0"/>
          </a:p>
        </p:txBody>
      </p:sp>
      <p:sp>
        <p:nvSpPr>
          <p:cNvPr id="39" name="Down Arrow 38"/>
          <p:cNvSpPr/>
          <p:nvPr/>
        </p:nvSpPr>
        <p:spPr bwMode="auto">
          <a:xfrm>
            <a:off x="548599" y="1621177"/>
            <a:ext cx="201171" cy="340147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TIME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9573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536713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=large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213360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90500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=small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301757" y="5463570"/>
            <a:ext cx="6096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latin typeface="Lucida Console" pitchFamily="49" charset="0"/>
              </a:rPr>
              <a:t>∅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48200" y="2443674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len2=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96840" y="2843784"/>
            <a:ext cx="210312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r>
              <a:rPr lang="en-US" sz="2000" dirty="0" smtClean="0">
                <a:solidFill>
                  <a:schemeClr val="tx1"/>
                </a:solidFill>
              </a:rPr>
              <a:t>=</a:t>
            </a:r>
            <a:r>
              <a:rPr lang="en-US" sz="2000" dirty="0" err="1" smtClean="0">
                <a:solidFill>
                  <a:schemeClr val="tx1"/>
                </a:solidFill>
              </a:rPr>
              <a:t>malloc</a:t>
            </a:r>
            <a:r>
              <a:rPr lang="en-US" sz="2000" dirty="0" smtClean="0">
                <a:solidFill>
                  <a:schemeClr val="tx1"/>
                </a:solidFill>
              </a:rPr>
              <a:t>(len2);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19200" y="3449514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len1=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67840" y="3849624"/>
            <a:ext cx="2103120" cy="4023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ptr</a:t>
            </a:r>
            <a:r>
              <a:rPr lang="en-US" sz="2000" dirty="0" smtClean="0"/>
              <a:t>=</a:t>
            </a:r>
            <a:r>
              <a:rPr lang="en-US" sz="2000" dirty="0" err="1" smtClean="0"/>
              <a:t>malloc</a:t>
            </a:r>
            <a:r>
              <a:rPr lang="en-US" sz="2000" dirty="0" smtClean="0"/>
              <a:t>(len1);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295400" y="4251960"/>
            <a:ext cx="30480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ptr</a:t>
            </a:r>
            <a:r>
              <a:rPr lang="en-US" sz="2000" dirty="0" smtClean="0"/>
              <a:t>, data1, len1)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304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  <p:bldP spid="33" grpId="0" animBg="1"/>
      <p:bldP spid="44" grpId="0"/>
      <p:bldP spid="17" grpId="0" animBg="1"/>
      <p:bldP spid="18" grpId="0" animBg="1"/>
      <p:bldP spid="18" grpId="1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7" grpId="0" animBg="1"/>
      <p:bldP spid="39" grpId="0" animBg="1"/>
      <p:bldP spid="46" grpId="0"/>
      <p:bldP spid="46" grpId="1"/>
      <p:bldP spid="47" grpId="0" animBg="1"/>
      <p:bldP spid="32" grpId="0" animBg="1"/>
      <p:bldP spid="4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Software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600200"/>
          </a:xfrm>
        </p:spPr>
        <p:txBody>
          <a:bodyPr/>
          <a:lstStyle/>
          <a:p>
            <a:r>
              <a:rPr lang="en-US" dirty="0" smtClean="0"/>
              <a:t>Analyze the program as it runs</a:t>
            </a:r>
          </a:p>
          <a:p>
            <a:pPr lvl="1">
              <a:buClr>
                <a:srgbClr val="00B050"/>
              </a:buClr>
              <a:buSzPct val="80000"/>
              <a:buFont typeface="Arial" pitchFamily="34" charset="0"/>
              <a:buChar char="+"/>
            </a:pPr>
            <a:r>
              <a:rPr lang="en-US" dirty="0" smtClean="0"/>
              <a:t>System state, find errors on any executed path</a:t>
            </a:r>
          </a:p>
          <a:p>
            <a:pPr lvl="1">
              <a:buClr>
                <a:srgbClr val="FF0000"/>
              </a:buClr>
              <a:buSzPct val="80000"/>
              <a:buFont typeface="Arial" pitchFamily="34" charset="0"/>
              <a:buChar char="–"/>
            </a:pPr>
            <a:r>
              <a:rPr lang="en-US" dirty="0" smtClean="0"/>
              <a:t>LARGE runtime overheads, only test one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381000" y="2971800"/>
            <a:ext cx="2155126" cy="2319754"/>
            <a:chOff x="381000" y="2971800"/>
            <a:chExt cx="2155126" cy="2319754"/>
          </a:xfrm>
        </p:grpSpPr>
        <p:pic>
          <p:nvPicPr>
            <p:cNvPr id="10" name="Picture 20" descr="C:\Users\Joe\AppData\Local\Microsoft\Windows\Temporary Internet Files\Content.IE5\0XJQFR4A\MCj0129886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1000" y="2971800"/>
              <a:ext cx="2155126" cy="2260764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685800" y="4953000"/>
              <a:ext cx="152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Developer</a:t>
              </a:r>
              <a:endParaRPr lang="en-US" dirty="0">
                <a:latin typeface="Arial Black" pitchFamily="34" charset="0"/>
              </a:endParaRPr>
            </a:p>
          </p:txBody>
        </p:sp>
      </p:grpSp>
      <p:pic>
        <p:nvPicPr>
          <p:cNvPr id="20" name="Picture 22" descr="C:\Users\Joe\AppData\Local\Microsoft\Windows\Temporary Internet Files\Content.IE5\L7A2IK3N\MCj0433858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62327" y="4876800"/>
            <a:ext cx="871673" cy="914400"/>
          </a:xfrm>
          <a:prstGeom prst="rect">
            <a:avLst/>
          </a:prstGeom>
          <a:noFill/>
        </p:spPr>
      </p:pic>
      <p:grpSp>
        <p:nvGrpSpPr>
          <p:cNvPr id="38" name="Group 37"/>
          <p:cNvGrpSpPr/>
          <p:nvPr/>
        </p:nvGrpSpPr>
        <p:grpSpPr>
          <a:xfrm>
            <a:off x="5181600" y="3606225"/>
            <a:ext cx="1752600" cy="1499175"/>
            <a:chOff x="4268094" y="3738536"/>
            <a:chExt cx="1353804" cy="1499175"/>
          </a:xfrm>
        </p:grpSpPr>
        <p:sp>
          <p:nvSpPr>
            <p:cNvPr id="39" name="TextBox 38"/>
            <p:cNvSpPr txBox="1"/>
            <p:nvPr/>
          </p:nvSpPr>
          <p:spPr>
            <a:xfrm>
              <a:off x="4268094" y="4652936"/>
              <a:ext cx="13538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Instrumented Program</a:t>
              </a:r>
              <a:endParaRPr lang="en-US" sz="1600" dirty="0">
                <a:latin typeface="Arial Black" pitchFamily="34" charset="0"/>
              </a:endParaRPr>
            </a:p>
          </p:txBody>
        </p:sp>
        <p:pic>
          <p:nvPicPr>
            <p:cNvPr id="40" name="Picture 31" descr="C:\Users\Joe\AppData\Local\Microsoft\Windows\Temporary Internet Files\Content.IE5\L7A2IK3N\MPj03961210000[1]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21260" y="3738536"/>
              <a:ext cx="647471" cy="951139"/>
            </a:xfrm>
            <a:prstGeom prst="rect">
              <a:avLst/>
            </a:prstGeom>
            <a:noFill/>
          </p:spPr>
        </p:pic>
      </p:grpSp>
      <p:grpSp>
        <p:nvGrpSpPr>
          <p:cNvPr id="37" name="Group 36"/>
          <p:cNvGrpSpPr/>
          <p:nvPr/>
        </p:nvGrpSpPr>
        <p:grpSpPr>
          <a:xfrm>
            <a:off x="6758305" y="3352800"/>
            <a:ext cx="2080895" cy="2126397"/>
            <a:chOff x="6553200" y="3352800"/>
            <a:chExt cx="1828800" cy="2126397"/>
          </a:xfrm>
        </p:grpSpPr>
        <p:pic>
          <p:nvPicPr>
            <p:cNvPr id="11" name="Picture 19" descr="C:\Users\Joe\AppData\Local\Microsoft\Windows\Temporary Internet Files\Content.IE5\0XJQFR4A\MCj04348450000[1]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34200" y="3352800"/>
              <a:ext cx="1273744" cy="1336178"/>
            </a:xfrm>
            <a:prstGeom prst="rect">
              <a:avLst/>
            </a:prstGeom>
            <a:noFill/>
          </p:spPr>
        </p:pic>
        <p:sp>
          <p:nvSpPr>
            <p:cNvPr id="19" name="TextBox 18"/>
            <p:cNvSpPr txBox="1"/>
            <p:nvPr/>
          </p:nvSpPr>
          <p:spPr>
            <a:xfrm>
              <a:off x="6553200" y="4648200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In-House</a:t>
              </a:r>
            </a:p>
            <a:p>
              <a:pPr algn="ctr"/>
              <a:r>
                <a:rPr lang="en-US" sz="1600" dirty="0" smtClean="0">
                  <a:latin typeface="Arial Black" pitchFamily="34" charset="0"/>
                </a:rPr>
                <a:t>Test Machine(s)</a:t>
              </a:r>
              <a:endParaRPr lang="en-US" sz="1600" dirty="0">
                <a:latin typeface="Arial Black" pitchFamily="34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962400" y="57912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LONG run time</a:t>
            </a:r>
            <a:endParaRPr lang="en-US" dirty="0">
              <a:latin typeface="Arial Black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867400" y="4495800"/>
            <a:ext cx="1298448" cy="1499616"/>
            <a:chOff x="5486400" y="2514600"/>
            <a:chExt cx="1828800" cy="2108775"/>
          </a:xfrm>
        </p:grpSpPr>
        <p:sp>
          <p:nvSpPr>
            <p:cNvPr id="48" name="TextBox 47"/>
            <p:cNvSpPr txBox="1"/>
            <p:nvPr/>
          </p:nvSpPr>
          <p:spPr>
            <a:xfrm>
              <a:off x="5486400" y="40386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Analysis Results</a:t>
              </a:r>
              <a:endParaRPr lang="en-US" dirty="0">
                <a:latin typeface="Arial Black" pitchFamily="34" charset="0"/>
              </a:endParaRPr>
            </a:p>
          </p:txBody>
        </p:sp>
        <p:grpSp>
          <p:nvGrpSpPr>
            <p:cNvPr id="49" name="Group 13"/>
            <p:cNvGrpSpPr/>
            <p:nvPr/>
          </p:nvGrpSpPr>
          <p:grpSpPr>
            <a:xfrm>
              <a:off x="5486400" y="2514600"/>
              <a:ext cx="1828800" cy="1635125"/>
              <a:chOff x="3651250" y="2611437"/>
              <a:chExt cx="1841500" cy="1635125"/>
            </a:xfrm>
          </p:grpSpPr>
          <p:pic>
            <p:nvPicPr>
              <p:cNvPr id="50" name="Picture 4" descr="C:\Users\Joe\AppData\Local\Microsoft\Windows\Temporary Internet Files\Content.IE5\76OEA6WG\MCj04247980000[1].wmf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651250" y="2611437"/>
                <a:ext cx="1841500" cy="1635125"/>
              </a:xfrm>
              <a:prstGeom prst="rect">
                <a:avLst/>
              </a:prstGeom>
              <a:noFill/>
            </p:spPr>
          </p:pic>
          <p:pic>
            <p:nvPicPr>
              <p:cNvPr id="51" name="Picture 26" descr="C:\Users\Joe\AppData\Local\Microsoft\Windows\Temporary Internet Files\Content.IE5\URLUNLMX\MCj04325370000[1]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 rot="20715430" flipH="1">
                <a:off x="4552168" y="3456518"/>
                <a:ext cx="725184" cy="482021"/>
              </a:xfrm>
              <a:prstGeom prst="rect">
                <a:avLst/>
              </a:prstGeom>
              <a:noFill/>
            </p:spPr>
          </p:pic>
          <p:pic>
            <p:nvPicPr>
              <p:cNvPr id="52" name="Picture 51" descr="C:\Users\Joe\AppData\Local\Microsoft\Windows\Temporary Internet Files\Content.IE5\0XJQFR4A\MCj04039650000[1].wm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 rot="20930708">
                <a:off x="3850333" y="3114267"/>
                <a:ext cx="732769" cy="48850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46" name="Group 45"/>
          <p:cNvGrpSpPr/>
          <p:nvPr/>
        </p:nvGrpSpPr>
        <p:grpSpPr>
          <a:xfrm>
            <a:off x="3810000" y="2667000"/>
            <a:ext cx="2057400" cy="1905000"/>
            <a:chOff x="3886200" y="2667000"/>
            <a:chExt cx="2057400" cy="1905000"/>
          </a:xfrm>
        </p:grpSpPr>
        <p:sp>
          <p:nvSpPr>
            <p:cNvPr id="13" name="TextBox 12"/>
            <p:cNvSpPr txBox="1"/>
            <p:nvPr/>
          </p:nvSpPr>
          <p:spPr>
            <a:xfrm>
              <a:off x="3886200" y="266700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Analysis Instrumentation</a:t>
              </a:r>
              <a:endParaRPr lang="en-US" sz="1600" dirty="0">
                <a:latin typeface="Arial Black" pitchFamily="34" charset="0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4267200" y="3200400"/>
              <a:ext cx="1371600" cy="1371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 descr="grind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343400" y="3200400"/>
              <a:ext cx="1165861" cy="1371600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2286000" y="3505200"/>
            <a:ext cx="1219200" cy="1122277"/>
            <a:chOff x="4503539" y="4119536"/>
            <a:chExt cx="941777" cy="1122277"/>
          </a:xfrm>
        </p:grpSpPr>
        <p:sp>
          <p:nvSpPr>
            <p:cNvPr id="14" name="TextBox 13"/>
            <p:cNvSpPr txBox="1"/>
            <p:nvPr/>
          </p:nvSpPr>
          <p:spPr>
            <a:xfrm>
              <a:off x="4503539" y="4657038"/>
              <a:ext cx="9417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 Black" pitchFamily="34" charset="0"/>
                </a:rPr>
                <a:t>Program</a:t>
              </a:r>
              <a:endParaRPr lang="en-US" sz="1600" dirty="0">
                <a:latin typeface="Arial Black" pitchFamily="34" charset="0"/>
              </a:endParaRPr>
            </a:p>
          </p:txBody>
        </p:sp>
        <p:pic>
          <p:nvPicPr>
            <p:cNvPr id="28" name="Picture 31" descr="C:\Users\Joe\AppData\Local\Microsoft\Windows\Temporary Internet Files\Content.IE5\L7A2IK3N\MPj03961210000[1]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29980" y="4119536"/>
              <a:ext cx="396276" cy="58213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5058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32 -0.05602 C 0.12292 -0.05417 0.10451 -0.05209 0.08108 -0.04283 C 0.05746 -0.03357 0.02899 -0.01713 1.38889E-6 4.07407E-6 " pathEditMode="relative" rAng="8303580" ptsTypes="aaA">
                                      <p:cBhvr>
                                        <p:cTn id="10" dur="10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66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9.25926E-6 C 0.03889 -0.01204 0.07796 -0.02408 0.10973 -0.02871 C 0.1415 -0.03334 0.16615 -0.03056 0.19098 -0.02778 " pathEditMode="relative" ptsTypes="aaA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61111E-6 -4.06199E-6 C -0.05 0.03216 -0.09982 0.06454 -0.16875 0.06362 C -0.2375 0.06269 -0.32517 0.02823 -0.41267 -0.00601 " pathEditMode="relative" rAng="0" ptsTypes="aaA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572000" y="1066800"/>
            <a:ext cx="4038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3"/>
            <a:endParaRPr lang="en-US" dirty="0" smtClean="0"/>
          </a:p>
          <a:p>
            <a:r>
              <a:rPr lang="en-US" dirty="0" smtClean="0"/>
              <a:t>Taint Analysis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e.g.TaintCheck</a:t>
            </a:r>
            <a:r>
              <a:rPr lang="en-US" sz="2400" dirty="0" smtClean="0"/>
              <a:t>)</a:t>
            </a:r>
            <a:endParaRPr lang="en-US" sz="2400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Dynamic Bounds Checking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064125"/>
          </a:xfrm>
        </p:spPr>
        <p:txBody>
          <a:bodyPr/>
          <a:lstStyle/>
          <a:p>
            <a:pPr lvl="3"/>
            <a:endParaRPr lang="en-US" dirty="0" smtClean="0"/>
          </a:p>
          <a:p>
            <a:r>
              <a:rPr lang="en-US" dirty="0" smtClean="0"/>
              <a:t>Data Race Detection</a:t>
            </a:r>
            <a:br>
              <a:rPr lang="en-US" dirty="0" smtClean="0"/>
            </a:br>
            <a:r>
              <a:rPr lang="en-US" sz="2400" dirty="0" smtClean="0"/>
              <a:t>(e.g. Inspector XE)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Memory Checking</a:t>
            </a:r>
            <a:br>
              <a:rPr lang="en-US" dirty="0" smtClean="0"/>
            </a:br>
            <a:r>
              <a:rPr lang="en-US" sz="2400" dirty="0" smtClean="0"/>
              <a:t>(e.g. </a:t>
            </a:r>
            <a:r>
              <a:rPr lang="en-US" sz="2400" dirty="0" err="1" smtClean="0"/>
              <a:t>MemCheck</a:t>
            </a:r>
            <a:r>
              <a:rPr lang="en-US" sz="2400" dirty="0" smtClean="0"/>
              <a:t>)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Overheads: How Large?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79738" y="2362200"/>
            <a:ext cx="2176272" cy="704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4000" b="1" u="none">
                <a:solidFill>
                  <a:srgbClr val="FF0000"/>
                </a:solidFill>
              </a:defRPr>
            </a:lvl1pPr>
          </a:lstStyle>
          <a:p>
            <a:pPr algn="ctr"/>
            <a:r>
              <a:rPr lang="en-US" dirty="0"/>
              <a:t>2</a:t>
            </a:r>
            <a:r>
              <a:rPr lang="en-US" dirty="0" smtClean="0"/>
              <a:t>-200x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16898" y="4087224"/>
            <a:ext cx="19019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4000" b="1" u="none">
                <a:solidFill>
                  <a:srgbClr val="FF0000"/>
                </a:solidFill>
              </a:defRPr>
            </a:lvl1pPr>
          </a:lstStyle>
          <a:p>
            <a:pPr algn="ctr"/>
            <a:r>
              <a:rPr lang="en-US" dirty="0" smtClean="0"/>
              <a:t>10-80x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9200" y="4087224"/>
            <a:ext cx="210312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 b="1" u="sng"/>
            </a:lvl1pPr>
          </a:lstStyle>
          <a:p>
            <a:pPr algn="ctr"/>
            <a:r>
              <a:rPr lang="en-US" sz="4000" u="none" dirty="0" smtClean="0">
                <a:solidFill>
                  <a:srgbClr val="FF0000"/>
                </a:solidFill>
              </a:rPr>
              <a:t>5-50x</a:t>
            </a:r>
            <a:endParaRPr lang="en-US" sz="4000" u="none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2383221"/>
            <a:ext cx="210312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 b="1" u="sng"/>
            </a:lvl1pPr>
          </a:lstStyle>
          <a:p>
            <a:pPr algn="ctr"/>
            <a:r>
              <a:rPr lang="en-US" sz="4000" u="none" dirty="0" smtClean="0">
                <a:solidFill>
                  <a:srgbClr val="FF0000"/>
                </a:solidFill>
              </a:rPr>
              <a:t>2-300x</a:t>
            </a:r>
            <a:endParaRPr lang="en-US" sz="4000" u="none" dirty="0">
              <a:solidFill>
                <a:srgbClr val="FF000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475022" y="4740947"/>
            <a:ext cx="4114800" cy="91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00044" y="5308488"/>
            <a:ext cx="2103120" cy="704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 b="1" u="sng"/>
            </a:lvl1pPr>
          </a:lstStyle>
          <a:p>
            <a:pPr algn="ctr"/>
            <a:r>
              <a:rPr lang="en-US" sz="4000" u="none" dirty="0" smtClean="0">
                <a:solidFill>
                  <a:srgbClr val="FF0000"/>
                </a:solidFill>
              </a:rPr>
              <a:t>10-200x</a:t>
            </a:r>
            <a:endParaRPr lang="en-US" sz="4000" u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Problem Statement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Background Information</a:t>
            </a:r>
          </a:p>
          <a:p>
            <a:pPr lvl="1"/>
            <a:r>
              <a:rPr lang="en-US" dirty="0" smtClean="0"/>
              <a:t>Demand-Driven Dynamic Dataflow Analysis</a:t>
            </a:r>
          </a:p>
          <a:p>
            <a:pPr lvl="1"/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Proposed Solutions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Demand-Driven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Data Race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Detection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Sampling to Cap Maximum Overheads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4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Dataflow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41438" lvl="4" indent="0">
              <a:buNone/>
            </a:pPr>
            <a:endParaRPr lang="en-US" b="1" dirty="0" smtClean="0"/>
          </a:p>
          <a:p>
            <a:r>
              <a:rPr lang="en-US" b="1" dirty="0" smtClean="0"/>
              <a:t>Associate</a:t>
            </a:r>
            <a:r>
              <a:rPr lang="en-US" dirty="0" smtClean="0"/>
              <a:t> meta-data with program values</a:t>
            </a:r>
          </a:p>
          <a:p>
            <a:endParaRPr lang="en-US" dirty="0" smtClean="0"/>
          </a:p>
          <a:p>
            <a:r>
              <a:rPr lang="en-US" b="1" dirty="0" smtClean="0"/>
              <a:t>Propagate/Clear</a:t>
            </a:r>
            <a:r>
              <a:rPr lang="en-US" dirty="0" smtClean="0"/>
              <a:t> meta-data while executing</a:t>
            </a:r>
          </a:p>
          <a:p>
            <a:endParaRPr lang="en-US" dirty="0"/>
          </a:p>
          <a:p>
            <a:r>
              <a:rPr lang="en-US" b="1" dirty="0" smtClean="0"/>
              <a:t>Check</a:t>
            </a:r>
            <a:r>
              <a:rPr lang="en-US" dirty="0" smtClean="0"/>
              <a:t> meta-data for safety &amp; correctness</a:t>
            </a:r>
          </a:p>
          <a:p>
            <a:endParaRPr lang="en-US" b="1" dirty="0"/>
          </a:p>
          <a:p>
            <a:r>
              <a:rPr lang="en-US" dirty="0" smtClean="0"/>
              <a:t>Forms </a:t>
            </a:r>
            <a:r>
              <a:rPr lang="en-US" dirty="0" err="1" smtClean="0"/>
              <a:t>dataflows</a:t>
            </a:r>
            <a:r>
              <a:rPr lang="en-US" dirty="0" smtClean="0"/>
              <a:t> of meta/shadow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05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57200" y="4952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590800" y="4953000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7" name="Right Arrow 6"/>
          <p:cNvSpPr/>
          <p:nvPr/>
        </p:nvSpPr>
        <p:spPr>
          <a:xfrm rot="7682756">
            <a:off x="2044897" y="4537118"/>
            <a:ext cx="800611" cy="2362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own Arrow 9"/>
          <p:cNvSpPr/>
          <p:nvPr/>
        </p:nvSpPr>
        <p:spPr>
          <a:xfrm>
            <a:off x="3429000" y="4267199"/>
            <a:ext cx="228600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2590800" y="3809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6840" y="38100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 = x + 42</a:t>
            </a:r>
            <a:endParaRPr lang="en-US" sz="2400" dirty="0"/>
          </a:p>
        </p:txBody>
      </p:sp>
      <p:sp>
        <p:nvSpPr>
          <p:cNvPr id="44" name="Pentagon 43"/>
          <p:cNvSpPr/>
          <p:nvPr/>
        </p:nvSpPr>
        <p:spPr>
          <a:xfrm flipH="1">
            <a:off x="6934200" y="3807226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5" name="Pentagon 44"/>
          <p:cNvSpPr/>
          <p:nvPr/>
        </p:nvSpPr>
        <p:spPr>
          <a:xfrm flipH="1">
            <a:off x="6925559" y="3810882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Taint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5489993" y="3196931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/>
          <p:cNvSpPr/>
          <p:nvPr/>
        </p:nvSpPr>
        <p:spPr>
          <a:xfrm rot="5400000">
            <a:off x="3062825" y="3216107"/>
            <a:ext cx="960950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Down Arrow 15"/>
          <p:cNvSpPr/>
          <p:nvPr/>
        </p:nvSpPr>
        <p:spPr>
          <a:xfrm>
            <a:off x="3429001" y="1828799"/>
            <a:ext cx="228600" cy="6849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/>
          <p:cNvSpPr/>
          <p:nvPr/>
        </p:nvSpPr>
        <p:spPr>
          <a:xfrm>
            <a:off x="5181600" y="25146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validate(x)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4133771" y="2748095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2286000" y="2516492"/>
            <a:ext cx="25146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23" name="Right Arrow 22"/>
          <p:cNvSpPr/>
          <p:nvPr/>
        </p:nvSpPr>
        <p:spPr>
          <a:xfrm flipH="1">
            <a:off x="6781800" y="2506744"/>
            <a:ext cx="1828800" cy="6096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Clear</a:t>
            </a:r>
            <a:endParaRPr lang="en-US" sz="2400" dirty="0"/>
          </a:p>
        </p:txBody>
      </p:sp>
      <p:sp>
        <p:nvSpPr>
          <p:cNvPr id="61" name="Rounded Rectangle 60"/>
          <p:cNvSpPr/>
          <p:nvPr/>
        </p:nvSpPr>
        <p:spPr>
          <a:xfrm>
            <a:off x="304800" y="4798707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438400" y="4798708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63" name="Right Arrow 62"/>
          <p:cNvSpPr/>
          <p:nvPr/>
        </p:nvSpPr>
        <p:spPr>
          <a:xfrm rot="7682756">
            <a:off x="1892497" y="4382826"/>
            <a:ext cx="800611" cy="236267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4" name="Rounded Rectangle 63"/>
          <p:cNvSpPr/>
          <p:nvPr/>
        </p:nvSpPr>
        <p:spPr>
          <a:xfrm>
            <a:off x="2438400" y="3655707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65" name="Right Arrow 64"/>
          <p:cNvSpPr/>
          <p:nvPr/>
        </p:nvSpPr>
        <p:spPr>
          <a:xfrm rot="5400000">
            <a:off x="2893617" y="3078623"/>
            <a:ext cx="994566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7" name="Rounded Rectangle 66"/>
          <p:cNvSpPr/>
          <p:nvPr/>
        </p:nvSpPr>
        <p:spPr>
          <a:xfrm>
            <a:off x="2133600" y="2362200"/>
            <a:ext cx="25146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1371600" y="3116344"/>
            <a:ext cx="200361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Propagate</a:t>
            </a:r>
            <a:endParaRPr lang="en-US" sz="2400" dirty="0"/>
          </a:p>
        </p:txBody>
      </p:sp>
      <p:sp>
        <p:nvSpPr>
          <p:cNvPr id="68" name="Right Arrow 67"/>
          <p:cNvSpPr/>
          <p:nvPr/>
        </p:nvSpPr>
        <p:spPr>
          <a:xfrm rot="5400000">
            <a:off x="3086100" y="4455806"/>
            <a:ext cx="609600" cy="228601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6" name="Down Arrow 65"/>
          <p:cNvSpPr/>
          <p:nvPr/>
        </p:nvSpPr>
        <p:spPr>
          <a:xfrm>
            <a:off x="3352801" y="1752600"/>
            <a:ext cx="228600" cy="701040"/>
          </a:xfrm>
          <a:prstGeom prst="down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9" name="Right Arrow 38"/>
          <p:cNvSpPr/>
          <p:nvPr/>
        </p:nvSpPr>
        <p:spPr>
          <a:xfrm flipH="1">
            <a:off x="3505200" y="1905000"/>
            <a:ext cx="1907240" cy="54864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Associate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2286000" y="1219200"/>
            <a:ext cx="2514599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5" name="Pentagon 4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6" name="Pentagon 45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37" name="Pentagon 36"/>
          <p:cNvSpPr/>
          <p:nvPr/>
        </p:nvSpPr>
        <p:spPr>
          <a:xfrm flipH="1">
            <a:off x="4343400" y="48768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41" name="Pentagon 40"/>
          <p:cNvSpPr/>
          <p:nvPr/>
        </p:nvSpPr>
        <p:spPr>
          <a:xfrm flipH="1">
            <a:off x="4343400" y="4876800"/>
            <a:ext cx="1828800" cy="609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04800" y="1170056"/>
            <a:ext cx="180066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381000" y="1219200"/>
            <a:ext cx="342900" cy="381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9" name="Rounded Rectangle 68"/>
          <p:cNvSpPr/>
          <p:nvPr/>
        </p:nvSpPr>
        <p:spPr>
          <a:xfrm>
            <a:off x="381000" y="1676400"/>
            <a:ext cx="342900" cy="3810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dk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" y="1219200"/>
            <a:ext cx="13053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/>
              <a:t>Data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0" y="1657290"/>
            <a:ext cx="13053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/>
              <a:t>Meta-data</a:t>
            </a:r>
          </a:p>
        </p:txBody>
      </p:sp>
    </p:spTree>
    <p:extLst>
      <p:ext uri="{BB962C8B-B14F-4D97-AF65-F5344CB8AC3E}">
        <p14:creationId xmlns:p14="http://schemas.microsoft.com/office/powerpoint/2010/main" val="19546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" grpId="0" animBg="1"/>
      <p:bldP spid="10" grpId="0" animBg="1"/>
      <p:bldP spid="19" grpId="0" animBg="1"/>
      <p:bldP spid="20" grpId="0" animBg="1"/>
      <p:bldP spid="44" grpId="0" animBg="1"/>
      <p:bldP spid="44" grpId="1" animBg="1"/>
      <p:bldP spid="45" grpId="0" animBg="1"/>
      <p:bldP spid="12" grpId="0" animBg="1"/>
      <p:bldP spid="14" grpId="0" animBg="1"/>
      <p:bldP spid="16" grpId="0" animBg="1"/>
      <p:bldP spid="38" grpId="0" animBg="1"/>
      <p:bldP spid="47" grpId="0" animBg="1"/>
      <p:bldP spid="18" grpId="0" animBg="1"/>
      <p:bldP spid="23" grpId="0" animBg="1"/>
      <p:bldP spid="23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40" grpId="0" animBg="1"/>
      <p:bldP spid="40" grpId="1" animBg="1"/>
      <p:bldP spid="68" grpId="0" animBg="1"/>
      <p:bldP spid="66" grpId="0" animBg="1"/>
      <p:bldP spid="39" grpId="0" animBg="1"/>
      <p:bldP spid="39" grpId="1" animBg="1"/>
      <p:bldP spid="5" grpId="0" animBg="1"/>
      <p:bldP spid="5" grpId="1" animBg="1"/>
      <p:bldP spid="46" grpId="0" animBg="1"/>
      <p:bldP spid="37" grpId="0" animBg="1"/>
      <p:bldP spid="37" grpId="1" animBg="1"/>
      <p:bldP spid="41" grpId="0" animBg="1"/>
    </p:bldLst>
  </p:timing>
</p:sld>
</file>

<file path=ppt/theme/theme1.xml><?xml version="1.0" encoding="utf-8"?>
<a:theme xmlns:a="http://schemas.openxmlformats.org/drawingml/2006/main" name="Umich">
  <a:themeElements>
    <a:clrScheme name="UMich">
      <a:dk1>
        <a:srgbClr val="000000"/>
      </a:dk1>
      <a:lt1>
        <a:srgbClr val="FFFFFF"/>
      </a:lt1>
      <a:dk2>
        <a:srgbClr val="000099"/>
      </a:dk2>
      <a:lt2>
        <a:srgbClr val="5F5F5F"/>
      </a:lt2>
      <a:accent1>
        <a:srgbClr val="CC9900"/>
      </a:accent1>
      <a:accent2>
        <a:srgbClr val="000099"/>
      </a:accent2>
      <a:accent3>
        <a:srgbClr val="FFFFFF"/>
      </a:accent3>
      <a:accent4>
        <a:srgbClr val="000000"/>
      </a:accent4>
      <a:accent5>
        <a:srgbClr val="E2CAAA"/>
      </a:accent5>
      <a:accent6>
        <a:srgbClr val="00008A"/>
      </a:accent6>
      <a:hlink>
        <a:srgbClr val="996600"/>
      </a:hlink>
      <a:folHlink>
        <a:srgbClr val="AFBF39"/>
      </a:folHlink>
    </a:clrScheme>
    <a:fontScheme name="Office Them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600" dirty="0" smtClean="0"/>
        </a:defPPr>
      </a:lstStyle>
    </a:txDef>
  </a:objectDefaults>
  <a:extraClrSchemeLst>
    <a:extraClrScheme>
      <a:clrScheme name="Office Them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Umich</Template>
  <TotalTime>37517</TotalTime>
  <Words>1306</Words>
  <Application>Microsoft Office PowerPoint</Application>
  <PresentationFormat>On-screen Show (4:3)</PresentationFormat>
  <Paragraphs>523</Paragraphs>
  <Slides>39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Umich</vt:lpstr>
      <vt:lpstr>Accelerating Dynamic Software Analyses</vt:lpstr>
      <vt:lpstr>Software Errors Abound</vt:lpstr>
      <vt:lpstr>Example of a Modern Bug</vt:lpstr>
      <vt:lpstr>Example of a Modern Bug</vt:lpstr>
      <vt:lpstr>Dynamic Software Analysis</vt:lpstr>
      <vt:lpstr>Runtime Overheads: How Large?</vt:lpstr>
      <vt:lpstr>Outline</vt:lpstr>
      <vt:lpstr>Dynamic Dataflow Analysis</vt:lpstr>
      <vt:lpstr>Example: Taint Analysis</vt:lpstr>
      <vt:lpstr>Demand-Driven Dataflow Analysis</vt:lpstr>
      <vt:lpstr>Finding Meta-Data</vt:lpstr>
      <vt:lpstr>Results by Ho et al.</vt:lpstr>
      <vt:lpstr>Outline</vt:lpstr>
      <vt:lpstr>Software Data Race Detection</vt:lpstr>
      <vt:lpstr>Example of Data Race Detection</vt:lpstr>
      <vt:lpstr>SW Race Detection is Slow</vt:lpstr>
      <vt:lpstr>Inter-thread Sharing is What’s Important</vt:lpstr>
      <vt:lpstr>Very Little Inter-Thread Sharing</vt:lpstr>
      <vt:lpstr>Use Demand-Driven Analysis!</vt:lpstr>
      <vt:lpstr>Finding Inter-thread Sharing</vt:lpstr>
      <vt:lpstr>Hardware Sharing Detector</vt:lpstr>
      <vt:lpstr>Potential Accuracy &amp; Perf. Problems</vt:lpstr>
      <vt:lpstr>Demand-Driven Analysis on Real HW</vt:lpstr>
      <vt:lpstr>Performance Increases</vt:lpstr>
      <vt:lpstr>Demand-Driven Analysis Accuracy</vt:lpstr>
      <vt:lpstr>Outline</vt:lpstr>
      <vt:lpstr>Reducing Overheads Further: Sampling</vt:lpstr>
      <vt:lpstr>Sampling Allows Distribution</vt:lpstr>
      <vt:lpstr>Cannot Naïvely Sample Code</vt:lpstr>
      <vt:lpstr>Solution: Sample Data, not Code</vt:lpstr>
      <vt:lpstr>Dataflow Sampling Example</vt:lpstr>
      <vt:lpstr>Dataflow Sampling</vt:lpstr>
      <vt:lpstr>Prototype Setup</vt:lpstr>
      <vt:lpstr>Benchmarks</vt:lpstr>
      <vt:lpstr>Performance of Dataflow Sampling</vt:lpstr>
      <vt:lpstr>Accuracy with Background Tasks</vt:lpstr>
      <vt:lpstr>BACKUP SLIDES</vt:lpstr>
      <vt:lpstr>Performance Difference</vt:lpstr>
      <vt:lpstr>Width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Accelerating Dynamic Software Analyses</dc:title>
  <dc:creator>Joseph L. Greathouse</dc:creator>
  <cp:lastModifiedBy>Joseph L. Greathouse</cp:lastModifiedBy>
  <cp:revision>365</cp:revision>
  <dcterms:created xsi:type="dcterms:W3CDTF">2011-05-12T21:19:48Z</dcterms:created>
  <dcterms:modified xsi:type="dcterms:W3CDTF">2011-12-22T21:11:18Z</dcterms:modified>
</cp:coreProperties>
</file>